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89" r:id="rId2"/>
    <p:sldId id="390" r:id="rId3"/>
    <p:sldId id="391" r:id="rId4"/>
    <p:sldId id="392" r:id="rId5"/>
    <p:sldId id="393" r:id="rId6"/>
    <p:sldId id="473" r:id="rId7"/>
    <p:sldId id="474" r:id="rId8"/>
    <p:sldId id="475" r:id="rId9"/>
    <p:sldId id="476" r:id="rId10"/>
    <p:sldId id="477" r:id="rId11"/>
    <p:sldId id="478" r:id="rId12"/>
    <p:sldId id="479" r:id="rId13"/>
    <p:sldId id="480" r:id="rId14"/>
    <p:sldId id="481" r:id="rId15"/>
    <p:sldId id="482" r:id="rId16"/>
    <p:sldId id="483" r:id="rId17"/>
    <p:sldId id="484" r:id="rId18"/>
    <p:sldId id="519" r:id="rId19"/>
    <p:sldId id="520" r:id="rId20"/>
    <p:sldId id="521" r:id="rId21"/>
    <p:sldId id="522"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10" r:id="rId37"/>
    <p:sldId id="411" r:id="rId38"/>
    <p:sldId id="412" r:id="rId39"/>
    <p:sldId id="413" r:id="rId40"/>
    <p:sldId id="497" r:id="rId41"/>
    <p:sldId id="498" r:id="rId42"/>
    <p:sldId id="499" r:id="rId43"/>
    <p:sldId id="512" r:id="rId44"/>
    <p:sldId id="507" r:id="rId45"/>
    <p:sldId id="508" r:id="rId46"/>
    <p:sldId id="509" r:id="rId47"/>
    <p:sldId id="510" r:id="rId48"/>
    <p:sldId id="518" r:id="rId49"/>
    <p:sldId id="417" r:id="rId50"/>
    <p:sldId id="414" r:id="rId51"/>
    <p:sldId id="501" r:id="rId52"/>
    <p:sldId id="502" r:id="rId53"/>
    <p:sldId id="517" r:id="rId54"/>
    <p:sldId id="503" r:id="rId55"/>
    <p:sldId id="504" r:id="rId56"/>
    <p:sldId id="505" r:id="rId57"/>
    <p:sldId id="506" r:id="rId58"/>
    <p:sldId id="420" r:id="rId59"/>
    <p:sldId id="511" r:id="rId60"/>
    <p:sldId id="423" r:id="rId61"/>
    <p:sldId id="513" r:id="rId62"/>
    <p:sldId id="514" r:id="rId63"/>
    <p:sldId id="515"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99"/>
    <a:srgbClr val="333399"/>
    <a:srgbClr val="33CCFF"/>
    <a:srgbClr val="FF00FF"/>
    <a:srgbClr val="FFC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79" d="100"/>
          <a:sy n="79" d="100"/>
        </p:scale>
        <p:origin x="617" y="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A229237-89A1-4400-B3BC-794546F8B95D}" type="slidenum">
              <a:rPr lang="en-US" altLang="en-US"/>
              <a:pPr>
                <a:defRPr/>
              </a:pPr>
              <a:t>‹#›</a:t>
            </a:fld>
            <a:endParaRPr lang="en-US" altLang="en-US"/>
          </a:p>
        </p:txBody>
      </p:sp>
    </p:spTree>
    <p:extLst>
      <p:ext uri="{BB962C8B-B14F-4D97-AF65-F5344CB8AC3E}">
        <p14:creationId xmlns:p14="http://schemas.microsoft.com/office/powerpoint/2010/main" val="3717097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C4A38-3499-4C2E-9921-CD20910582ED}" type="slidenum">
              <a:rPr lang="en-US" altLang="en-US"/>
              <a:pPr/>
              <a:t>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65721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mtClean="0"/>
              <a:t>© 2015 by Timothy K. Lund</a:t>
            </a:r>
          </a:p>
        </p:txBody>
      </p:sp>
      <p:sp>
        <p:nvSpPr>
          <p:cNvPr id="75780" name="Slide Number Placeholder 3"/>
          <p:cNvSpPr>
            <a:spLocks noGrp="1"/>
          </p:cNvSpPr>
          <p:nvPr>
            <p:ph type="sldNum" sz="quarter" idx="5"/>
          </p:nvPr>
        </p:nvSpPr>
        <p:spPr>
          <a:noFill/>
          <a:ln>
            <a:miter lim="800000"/>
            <a:headEnd/>
            <a:tailEnd/>
          </a:ln>
        </p:spPr>
        <p:txBody>
          <a:bodyPr/>
          <a:lstStyle/>
          <a:p>
            <a:fld id="{F2D79D76-D282-438D-BC71-2047BA4FD6E9}" type="slidenum">
              <a:rPr lang="en-US" altLang="en-US"/>
              <a:pPr/>
              <a:t>10</a:t>
            </a:fld>
            <a:endParaRPr lang="en-US" altLang="en-US"/>
          </a:p>
        </p:txBody>
      </p:sp>
    </p:spTree>
    <p:extLst>
      <p:ext uri="{BB962C8B-B14F-4D97-AF65-F5344CB8AC3E}">
        <p14:creationId xmlns:p14="http://schemas.microsoft.com/office/powerpoint/2010/main" val="322581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 2015 by Timothy K. Lund</a:t>
            </a:r>
          </a:p>
        </p:txBody>
      </p:sp>
      <p:sp>
        <p:nvSpPr>
          <p:cNvPr id="76804" name="Slide Number Placeholder 3"/>
          <p:cNvSpPr>
            <a:spLocks noGrp="1"/>
          </p:cNvSpPr>
          <p:nvPr>
            <p:ph type="sldNum" sz="quarter" idx="5"/>
          </p:nvPr>
        </p:nvSpPr>
        <p:spPr>
          <a:noFill/>
          <a:ln>
            <a:miter lim="800000"/>
            <a:headEnd/>
            <a:tailEnd/>
          </a:ln>
        </p:spPr>
        <p:txBody>
          <a:bodyPr/>
          <a:lstStyle/>
          <a:p>
            <a:fld id="{36C081D4-8C03-4CEA-A826-B9F046865B0D}" type="slidenum">
              <a:rPr lang="en-US" altLang="en-US"/>
              <a:pPr/>
              <a:t>11</a:t>
            </a:fld>
            <a:endParaRPr lang="en-US" altLang="en-US"/>
          </a:p>
        </p:txBody>
      </p:sp>
    </p:spTree>
    <p:extLst>
      <p:ext uri="{BB962C8B-B14F-4D97-AF65-F5344CB8AC3E}">
        <p14:creationId xmlns:p14="http://schemas.microsoft.com/office/powerpoint/2010/main" val="309815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 2015 by Timothy K. Lund</a:t>
            </a:r>
          </a:p>
        </p:txBody>
      </p:sp>
      <p:sp>
        <p:nvSpPr>
          <p:cNvPr id="77828" name="Slide Number Placeholder 3"/>
          <p:cNvSpPr>
            <a:spLocks noGrp="1"/>
          </p:cNvSpPr>
          <p:nvPr>
            <p:ph type="sldNum" sz="quarter" idx="5"/>
          </p:nvPr>
        </p:nvSpPr>
        <p:spPr>
          <a:noFill/>
          <a:ln>
            <a:miter lim="800000"/>
            <a:headEnd/>
            <a:tailEnd/>
          </a:ln>
        </p:spPr>
        <p:txBody>
          <a:bodyPr/>
          <a:lstStyle/>
          <a:p>
            <a:fld id="{AD245F90-B255-481E-B72B-085202B008A9}" type="slidenum">
              <a:rPr lang="en-US" altLang="en-US"/>
              <a:pPr/>
              <a:t>12</a:t>
            </a:fld>
            <a:endParaRPr lang="en-US" altLang="en-US"/>
          </a:p>
        </p:txBody>
      </p:sp>
    </p:spTree>
    <p:extLst>
      <p:ext uri="{BB962C8B-B14F-4D97-AF65-F5344CB8AC3E}">
        <p14:creationId xmlns:p14="http://schemas.microsoft.com/office/powerpoint/2010/main" val="70042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smtClean="0"/>
              <a:t>© 2015 by Timothy K. Lund</a:t>
            </a:r>
          </a:p>
        </p:txBody>
      </p:sp>
      <p:sp>
        <p:nvSpPr>
          <p:cNvPr id="78852" name="Slide Number Placeholder 3"/>
          <p:cNvSpPr>
            <a:spLocks noGrp="1"/>
          </p:cNvSpPr>
          <p:nvPr>
            <p:ph type="sldNum" sz="quarter" idx="5"/>
          </p:nvPr>
        </p:nvSpPr>
        <p:spPr>
          <a:noFill/>
          <a:ln>
            <a:miter lim="800000"/>
            <a:headEnd/>
            <a:tailEnd/>
          </a:ln>
        </p:spPr>
        <p:txBody>
          <a:bodyPr/>
          <a:lstStyle/>
          <a:p>
            <a:fld id="{A02F93F2-6C34-437D-8D77-5D71E2E282CC}" type="slidenum">
              <a:rPr lang="en-US" altLang="en-US"/>
              <a:pPr/>
              <a:t>13</a:t>
            </a:fld>
            <a:endParaRPr lang="en-US" altLang="en-US"/>
          </a:p>
        </p:txBody>
      </p:sp>
    </p:spTree>
    <p:extLst>
      <p:ext uri="{BB962C8B-B14F-4D97-AF65-F5344CB8AC3E}">
        <p14:creationId xmlns:p14="http://schemas.microsoft.com/office/powerpoint/2010/main" val="189278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DA3D46C4-9954-4550-888E-990173C303C3}" type="slidenum">
              <a:rPr lang="en-US" altLang="en-US"/>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8714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DAD26A08-8945-41EF-BE69-74CE72AC1EB0}" type="slidenum">
              <a:rPr lang="en-US" altLang="en-US"/>
              <a:pPr/>
              <a:t>15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1839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A92151BE-5C9C-443C-9226-9056D6D1E484}" type="slidenum">
              <a:rPr lang="en-US" altLang="en-US"/>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6337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0241C744-1CB4-424A-9D14-4F3BF2B7BF40}" type="slidenum">
              <a:rPr lang="en-US" altLang="en-US"/>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6594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57A9550-A3DB-4F6A-9755-7DDF51B41B4E}" type="slidenum">
              <a:rPr lang="en-US" altLang="en-US" sz="1200"/>
              <a:pPr algn="r" eaLnBrk="1" hangingPunct="1"/>
              <a:t>18</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7738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324118-0891-42FF-8EB3-20B225CE728C}" type="slidenum">
              <a:rPr lang="en-US" altLang="en-US" sz="1200"/>
              <a:pPr algn="r" eaLnBrk="1" hangingPunct="1"/>
              <a:t>19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6511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4DA981A-59BF-4CEB-B082-383C7724D884}" type="slidenum">
              <a:rPr lang="en-US" altLang="en-US"/>
              <a:pPr/>
              <a:t>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22934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20</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0229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21</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3345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4C366DC-F3EC-46A0-93B5-E04A2E32B568}" type="slidenum">
              <a:rPr lang="en-US" altLang="en-US"/>
              <a:pPr/>
              <a:t>22</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1340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05BEE261-1FBD-4F3F-8A09-55D192246B13}" type="slidenum">
              <a:rPr lang="en-US" altLang="en-US"/>
              <a:pPr/>
              <a:t>23</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77408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F9B508B-4C22-4E37-8628-6C2551ADE4F2}" type="slidenum">
              <a:rPr lang="en-US" altLang="en-US"/>
              <a:pPr/>
              <a:t>24</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3350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EE62589-64E7-4935-9BBA-07EC81643AC8}" type="slidenum">
              <a:rPr lang="en-US" altLang="en-US"/>
              <a:pPr/>
              <a:t>25</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3838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C4E72B-6A3B-4F93-BFDE-48DB686F1CE3}" type="slidenum">
              <a:rPr lang="en-US" altLang="en-US"/>
              <a:pPr/>
              <a:t>26</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8983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F3C1A85A-DA32-4C4B-B866-D07C62103527}" type="slidenum">
              <a:rPr lang="en-US" altLang="en-US"/>
              <a:pPr/>
              <a:t>27</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11876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9BBE0C35-40D3-482D-A07F-A12174AE7626}" type="slidenum">
              <a:rPr lang="en-US" altLang="en-US"/>
              <a:pPr/>
              <a:t>28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76366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2DDB2A30-221B-433A-95DB-DD86E09CD133}" type="slidenum">
              <a:rPr lang="en-US" altLang="en-US"/>
              <a:pPr/>
              <a:t>29</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9776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E055E6F-6D5C-4F5B-8120-7CDDD178A183}" type="slidenum">
              <a:rPr lang="en-US" altLang="en-US"/>
              <a:pPr/>
              <a:t>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992380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3031ED1E-7945-4F19-AEB7-5803FCEA96F4}" type="slidenum">
              <a:rPr lang="en-US" altLang="en-US"/>
              <a:pPr/>
              <a:t>30</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4589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5B98BD03-CDF3-4C78-8466-7A89D9B07691}" type="slidenum">
              <a:rPr lang="en-US" altLang="en-US"/>
              <a:pPr/>
              <a:t>31</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8337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E52CFF9-F7E8-4217-9E9D-3397F44AD949}" type="slidenum">
              <a:rPr lang="en-US" altLang="en-US"/>
              <a:pPr/>
              <a:t>32</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61594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F8966250-4905-4A8D-92AE-153584D466B8}" type="slidenum">
              <a:rPr lang="en-US" altLang="en-US"/>
              <a:pPr/>
              <a:t>33</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63332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382BFAC-A10C-4277-8723-B815A2D3556F}" type="slidenum">
              <a:rPr lang="en-US" altLang="en-US"/>
              <a:pPr/>
              <a:t>34</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70212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CC4C212C-5F81-4C54-9E85-941F354AC973}" type="slidenum">
              <a:rPr lang="en-US" altLang="en-US"/>
              <a:pPr/>
              <a:t>35</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4337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742EB672-B9F6-4E10-81D7-E5A411BC0801}" type="slidenum">
              <a:rPr lang="en-US" altLang="en-US"/>
              <a:pPr/>
              <a:t>36</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50135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003E3F0F-778F-4DBD-BB4A-DAC99DC24282}" type="slidenum">
              <a:rPr lang="en-US" altLang="en-US"/>
              <a:pPr/>
              <a:t>37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84875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54087E9-4029-4F9F-A473-CDF9848D3C1E}" type="slidenum">
              <a:rPr lang="en-US" altLang="en-US"/>
              <a:pPr/>
              <a:t>38</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43961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FB783E06-3859-4B06-A013-072255A0FB56}" type="slidenum">
              <a:rPr lang="en-US" altLang="en-US"/>
              <a:pPr/>
              <a:t>39</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6646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E58C88A-32DB-4696-8349-A28559C78A11}" type="slidenum">
              <a:rPr lang="en-US" altLang="en-US"/>
              <a:pPr/>
              <a:t>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083548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0A6A896-09D7-47C5-8E97-EB84426386BF}" type="slidenum">
              <a:rPr lang="en-US" altLang="en-US"/>
              <a:pPr/>
              <a:t>40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69564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8F818FD9-BF36-4E2B-B224-7E08971BD5D7}" type="slidenum">
              <a:rPr lang="en-US" altLang="en-US"/>
              <a:pPr/>
              <a:t>41</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03577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461CE557-34B5-4174-A08D-8C9D0C53861B}" type="slidenum">
              <a:rPr lang="en-US" altLang="en-US"/>
              <a:pPr/>
              <a:t>42</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49196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B675C27-B140-48D7-8B8C-3342BED90D82}" type="slidenum">
              <a:rPr lang="en-US" altLang="en-US" sz="1200"/>
              <a:pPr algn="r" eaLnBrk="1" hangingPunct="1"/>
              <a:t>43</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16707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051BD4C-BA02-4822-9147-9C29276C3C06}" type="slidenum">
              <a:rPr lang="en-US" altLang="en-US" sz="1200"/>
              <a:pPr algn="r" eaLnBrk="1" hangingPunct="1"/>
              <a:t>44</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98851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514E53-0BC9-4F78-8D1E-848FCEEBAC56}" type="slidenum">
              <a:rPr lang="en-US" altLang="en-US" sz="1200"/>
              <a:pPr algn="r" eaLnBrk="1" hangingPunct="1"/>
              <a:t>45</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38276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0C225DC-44CF-4FA3-A474-390186C280E5}" type="slidenum">
              <a:rPr lang="en-US" altLang="en-US" sz="1200"/>
              <a:pPr algn="r" eaLnBrk="1" hangingPunct="1"/>
              <a:t>46</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28419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64444BA-2D71-4C3F-9633-5F9A1CB46E18}" type="slidenum">
              <a:rPr lang="en-US" altLang="en-US" sz="1200"/>
              <a:pPr algn="r" eaLnBrk="1" hangingPunct="1"/>
              <a:t>47</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13140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468CE9F-E0F7-4931-B28F-18FEDCE657C6}" type="slidenum">
              <a:rPr lang="en-US" altLang="en-US" sz="1200"/>
              <a:pPr algn="r" eaLnBrk="1" hangingPunct="1"/>
              <a:t>48</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81995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0C3445FB-37D1-4FCB-BF9C-450B47EFFA64}" type="slidenum">
              <a:rPr lang="en-US" altLang="en-US"/>
              <a:pPr/>
              <a:t>49</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1682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62141A48-B8F7-4A79-B504-07AB7DB95614}" type="slidenum">
              <a:rPr lang="en-US" altLang="en-US"/>
              <a:pPr/>
              <a:t>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272206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DA9BF73-87E3-43DF-82AC-6B3B2808D9FB}" type="slidenum">
              <a:rPr lang="en-US" altLang="en-US"/>
              <a:pPr/>
              <a:t>50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43571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F9BC034A-FCDE-441F-89E0-85FBB481C470}" type="slidenum">
              <a:rPr lang="en-US" altLang="en-US"/>
              <a:pPr/>
              <a:t>51</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81485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BDB8E543-8990-41B4-9C56-4687A1CA32B1}" type="slidenum">
              <a:rPr lang="en-US" altLang="en-US"/>
              <a:pPr/>
              <a:t>52</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26185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D561903-55F1-4C03-9C39-32DC84AA5403}" type="slidenum">
              <a:rPr lang="en-US" altLang="en-US" sz="1200"/>
              <a:pPr algn="r" eaLnBrk="1" hangingPunct="1"/>
              <a:t>53</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10491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A4129B2D-AF0F-4FD7-89EF-C95432638D1A}" type="slidenum">
              <a:rPr lang="en-US" altLang="en-US"/>
              <a:pPr/>
              <a:t>54</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80075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E5C192B9-AA58-4F39-8A2E-250EFA436F00}" type="slidenum">
              <a:rPr lang="en-US" altLang="en-US"/>
              <a:pPr/>
              <a:t>55</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44939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4866186C-BB08-4D04-AC3C-CD2D132EAA29}" type="slidenum">
              <a:rPr lang="en-US" altLang="en-US"/>
              <a:pPr/>
              <a:t>56</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3794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978F9BC-AF40-469D-A2FA-1D347E0E9555}" type="slidenum">
              <a:rPr lang="en-US" altLang="en-US"/>
              <a:pPr/>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47777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0E01427-2A43-4F9A-8946-660CE7EEFFB5}" type="slidenum">
              <a:rPr lang="en-US" altLang="en-US"/>
              <a:pPr/>
              <a:t>58</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64166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1085BDF-86B9-4EF9-9527-F7D968729D9B}" type="slidenum">
              <a:rPr lang="en-US" altLang="en-US" sz="1200"/>
              <a:pPr algn="r" eaLnBrk="1" hangingPunct="1"/>
              <a:t>59</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5570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DBA4AFB1-178D-4717-A0EA-BB268AAA44C4}" type="slidenum">
              <a:rPr lang="en-US" altLang="en-US"/>
              <a:pPr/>
              <a:t>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43938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C37BA3D-2EDD-4024-B2E0-4B352F71C9D9}" type="slidenum">
              <a:rPr lang="en-US" altLang="en-US"/>
              <a:pPr/>
              <a:t>60</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6863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105C0CB-4DDA-43AF-B819-8AD5CB2AE3E8}" type="slidenum">
              <a:rPr lang="en-US" altLang="en-US" sz="1200"/>
              <a:pPr algn="r" eaLnBrk="1" hangingPunct="1"/>
              <a:t>61</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05733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EE7212F-C1B4-4D31-A247-C3E481DBE054}" type="slidenum">
              <a:rPr lang="en-US" altLang="en-US" sz="1200"/>
              <a:pPr algn="r" eaLnBrk="1" hangingPunct="1"/>
              <a:t>62</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11690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254754-AB54-4976-94F5-81FEB29CA6E4}" type="slidenum">
              <a:rPr lang="en-US" altLang="en-US" sz="1200"/>
              <a:pPr algn="r" eaLnBrk="1" hangingPunct="1"/>
              <a:t>63</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9721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46B2CEBA-466B-49AC-B1B1-FE5A923929BD}" type="slidenum">
              <a:rPr lang="en-US" altLang="en-US"/>
              <a:pPr/>
              <a:t>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060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E6B8541D-BDF1-499D-8979-B7CA566E5405}" type="slidenum">
              <a:rPr lang="en-US" altLang="en-US"/>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3761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C24EF45B-886A-4309-8072-D5F6B37AB17C}" type="slidenum">
              <a:rPr lang="en-US" altLang="en-US"/>
              <a:pPr/>
              <a:t>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35483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F152BD-408E-4465-8B27-152284EC25A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DEE749-4468-48BC-A633-1242A15C1E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4795-1660-4F25-B3BD-8DDAAF9562C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77C41B-0F6D-4D0A-ADE6-35E72F709AE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703C6B-B395-4BA6-9369-6EBA4EDA89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12E7D-A0FC-429D-AF5B-C1AD0280E5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4BDC438-F2AB-43FA-9A57-9F102D5D96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D9085B3-3428-4FBA-A8F0-645317B30C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EFC02C9-E88F-4D14-9B2F-BDC834D4AC2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55799B-B6F5-4CF3-8A62-D6896D7B885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1C3BD-F5E5-4E57-8546-01A9193ADCD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21078A8-5FAC-40F3-824D-B4C1C0B77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0.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audio" Target="../media/audio7.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6.png"/><Relationship Id="rId5" Type="http://schemas.openxmlformats.org/officeDocument/2006/relationships/audio" Target="../media/audio6.wav"/><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38.png"/><Relationship Id="rId5" Type="http://schemas.openxmlformats.org/officeDocument/2006/relationships/audio" Target="../media/audio5.wav"/><Relationship Id="rId10" Type="http://schemas.openxmlformats.org/officeDocument/2006/relationships/image" Target="../media/image41.jpeg"/><Relationship Id="rId4" Type="http://schemas.openxmlformats.org/officeDocument/2006/relationships/audio" Target="../media/audio2.wav"/><Relationship Id="rId9" Type="http://schemas.openxmlformats.org/officeDocument/2006/relationships/image" Target="../media/image40.jpeg"/><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2.wav"/><Relationship Id="rId4" Type="http://schemas.openxmlformats.org/officeDocument/2006/relationships/audio" Target="../media/audio8.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38.xml"/><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52.png"/><Relationship Id="rId5" Type="http://schemas.openxmlformats.org/officeDocument/2006/relationships/audio" Target="../media/audio6.wav"/><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audio" Target="../media/audio2.wav"/><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4.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40.xml"/><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52.png"/><Relationship Id="rId5" Type="http://schemas.openxmlformats.org/officeDocument/2006/relationships/audio" Target="../media/audio6.wav"/><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audio" Target="../media/audio2.wav"/><Relationship Id="rId9" Type="http://schemas.openxmlformats.org/officeDocument/2006/relationships/image" Target="../media/image50.png"/><Relationship Id="rId1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audio" Target="../media/audio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69.jpe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audio" Target="../media/audio4.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audio" Target="../media/audio5.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audio" Target="../media/audio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audio" Target="../media/audio1.wav"/><Relationship Id="rId7"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79.png"/><Relationship Id="rId4" Type="http://schemas.openxmlformats.org/officeDocument/2006/relationships/audio" Target="../media/audio2.wav"/><Relationship Id="rId9"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85.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audio" Target="../media/audio4.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jpeg"/></Relationships>
</file>

<file path=ppt/slides/_rels/slide6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audio" Target="../media/audio1.wav"/><Relationship Id="rId7"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audio" Target="../media/audio4.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audio" Target="../media/audio1.wav"/><Relationship Id="rId7"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94.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audio" Target="../media/audio1.wav"/><Relationship Id="rId7" Type="http://schemas.openxmlformats.org/officeDocument/2006/relationships/image" Target="../media/image99.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5.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earnerstv.com/animation/animation.php?ani=121&amp;cat=chemistry" TargetMode="External"/><Relationship Id="rId5" Type="http://schemas.openxmlformats.org/officeDocument/2006/relationships/audio" Target="../media/audio4.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12.2 </a:t>
            </a:r>
            <a:r>
              <a:rPr lang="en-US" altLang="en-US">
                <a:solidFill>
                  <a:srgbClr val="7030A0"/>
                </a:solidFill>
              </a:rPr>
              <a:t>is an extension of Topic 7.2.</a:t>
            </a:r>
          </a:p>
          <a:p>
            <a:pPr marL="633413" indent="-633413"/>
            <a:r>
              <a:rPr lang="en-US" altLang="en-US" b="1"/>
              <a:t>Essential idea: </a:t>
            </a:r>
            <a:r>
              <a:rPr lang="en-US" altLang="en-US"/>
              <a:t>The idea of discreteness that we met in the atomic world continues to exist in the nuclear world as well.</a:t>
            </a:r>
          </a:p>
          <a:p>
            <a:pPr marL="633413" indent="-633413"/>
            <a:r>
              <a:rPr lang="en-US" altLang="en-US" b="1"/>
              <a:t>Nature of science: </a:t>
            </a:r>
            <a:r>
              <a:rPr lang="en-US" altLang="en-US"/>
              <a:t>(1) Theoretical advances and inspiration: Progress in atomic, nuclear and particle physics often came from theoretical advances and strokes of inspiration. (2) Advances in instrumentation: New ways of detecting subatomic particles due to advances in electronic technology were also crucial. (3) Modern computing power: (4) Finally, the analysis of the data gathered in modern particle detectors in particle accelerator experiments would be impossible without modern computing power.</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685800" y="1344613"/>
            <a:ext cx="7772400" cy="4235450"/>
          </a:xfrm>
          <a:prstGeom prst="rect">
            <a:avLst/>
          </a:prstGeom>
          <a:solidFill>
            <a:srgbClr val="EAEAEA"/>
          </a:solidFill>
          <a:ln w="9525">
            <a:noFill/>
            <a:miter lim="800000"/>
            <a:headEnd/>
            <a:tailEnd/>
          </a:ln>
        </p:spPr>
        <p:txBody>
          <a:bodyPr/>
          <a:lstStyle/>
          <a:p>
            <a:r>
              <a:rPr lang="en-US" altLang="en-US" i="1">
                <a:solidFill>
                  <a:srgbClr val="333399"/>
                </a:solidFill>
              </a:rPr>
              <a:t>Rutherford scattering </a:t>
            </a:r>
            <a:r>
              <a:rPr lang="en-US" altLang="en-US" sz="2000">
                <a:solidFill>
                  <a:srgbClr val="000000"/>
                </a:solidFill>
                <a:latin typeface="Courier New" pitchFamily="49" charset="0"/>
                <a:cs typeface="Times New Roman" pitchFamily="18" charset="0"/>
              </a:rPr>
              <a:t>	</a:t>
            </a:r>
          </a:p>
        </p:txBody>
      </p:sp>
      <p:pic>
        <p:nvPicPr>
          <p:cNvPr id="948243" name="Picture 19"/>
          <p:cNvPicPr>
            <a:picLocks noChangeAspect="1" noChangeArrowheads="1"/>
          </p:cNvPicPr>
          <p:nvPr/>
        </p:nvPicPr>
        <p:blipFill>
          <a:blip r:embed="rId6" cstate="print"/>
          <a:srcRect/>
          <a:stretch>
            <a:fillRect/>
          </a:stretch>
        </p:blipFill>
        <p:spPr bwMode="auto">
          <a:xfrm>
            <a:off x="3013075" y="2603500"/>
            <a:ext cx="5418138" cy="2398713"/>
          </a:xfrm>
          <a:prstGeom prst="rect">
            <a:avLst/>
          </a:prstGeom>
          <a:ln>
            <a:noFill/>
          </a:ln>
          <a:effectLst>
            <a:outerShdw blurRad="292100" dist="139700" dir="2700000" algn="tl" rotWithShape="0">
              <a:srgbClr val="333333">
                <a:alpha val="65000"/>
              </a:srgbClr>
            </a:outerShdw>
          </a:effectLst>
          <a:extLst/>
        </p:spPr>
      </p:pic>
      <p:sp>
        <p:nvSpPr>
          <p:cNvPr id="948231" name="Rectangle 7"/>
          <p:cNvSpPr>
            <a:spLocks noChangeArrowheads="1"/>
          </p:cNvSpPr>
          <p:nvPr/>
        </p:nvSpPr>
        <p:spPr bwMode="auto">
          <a:xfrm>
            <a:off x="682625" y="5580063"/>
            <a:ext cx="7764463" cy="1277937"/>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IBO requires you to qualitatively understand the </a:t>
            </a:r>
            <a:r>
              <a:rPr lang="en-US" altLang="en-US" sz="2400" b="1" dirty="0" smtClean="0">
                <a:latin typeface="+mn-lt"/>
                <a:cs typeface="Arial" panose="020B0604020202020204" pitchFamily="34" charset="0"/>
                <a:sym typeface="Symbol" panose="05050102010706020507" pitchFamily="18" charset="2"/>
              </a:rPr>
              <a:t>Geiger-Marsden scattering experiment</a:t>
            </a:r>
            <a:r>
              <a:rPr lang="en-US" altLang="en-US" sz="2400" dirty="0" smtClean="0">
                <a:latin typeface="+mn-lt"/>
                <a:cs typeface="Arial" panose="020B0604020202020204" pitchFamily="34" charset="0"/>
                <a:sym typeface="Symbol" panose="05050102010706020507" pitchFamily="18" charset="2"/>
              </a:rPr>
              <a:t>.</a:t>
            </a:r>
          </a:p>
        </p:txBody>
      </p:sp>
      <p:sp>
        <p:nvSpPr>
          <p:cNvPr id="948238" name="Text Box 14"/>
          <p:cNvSpPr txBox="1">
            <a:spLocks noChangeArrowheads="1"/>
          </p:cNvSpPr>
          <p:nvPr/>
        </p:nvSpPr>
        <p:spPr bwMode="auto">
          <a:xfrm>
            <a:off x="6107113" y="4597400"/>
            <a:ext cx="1998662" cy="461963"/>
          </a:xfrm>
          <a:prstGeom prst="rect">
            <a:avLst/>
          </a:prstGeom>
          <a:noFill/>
          <a:ln w="9525">
            <a:noFill/>
            <a:miter lim="800000"/>
            <a:headEnd/>
            <a:tailEnd/>
          </a:ln>
        </p:spPr>
        <p:txBody>
          <a:bodyPr wrap="none">
            <a:spAutoFit/>
          </a:bodyPr>
          <a:lstStyle/>
          <a:p>
            <a:r>
              <a:rPr lang="en-US" altLang="en-US" i="1"/>
              <a:t>actual results</a:t>
            </a:r>
          </a:p>
        </p:txBody>
      </p:sp>
      <p:pic>
        <p:nvPicPr>
          <p:cNvPr id="9482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9900" y="1801813"/>
            <a:ext cx="4464050" cy="2068512"/>
          </a:xfrm>
          <a:prstGeom prst="rect">
            <a:avLst/>
          </a:prstGeom>
          <a:ln>
            <a:noFill/>
          </a:ln>
          <a:effectLst>
            <a:outerShdw blurRad="292100" dist="139700" dir="2700000" algn="tl" rotWithShape="0">
              <a:srgbClr val="333333">
                <a:alpha val="65000"/>
              </a:srgbClr>
            </a:outerShdw>
          </a:effectLst>
          <a:extLst/>
        </p:spPr>
      </p:pic>
      <p:sp>
        <p:nvSpPr>
          <p:cNvPr id="948237" name="Text Box 13"/>
          <p:cNvSpPr txBox="1">
            <a:spLocks noChangeArrowheads="1"/>
          </p:cNvSpPr>
          <p:nvPr/>
        </p:nvSpPr>
        <p:spPr bwMode="auto">
          <a:xfrm>
            <a:off x="714375" y="1898650"/>
            <a:ext cx="1539875" cy="830263"/>
          </a:xfrm>
          <a:prstGeom prst="rect">
            <a:avLst/>
          </a:prstGeom>
          <a:noFill/>
          <a:ln w="9525">
            <a:noFill/>
            <a:miter lim="800000"/>
            <a:headEnd/>
            <a:tailEnd/>
          </a:ln>
        </p:spPr>
        <p:txBody>
          <a:bodyPr>
            <a:spAutoFit/>
          </a:bodyPr>
          <a:lstStyle/>
          <a:p>
            <a:r>
              <a:rPr lang="en-US" altLang="en-US" i="1"/>
              <a:t>expected results</a:t>
            </a:r>
          </a:p>
        </p:txBody>
      </p:sp>
      <p:sp>
        <p:nvSpPr>
          <p:cNvPr id="948241" name="Arc 17"/>
          <p:cNvSpPr>
            <a:spLocks/>
          </p:cNvSpPr>
          <p:nvPr/>
        </p:nvSpPr>
        <p:spPr bwMode="auto">
          <a:xfrm>
            <a:off x="3513138" y="1860550"/>
            <a:ext cx="1336675" cy="819150"/>
          </a:xfrm>
          <a:custGeom>
            <a:avLst/>
            <a:gdLst>
              <a:gd name="T0" fmla="*/ 0 w 21600"/>
              <a:gd name="T1" fmla="*/ 0 h 33912"/>
              <a:gd name="T2" fmla="*/ 2147483647 w 21600"/>
              <a:gd name="T3" fmla="*/ 2147483647 h 33912"/>
              <a:gd name="T4" fmla="*/ 0 w 21600"/>
              <a:gd name="T5" fmla="*/ 2147483647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lnTo>
                  <a:pt x="-1" y="0"/>
                </a:lnTo>
                <a:close/>
              </a:path>
            </a:pathLst>
          </a:custGeom>
          <a:noFill/>
          <a:ln w="76200">
            <a:solidFill>
              <a:srgbClr val="FF3300"/>
            </a:solidFill>
            <a:round/>
            <a:headEnd/>
            <a:tailEnd/>
          </a:ln>
        </p:spPr>
        <p:txBody>
          <a:bodyPr wrap="none" anchor="ctr"/>
          <a:lstStyle/>
          <a:p>
            <a:endParaRPr lang="en-US"/>
          </a:p>
        </p:txBody>
      </p:sp>
      <p:sp>
        <p:nvSpPr>
          <p:cNvPr id="948242" name="Arc 18"/>
          <p:cNvSpPr>
            <a:spLocks/>
          </p:cNvSpPr>
          <p:nvPr/>
        </p:nvSpPr>
        <p:spPr bwMode="auto">
          <a:xfrm>
            <a:off x="5227638" y="2674938"/>
            <a:ext cx="3128962" cy="12541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lnTo>
                  <a:pt x="2798" y="32232"/>
                </a:lnTo>
                <a:close/>
              </a:path>
            </a:pathLst>
          </a:custGeom>
          <a:noFill/>
          <a:ln w="76200">
            <a:solidFill>
              <a:srgbClr val="FF3300"/>
            </a:solidFill>
            <a:round/>
            <a:headEnd/>
            <a:tailEnd/>
          </a:ln>
        </p:spPr>
        <p:txBody>
          <a:bodyPr wrap="none" anchor="ctr"/>
          <a:lstStyle/>
          <a:p>
            <a:endParaRPr lang="en-US"/>
          </a:p>
        </p:txBody>
      </p:sp>
      <p:sp>
        <p:nvSpPr>
          <p:cNvPr id="1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8232"/>
                                        </p:tgtEl>
                                        <p:attrNameLst>
                                          <p:attrName>style.visibility</p:attrName>
                                        </p:attrNameLst>
                                      </p:cBhvr>
                                      <p:to>
                                        <p:strVal val="visible"/>
                                      </p:to>
                                    </p:set>
                                    <p:anim calcmode="lin" valueType="num">
                                      <p:cBhvr>
                                        <p:cTn id="7" dur="500" fill="hold"/>
                                        <p:tgtEl>
                                          <p:spTgt spid="948232"/>
                                        </p:tgtEl>
                                        <p:attrNameLst>
                                          <p:attrName>ppt_w</p:attrName>
                                        </p:attrNameLst>
                                      </p:cBhvr>
                                      <p:tavLst>
                                        <p:tav tm="0">
                                          <p:val>
                                            <p:fltVal val="0"/>
                                          </p:val>
                                        </p:tav>
                                        <p:tav tm="100000">
                                          <p:val>
                                            <p:strVal val="#ppt_w"/>
                                          </p:val>
                                        </p:tav>
                                      </p:tavLst>
                                    </p:anim>
                                    <p:anim calcmode="lin" valueType="num">
                                      <p:cBhvr>
                                        <p:cTn id="8" dur="500" fill="hold"/>
                                        <p:tgtEl>
                                          <p:spTgt spid="948232"/>
                                        </p:tgtEl>
                                        <p:attrNameLst>
                                          <p:attrName>ppt_h</p:attrName>
                                        </p:attrNameLst>
                                      </p:cBhvr>
                                      <p:tavLst>
                                        <p:tav tm="0">
                                          <p:val>
                                            <p:fltVal val="0"/>
                                          </p:val>
                                        </p:tav>
                                        <p:tav tm="100000">
                                          <p:val>
                                            <p:strVal val="#ppt_h"/>
                                          </p:val>
                                        </p:tav>
                                      </p:tavLst>
                                    </p:anim>
                                    <p:animEffect transition="in" filter="fade">
                                      <p:cBhvr>
                                        <p:cTn id="9" dur="500"/>
                                        <p:tgtEl>
                                          <p:spTgt spid="94823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48237"/>
                                        </p:tgtEl>
                                        <p:attrNameLst>
                                          <p:attrName>style.visibility</p:attrName>
                                        </p:attrNameLst>
                                      </p:cBhvr>
                                      <p:to>
                                        <p:strVal val="visible"/>
                                      </p:to>
                                    </p:set>
                                    <p:anim calcmode="lin" valueType="num">
                                      <p:cBhvr>
                                        <p:cTn id="13" dur="500" fill="hold"/>
                                        <p:tgtEl>
                                          <p:spTgt spid="948237"/>
                                        </p:tgtEl>
                                        <p:attrNameLst>
                                          <p:attrName>ppt_w</p:attrName>
                                        </p:attrNameLst>
                                      </p:cBhvr>
                                      <p:tavLst>
                                        <p:tav tm="0">
                                          <p:val>
                                            <p:fltVal val="0"/>
                                          </p:val>
                                        </p:tav>
                                        <p:tav tm="100000">
                                          <p:val>
                                            <p:strVal val="#ppt_w"/>
                                          </p:val>
                                        </p:tav>
                                      </p:tavLst>
                                    </p:anim>
                                    <p:anim calcmode="lin" valueType="num">
                                      <p:cBhvr>
                                        <p:cTn id="14" dur="500" fill="hold"/>
                                        <p:tgtEl>
                                          <p:spTgt spid="948237"/>
                                        </p:tgtEl>
                                        <p:attrNameLst>
                                          <p:attrName>ppt_h</p:attrName>
                                        </p:attrNameLst>
                                      </p:cBhvr>
                                      <p:tavLst>
                                        <p:tav tm="0">
                                          <p:val>
                                            <p:fltVal val="0"/>
                                          </p:val>
                                        </p:tav>
                                        <p:tav tm="100000">
                                          <p:val>
                                            <p:strVal val="#ppt_h"/>
                                          </p:val>
                                        </p:tav>
                                      </p:tavLst>
                                    </p:anim>
                                    <p:animEffect transition="in" filter="fade">
                                      <p:cBhvr>
                                        <p:cTn id="15" dur="500"/>
                                        <p:tgtEl>
                                          <p:spTgt spid="94823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48241"/>
                                        </p:tgtEl>
                                        <p:attrNameLst>
                                          <p:attrName>style.visibility</p:attrName>
                                        </p:attrNameLst>
                                      </p:cBhvr>
                                      <p:to>
                                        <p:strVal val="visible"/>
                                      </p:to>
                                    </p:set>
                                    <p:animEffect transition="in" filter="wipe(right)">
                                      <p:cBhvr>
                                        <p:cTn id="20" dur="2000"/>
                                        <p:tgtEl>
                                          <p:spTgt spid="948241"/>
                                        </p:tgtEl>
                                      </p:cBhvr>
                                    </p:animEffect>
                                  </p:childTnLst>
                                  <p:subTnLst>
                                    <p:audio>
                                      <p:cMediaNode>
                                        <p:cTn display="0" masterRel="sameClick">
                                          <p:stCondLst>
                                            <p:cond evt="begin" delay="0">
                                              <p:tn val="18"/>
                                            </p:cond>
                                          </p:stCondLst>
                                          <p:endCondLst>
                                            <p:cond evt="onStopAudio" delay="0">
                                              <p:tgtEl>
                                                <p:sldTgt/>
                                              </p:tgtEl>
                                            </p:cond>
                                          </p:endCondLst>
                                        </p:cTn>
                                        <p:tgtEl>
                                          <p:sndTgt r:embed="rId5"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48243"/>
                                        </p:tgtEl>
                                        <p:attrNameLst>
                                          <p:attrName>style.visibility</p:attrName>
                                        </p:attrNameLst>
                                      </p:cBhvr>
                                      <p:to>
                                        <p:strVal val="visible"/>
                                      </p:to>
                                    </p:set>
                                    <p:anim calcmode="lin" valueType="num">
                                      <p:cBhvr>
                                        <p:cTn id="25" dur="500" fill="hold"/>
                                        <p:tgtEl>
                                          <p:spTgt spid="948243"/>
                                        </p:tgtEl>
                                        <p:attrNameLst>
                                          <p:attrName>ppt_w</p:attrName>
                                        </p:attrNameLst>
                                      </p:cBhvr>
                                      <p:tavLst>
                                        <p:tav tm="0">
                                          <p:val>
                                            <p:fltVal val="0"/>
                                          </p:val>
                                        </p:tav>
                                        <p:tav tm="100000">
                                          <p:val>
                                            <p:strVal val="#ppt_w"/>
                                          </p:val>
                                        </p:tav>
                                      </p:tavLst>
                                    </p:anim>
                                    <p:anim calcmode="lin" valueType="num">
                                      <p:cBhvr>
                                        <p:cTn id="26" dur="500" fill="hold"/>
                                        <p:tgtEl>
                                          <p:spTgt spid="948243"/>
                                        </p:tgtEl>
                                        <p:attrNameLst>
                                          <p:attrName>ppt_h</p:attrName>
                                        </p:attrNameLst>
                                      </p:cBhvr>
                                      <p:tavLst>
                                        <p:tav tm="0">
                                          <p:val>
                                            <p:fltVal val="0"/>
                                          </p:val>
                                        </p:tav>
                                        <p:tav tm="100000">
                                          <p:val>
                                            <p:strVal val="#ppt_h"/>
                                          </p:val>
                                        </p:tav>
                                      </p:tavLst>
                                    </p:anim>
                                    <p:animEffect transition="in" filter="fade">
                                      <p:cBhvr>
                                        <p:cTn id="27" dur="500"/>
                                        <p:tgtEl>
                                          <p:spTgt spid="9482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948238"/>
                                        </p:tgtEl>
                                        <p:attrNameLst>
                                          <p:attrName>style.visibility</p:attrName>
                                        </p:attrNameLst>
                                      </p:cBhvr>
                                      <p:to>
                                        <p:strVal val="visible"/>
                                      </p:to>
                                    </p:set>
                                    <p:anim calcmode="lin" valueType="num">
                                      <p:cBhvr>
                                        <p:cTn id="31" dur="500" fill="hold"/>
                                        <p:tgtEl>
                                          <p:spTgt spid="948238"/>
                                        </p:tgtEl>
                                        <p:attrNameLst>
                                          <p:attrName>ppt_w</p:attrName>
                                        </p:attrNameLst>
                                      </p:cBhvr>
                                      <p:tavLst>
                                        <p:tav tm="0">
                                          <p:val>
                                            <p:fltVal val="0"/>
                                          </p:val>
                                        </p:tav>
                                        <p:tav tm="100000">
                                          <p:val>
                                            <p:strVal val="#ppt_w"/>
                                          </p:val>
                                        </p:tav>
                                      </p:tavLst>
                                    </p:anim>
                                    <p:anim calcmode="lin" valueType="num">
                                      <p:cBhvr>
                                        <p:cTn id="32" dur="500" fill="hold"/>
                                        <p:tgtEl>
                                          <p:spTgt spid="948238"/>
                                        </p:tgtEl>
                                        <p:attrNameLst>
                                          <p:attrName>ppt_h</p:attrName>
                                        </p:attrNameLst>
                                      </p:cBhvr>
                                      <p:tavLst>
                                        <p:tav tm="0">
                                          <p:val>
                                            <p:fltVal val="0"/>
                                          </p:val>
                                        </p:tav>
                                        <p:tav tm="100000">
                                          <p:val>
                                            <p:strVal val="#ppt_h"/>
                                          </p:val>
                                        </p:tav>
                                      </p:tavLst>
                                    </p:anim>
                                    <p:animEffect transition="in" filter="fade">
                                      <p:cBhvr>
                                        <p:cTn id="33" dur="500"/>
                                        <p:tgtEl>
                                          <p:spTgt spid="948238"/>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48242"/>
                                        </p:tgtEl>
                                        <p:attrNameLst>
                                          <p:attrName>style.visibility</p:attrName>
                                        </p:attrNameLst>
                                      </p:cBhvr>
                                      <p:to>
                                        <p:strVal val="visible"/>
                                      </p:to>
                                    </p:set>
                                    <p:animEffect transition="in" filter="wipe(right)">
                                      <p:cBhvr>
                                        <p:cTn id="38" dur="2000"/>
                                        <p:tgtEl>
                                          <p:spTgt spid="94824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48231">
                                            <p:txEl>
                                              <p:pRg st="1" end="1"/>
                                            </p:txEl>
                                          </p:spTgt>
                                        </p:tgtEl>
                                        <p:attrNameLst>
                                          <p:attrName>style.visibility</p:attrName>
                                        </p:attrNameLst>
                                      </p:cBhvr>
                                      <p:to>
                                        <p:strVal val="visible"/>
                                      </p:to>
                                    </p:set>
                                    <p:anim calcmode="lin" valueType="num">
                                      <p:cBhvr additive="base">
                                        <p:cTn id="43"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8" grpId="0"/>
      <p:bldP spid="948237" grpId="0"/>
      <p:bldP spid="948241" grpId="0" animBg="1"/>
      <p:bldP spid="948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61" name="Rectangle 13"/>
          <p:cNvSpPr>
            <a:spLocks noChangeArrowheads="1"/>
          </p:cNvSpPr>
          <p:nvPr/>
        </p:nvSpPr>
        <p:spPr bwMode="auto">
          <a:xfrm>
            <a:off x="685800" y="1344613"/>
            <a:ext cx="7772400" cy="530860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2400" i="1" dirty="0" smtClean="0">
                <a:solidFill>
                  <a:srgbClr val="333399"/>
                </a:solidFill>
                <a:latin typeface="Arial"/>
                <a:cs typeface="Arial" panose="020B0604020202020204" pitchFamily="34" charset="0"/>
              </a:rPr>
              <a:t>Rutherford scattering</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Only by                                                                                   assuming</a:t>
            </a:r>
            <a:r>
              <a:rPr lang="en-US" altLang="en-US" sz="2400" dirty="0" smtClean="0">
                <a:solidFill>
                  <a:srgbClr val="000000"/>
                </a:solidFill>
                <a:latin typeface="+mn-lt"/>
                <a:cs typeface="Times New Roman" panose="02020603050405020304" pitchFamily="18" charset="0"/>
              </a:rPr>
              <a:t> a                                                                             concentration of                                                                 positive charge at                                                                             the center of the                                                                               atom, as opposed                                                                                            to “spread out” as                                                                      in the plum                                                                                pudding model,                                                                                                    could Rutherford                                                                                              and his team                                                                   explain the results                                                                               of the experiment.</a:t>
            </a:r>
          </a:p>
        </p:txBody>
      </p:sp>
      <p:pic>
        <p:nvPicPr>
          <p:cNvPr id="949258" name="Picture 10" descr="hans_geiger"/>
          <p:cNvPicPr>
            <a:picLocks noChangeAspect="1" noChangeArrowheads="1"/>
          </p:cNvPicPr>
          <p:nvPr/>
        </p:nvPicPr>
        <p:blipFill>
          <a:blip r:embed="rId5" cstate="print"/>
          <a:srcRect b="8162"/>
          <a:stretch>
            <a:fillRect/>
          </a:stretch>
        </p:blipFill>
        <p:spPr bwMode="auto">
          <a:xfrm>
            <a:off x="3444875" y="1868488"/>
            <a:ext cx="1490663" cy="1598612"/>
          </a:xfrm>
          <a:prstGeom prst="rect">
            <a:avLst/>
          </a:prstGeom>
          <a:ln>
            <a:noFill/>
          </a:ln>
          <a:effectLst>
            <a:outerShdw blurRad="292100" dist="139700" dir="2700000" algn="tl" rotWithShape="0">
              <a:srgbClr val="333333">
                <a:alpha val="65000"/>
              </a:srgbClr>
            </a:outerShdw>
          </a:effectLst>
          <a:extLst/>
        </p:spPr>
      </p:pic>
      <p:pic>
        <p:nvPicPr>
          <p:cNvPr id="949260" name="Picture 12" descr="M182_2-065892emarsden"/>
          <p:cNvPicPr>
            <a:picLocks noChangeAspect="1" noChangeArrowheads="1"/>
          </p:cNvPicPr>
          <p:nvPr/>
        </p:nvPicPr>
        <p:blipFill>
          <a:blip r:embed="rId6" cstate="print"/>
          <a:srcRect l="17882" b="33223"/>
          <a:stretch>
            <a:fillRect/>
          </a:stretch>
        </p:blipFill>
        <p:spPr bwMode="auto">
          <a:xfrm>
            <a:off x="3441700" y="4056063"/>
            <a:ext cx="1495425" cy="1595437"/>
          </a:xfrm>
          <a:prstGeom prst="rect">
            <a:avLst/>
          </a:prstGeom>
          <a:ln>
            <a:noFill/>
          </a:ln>
          <a:effectLst>
            <a:outerShdw blurRad="292100" dist="139700" dir="2700000" algn="tl" rotWithShape="0">
              <a:srgbClr val="333333">
                <a:alpha val="65000"/>
              </a:srgbClr>
            </a:outerShdw>
          </a:effectLst>
          <a:extLst/>
        </p:spPr>
      </p:pic>
      <p:sp>
        <p:nvSpPr>
          <p:cNvPr id="949262" name="Text Box 14"/>
          <p:cNvSpPr txBox="1">
            <a:spLocks noChangeArrowheads="1"/>
          </p:cNvSpPr>
          <p:nvPr/>
        </p:nvSpPr>
        <p:spPr bwMode="auto">
          <a:xfrm>
            <a:off x="3605213" y="3487738"/>
            <a:ext cx="1109662" cy="460375"/>
          </a:xfrm>
          <a:prstGeom prst="rect">
            <a:avLst/>
          </a:prstGeom>
          <a:noFill/>
          <a:ln w="9525">
            <a:noFill/>
            <a:miter lim="800000"/>
            <a:headEnd/>
            <a:tailEnd/>
          </a:ln>
        </p:spPr>
        <p:txBody>
          <a:bodyPr wrap="none">
            <a:spAutoFit/>
          </a:bodyPr>
          <a:lstStyle/>
          <a:p>
            <a:r>
              <a:rPr lang="en-US" altLang="en-US">
                <a:solidFill>
                  <a:schemeClr val="hlink"/>
                </a:solidFill>
              </a:rPr>
              <a:t>Geiger</a:t>
            </a:r>
          </a:p>
        </p:txBody>
      </p:sp>
      <p:sp>
        <p:nvSpPr>
          <p:cNvPr id="949263" name="Text Box 15"/>
          <p:cNvSpPr txBox="1">
            <a:spLocks noChangeArrowheads="1"/>
          </p:cNvSpPr>
          <p:nvPr/>
        </p:nvSpPr>
        <p:spPr bwMode="auto">
          <a:xfrm>
            <a:off x="3521075" y="5705475"/>
            <a:ext cx="1384300" cy="460375"/>
          </a:xfrm>
          <a:prstGeom prst="rect">
            <a:avLst/>
          </a:prstGeom>
          <a:noFill/>
          <a:ln w="9525">
            <a:noFill/>
            <a:miter lim="800000"/>
            <a:headEnd/>
            <a:tailEnd/>
          </a:ln>
        </p:spPr>
        <p:txBody>
          <a:bodyPr wrap="none">
            <a:spAutoFit/>
          </a:bodyPr>
          <a:lstStyle/>
          <a:p>
            <a:r>
              <a:rPr lang="en-US" altLang="en-US">
                <a:solidFill>
                  <a:schemeClr val="hlink"/>
                </a:solidFill>
              </a:rPr>
              <a:t>Marsden</a:t>
            </a:r>
          </a:p>
        </p:txBody>
      </p:sp>
      <p:sp>
        <p:nvSpPr>
          <p:cNvPr id="9"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pic>
        <p:nvPicPr>
          <p:cNvPr id="949254" name="Picture 6"/>
          <p:cNvPicPr>
            <a:picLocks noChangeAspect="1" noChangeArrowheads="1"/>
          </p:cNvPicPr>
          <p:nvPr/>
        </p:nvPicPr>
        <p:blipFill>
          <a:blip r:embed="rId7" cstate="print"/>
          <a:srcRect/>
          <a:stretch>
            <a:fillRect/>
          </a:stretch>
        </p:blipFill>
        <p:spPr bwMode="auto">
          <a:xfrm>
            <a:off x="4981575" y="1871663"/>
            <a:ext cx="3886200" cy="39481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61">
                                            <p:txEl>
                                              <p:pRg st="1" end="1"/>
                                            </p:txEl>
                                          </p:spTgt>
                                        </p:tgtEl>
                                        <p:attrNameLst>
                                          <p:attrName>style.visibility</p:attrName>
                                        </p:attrNameLst>
                                      </p:cBhvr>
                                      <p:to>
                                        <p:strVal val="visible"/>
                                      </p:to>
                                    </p:set>
                                    <p:anim calcmode="lin" valueType="num">
                                      <p:cBhvr additive="base">
                                        <p:cTn id="7" dur="500" fill="hold"/>
                                        <p:tgtEl>
                                          <p:spTgt spid="9492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949254"/>
                                        </p:tgtEl>
                                        <p:attrNameLst>
                                          <p:attrName>style.visibility</p:attrName>
                                        </p:attrNameLst>
                                      </p:cBhvr>
                                      <p:to>
                                        <p:strVal val="visible"/>
                                      </p:to>
                                    </p:set>
                                    <p:anim calcmode="lin" valueType="num">
                                      <p:cBhvr>
                                        <p:cTn id="11" dur="500" fill="hold"/>
                                        <p:tgtEl>
                                          <p:spTgt spid="949254"/>
                                        </p:tgtEl>
                                        <p:attrNameLst>
                                          <p:attrName>ppt_w</p:attrName>
                                        </p:attrNameLst>
                                      </p:cBhvr>
                                      <p:tavLst>
                                        <p:tav tm="0">
                                          <p:val>
                                            <p:fltVal val="0"/>
                                          </p:val>
                                        </p:tav>
                                        <p:tav tm="100000">
                                          <p:val>
                                            <p:strVal val="#ppt_w"/>
                                          </p:val>
                                        </p:tav>
                                      </p:tavLst>
                                    </p:anim>
                                    <p:anim calcmode="lin" valueType="num">
                                      <p:cBhvr>
                                        <p:cTn id="12" dur="500" fill="hold"/>
                                        <p:tgtEl>
                                          <p:spTgt spid="949254"/>
                                        </p:tgtEl>
                                        <p:attrNameLst>
                                          <p:attrName>ppt_h</p:attrName>
                                        </p:attrNameLst>
                                      </p:cBhvr>
                                      <p:tavLst>
                                        <p:tav tm="0">
                                          <p:val>
                                            <p:fltVal val="0"/>
                                          </p:val>
                                        </p:tav>
                                        <p:tav tm="100000">
                                          <p:val>
                                            <p:strVal val="#ppt_h"/>
                                          </p:val>
                                        </p:tav>
                                      </p:tavLst>
                                    </p:anim>
                                    <p:animEffect transition="in" filter="fade">
                                      <p:cBhvr>
                                        <p:cTn id="13" dur="500"/>
                                        <p:tgtEl>
                                          <p:spTgt spid="949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949258"/>
                                        </p:tgtEl>
                                        <p:attrNameLst>
                                          <p:attrName>style.visibility</p:attrName>
                                        </p:attrNameLst>
                                      </p:cBhvr>
                                      <p:to>
                                        <p:strVal val="visible"/>
                                      </p:to>
                                    </p:set>
                                    <p:anim calcmode="lin" valueType="num">
                                      <p:cBhvr>
                                        <p:cTn id="18" dur="500" fill="hold"/>
                                        <p:tgtEl>
                                          <p:spTgt spid="949258"/>
                                        </p:tgtEl>
                                        <p:attrNameLst>
                                          <p:attrName>ppt_w</p:attrName>
                                        </p:attrNameLst>
                                      </p:cBhvr>
                                      <p:tavLst>
                                        <p:tav tm="0">
                                          <p:val>
                                            <p:fltVal val="0"/>
                                          </p:val>
                                        </p:tav>
                                        <p:tav tm="100000">
                                          <p:val>
                                            <p:strVal val="#ppt_w"/>
                                          </p:val>
                                        </p:tav>
                                      </p:tavLst>
                                    </p:anim>
                                    <p:anim calcmode="lin" valueType="num">
                                      <p:cBhvr>
                                        <p:cTn id="19" dur="500" fill="hold"/>
                                        <p:tgtEl>
                                          <p:spTgt spid="949258"/>
                                        </p:tgtEl>
                                        <p:attrNameLst>
                                          <p:attrName>ppt_h</p:attrName>
                                        </p:attrNameLst>
                                      </p:cBhvr>
                                      <p:tavLst>
                                        <p:tav tm="0">
                                          <p:val>
                                            <p:fltVal val="0"/>
                                          </p:val>
                                        </p:tav>
                                        <p:tav tm="100000">
                                          <p:val>
                                            <p:strVal val="#ppt_h"/>
                                          </p:val>
                                        </p:tav>
                                      </p:tavLst>
                                    </p:anim>
                                    <p:animEffect transition="in" filter="fade">
                                      <p:cBhvr>
                                        <p:cTn id="20" dur="500"/>
                                        <p:tgtEl>
                                          <p:spTgt spid="949258"/>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949262"/>
                                        </p:tgtEl>
                                        <p:attrNameLst>
                                          <p:attrName>style.visibility</p:attrName>
                                        </p:attrNameLst>
                                      </p:cBhvr>
                                      <p:to>
                                        <p:strVal val="visible"/>
                                      </p:to>
                                    </p:set>
                                    <p:animEffect transition="in" filter="diamond(out)">
                                      <p:cBhvr>
                                        <p:cTn id="23" dur="500"/>
                                        <p:tgtEl>
                                          <p:spTgt spid="949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49260"/>
                                        </p:tgtEl>
                                        <p:attrNameLst>
                                          <p:attrName>style.visibility</p:attrName>
                                        </p:attrNameLst>
                                      </p:cBhvr>
                                      <p:to>
                                        <p:strVal val="visible"/>
                                      </p:to>
                                    </p:set>
                                    <p:anim calcmode="lin" valueType="num">
                                      <p:cBhvr>
                                        <p:cTn id="28" dur="500" fill="hold"/>
                                        <p:tgtEl>
                                          <p:spTgt spid="949260"/>
                                        </p:tgtEl>
                                        <p:attrNameLst>
                                          <p:attrName>ppt_w</p:attrName>
                                        </p:attrNameLst>
                                      </p:cBhvr>
                                      <p:tavLst>
                                        <p:tav tm="0">
                                          <p:val>
                                            <p:fltVal val="0"/>
                                          </p:val>
                                        </p:tav>
                                        <p:tav tm="100000">
                                          <p:val>
                                            <p:strVal val="#ppt_w"/>
                                          </p:val>
                                        </p:tav>
                                      </p:tavLst>
                                    </p:anim>
                                    <p:anim calcmode="lin" valueType="num">
                                      <p:cBhvr>
                                        <p:cTn id="29" dur="500" fill="hold"/>
                                        <p:tgtEl>
                                          <p:spTgt spid="949260"/>
                                        </p:tgtEl>
                                        <p:attrNameLst>
                                          <p:attrName>ppt_h</p:attrName>
                                        </p:attrNameLst>
                                      </p:cBhvr>
                                      <p:tavLst>
                                        <p:tav tm="0">
                                          <p:val>
                                            <p:fltVal val="0"/>
                                          </p:val>
                                        </p:tav>
                                        <p:tav tm="100000">
                                          <p:val>
                                            <p:strVal val="#ppt_h"/>
                                          </p:val>
                                        </p:tav>
                                      </p:tavLst>
                                    </p:anim>
                                    <p:animEffect transition="in" filter="fade">
                                      <p:cBhvr>
                                        <p:cTn id="30" dur="500"/>
                                        <p:tgtEl>
                                          <p:spTgt spid="94926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949263"/>
                                        </p:tgtEl>
                                        <p:attrNameLst>
                                          <p:attrName>style.visibility</p:attrName>
                                        </p:attrNameLst>
                                      </p:cBhvr>
                                      <p:to>
                                        <p:strVal val="visible"/>
                                      </p:to>
                                    </p:set>
                                    <p:animEffect transition="in" filter="diamond(out)">
                                      <p:cBhvr>
                                        <p:cTn id="33" dur="500"/>
                                        <p:tgtEl>
                                          <p:spTgt spid="949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2" grpId="0"/>
      <p:bldP spid="9492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
        <p:nvSpPr>
          <p:cNvPr id="968713" name="Rectangle 9"/>
          <p:cNvSpPr>
            <a:spLocks noChangeArrowheads="1"/>
          </p:cNvSpPr>
          <p:nvPr/>
        </p:nvSpPr>
        <p:spPr bwMode="auto">
          <a:xfrm>
            <a:off x="685800" y="1800225"/>
            <a:ext cx="7772400" cy="4852988"/>
          </a:xfrm>
          <a:prstGeom prst="rect">
            <a:avLst/>
          </a:prstGeom>
          <a:solidFill>
            <a:srgbClr val="CCFFCC"/>
          </a:solidFill>
          <a:ln w="9525">
            <a:noFill/>
            <a:miter lim="800000"/>
            <a:headEnd/>
            <a:tailEnd/>
          </a:ln>
        </p:spPr>
        <p:txBody>
          <a:bodyPr/>
          <a:lstStyle/>
          <a:p>
            <a:r>
              <a:rPr lang="en-US" altLang="en-US"/>
              <a:t>PRACTICE: In the Geiger-Marsden experiment </a:t>
            </a:r>
            <a:r>
              <a:rPr lang="en-US" altLang="en-US">
                <a:sym typeface="Symbol" pitchFamily="18" charset="2"/>
              </a:rPr>
              <a:t> particles are scattered by gold nuclei. The experimental results indicate that most  particles are</a:t>
            </a:r>
          </a:p>
          <a:p>
            <a:r>
              <a:rPr lang="en-US" altLang="en-US">
                <a:sym typeface="Symbol" pitchFamily="18" charset="2"/>
              </a:rPr>
              <a:t>	A. Scattered only at small angles.</a:t>
            </a:r>
          </a:p>
          <a:p>
            <a:r>
              <a:rPr lang="en-US" altLang="en-US">
                <a:sym typeface="Symbol" pitchFamily="18" charset="2"/>
              </a:rPr>
              <a:t>	B. Scattered only at large angles.</a:t>
            </a:r>
          </a:p>
          <a:p>
            <a:r>
              <a:rPr lang="en-US" altLang="en-US">
                <a:sym typeface="Symbol" pitchFamily="18" charset="2"/>
              </a:rPr>
              <a:t>	C. Absorbed by the target.</a:t>
            </a:r>
          </a:p>
          <a:p>
            <a:r>
              <a:rPr lang="en-US" altLang="en-US">
                <a:sym typeface="Symbol" pitchFamily="18" charset="2"/>
              </a:rPr>
              <a:t>	D. Scattered back along the original path.</a:t>
            </a:r>
          </a:p>
          <a:p>
            <a:r>
              <a:rPr lang="en-US" altLang="en-US">
                <a:sym typeface="Symbol" pitchFamily="18" charset="2"/>
              </a:rPr>
              <a:t>SOLUTION: </a:t>
            </a:r>
          </a:p>
          <a:p>
            <a:r>
              <a:rPr lang="en-US" altLang="en-US">
                <a:sym typeface="Symbol" pitchFamily="18" charset="2"/>
              </a:rPr>
              <a:t>Observing the image…</a:t>
            </a:r>
          </a:p>
          <a:p>
            <a:r>
              <a:rPr lang="en-US" altLang="en-US">
                <a:sym typeface="Symbol" pitchFamily="18" charset="2"/>
              </a:rPr>
              <a:t>Most  particles                                                                                      scatter at small angles.</a:t>
            </a:r>
          </a:p>
        </p:txBody>
      </p:sp>
      <p:pic>
        <p:nvPicPr>
          <p:cNvPr id="968714" name="Picture 10"/>
          <p:cNvPicPr>
            <a:picLocks noChangeAspect="1" noChangeArrowheads="1"/>
          </p:cNvPicPr>
          <p:nvPr/>
        </p:nvPicPr>
        <p:blipFill>
          <a:blip r:embed="rId7" cstate="print"/>
          <a:srcRect/>
          <a:stretch>
            <a:fillRect/>
          </a:stretch>
        </p:blipFill>
        <p:spPr bwMode="auto">
          <a:xfrm>
            <a:off x="4379913" y="4787900"/>
            <a:ext cx="3854450" cy="1706563"/>
          </a:xfrm>
          <a:prstGeom prst="rect">
            <a:avLst/>
          </a:prstGeom>
          <a:ln>
            <a:noFill/>
          </a:ln>
          <a:effectLst>
            <a:outerShdw blurRad="292100" dist="139700" dir="2700000" algn="tl" rotWithShape="0">
              <a:srgbClr val="333333">
                <a:alpha val="65000"/>
              </a:srgbClr>
            </a:outerShdw>
          </a:effectLst>
          <a:extLst/>
        </p:spPr>
      </p:pic>
      <p:sp>
        <p:nvSpPr>
          <p:cNvPr id="968715" name="Freeform 11"/>
          <p:cNvSpPr>
            <a:spLocks/>
          </p:cNvSpPr>
          <p:nvPr/>
        </p:nvSpPr>
        <p:spPr bwMode="auto">
          <a:xfrm>
            <a:off x="7434263" y="4867275"/>
            <a:ext cx="800100" cy="588963"/>
          </a:xfrm>
          <a:custGeom>
            <a:avLst/>
            <a:gdLst>
              <a:gd name="T0" fmla="*/ 2147483647 w 504"/>
              <a:gd name="T1" fmla="*/ 2147483647 h 439"/>
              <a:gd name="T2" fmla="*/ 2147483647 w 504"/>
              <a:gd name="T3" fmla="*/ 2147483647 h 439"/>
              <a:gd name="T4" fmla="*/ 2147483647 w 504"/>
              <a:gd name="T5" fmla="*/ 2147483647 h 439"/>
              <a:gd name="T6" fmla="*/ 2147483647 w 504"/>
              <a:gd name="T7" fmla="*/ 2147483647 h 439"/>
              <a:gd name="T8" fmla="*/ 2147483647 w 504"/>
              <a:gd name="T9" fmla="*/ 2147483647 h 439"/>
              <a:gd name="T10" fmla="*/ 2147483647 w 504"/>
              <a:gd name="T11" fmla="*/ 2147483647 h 439"/>
              <a:gd name="T12" fmla="*/ 2147483647 w 504"/>
              <a:gd name="T13" fmla="*/ 2147483647 h 439"/>
              <a:gd name="T14" fmla="*/ 2147483647 w 504"/>
              <a:gd name="T15" fmla="*/ 2147483647 h 439"/>
              <a:gd name="T16" fmla="*/ 2147483647 w 504"/>
              <a:gd name="T17" fmla="*/ 2147483647 h 439"/>
              <a:gd name="T18" fmla="*/ 2147483647 w 504"/>
              <a:gd name="T19" fmla="*/ 2147483647 h 439"/>
              <a:gd name="T20" fmla="*/ 2147483647 w 504"/>
              <a:gd name="T21" fmla="*/ 2147483647 h 439"/>
              <a:gd name="T22" fmla="*/ 2147483647 w 504"/>
              <a:gd name="T23" fmla="*/ 2147483647 h 4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439"/>
              <a:gd name="T38" fmla="*/ 504 w 504"/>
              <a:gd name="T39" fmla="*/ 439 h 4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439">
                <a:moveTo>
                  <a:pt x="34" y="38"/>
                </a:moveTo>
                <a:cubicBezTo>
                  <a:pt x="68" y="0"/>
                  <a:pt x="172" y="63"/>
                  <a:pt x="231" y="83"/>
                </a:cubicBezTo>
                <a:cubicBezTo>
                  <a:pt x="290" y="103"/>
                  <a:pt x="347" y="130"/>
                  <a:pt x="390" y="159"/>
                </a:cubicBezTo>
                <a:cubicBezTo>
                  <a:pt x="433" y="188"/>
                  <a:pt x="474" y="226"/>
                  <a:pt x="489" y="257"/>
                </a:cubicBezTo>
                <a:cubicBezTo>
                  <a:pt x="504" y="288"/>
                  <a:pt x="490" y="324"/>
                  <a:pt x="481" y="348"/>
                </a:cubicBezTo>
                <a:cubicBezTo>
                  <a:pt x="472" y="372"/>
                  <a:pt x="450" y="386"/>
                  <a:pt x="436" y="401"/>
                </a:cubicBezTo>
                <a:cubicBezTo>
                  <a:pt x="422" y="416"/>
                  <a:pt x="412" y="439"/>
                  <a:pt x="398" y="439"/>
                </a:cubicBezTo>
                <a:cubicBezTo>
                  <a:pt x="384" y="439"/>
                  <a:pt x="380" y="415"/>
                  <a:pt x="352" y="401"/>
                </a:cubicBezTo>
                <a:cubicBezTo>
                  <a:pt x="324" y="387"/>
                  <a:pt x="277" y="370"/>
                  <a:pt x="231" y="356"/>
                </a:cubicBezTo>
                <a:cubicBezTo>
                  <a:pt x="185" y="342"/>
                  <a:pt x="113" y="325"/>
                  <a:pt x="79" y="318"/>
                </a:cubicBezTo>
                <a:cubicBezTo>
                  <a:pt x="45" y="311"/>
                  <a:pt x="32" y="356"/>
                  <a:pt x="26" y="311"/>
                </a:cubicBezTo>
                <a:cubicBezTo>
                  <a:pt x="20" y="266"/>
                  <a:pt x="0" y="76"/>
                  <a:pt x="34" y="38"/>
                </a:cubicBezTo>
                <a:close/>
              </a:path>
            </a:pathLst>
          </a:custGeom>
          <a:solidFill>
            <a:srgbClr val="FFFF00">
              <a:alpha val="56078"/>
            </a:srgbClr>
          </a:solidFill>
          <a:ln w="9525">
            <a:noFill/>
            <a:round/>
            <a:headEnd/>
            <a:tailEnd/>
          </a:ln>
        </p:spPr>
        <p:txBody>
          <a:bodyPr/>
          <a:lstStyle/>
          <a:p>
            <a:endParaRPr lang="en-US"/>
          </a:p>
        </p:txBody>
      </p:sp>
      <p:sp>
        <p:nvSpPr>
          <p:cNvPr id="968716" name="Oval 12"/>
          <p:cNvSpPr>
            <a:spLocks noChangeArrowheads="1"/>
          </p:cNvSpPr>
          <p:nvPr/>
        </p:nvSpPr>
        <p:spPr bwMode="auto">
          <a:xfrm>
            <a:off x="1638300" y="2979738"/>
            <a:ext cx="300038" cy="300037"/>
          </a:xfrm>
          <a:prstGeom prst="ellipse">
            <a:avLst/>
          </a:prstGeom>
          <a:noFill/>
          <a:ln w="38100">
            <a:solidFill>
              <a:srgbClr val="FF0000"/>
            </a:solidFill>
            <a:round/>
            <a:headEnd/>
            <a:tailEnd/>
          </a:ln>
        </p:spPr>
        <p:txBody>
          <a:bodyPr wrap="none" anchor="ctr"/>
          <a:lstStyle/>
          <a:p>
            <a:endParaRPr lang="en-US" altLang="en-US"/>
          </a:p>
        </p:txBody>
      </p:sp>
      <p:sp>
        <p:nvSpPr>
          <p:cNvPr id="8"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8713">
                                            <p:txEl>
                                              <p:pRg st="0" end="0"/>
                                            </p:txEl>
                                          </p:spTgt>
                                        </p:tgtEl>
                                        <p:attrNameLst>
                                          <p:attrName>style.visibility</p:attrName>
                                        </p:attrNameLst>
                                      </p:cBhvr>
                                      <p:to>
                                        <p:strVal val="visible"/>
                                      </p:to>
                                    </p:set>
                                    <p:anim calcmode="lin" valueType="num">
                                      <p:cBhvr additive="base">
                                        <p:cTn id="7" dur="500" fill="hold"/>
                                        <p:tgtEl>
                                          <p:spTgt spid="9687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87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8713">
                                            <p:txEl>
                                              <p:pRg st="1" end="1"/>
                                            </p:txEl>
                                          </p:spTgt>
                                        </p:tgtEl>
                                        <p:attrNameLst>
                                          <p:attrName>style.visibility</p:attrName>
                                        </p:attrNameLst>
                                      </p:cBhvr>
                                      <p:to>
                                        <p:strVal val="visible"/>
                                      </p:to>
                                    </p:set>
                                    <p:anim calcmode="lin" valueType="num">
                                      <p:cBhvr additive="base">
                                        <p:cTn id="13" dur="500" fill="hold"/>
                                        <p:tgtEl>
                                          <p:spTgt spid="9687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87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8713">
                                            <p:txEl>
                                              <p:pRg st="2" end="2"/>
                                            </p:txEl>
                                          </p:spTgt>
                                        </p:tgtEl>
                                        <p:attrNameLst>
                                          <p:attrName>style.visibility</p:attrName>
                                        </p:attrNameLst>
                                      </p:cBhvr>
                                      <p:to>
                                        <p:strVal val="visible"/>
                                      </p:to>
                                    </p:set>
                                    <p:anim calcmode="lin" valueType="num">
                                      <p:cBhvr additive="base">
                                        <p:cTn id="19" dur="500" fill="hold"/>
                                        <p:tgtEl>
                                          <p:spTgt spid="9687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87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68713">
                                            <p:txEl>
                                              <p:pRg st="3" end="3"/>
                                            </p:txEl>
                                          </p:spTgt>
                                        </p:tgtEl>
                                        <p:attrNameLst>
                                          <p:attrName>style.visibility</p:attrName>
                                        </p:attrNameLst>
                                      </p:cBhvr>
                                      <p:to>
                                        <p:strVal val="visible"/>
                                      </p:to>
                                    </p:set>
                                    <p:anim calcmode="lin" valueType="num">
                                      <p:cBhvr additive="base">
                                        <p:cTn id="25" dur="500" fill="hold"/>
                                        <p:tgtEl>
                                          <p:spTgt spid="9687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87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68713">
                                            <p:txEl>
                                              <p:pRg st="4" end="4"/>
                                            </p:txEl>
                                          </p:spTgt>
                                        </p:tgtEl>
                                        <p:attrNameLst>
                                          <p:attrName>style.visibility</p:attrName>
                                        </p:attrNameLst>
                                      </p:cBhvr>
                                      <p:to>
                                        <p:strVal val="visible"/>
                                      </p:to>
                                    </p:set>
                                    <p:anim calcmode="lin" valueType="num">
                                      <p:cBhvr additive="base">
                                        <p:cTn id="31" dur="500" fill="hold"/>
                                        <p:tgtEl>
                                          <p:spTgt spid="9687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87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68713">
                                            <p:txEl>
                                              <p:pRg st="5" end="5"/>
                                            </p:txEl>
                                          </p:spTgt>
                                        </p:tgtEl>
                                        <p:attrNameLst>
                                          <p:attrName>style.visibility</p:attrName>
                                        </p:attrNameLst>
                                      </p:cBhvr>
                                      <p:to>
                                        <p:strVal val="visible"/>
                                      </p:to>
                                    </p:set>
                                    <p:anim calcmode="lin" valueType="num">
                                      <p:cBhvr additive="base">
                                        <p:cTn id="37" dur="500" fill="hold"/>
                                        <p:tgtEl>
                                          <p:spTgt spid="9687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87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68713">
                                            <p:txEl>
                                              <p:pRg st="6" end="6"/>
                                            </p:txEl>
                                          </p:spTgt>
                                        </p:tgtEl>
                                        <p:attrNameLst>
                                          <p:attrName>style.visibility</p:attrName>
                                        </p:attrNameLst>
                                      </p:cBhvr>
                                      <p:to>
                                        <p:strVal val="visible"/>
                                      </p:to>
                                    </p:set>
                                    <p:anim calcmode="lin" valueType="num">
                                      <p:cBhvr additive="base">
                                        <p:cTn id="43" dur="500" fill="hold"/>
                                        <p:tgtEl>
                                          <p:spTgt spid="9687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87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968714"/>
                                        </p:tgtEl>
                                        <p:attrNameLst>
                                          <p:attrName>style.visibility</p:attrName>
                                        </p:attrNameLst>
                                      </p:cBhvr>
                                      <p:to>
                                        <p:strVal val="visible"/>
                                      </p:to>
                                    </p:set>
                                    <p:anim calcmode="lin" valueType="num">
                                      <p:cBhvr>
                                        <p:cTn id="49" dur="500" fill="hold"/>
                                        <p:tgtEl>
                                          <p:spTgt spid="968714"/>
                                        </p:tgtEl>
                                        <p:attrNameLst>
                                          <p:attrName>ppt_w</p:attrName>
                                        </p:attrNameLst>
                                      </p:cBhvr>
                                      <p:tavLst>
                                        <p:tav tm="0">
                                          <p:val>
                                            <p:fltVal val="0"/>
                                          </p:val>
                                        </p:tav>
                                        <p:tav tm="100000">
                                          <p:val>
                                            <p:strVal val="#ppt_w"/>
                                          </p:val>
                                        </p:tav>
                                      </p:tavLst>
                                    </p:anim>
                                    <p:anim calcmode="lin" valueType="num">
                                      <p:cBhvr>
                                        <p:cTn id="50" dur="500" fill="hold"/>
                                        <p:tgtEl>
                                          <p:spTgt spid="968714"/>
                                        </p:tgtEl>
                                        <p:attrNameLst>
                                          <p:attrName>ppt_h</p:attrName>
                                        </p:attrNameLst>
                                      </p:cBhvr>
                                      <p:tavLst>
                                        <p:tav tm="0">
                                          <p:val>
                                            <p:fltVal val="0"/>
                                          </p:val>
                                        </p:tav>
                                        <p:tav tm="100000">
                                          <p:val>
                                            <p:strVal val="#ppt_h"/>
                                          </p:val>
                                        </p:tav>
                                      </p:tavLst>
                                    </p:anim>
                                    <p:animEffect transition="in" filter="fade">
                                      <p:cBhvr>
                                        <p:cTn id="51" dur="500"/>
                                        <p:tgtEl>
                                          <p:spTgt spid="96871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968715"/>
                                        </p:tgtEl>
                                        <p:attrNameLst>
                                          <p:attrName>style.visibility</p:attrName>
                                        </p:attrNameLst>
                                      </p:cBhvr>
                                      <p:to>
                                        <p:strVal val="visible"/>
                                      </p:to>
                                    </p:set>
                                    <p:animEffect transition="in" filter="wipe(right)">
                                      <p:cBhvr>
                                        <p:cTn id="56" dur="2000"/>
                                        <p:tgtEl>
                                          <p:spTgt spid="968715"/>
                                        </p:tgtEl>
                                      </p:cBhvr>
                                    </p:animEffect>
                                  </p:childTnLst>
                                  <p:subTnLst>
                                    <p:audio>
                                      <p:cMediaNode>
                                        <p:cTn display="0" masterRel="sameClick">
                                          <p:stCondLst>
                                            <p:cond evt="begin" delay="0">
                                              <p:tn val="54"/>
                                            </p:cond>
                                          </p:stCondLst>
                                          <p:endCondLst>
                                            <p:cond evt="onStopAudio" delay="0">
                                              <p:tgtEl>
                                                <p:sldTgt/>
                                              </p:tgtEl>
                                            </p:cond>
                                          </p:endCondLst>
                                        </p:cTn>
                                        <p:tgtEl>
                                          <p:sndTgt r:embed="rId5" name="drumroll.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68713">
                                            <p:txEl>
                                              <p:pRg st="7" end="7"/>
                                            </p:txEl>
                                          </p:spTgt>
                                        </p:tgtEl>
                                        <p:attrNameLst>
                                          <p:attrName>style.visibility</p:attrName>
                                        </p:attrNameLst>
                                      </p:cBhvr>
                                      <p:to>
                                        <p:strVal val="visible"/>
                                      </p:to>
                                    </p:set>
                                    <p:anim calcmode="lin" valueType="num">
                                      <p:cBhvr additive="base">
                                        <p:cTn id="61" dur="500" fill="hold"/>
                                        <p:tgtEl>
                                          <p:spTgt spid="9687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87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68716"/>
                                        </p:tgtEl>
                                        <p:attrNameLst>
                                          <p:attrName>style.visibility</p:attrName>
                                        </p:attrNameLst>
                                      </p:cBhvr>
                                      <p:to>
                                        <p:strVal val="visible"/>
                                      </p:to>
                                    </p:set>
                                    <p:anim calcmode="lin" valueType="num">
                                      <p:cBhvr>
                                        <p:cTn id="67" dur="500" fill="hold"/>
                                        <p:tgtEl>
                                          <p:spTgt spid="968716"/>
                                        </p:tgtEl>
                                        <p:attrNameLst>
                                          <p:attrName>ppt_w</p:attrName>
                                        </p:attrNameLst>
                                      </p:cBhvr>
                                      <p:tavLst>
                                        <p:tav tm="0">
                                          <p:val>
                                            <p:fltVal val="0"/>
                                          </p:val>
                                        </p:tav>
                                        <p:tav tm="100000">
                                          <p:val>
                                            <p:strVal val="#ppt_w"/>
                                          </p:val>
                                        </p:tav>
                                      </p:tavLst>
                                    </p:anim>
                                    <p:anim calcmode="lin" valueType="num">
                                      <p:cBhvr>
                                        <p:cTn id="68" dur="500" fill="hold"/>
                                        <p:tgtEl>
                                          <p:spTgt spid="968716"/>
                                        </p:tgtEl>
                                        <p:attrNameLst>
                                          <p:attrName>ppt_h</p:attrName>
                                        </p:attrNameLst>
                                      </p:cBhvr>
                                      <p:tavLst>
                                        <p:tav tm="0">
                                          <p:val>
                                            <p:fltVal val="0"/>
                                          </p:val>
                                        </p:tav>
                                        <p:tav tm="100000">
                                          <p:val>
                                            <p:strVal val="#ppt_h"/>
                                          </p:val>
                                        </p:tav>
                                      </p:tavLst>
                                    </p:anim>
                                    <p:animEffect transition="in" filter="fade">
                                      <p:cBhvr>
                                        <p:cTn id="69" dur="500"/>
                                        <p:tgtEl>
                                          <p:spTgt spid="968716"/>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5" grpId="0" animBg="1"/>
      <p:bldP spid="9687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a:t>PRACTICE: In 1913 Geiger and                                         Marsden fired alpha particles at                                               gold foil. The diagram shows two                                             such alpha particles (</a:t>
            </a:r>
            <a:r>
              <a:rPr lang="en-US" altLang="en-US">
                <a:sym typeface="Symbol" pitchFamily="18" charset="2"/>
              </a:rPr>
              <a:t></a:t>
            </a:r>
            <a:r>
              <a:rPr lang="en-US" altLang="en-US"/>
              <a:t>) at A and                                                   B and two gold nuclei within the                                               foil.</a:t>
            </a:r>
            <a:r>
              <a:rPr lang="en-US" altLang="en-US">
                <a:sym typeface="Symbol" pitchFamily="18" charset="2"/>
              </a:rPr>
              <a:t> Sketch in the likely paths for                                                        each alpha particle within the box.</a:t>
            </a:r>
          </a:p>
          <a:p>
            <a:pPr>
              <a:spcAft>
                <a:spcPts val="400"/>
              </a:spcAft>
            </a:pPr>
            <a:r>
              <a:rPr lang="en-US" altLang="en-US">
                <a:sym typeface="Symbol" pitchFamily="18" charset="2"/>
              </a:rPr>
              <a:t>SOLUTION: </a:t>
            </a:r>
          </a:p>
          <a:p>
            <a:pPr>
              <a:spcAft>
                <a:spcPts val="400"/>
              </a:spcAft>
            </a:pPr>
            <a:r>
              <a:rPr lang="en-US" altLang="en-US">
                <a:sym typeface="Symbol" pitchFamily="18" charset="2"/>
              </a:rPr>
              <a:t>Since  particles and nuclei  are both (+) the  particles will be repelled.</a:t>
            </a:r>
          </a:p>
          <a:p>
            <a:pPr>
              <a:spcAft>
                <a:spcPts val="400"/>
              </a:spcAft>
            </a:pPr>
            <a:r>
              <a:rPr lang="en-US" altLang="en-US">
                <a:sym typeface="Symbol" pitchFamily="18" charset="2"/>
              </a:rPr>
              <a:t>From A the particle will scatter at a small angle. Remember it is </a:t>
            </a:r>
            <a:r>
              <a:rPr lang="en-US" altLang="en-US" b="1">
                <a:sym typeface="Symbol" pitchFamily="18" charset="2"/>
              </a:rPr>
              <a:t>repulsed</a:t>
            </a:r>
            <a:r>
              <a:rPr lang="en-US" altLang="en-US">
                <a:sym typeface="Symbol" pitchFamily="18" charset="2"/>
              </a:rPr>
              <a:t>, not attracted.</a:t>
            </a:r>
          </a:p>
          <a:p>
            <a:pPr>
              <a:spcAft>
                <a:spcPts val="400"/>
              </a:spcAft>
            </a:pPr>
            <a:r>
              <a:rPr lang="en-US" altLang="en-US">
                <a:sym typeface="Symbol" pitchFamily="18" charset="2"/>
              </a:rPr>
              <a:t>From B the particle will scatter at a large angle.</a:t>
            </a:r>
          </a:p>
        </p:txBody>
      </p:sp>
      <p:pic>
        <p:nvPicPr>
          <p:cNvPr id="2767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7838" y="2012950"/>
            <a:ext cx="3219450" cy="1857375"/>
          </a:xfrm>
          <a:prstGeom prst="rect">
            <a:avLst/>
          </a:prstGeom>
          <a:ln>
            <a:noFill/>
          </a:ln>
          <a:effectLst>
            <a:outerShdw blurRad="292100" dist="139700" dir="2700000" algn="tl" rotWithShape="0">
              <a:srgbClr val="333333">
                <a:alpha val="65000"/>
              </a:srgbClr>
            </a:outerShdw>
          </a:effectLst>
        </p:spPr>
      </p:pic>
      <p:sp>
        <p:nvSpPr>
          <p:cNvPr id="986136" name="Freeform 24"/>
          <p:cNvSpPr>
            <a:spLocks/>
          </p:cNvSpPr>
          <p:nvPr/>
        </p:nvSpPr>
        <p:spPr bwMode="auto">
          <a:xfrm>
            <a:off x="6583363" y="2674938"/>
            <a:ext cx="2141537" cy="350837"/>
          </a:xfrm>
          <a:custGeom>
            <a:avLst/>
            <a:gdLst>
              <a:gd name="T0" fmla="*/ 0 w 1349"/>
              <a:gd name="T1" fmla="*/ 2147483647 h 221"/>
              <a:gd name="T2" fmla="*/ 2147483647 w 1349"/>
              <a:gd name="T3" fmla="*/ 2147483647 h 221"/>
              <a:gd name="T4" fmla="*/ 2147483647 w 1349"/>
              <a:gd name="T5" fmla="*/ 2147483647 h 221"/>
              <a:gd name="T6" fmla="*/ 2147483647 w 1349"/>
              <a:gd name="T7" fmla="*/ 2147483647 h 221"/>
              <a:gd name="T8" fmla="*/ 2147483647 w 1349"/>
              <a:gd name="T9" fmla="*/ 2147483647 h 221"/>
              <a:gd name="T10" fmla="*/ 2147483647 w 1349"/>
              <a:gd name="T11" fmla="*/ 2147483647 h 221"/>
              <a:gd name="T12" fmla="*/ 0 60000 65536"/>
              <a:gd name="T13" fmla="*/ 0 60000 65536"/>
              <a:gd name="T14" fmla="*/ 0 60000 65536"/>
              <a:gd name="T15" fmla="*/ 0 60000 65536"/>
              <a:gd name="T16" fmla="*/ 0 60000 65536"/>
              <a:gd name="T17" fmla="*/ 0 60000 65536"/>
              <a:gd name="T18" fmla="*/ 0 w 1349"/>
              <a:gd name="T19" fmla="*/ 0 h 221"/>
              <a:gd name="T20" fmla="*/ 1349 w 1349"/>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349" h="221">
                <a:moveTo>
                  <a:pt x="0" y="1"/>
                </a:moveTo>
                <a:cubicBezTo>
                  <a:pt x="64" y="1"/>
                  <a:pt x="129" y="1"/>
                  <a:pt x="197" y="1"/>
                </a:cubicBezTo>
                <a:cubicBezTo>
                  <a:pt x="265" y="1"/>
                  <a:pt x="340" y="0"/>
                  <a:pt x="409" y="1"/>
                </a:cubicBezTo>
                <a:cubicBezTo>
                  <a:pt x="478" y="2"/>
                  <a:pt x="553" y="3"/>
                  <a:pt x="614" y="9"/>
                </a:cubicBezTo>
                <a:cubicBezTo>
                  <a:pt x="675" y="15"/>
                  <a:pt x="650" y="4"/>
                  <a:pt x="773" y="39"/>
                </a:cubicBezTo>
                <a:cubicBezTo>
                  <a:pt x="896" y="74"/>
                  <a:pt x="1122" y="147"/>
                  <a:pt x="1349" y="221"/>
                </a:cubicBezTo>
              </a:path>
            </a:pathLst>
          </a:custGeom>
          <a:noFill/>
          <a:ln w="28575" cmpd="sng">
            <a:solidFill>
              <a:schemeClr val="tx1"/>
            </a:solidFill>
            <a:round/>
            <a:headEnd type="none" w="med" len="med"/>
            <a:tailEnd type="arrow" w="med" len="med"/>
          </a:ln>
        </p:spPr>
        <p:txBody>
          <a:bodyPr/>
          <a:lstStyle/>
          <a:p>
            <a:endParaRPr lang="en-US"/>
          </a:p>
        </p:txBody>
      </p:sp>
      <p:sp>
        <p:nvSpPr>
          <p:cNvPr id="986138" name="Line 26"/>
          <p:cNvSpPr>
            <a:spLocks noChangeShapeType="1"/>
          </p:cNvSpPr>
          <p:nvPr/>
        </p:nvSpPr>
        <p:spPr bwMode="auto">
          <a:xfrm>
            <a:off x="6583363" y="3446463"/>
            <a:ext cx="938212" cy="0"/>
          </a:xfrm>
          <a:prstGeom prst="line">
            <a:avLst/>
          </a:prstGeom>
          <a:noFill/>
          <a:ln w="28575">
            <a:solidFill>
              <a:schemeClr val="tx1"/>
            </a:solidFill>
            <a:round/>
            <a:headEnd/>
            <a:tailEnd/>
          </a:ln>
        </p:spPr>
        <p:txBody>
          <a:bodyPr/>
          <a:lstStyle/>
          <a:p>
            <a:endParaRPr lang="en-US"/>
          </a:p>
        </p:txBody>
      </p:sp>
      <p:sp>
        <p:nvSpPr>
          <p:cNvPr id="986139" name="Line 27"/>
          <p:cNvSpPr>
            <a:spLocks noChangeShapeType="1"/>
          </p:cNvSpPr>
          <p:nvPr/>
        </p:nvSpPr>
        <p:spPr bwMode="auto">
          <a:xfrm flipH="1" flipV="1">
            <a:off x="6583363" y="3278188"/>
            <a:ext cx="927100" cy="157162"/>
          </a:xfrm>
          <a:prstGeom prst="line">
            <a:avLst/>
          </a:prstGeom>
          <a:noFill/>
          <a:ln w="28575">
            <a:solidFill>
              <a:schemeClr val="tx1"/>
            </a:solidFill>
            <a:round/>
            <a:headEnd/>
            <a:tailEnd type="arrow" w="med" len="med"/>
          </a:ln>
        </p:spPr>
        <p:txBody>
          <a:bodyPr/>
          <a:lstStyle/>
          <a:p>
            <a:endParaRPr lang="en-US"/>
          </a:p>
        </p:txBody>
      </p:sp>
      <p:sp>
        <p:nvSpPr>
          <p:cNvPr id="22"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
        <p:nvSpPr>
          <p:cNvPr id="1434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6116">
                                            <p:txEl>
                                              <p:pRg st="0" end="0"/>
                                            </p:txEl>
                                          </p:spTgt>
                                        </p:tgtEl>
                                        <p:attrNameLst>
                                          <p:attrName>style.visibility</p:attrName>
                                        </p:attrNameLst>
                                      </p:cBhvr>
                                      <p:to>
                                        <p:strVal val="visible"/>
                                      </p:to>
                                    </p:set>
                                    <p:anim calcmode="lin" valueType="num">
                                      <p:cBhvr additive="base">
                                        <p:cTn id="7" dur="500" fill="hold"/>
                                        <p:tgtEl>
                                          <p:spTgt spid="986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6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fade">
                                      <p:cBhvr>
                                        <p:cTn id="11" dur="2000"/>
                                        <p:tgtEl>
                                          <p:spTgt spid="27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86116">
                                            <p:txEl>
                                              <p:pRg st="1" end="1"/>
                                            </p:txEl>
                                          </p:spTgt>
                                        </p:tgtEl>
                                        <p:attrNameLst>
                                          <p:attrName>style.visibility</p:attrName>
                                        </p:attrNameLst>
                                      </p:cBhvr>
                                      <p:to>
                                        <p:strVal val="visible"/>
                                      </p:to>
                                    </p:set>
                                    <p:anim calcmode="lin" valueType="num">
                                      <p:cBhvr additive="base">
                                        <p:cTn id="16" dur="500" fill="hold"/>
                                        <p:tgtEl>
                                          <p:spTgt spid="9861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861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86116">
                                            <p:txEl>
                                              <p:pRg st="2" end="2"/>
                                            </p:txEl>
                                          </p:spTgt>
                                        </p:tgtEl>
                                        <p:attrNameLst>
                                          <p:attrName>style.visibility</p:attrName>
                                        </p:attrNameLst>
                                      </p:cBhvr>
                                      <p:to>
                                        <p:strVal val="visible"/>
                                      </p:to>
                                    </p:set>
                                    <p:anim calcmode="lin" valueType="num">
                                      <p:cBhvr additive="base">
                                        <p:cTn id="22" dur="500" fill="hold"/>
                                        <p:tgtEl>
                                          <p:spTgt spid="9861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61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86116">
                                            <p:txEl>
                                              <p:pRg st="3" end="3"/>
                                            </p:txEl>
                                          </p:spTgt>
                                        </p:tgtEl>
                                        <p:attrNameLst>
                                          <p:attrName>style.visibility</p:attrName>
                                        </p:attrNameLst>
                                      </p:cBhvr>
                                      <p:to>
                                        <p:strVal val="visible"/>
                                      </p:to>
                                    </p:set>
                                    <p:anim calcmode="lin" valueType="num">
                                      <p:cBhvr additive="base">
                                        <p:cTn id="28" dur="500" fill="hold"/>
                                        <p:tgtEl>
                                          <p:spTgt spid="98611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86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86136"/>
                                        </p:tgtEl>
                                        <p:attrNameLst>
                                          <p:attrName>style.visibility</p:attrName>
                                        </p:attrNameLst>
                                      </p:cBhvr>
                                      <p:to>
                                        <p:strVal val="visible"/>
                                      </p:to>
                                    </p:set>
                                    <p:animEffect transition="in" filter="wipe(left)">
                                      <p:cBhvr>
                                        <p:cTn id="34" dur="5000"/>
                                        <p:tgtEl>
                                          <p:spTgt spid="9861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86116">
                                            <p:txEl>
                                              <p:pRg st="4" end="4"/>
                                            </p:txEl>
                                          </p:spTgt>
                                        </p:tgtEl>
                                        <p:attrNameLst>
                                          <p:attrName>style.visibility</p:attrName>
                                        </p:attrNameLst>
                                      </p:cBhvr>
                                      <p:to>
                                        <p:strVal val="visible"/>
                                      </p:to>
                                    </p:set>
                                    <p:anim calcmode="lin" valueType="num">
                                      <p:cBhvr additive="base">
                                        <p:cTn id="39" dur="500" fill="hold"/>
                                        <p:tgtEl>
                                          <p:spTgt spid="9861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861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6138"/>
                                        </p:tgtEl>
                                        <p:attrNameLst>
                                          <p:attrName>style.visibility</p:attrName>
                                        </p:attrNameLst>
                                      </p:cBhvr>
                                      <p:to>
                                        <p:strVal val="visible"/>
                                      </p:to>
                                    </p:set>
                                    <p:animEffect transition="in" filter="wipe(left)">
                                      <p:cBhvr>
                                        <p:cTn id="45" dur="3000"/>
                                        <p:tgtEl>
                                          <p:spTgt spid="986138"/>
                                        </p:tgtEl>
                                      </p:cBhvr>
                                    </p:animEffect>
                                  </p:childTnLst>
                                </p:cTn>
                              </p:par>
                            </p:childTnLst>
                          </p:cTn>
                        </p:par>
                        <p:par>
                          <p:cTn id="46" fill="hold" nodeType="afterGroup">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986139"/>
                                        </p:tgtEl>
                                        <p:attrNameLst>
                                          <p:attrName>style.visibility</p:attrName>
                                        </p:attrNameLst>
                                      </p:cBhvr>
                                      <p:to>
                                        <p:strVal val="visible"/>
                                      </p:to>
                                    </p:set>
                                    <p:animEffect transition="in" filter="wipe(right)">
                                      <p:cBhvr>
                                        <p:cTn id="49" dur="3000"/>
                                        <p:tgtEl>
                                          <p:spTgt spid="98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36" grpId="0" animBg="1"/>
      <p:bldP spid="986138" grpId="0" animBg="1"/>
      <p:bldP spid="9861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91906"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Now let’s calculate a ballpark figure for the nuclear radius by firing an alpha particle (</a:t>
                </a:r>
                <a:r>
                  <a:rPr lang="en-US" altLang="en-US" sz="2400" i="1" dirty="0" smtClean="0">
                    <a:solidFill>
                      <a:srgbClr val="000000"/>
                    </a:solidFill>
                    <a:latin typeface="+mn-lt"/>
                    <a:cs typeface="Times New Roman" panose="02020603050405020304" pitchFamily="18" charset="0"/>
                  </a:rPr>
                  <a:t>q </a:t>
                </a:r>
                <a:r>
                  <a:rPr lang="en-US" altLang="en-US" sz="2400" dirty="0" smtClean="0">
                    <a:solidFill>
                      <a:srgbClr val="000000"/>
                    </a:solidFill>
                    <a:latin typeface="+mn-lt"/>
                    <a:cs typeface="Times New Roman" panose="02020603050405020304" pitchFamily="18" charset="0"/>
                  </a:rPr>
                  <a:t>= +2</a:t>
                </a:r>
                <a:r>
                  <a:rPr lang="en-US" altLang="en-US" sz="2400" i="1" dirty="0" smtClean="0">
                    <a:solidFill>
                      <a:srgbClr val="000000"/>
                    </a:solidFill>
                    <a:latin typeface="+mn-lt"/>
                    <a:cs typeface="Times New Roman" panose="02020603050405020304" pitchFamily="18" charset="0"/>
                  </a:rPr>
                  <a:t>e</a:t>
                </a:r>
                <a:r>
                  <a:rPr lang="en-US" altLang="en-US" sz="2400" dirty="0" smtClean="0">
                    <a:solidFill>
                      <a:srgbClr val="000000"/>
                    </a:solidFill>
                    <a:latin typeface="+mn-lt"/>
                    <a:cs typeface="Times New Roman" panose="02020603050405020304" pitchFamily="18" charset="0"/>
                  </a:rPr>
                  <a:t>) at a nucleus (</a:t>
                </a:r>
                <a:r>
                  <a:rPr lang="en-US" altLang="en-US" sz="2400" i="1" dirty="0" smtClean="0">
                    <a:solidFill>
                      <a:srgbClr val="000000"/>
                    </a:solidFill>
                    <a:latin typeface="+mn-lt"/>
                    <a:cs typeface="Times New Roman" panose="02020603050405020304" pitchFamily="18" charset="0"/>
                  </a:rPr>
                  <a:t>Q</a:t>
                </a:r>
                <a:r>
                  <a:rPr lang="en-US" altLang="en-US" sz="2400" dirty="0" smtClean="0">
                    <a:solidFill>
                      <a:srgbClr val="000000"/>
                    </a:solidFill>
                    <a:latin typeface="+mn-lt"/>
                    <a:cs typeface="Times New Roman" panose="02020603050405020304" pitchFamily="18" charset="0"/>
                  </a:rPr>
                  <a:t> = +</a:t>
                </a:r>
                <a:r>
                  <a:rPr lang="en-US" altLang="en-US" sz="2400" i="1" dirty="0" err="1" smtClean="0">
                    <a:solidFill>
                      <a:srgbClr val="000000"/>
                    </a:solidFill>
                    <a:latin typeface="+mn-lt"/>
                    <a:cs typeface="Times New Roman" panose="02020603050405020304" pitchFamily="18" charset="0"/>
                  </a:rPr>
                  <a:t>Ze</a:t>
                </a:r>
                <a:r>
                  <a:rPr lang="en-US" altLang="en-US" sz="2400" dirty="0" smtClean="0">
                    <a:solidFill>
                      <a:srgbClr val="000000"/>
                    </a:solidFill>
                    <a:latin typeface="+mn-lt"/>
                    <a:cs typeface="Times New Roman" panose="02020603050405020304" pitchFamily="18" charset="0"/>
                  </a:rPr>
                  <a:t>). Assume the </a:t>
                </a:r>
                <a:r>
                  <a:rPr lang="en-US" altLang="en-US" sz="2400" dirty="0" smtClean="0">
                    <a:solidFill>
                      <a:srgbClr val="000000"/>
                    </a:solidFill>
                    <a:latin typeface="+mn-lt"/>
                    <a:cs typeface="Times New Roman" panose="02020603050405020304" pitchFamily="18" charset="0"/>
                    <a:sym typeface="Symbol"/>
                  </a:rPr>
                  <a:t> begins far enough away that there is no </a:t>
                </a:r>
                <a:r>
                  <a:rPr lang="en-US" altLang="en-US" sz="2400" i="1" dirty="0" smtClean="0">
                    <a:solidFill>
                      <a:srgbClr val="000000"/>
                    </a:solidFill>
                    <a:latin typeface="+mn-lt"/>
                    <a:cs typeface="Times New Roman" panose="02020603050405020304" pitchFamily="18" charset="0"/>
                    <a:sym typeface="Symbol"/>
                  </a:rPr>
                  <a:t>E</a:t>
                </a:r>
                <a:r>
                  <a:rPr lang="en-US" altLang="en-US" sz="2400" baseline="-25000" dirty="0" smtClean="0">
                    <a:solidFill>
                      <a:srgbClr val="000000"/>
                    </a:solidFill>
                    <a:latin typeface="+mn-lt"/>
                    <a:cs typeface="Times New Roman" panose="02020603050405020304" pitchFamily="18" charset="0"/>
                    <a:sym typeface="Symbol"/>
                  </a:rPr>
                  <a:t>P</a:t>
                </a:r>
                <a:r>
                  <a:rPr lang="en-US" altLang="en-US" sz="2400" dirty="0" smtClean="0">
                    <a:solidFill>
                      <a:srgbClr val="000000"/>
                    </a:solidFill>
                    <a:latin typeface="+mn-lt"/>
                    <a:cs typeface="Times New Roman" panose="02020603050405020304" pitchFamily="18" charset="0"/>
                    <a:sym typeface="Symbol"/>
                  </a:rPr>
                  <a:t> between it and the nucleus.</a:t>
                </a:r>
              </a:p>
              <a:p>
                <a:pPr>
                  <a:buFontTx/>
                  <a:buNone/>
                  <a:defRPr/>
                </a:pPr>
                <a:endParaRPr lang="en-US" altLang="en-US" sz="2400" dirty="0" smtClean="0">
                  <a:solidFill>
                    <a:srgbClr val="000000"/>
                  </a:solidFill>
                  <a:cs typeface="Times New Roman" panose="02020603050405020304" pitchFamily="18" charset="0"/>
                  <a:sym typeface="Symbol" panose="05050102010706020507" pitchFamily="18" charset="2"/>
                </a:endParaRPr>
              </a:p>
              <a:p>
                <a:pPr algn="ctr">
                  <a:buFontTx/>
                  <a:buNone/>
                  <a:defRPr/>
                </a:pPr>
                <a14:m>
                  <m:oMathPara xmlns:m="http://schemas.openxmlformats.org/officeDocument/2006/math">
                    <m:oMathParaPr>
                      <m:jc m:val="centerGroup"/>
                    </m:oMathParaPr>
                    <m:oMath xmlns:m="http://schemas.openxmlformats.org/officeDocument/2006/math">
                      <m:r>
                        <a:rPr lang="en-US" altLang="en-US" sz="2400" i="1" dirty="0" smtClean="0">
                          <a:solidFill>
                            <a:srgbClr val="000000"/>
                          </a:solidFill>
                          <a:latin typeface="Cambria Math" panose="02040503050406030204" pitchFamily="18" charset="0"/>
                          <a:cs typeface="Times New Roman" panose="02020603050405020304" pitchFamily="18" charset="0"/>
                        </a:rPr>
                        <m:t>𝐸</m:t>
                      </m:r>
                      <m:r>
                        <a:rPr lang="en-US" altLang="en-US" sz="2400" i="1" baseline="-25000" dirty="0" smtClean="0">
                          <a:solidFill>
                            <a:srgbClr val="000000"/>
                          </a:solidFill>
                          <a:latin typeface="Cambria Math" panose="02040503050406030204" pitchFamily="18" charset="0"/>
                          <a:cs typeface="Times New Roman" panose="02020603050405020304" pitchFamily="18" charset="0"/>
                        </a:rPr>
                        <m:t>0</m:t>
                      </m:r>
                      <m:r>
                        <a:rPr lang="en-US" altLang="en-US" sz="240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400" b="0" i="1" dirty="0" smtClean="0">
                              <a:solidFill>
                                <a:srgbClr val="000000"/>
                              </a:solidFill>
                              <a:latin typeface="Cambria Math" panose="02040503050406030204" pitchFamily="18" charset="0"/>
                              <a:cs typeface="Times New Roman" panose="02020603050405020304" pitchFamily="18" charset="0"/>
                            </a:rPr>
                          </m:ctrlPr>
                        </m:sSubPr>
                        <m:e>
                          <m:r>
                            <a:rPr lang="en-US" altLang="en-US" sz="2400" i="1" dirty="0" smtClean="0">
                              <a:solidFill>
                                <a:srgbClr val="000000"/>
                              </a:solidFill>
                              <a:latin typeface="Cambria Math" panose="02040503050406030204" pitchFamily="18" charset="0"/>
                              <a:cs typeface="Times New Roman" panose="02020603050405020304" pitchFamily="18" charset="0"/>
                            </a:rPr>
                            <m:t>𝐸</m:t>
                          </m:r>
                        </m:e>
                        <m:sub>
                          <m:r>
                            <a:rPr lang="en-US" altLang="en-US" sz="2400" b="0" i="1" dirty="0" smtClean="0">
                              <a:solidFill>
                                <a:srgbClr val="000000"/>
                              </a:solidFill>
                              <a:latin typeface="Cambria Math" panose="02040503050406030204" pitchFamily="18" charset="0"/>
                              <a:cs typeface="Times New Roman" panose="02020603050405020304" pitchFamily="18" charset="0"/>
                            </a:rPr>
                            <m:t>𝐾</m:t>
                          </m:r>
                          <m:r>
                            <a:rPr lang="en-US" altLang="en-US" sz="2400" b="0" i="1" dirty="0" smtClean="0">
                              <a:solidFill>
                                <a:srgbClr val="000000"/>
                              </a:solidFill>
                              <a:latin typeface="Cambria Math" panose="02040503050406030204" pitchFamily="18" charset="0"/>
                              <a:cs typeface="Times New Roman" panose="02020603050405020304" pitchFamily="18" charset="0"/>
                            </a:rPr>
                            <m:t>0</m:t>
                          </m:r>
                        </m:sub>
                      </m:sSub>
                      <m:r>
                        <a:rPr lang="en-US" altLang="en-US" sz="2400" b="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400" b="0" i="1" dirty="0" smtClean="0">
                              <a:solidFill>
                                <a:srgbClr val="000000"/>
                              </a:solidFill>
                              <a:latin typeface="Cambria Math" panose="02040503050406030204" pitchFamily="18" charset="0"/>
                              <a:cs typeface="Times New Roman" panose="02020603050405020304" pitchFamily="18" charset="0"/>
                            </a:rPr>
                          </m:ctrlPr>
                        </m:sSubPr>
                        <m:e>
                          <m:r>
                            <a:rPr lang="en-US" altLang="en-US" sz="2400" i="1" dirty="0" smtClean="0">
                              <a:solidFill>
                                <a:srgbClr val="000000"/>
                              </a:solidFill>
                              <a:latin typeface="Cambria Math" panose="02040503050406030204" pitchFamily="18" charset="0"/>
                              <a:cs typeface="Times New Roman" panose="02020603050405020304" pitchFamily="18" charset="0"/>
                            </a:rPr>
                            <m:t>𝐸</m:t>
                          </m:r>
                        </m:e>
                        <m:sub>
                          <m:r>
                            <a:rPr lang="en-US" altLang="en-US" sz="2400" b="0" i="1" dirty="0" smtClean="0">
                              <a:solidFill>
                                <a:srgbClr val="000000"/>
                              </a:solidFill>
                              <a:latin typeface="Cambria Math" panose="02040503050406030204" pitchFamily="18" charset="0"/>
                              <a:cs typeface="Times New Roman" panose="02020603050405020304" pitchFamily="18" charset="0"/>
                            </a:rPr>
                            <m:t>𝑃</m:t>
                          </m:r>
                          <m:r>
                            <a:rPr lang="en-US" altLang="en-US" sz="2400" b="0" i="1" dirty="0" smtClean="0">
                              <a:solidFill>
                                <a:srgbClr val="000000"/>
                              </a:solidFill>
                              <a:latin typeface="Cambria Math" panose="02040503050406030204" pitchFamily="18" charset="0"/>
                              <a:cs typeface="Times New Roman" panose="02020603050405020304" pitchFamily="18" charset="0"/>
                            </a:rPr>
                            <m:t>0</m:t>
                          </m:r>
                        </m:sub>
                      </m:sSub>
                      <m:r>
                        <a:rPr lang="en-US" altLang="en-US" sz="2400" b="0" i="1" dirty="0" smtClean="0">
                          <a:solidFill>
                            <a:srgbClr val="000000"/>
                          </a:solidFill>
                          <a:latin typeface="Cambria Math" panose="02040503050406030204" pitchFamily="18" charset="0"/>
                          <a:cs typeface="Times New Roman" panose="02020603050405020304" pitchFamily="18" charset="0"/>
                        </a:rPr>
                        <m:t>=</m:t>
                      </m:r>
                      <m:r>
                        <a:rPr lang="en-US" altLang="en-US" sz="2400" i="1" dirty="0" smtClean="0">
                          <a:solidFill>
                            <a:srgbClr val="000000"/>
                          </a:solidFill>
                          <a:latin typeface="Cambria Math" panose="02040503050406030204" pitchFamily="18" charset="0"/>
                          <a:cs typeface="Times New Roman" panose="02020603050405020304" pitchFamily="18" charset="0"/>
                        </a:rPr>
                        <m:t>𝐸</m:t>
                      </m:r>
                      <m:r>
                        <a:rPr lang="en-US" altLang="en-US" sz="2400" i="1" baseline="-25000" dirty="0">
                          <a:solidFill>
                            <a:srgbClr val="000000"/>
                          </a:solidFill>
                          <a:latin typeface="Cambria Math" panose="02040503050406030204" pitchFamily="18" charset="0"/>
                          <a:cs typeface="Times New Roman" panose="02020603050405020304" pitchFamily="18" charset="0"/>
                          <a:sym typeface="Symbol"/>
                        </a:rPr>
                        <m:t>𝐾</m:t>
                      </m:r>
                      <m:r>
                        <a:rPr lang="en-US" altLang="en-US" sz="2400" i="1" baseline="-25000" dirty="0" smtClean="0">
                          <a:solidFill>
                            <a:srgbClr val="000000"/>
                          </a:solidFill>
                          <a:latin typeface="Cambria Math" panose="02040503050406030204" pitchFamily="18" charset="0"/>
                          <a:cs typeface="Times New Roman" panose="02020603050405020304" pitchFamily="18" charset="0"/>
                          <a:sym typeface="Symbol"/>
                        </a:rPr>
                        <m:t></m:t>
                      </m:r>
                    </m:oMath>
                  </m:oMathPara>
                </a14:m>
                <a:endParaRPr lang="en-US" altLang="en-US" sz="2400" dirty="0" smtClean="0">
                  <a:solidFill>
                    <a:srgbClr val="000000"/>
                  </a:solidFill>
                  <a:cs typeface="Times New Roman" panose="02020603050405020304" pitchFamily="18" charset="0"/>
                  <a:sym typeface="Symbol"/>
                </a:endParaRP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But as the </a:t>
                </a:r>
                <a:r>
                  <a:rPr lang="en-US" altLang="en-US" sz="2400" dirty="0" smtClean="0">
                    <a:solidFill>
                      <a:srgbClr val="000000"/>
                    </a:solidFill>
                    <a:cs typeface="Times New Roman" panose="02020603050405020304" pitchFamily="18" charset="0"/>
                    <a:sym typeface="Symbol"/>
                  </a:rPr>
                  <a:t> approaches the nucleus, repulsion will occur, and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𝐸</m:t>
                    </m:r>
                    <m:r>
                      <a:rPr lang="en-US" altLang="en-US" sz="1800" i="1" baseline="-25000" dirty="0" smtClean="0">
                        <a:solidFill>
                          <a:srgbClr val="000000"/>
                        </a:solidFill>
                        <a:latin typeface="Cambria Math" panose="02040503050406030204" pitchFamily="18" charset="0"/>
                        <a:cs typeface="Times New Roman" panose="02020603050405020304" pitchFamily="18" charset="0"/>
                        <a:sym typeface="Symbol"/>
                      </a:rPr>
                      <m:t>𝑃</m:t>
                    </m:r>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m:t>
                    </m:r>
                    <m:f>
                      <m:fPr>
                        <m:ctrlPr>
                          <a:rPr lang="en-US" altLang="en-US" sz="1800" i="1" dirty="0" smtClean="0">
                            <a:solidFill>
                              <a:srgbClr val="000000"/>
                            </a:solidFill>
                            <a:latin typeface="Cambria Math" panose="02040503050406030204" pitchFamily="18" charset="0"/>
                            <a:cs typeface="Times New Roman" panose="02020603050405020304" pitchFamily="18" charset="0"/>
                            <a:sym typeface="Symbol"/>
                          </a:rPr>
                        </m:ctrlPr>
                      </m:fPr>
                      <m:num>
                        <m:r>
                          <a:rPr lang="en-US" altLang="en-US" sz="1800" i="1" dirty="0" err="1" smtClean="0">
                            <a:solidFill>
                              <a:srgbClr val="000000"/>
                            </a:solidFill>
                            <a:latin typeface="Cambria Math" panose="02040503050406030204" pitchFamily="18" charset="0"/>
                            <a:cs typeface="Times New Roman" panose="02020603050405020304" pitchFamily="18" charset="0"/>
                            <a:sym typeface="Symbol"/>
                          </a:rPr>
                          <m:t>𝑘𝑄𝑞</m:t>
                        </m:r>
                      </m:num>
                      <m:den>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𝑟</m:t>
                        </m:r>
                      </m:den>
                    </m:f>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 </m:t>
                    </m:r>
                  </m:oMath>
                </a14:m>
                <a:r>
                  <a:rPr lang="en-US" altLang="en-US" sz="2400" dirty="0" smtClean="0">
                    <a:solidFill>
                      <a:srgbClr val="000000"/>
                    </a:solidFill>
                    <a:cs typeface="Times New Roman" panose="02020603050405020304" pitchFamily="18" charset="0"/>
                    <a:sym typeface="Symbol"/>
                  </a:rPr>
                  <a:t>will increase, slowing it down.</a:t>
                </a:r>
              </a:p>
              <a:p>
                <a:pPr>
                  <a:spcBef>
                    <a:spcPts val="300"/>
                  </a:spcBef>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In fact, at closest approach </a:t>
                </a:r>
                <a:r>
                  <a:rPr lang="en-US" altLang="en-US" sz="2400" i="1" dirty="0" smtClean="0">
                    <a:solidFill>
                      <a:srgbClr val="000000"/>
                    </a:solidFill>
                    <a:cs typeface="Times New Roman" panose="02020603050405020304" pitchFamily="18" charset="0"/>
                    <a:sym typeface="Symbol"/>
                  </a:rPr>
                  <a:t>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panose="05050102010706020507" pitchFamily="18" charset="2"/>
                  </a:rPr>
                  <a:t>, the </a:t>
                </a:r>
                <a:r>
                  <a:rPr lang="en-US" altLang="en-US" sz="2400" dirty="0" smtClean="0">
                    <a:solidFill>
                      <a:srgbClr val="000000"/>
                    </a:solidFill>
                    <a:cs typeface="Times New Roman" panose="02020603050405020304" pitchFamily="18" charset="0"/>
                    <a:sym typeface="Symbol"/>
                  </a:rPr>
                  <a:t> will momentarily stop before reversing direction.</a:t>
                </a:r>
                <a:r>
                  <a:rPr lang="en-US" altLang="en-US" sz="2400" dirty="0" smtClean="0">
                    <a:solidFill>
                      <a:srgbClr val="000000"/>
                    </a:solidFill>
                    <a:cs typeface="Times New Roman" panose="02020603050405020304" pitchFamily="18" charset="0"/>
                    <a:sym typeface="Symbol" panose="05050102010706020507" pitchFamily="18" charset="2"/>
                  </a:rPr>
                  <a:t> </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Thus at the point of closest approach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𝐸</m:t>
                    </m:r>
                    <m:r>
                      <a:rPr lang="en-US" altLang="en-US" sz="2400" i="1" baseline="-25000" dirty="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𝐾</m:t>
                    </m:r>
                    <m:r>
                      <a:rPr lang="en-US" altLang="en-US" sz="2400" i="1" dirty="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=0 </m:t>
                    </m:r>
                  </m:oMath>
                </a14:m>
                <a:r>
                  <a:rPr lang="en-US" altLang="en-US" sz="2400" dirty="0" smtClean="0">
                    <a:solidFill>
                      <a:srgbClr val="000000"/>
                    </a:solidFill>
                    <a:cs typeface="Times New Roman" panose="02020603050405020304" pitchFamily="18" charset="0"/>
                    <a:sym typeface="Symbol" panose="05050102010706020507" pitchFamily="18" charset="2"/>
                  </a:rPr>
                  <a:t>and</a:t>
                </a:r>
              </a:p>
              <a:p>
                <a:pPr algn="ctr">
                  <a:buFontTx/>
                  <a:buNone/>
                  <a:defRPr/>
                </a:pPr>
                <a14:m>
                  <m:oMath xmlns:m="http://schemas.openxmlformats.org/officeDocument/2006/math">
                    <m:r>
                      <a:rPr lang="en-US" altLang="en-US" sz="2000" i="1" dirty="0" smtClean="0">
                        <a:solidFill>
                          <a:srgbClr val="000000"/>
                        </a:solidFill>
                        <a:latin typeface="Cambria Math" panose="02040503050406030204" pitchFamily="18" charset="0"/>
                        <a:cs typeface="Times New Roman" panose="02020603050405020304" pitchFamily="18" charset="0"/>
                      </a:rPr>
                      <m:t>𝐸</m:t>
                    </m:r>
                    <m:r>
                      <a:rPr lang="en-US" altLang="en-US" sz="200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000" b="0" i="1" dirty="0" smtClean="0">
                            <a:solidFill>
                              <a:srgbClr val="000000"/>
                            </a:solidFill>
                            <a:latin typeface="Cambria Math" panose="02040503050406030204" pitchFamily="18" charset="0"/>
                            <a:cs typeface="Times New Roman" panose="02020603050405020304" pitchFamily="18" charset="0"/>
                          </a:rPr>
                        </m:ctrlPr>
                      </m:sSubPr>
                      <m:e>
                        <m:r>
                          <a:rPr lang="en-US" altLang="en-US" sz="2000" i="1" dirty="0" smtClean="0">
                            <a:solidFill>
                              <a:srgbClr val="000000"/>
                            </a:solidFill>
                            <a:latin typeface="Cambria Math" panose="02040503050406030204" pitchFamily="18" charset="0"/>
                            <a:cs typeface="Times New Roman" panose="02020603050405020304" pitchFamily="18" charset="0"/>
                          </a:rPr>
                          <m:t>𝐸</m:t>
                        </m:r>
                      </m:e>
                      <m:sub>
                        <m:r>
                          <a:rPr lang="en-US" altLang="en-US" sz="2000" i="1" dirty="0" smtClean="0">
                            <a:solidFill>
                              <a:srgbClr val="000000"/>
                            </a:solidFill>
                            <a:latin typeface="Cambria Math" panose="02040503050406030204" pitchFamily="18" charset="0"/>
                            <a:cs typeface="Times New Roman" panose="02020603050405020304" pitchFamily="18" charset="0"/>
                          </a:rPr>
                          <m:t>𝐾</m:t>
                        </m:r>
                      </m:sub>
                    </m:sSub>
                    <m:r>
                      <a:rPr lang="en-US" altLang="en-US" sz="200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000" b="0" i="1" dirty="0" smtClean="0">
                            <a:solidFill>
                              <a:srgbClr val="000000"/>
                            </a:solidFill>
                            <a:latin typeface="Cambria Math" panose="02040503050406030204" pitchFamily="18" charset="0"/>
                            <a:cs typeface="Times New Roman" panose="02020603050405020304" pitchFamily="18" charset="0"/>
                          </a:rPr>
                        </m:ctrlPr>
                      </m:sSubPr>
                      <m:e>
                        <m:r>
                          <a:rPr lang="en-US" altLang="en-US" sz="2000" i="1" dirty="0" smtClean="0">
                            <a:solidFill>
                              <a:srgbClr val="000000"/>
                            </a:solidFill>
                            <a:latin typeface="Cambria Math" panose="02040503050406030204" pitchFamily="18" charset="0"/>
                            <a:cs typeface="Times New Roman" panose="02020603050405020304" pitchFamily="18" charset="0"/>
                          </a:rPr>
                          <m:t>𝐸</m:t>
                        </m:r>
                      </m:e>
                      <m:sub>
                        <m:r>
                          <a:rPr lang="en-US" altLang="en-US" sz="2000" i="1" dirty="0" smtClean="0">
                            <a:solidFill>
                              <a:srgbClr val="000000"/>
                            </a:solidFill>
                            <a:latin typeface="Cambria Math" panose="02040503050406030204" pitchFamily="18" charset="0"/>
                            <a:cs typeface="Times New Roman" panose="02020603050405020304" pitchFamily="18" charset="0"/>
                          </a:rPr>
                          <m:t>𝑃</m:t>
                        </m:r>
                      </m:sub>
                    </m:sSub>
                    <m:r>
                      <a:rPr lang="en-US" altLang="en-US" sz="2000" i="1" dirty="0" smtClean="0">
                        <a:solidFill>
                          <a:srgbClr val="000000"/>
                        </a:solidFill>
                        <a:latin typeface="Cambria Math" panose="02040503050406030204" pitchFamily="18" charset="0"/>
                        <a:cs typeface="Times New Roman" panose="02020603050405020304" pitchFamily="18" charset="0"/>
                      </a:rPr>
                      <m:t>=</m:t>
                    </m:r>
                    <m:f>
                      <m:fPr>
                        <m:ctrlPr>
                          <a:rPr lang="en-US" altLang="en-US" sz="2000" i="1" dirty="0" smtClean="0">
                            <a:solidFill>
                              <a:srgbClr val="000000"/>
                            </a:solidFill>
                            <a:latin typeface="Cambria Math" panose="02040503050406030204" pitchFamily="18" charset="0"/>
                            <a:cs typeface="Times New Roman" panose="02020603050405020304" pitchFamily="18" charset="0"/>
                            <a:sym typeface="Symbol"/>
                          </a:rPr>
                        </m:ctrlPr>
                      </m:fPr>
                      <m:num>
                        <m:r>
                          <a:rPr lang="en-US" altLang="en-US" sz="2000" i="1" dirty="0" err="1" smtClean="0">
                            <a:solidFill>
                              <a:srgbClr val="000000"/>
                            </a:solidFill>
                            <a:latin typeface="Cambria Math" panose="02040503050406030204" pitchFamily="18" charset="0"/>
                            <a:cs typeface="Times New Roman" panose="02020603050405020304" pitchFamily="18" charset="0"/>
                            <a:sym typeface="Symbol"/>
                          </a:rPr>
                          <m:t>𝑘𝑄𝑞</m:t>
                        </m:r>
                      </m:num>
                      <m:den>
                        <m:sSub>
                          <m:sSubPr>
                            <m:ctrlP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ctrlPr>
                          </m:sSubPr>
                          <m:e>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𝑅</m:t>
                            </m:r>
                          </m:e>
                          <m:sub>
                            <m: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t>0</m:t>
                            </m:r>
                          </m:sub>
                        </m:sSub>
                      </m:den>
                    </m:f>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m:t>
                    </m:r>
                    <m:f>
                      <m:fPr>
                        <m:ctrlPr>
                          <a:rPr lang="en-US" altLang="en-US" sz="2000" i="1" dirty="0" smtClean="0">
                            <a:solidFill>
                              <a:srgbClr val="000000"/>
                            </a:solidFill>
                            <a:latin typeface="Cambria Math" panose="02040503050406030204" pitchFamily="18" charset="0"/>
                            <a:cs typeface="Times New Roman" panose="02020603050405020304" pitchFamily="18" charset="0"/>
                            <a:sym typeface="Symbol"/>
                          </a:rPr>
                        </m:ctrlPr>
                      </m:fPr>
                      <m:num>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𝑘</m:t>
                        </m:r>
                        <m:r>
                          <a:rPr lang="en-US" altLang="en-US" sz="2000" i="1" dirty="0" err="1" smtClean="0">
                            <a:solidFill>
                              <a:srgbClr val="000000"/>
                            </a:solidFill>
                            <a:latin typeface="Cambria Math" panose="02040503050406030204" pitchFamily="18" charset="0"/>
                            <a:cs typeface="Times New Roman" panose="02020603050405020304" pitchFamily="18" charset="0"/>
                            <a:sym typeface="Symbol"/>
                          </a:rPr>
                          <m:t>𝑍𝑒</m:t>
                        </m:r>
                        <m:d>
                          <m:dPr>
                            <m:ctrlPr>
                              <a:rPr lang="en-US" altLang="en-US" sz="2000" i="1" dirty="0" smtClean="0">
                                <a:solidFill>
                                  <a:srgbClr val="000000"/>
                                </a:solidFill>
                                <a:latin typeface="Cambria Math" panose="02040503050406030204" pitchFamily="18" charset="0"/>
                                <a:cs typeface="Times New Roman" panose="02020603050405020304" pitchFamily="18" charset="0"/>
                                <a:sym typeface="Symbol"/>
                              </a:rPr>
                            </m:ctrlPr>
                          </m:dPr>
                          <m:e>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2</m:t>
                            </m:r>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𝑒</m:t>
                            </m:r>
                          </m:e>
                        </m:d>
                      </m:num>
                      <m:den>
                        <m:sSub>
                          <m:sSubPr>
                            <m:ctrlP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ctrlPr>
                          </m:sSubPr>
                          <m:e>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𝑅</m:t>
                            </m:r>
                          </m:e>
                          <m:sub>
                            <m: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t>0</m:t>
                            </m:r>
                          </m:sub>
                        </m:sSub>
                      </m:den>
                    </m:f>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m:t>
                    </m:r>
                    <m:f>
                      <m:fPr>
                        <m:ctrlPr>
                          <a:rPr lang="en-US" altLang="en-US" sz="2000" i="1" dirty="0" smtClean="0">
                            <a:solidFill>
                              <a:srgbClr val="000000"/>
                            </a:solidFill>
                            <a:latin typeface="Cambria Math" panose="02040503050406030204" pitchFamily="18" charset="0"/>
                            <a:cs typeface="Times New Roman" panose="02020603050405020304" pitchFamily="18" charset="0"/>
                            <a:sym typeface="Symbol"/>
                          </a:rPr>
                        </m:ctrlPr>
                      </m:fPr>
                      <m:num>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2</m:t>
                        </m:r>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𝑍𝑘</m:t>
                        </m:r>
                        <m:sSup>
                          <m:sSupPr>
                            <m:ctrlP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ctrlPr>
                          </m:sSupPr>
                          <m:e>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𝑒</m:t>
                            </m:r>
                          </m:e>
                          <m:sup>
                            <m: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t>2</m:t>
                            </m:r>
                          </m:sup>
                        </m:sSup>
                      </m:num>
                      <m:den>
                        <m:sSub>
                          <m:sSubPr>
                            <m:ctrlP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ctrlPr>
                          </m:sSubPr>
                          <m:e>
                            <m:r>
                              <a:rPr lang="en-US" altLang="en-US" sz="2000" i="1" dirty="0" smtClean="0">
                                <a:solidFill>
                                  <a:srgbClr val="000000"/>
                                </a:solidFill>
                                <a:latin typeface="Cambria Math" panose="02040503050406030204" pitchFamily="18" charset="0"/>
                                <a:cs typeface="Times New Roman" panose="02020603050405020304" pitchFamily="18" charset="0"/>
                                <a:sym typeface="Symbol"/>
                              </a:rPr>
                              <m:t>𝑅</m:t>
                            </m:r>
                          </m:e>
                          <m:sub>
                            <m:r>
                              <a:rPr lang="en-US" altLang="en-US" sz="2000" b="0" i="1" dirty="0" smtClean="0">
                                <a:solidFill>
                                  <a:srgbClr val="000000"/>
                                </a:solidFill>
                                <a:latin typeface="Cambria Math" panose="02040503050406030204" pitchFamily="18" charset="0"/>
                                <a:cs typeface="Times New Roman" panose="02020603050405020304" pitchFamily="18" charset="0"/>
                                <a:sym typeface="Symbol"/>
                              </a:rPr>
                              <m:t>0</m:t>
                            </m:r>
                          </m:sub>
                        </m:sSub>
                      </m:den>
                    </m:f>
                  </m:oMath>
                </a14:m>
                <a:r>
                  <a:rPr lang="en-US" altLang="en-US" sz="2400" dirty="0" smtClean="0">
                    <a:solidFill>
                      <a:srgbClr val="000000"/>
                    </a:solidFill>
                    <a:cs typeface="Times New Roman" panose="02020603050405020304" pitchFamily="18" charset="0"/>
                    <a:sym typeface="Symbol"/>
                  </a:rPr>
                  <a:t>.</a:t>
                </a:r>
              </a:p>
              <a:p>
                <a:pPr>
                  <a:buFontTx/>
                  <a:buNone/>
                  <a:defRPr/>
                </a:pPr>
                <a:endParaRPr lang="en-US" altLang="en-US" sz="2400" i="1" dirty="0" smtClean="0">
                  <a:solidFill>
                    <a:srgbClr val="000000"/>
                  </a:solidFill>
                  <a:latin typeface="+mn-lt"/>
                  <a:cs typeface="Times New Roman" panose="02020603050405020304" pitchFamily="18" charset="0"/>
                </a:endParaRPr>
              </a:p>
            </p:txBody>
          </p:sp>
        </mc:Choice>
        <mc:Fallback>
          <p:sp>
            <p:nvSpPr>
              <p:cNvPr id="891906" name="Rectangle 2"/>
              <p:cNvSpPr>
                <a:spLocks noRot="1" noChangeAspect="1" noMove="1" noResize="1" noEditPoints="1" noAdjustHandles="1" noChangeArrowheads="1" noChangeShapeType="1" noTextEdit="1"/>
              </p:cNvSpPr>
              <p:nvPr/>
            </p:nvSpPr>
            <p:spPr bwMode="auto">
              <a:xfrm>
                <a:off x="685800" y="1330325"/>
                <a:ext cx="7772400" cy="5527675"/>
              </a:xfrm>
              <a:prstGeom prst="rect">
                <a:avLst/>
              </a:prstGeom>
              <a:blipFill>
                <a:blip r:embed="rId5"/>
                <a:stretch>
                  <a:fillRect l="-1255" t="-772"/>
                </a:stretch>
              </a:blipFill>
              <a:ln>
                <a:noFill/>
              </a:ln>
              <a:effectLst/>
              <a:extLst/>
            </p:spPr>
            <p:txBody>
              <a:bodyPr/>
              <a:lstStyle/>
              <a:p>
                <a:r>
                  <a:rPr lang="en-US">
                    <a:noFill/>
                  </a:rPr>
                  <a:t> </a:t>
                </a:r>
              </a:p>
            </p:txBody>
          </p:sp>
        </mc:Fallback>
      </mc:AlternateContent>
      <p:sp>
        <p:nvSpPr>
          <p:cNvPr id="153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p:spPr>
      </p:pic>
      <p:pic>
        <p:nvPicPr>
          <p:cNvPr id="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596188" y="3470275"/>
            <a:ext cx="522288" cy="460375"/>
          </a:xfrm>
          <a:prstGeom prst="rect">
            <a:avLst/>
          </a:prstGeom>
          <a:noFill/>
          <a:ln w="9525">
            <a:noFill/>
            <a:miter lim="800000"/>
            <a:headEnd/>
            <a:tailEnd/>
          </a:ln>
        </p:spPr>
        <p:txBody>
          <a:bodyPr wrap="none">
            <a:spAutoFit/>
          </a:bodyPr>
          <a:lstStyle/>
          <a:p>
            <a:r>
              <a:rPr lang="en-US" altLang="en-US" i="1" dirty="0">
                <a:solidFill>
                  <a:srgbClr val="000000"/>
                </a:solidFill>
                <a:cs typeface="Times New Roman" pitchFamily="18" charset="0"/>
                <a:sym typeface="Symbol" pitchFamily="18" charset="2"/>
              </a:rPr>
              <a:t>R</a:t>
            </a:r>
            <a:r>
              <a:rPr lang="en-US" altLang="en-US" baseline="-25000" dirty="0">
                <a:solidFill>
                  <a:srgbClr val="000000"/>
                </a:solidFill>
                <a:cs typeface="Times New Roman" pitchFamily="18" charset="0"/>
                <a:sym typeface="Symbol" pitchFamily="18" charset="2"/>
              </a:rPr>
              <a:t>0</a:t>
            </a:r>
            <a:endParaRPr lang="en-US" alt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0" end="0"/>
                                            </p:txEl>
                                          </p:spTgt>
                                        </p:tgtEl>
                                        <p:attrNameLst>
                                          <p:attrName>style.visibility</p:attrName>
                                        </p:attrNameLst>
                                      </p:cBhvr>
                                      <p:to>
                                        <p:strVal val="visible"/>
                                      </p:to>
                                    </p:set>
                                    <p:anim calcmode="lin" valueType="num">
                                      <p:cBhvr additive="base">
                                        <p:cTn id="7" dur="500" fill="hold"/>
                                        <p:tgtEl>
                                          <p:spTgt spid="89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1" end="1"/>
                                            </p:txEl>
                                          </p:spTgt>
                                        </p:tgtEl>
                                        <p:attrNameLst>
                                          <p:attrName>style.visibility</p:attrName>
                                        </p:attrNameLst>
                                      </p:cBhvr>
                                      <p:to>
                                        <p:strVal val="visible"/>
                                      </p:to>
                                    </p:set>
                                    <p:anim calcmode="lin" valueType="num">
                                      <p:cBhvr additive="base">
                                        <p:cTn id="13"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1906">
                                            <p:txEl>
                                              <p:pRg st="5" end="5"/>
                                            </p:txEl>
                                          </p:spTgt>
                                        </p:tgtEl>
                                        <p:attrNameLst>
                                          <p:attrName>style.visibility</p:attrName>
                                        </p:attrNameLst>
                                      </p:cBhvr>
                                      <p:to>
                                        <p:strVal val="visible"/>
                                      </p:to>
                                    </p:set>
                                    <p:anim calcmode="lin" valueType="num">
                                      <p:cBhvr additive="base">
                                        <p:cTn id="31" dur="500" fill="hold"/>
                                        <p:tgtEl>
                                          <p:spTgt spid="8919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19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1906">
                                            <p:txEl>
                                              <p:pRg st="6" end="6"/>
                                            </p:txEl>
                                          </p:spTgt>
                                        </p:tgtEl>
                                        <p:attrNameLst>
                                          <p:attrName>style.visibility</p:attrName>
                                        </p:attrNameLst>
                                      </p:cBhvr>
                                      <p:to>
                                        <p:strVal val="visible"/>
                                      </p:to>
                                    </p:set>
                                    <p:anim calcmode="lin" valueType="num">
                                      <p:cBhvr additive="base">
                                        <p:cTn id="37" dur="500" fill="hold"/>
                                        <p:tgtEl>
                                          <p:spTgt spid="8919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19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1906">
                                            <p:txEl>
                                              <p:pRg st="7" end="7"/>
                                            </p:txEl>
                                          </p:spTgt>
                                        </p:tgtEl>
                                        <p:attrNameLst>
                                          <p:attrName>style.visibility</p:attrName>
                                        </p:attrNameLst>
                                      </p:cBhvr>
                                      <p:to>
                                        <p:strVal val="visible"/>
                                      </p:to>
                                    </p:set>
                                    <p:anim calcmode="lin" valueType="num">
                                      <p:cBhvr additive="base">
                                        <p:cTn id="43" dur="500" fill="hold"/>
                                        <p:tgtEl>
                                          <p:spTgt spid="8919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19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00706"/>
                                        </p:tgtEl>
                                        <p:attrNameLst>
                                          <p:attrName>style.visibility</p:attrName>
                                        </p:attrNameLst>
                                      </p:cBhvr>
                                      <p:to>
                                        <p:strVal val="visible"/>
                                      </p:to>
                                    </p:set>
                                    <p:animEffect transition="in" filter="fade">
                                      <p:cBhvr>
                                        <p:cTn id="48" dur="2000"/>
                                        <p:tgtEl>
                                          <p:spTgt spid="200706"/>
                                        </p:tgtEl>
                                      </p:cBhvr>
                                    </p:animEffect>
                                  </p:childTnLst>
                                </p:cTn>
                              </p:par>
                              <p:par>
                                <p:cTn id="49" presetID="8" presetClass="emph" presetSubtype="0" repeatCount="indefinite" fill="hold" nodeType="withEffect">
                                  <p:stCondLst>
                                    <p:cond delay="0"/>
                                  </p:stCondLst>
                                  <p:childTnLst>
                                    <p:animRot by="-21600000">
                                      <p:cBhvr>
                                        <p:cTn id="50" dur="5000" fill="hold"/>
                                        <p:tgtEl>
                                          <p:spTgt spid="200706"/>
                                        </p:tgtEl>
                                        <p:attrNameLst>
                                          <p:attrName>r</p:attrName>
                                        </p:attrNameLst>
                                      </p:cBhvr>
                                    </p:animRo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000"/>
                                        <p:tgtEl>
                                          <p:spTgt spid="21"/>
                                        </p:tgtEl>
                                      </p:cBhvr>
                                    </p:animEffect>
                                  </p:childTnLst>
                                </p:cTn>
                              </p:par>
                              <p:par>
                                <p:cTn id="55" presetID="63" presetClass="path" presetSubtype="0" repeatCount="indefinite" decel="50000" autoRev="1" fill="hold" nodeType="withEffect">
                                  <p:stCondLst>
                                    <p:cond delay="0"/>
                                  </p:stCondLst>
                                  <p:childTnLst>
                                    <p:animMotion origin="layout" path="M 4.44444E-6 1.11111E-6 L 0.86145 0.00208 " pathEditMode="relative" rAng="0" ptsTypes="AA">
                                      <p:cBhvr>
                                        <p:cTn id="56" dur="5000" fill="hold"/>
                                        <p:tgtEl>
                                          <p:spTgt spid="21"/>
                                        </p:tgtEl>
                                        <p:attrNameLst>
                                          <p:attrName>ppt_x</p:attrName>
                                          <p:attrName>ppt_y</p:attrName>
                                        </p:attrNameLst>
                                      </p:cBhvr>
                                      <p:rCtr x="43100" y="100"/>
                                    </p:animMotion>
                                  </p:childTnLst>
                                </p:cTn>
                              </p:par>
                              <p:par>
                                <p:cTn id="57" presetID="8" presetClass="emph" presetSubtype="0" repeatCount="indefinite" fill="hold" nodeType="withEffect">
                                  <p:stCondLst>
                                    <p:cond delay="0"/>
                                  </p:stCondLst>
                                  <p:childTnLst>
                                    <p:animRot by="21600000">
                                      <p:cBhvr>
                                        <p:cTn id="58" dur="5000" fill="hold"/>
                                        <p:tgtEl>
                                          <p:spTgt spid="21"/>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childTnLst>
                          </p:cTn>
                        </p:par>
                        <p:par>
                          <p:cTn id="62" fill="hold">
                            <p:stCondLst>
                              <p:cond delay="15500"/>
                            </p:stCondLst>
                            <p:childTnLst>
                              <p:par>
                                <p:cTn id="63" presetID="53"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dirty="0" smtClean="0"/>
                  <a:t>PRACTICE: Suppose an alpha particle having a kinetic energy of 2.75 </a:t>
                </a:r>
                <a:r>
                  <a:rPr lang="en-US" altLang="en-US" dirty="0" err="1"/>
                  <a:t>MeV</a:t>
                </a:r>
                <a:r>
                  <a:rPr lang="en-US" altLang="en-US" dirty="0"/>
                  <a:t> is made to approach a silicon nucleus (</a:t>
                </a:r>
                <a:r>
                  <a:rPr lang="en-US" altLang="en-US" i="1" dirty="0"/>
                  <a:t>Z</a:t>
                </a:r>
                <a:r>
                  <a:rPr lang="en-US" altLang="en-US" dirty="0"/>
                  <a:t> = 14). Find a ballpark figure for the radius to the silicon nucleus.</a:t>
                </a:r>
              </a:p>
              <a:p>
                <a:pPr>
                  <a:spcAft>
                    <a:spcPts val="400"/>
                  </a:spcAft>
                </a:pPr>
                <a:endParaRPr lang="en-US" altLang="en-US" dirty="0">
                  <a:sym typeface="Symbol" pitchFamily="18" charset="2"/>
                </a:endParaRPr>
              </a:p>
              <a:p>
                <a:pPr>
                  <a:spcAft>
                    <a:spcPts val="400"/>
                  </a:spcAft>
                </a:pPr>
                <a:r>
                  <a:rPr lang="en-US" altLang="en-US" dirty="0">
                    <a:sym typeface="Symbol" pitchFamily="18" charset="2"/>
                  </a:rPr>
                  <a:t>SOLUTION:</a:t>
                </a:r>
              </a:p>
              <a:p>
                <a:pPr>
                  <a:spcAft>
                    <a:spcPts val="400"/>
                  </a:spcAft>
                </a:pP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𝐸</m:t>
                    </m:r>
                    <m:r>
                      <a:rPr lang="en-US" altLang="en-US" sz="2000" i="1" baseline="-25000" dirty="0">
                        <a:solidFill>
                          <a:srgbClr val="000000"/>
                        </a:solidFill>
                        <a:latin typeface="Cambria Math" panose="02040503050406030204" pitchFamily="18" charset="0"/>
                        <a:cs typeface="Times New Roman" pitchFamily="18" charset="0"/>
                      </a:rPr>
                      <m:t>𝐾</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m:t>
                    </m:r>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r>
                          <a:rPr lang="en-US" altLang="en-US" sz="2000" i="1" dirty="0">
                            <a:latin typeface="Cambria Math" panose="02040503050406030204" pitchFamily="18" charset="0"/>
                            <a:sym typeface="Symbol" pitchFamily="18" charset="2"/>
                          </a:rPr>
                          <m:t>2.75</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6</m:t>
                            </m:r>
                          </m:sup>
                        </m:sSup>
                        <m:r>
                          <a:rPr lang="en-US" altLang="en-US" sz="2000" i="1" dirty="0">
                            <a:latin typeface="Cambria Math" panose="02040503050406030204" pitchFamily="18" charset="0"/>
                            <a:sym typeface="Symbol" pitchFamily="18" charset="2"/>
                          </a:rPr>
                          <m:t> </m:t>
                        </m:r>
                        <m:r>
                          <a:rPr lang="en-US" altLang="en-US" sz="2000" i="1" dirty="0" err="1">
                            <a:latin typeface="Cambria Math" panose="02040503050406030204" pitchFamily="18" charset="0"/>
                            <a:sym typeface="Symbol" pitchFamily="18" charset="2"/>
                          </a:rPr>
                          <m:t>𝑒𝑉</m:t>
                        </m:r>
                      </m:e>
                    </m:d>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1.60 </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−19</m:t>
                                </m:r>
                              </m:sup>
                            </m:sSup>
                            <m:r>
                              <a:rPr lang="en-US" altLang="en-US" sz="2000" i="1" dirty="0">
                                <a:latin typeface="Cambria Math" panose="02040503050406030204" pitchFamily="18" charset="0"/>
                                <a:sym typeface="Symbol" pitchFamily="18" charset="2"/>
                              </a:rPr>
                              <m:t> </m:t>
                            </m:r>
                            <m:r>
                              <a:rPr lang="en-US" altLang="en-US" sz="2000" i="1" dirty="0">
                                <a:latin typeface="Cambria Math" panose="02040503050406030204" pitchFamily="18" charset="0"/>
                                <a:sym typeface="Symbol" pitchFamily="18" charset="2"/>
                              </a:rPr>
                              <m:t>𝐽</m:t>
                            </m:r>
                          </m:num>
                          <m:den>
                            <m:r>
                              <a:rPr lang="en-US" altLang="en-US" sz="2000" i="1" dirty="0" err="1">
                                <a:latin typeface="Cambria Math" panose="02040503050406030204" pitchFamily="18" charset="0"/>
                                <a:sym typeface="Symbol" pitchFamily="18" charset="2"/>
                              </a:rPr>
                              <m:t>𝑒𝑉</m:t>
                            </m:r>
                          </m:den>
                        </m:f>
                      </m:e>
                    </m:d>
                    <m:r>
                      <a:rPr lang="en-US" altLang="en-US" sz="2000" i="1" dirty="0">
                        <a:latin typeface="Cambria Math" panose="02040503050406030204" pitchFamily="18" charset="0"/>
                        <a:sym typeface="Symbol" pitchFamily="18" charset="2"/>
                      </a:rPr>
                      <m:t> = 4.40 </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−13</m:t>
                        </m:r>
                      </m:sup>
                    </m:sSup>
                    <m:r>
                      <a:rPr lang="en-US" altLang="en-US" sz="2000" i="1" dirty="0">
                        <a:latin typeface="Cambria Math" panose="02040503050406030204" pitchFamily="18" charset="0"/>
                        <a:sym typeface="Symbol" pitchFamily="18" charset="2"/>
                      </a:rPr>
                      <m:t> </m:t>
                    </m:r>
                  </m:oMath>
                </a14:m>
                <a:r>
                  <a:rPr lang="en-US" altLang="en-US" dirty="0">
                    <a:sym typeface="Symbol" pitchFamily="18" charset="2"/>
                  </a:rPr>
                  <a:t>J.</a:t>
                </a:r>
              </a:p>
              <a:p>
                <a:pPr>
                  <a:spcAft>
                    <a:spcPts val="400"/>
                  </a:spcAft>
                </a:pPr>
                <a:r>
                  <a:rPr lang="en-US" altLang="en-US" dirty="0">
                    <a:solidFill>
                      <a:srgbClr val="000000"/>
                    </a:solidFill>
                    <a:cs typeface="Times New Roman" pitchFamily="18" charset="0"/>
                    <a:sym typeface="Symbol" pitchFamily="18" charset="2"/>
                  </a:rPr>
                  <a:t></a:t>
                </a:r>
                <a:r>
                  <a:rPr lang="en-US" altLang="en-US" dirty="0">
                    <a:sym typeface="Symbol" pitchFamily="18" charset="2"/>
                  </a:rPr>
                  <a:t>From conservation of energy,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0</m:t>
                    </m:r>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𝐸</m:t>
                    </m:r>
                  </m:oMath>
                </a14:m>
                <a:r>
                  <a:rPr lang="en-US" altLang="en-US" dirty="0">
                    <a:sym typeface="Symbol" pitchFamily="18" charset="2"/>
                  </a:rPr>
                  <a:t>. Thus from the previous page we have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𝐸</m:t>
                    </m:r>
                    <m:r>
                      <a:rPr lang="en-US" altLang="en-US" sz="2000" i="1" baseline="-25000" dirty="0">
                        <a:solidFill>
                          <a:srgbClr val="000000"/>
                        </a:solidFill>
                        <a:latin typeface="Cambria Math" panose="02040503050406030204" pitchFamily="18" charset="0"/>
                        <a:cs typeface="Times New Roman" pitchFamily="18" charset="0"/>
                      </a:rPr>
                      <m:t>𝐾</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2</m:t>
                        </m:r>
                        <m:r>
                          <a:rPr lang="en-US" altLang="en-US" sz="2000" i="1" dirty="0">
                            <a:solidFill>
                              <a:srgbClr val="000000"/>
                            </a:solidFill>
                            <a:latin typeface="Cambria Math" panose="02040503050406030204" pitchFamily="18" charset="0"/>
                            <a:cs typeface="Times New Roman" pitchFamily="18" charset="0"/>
                            <a:sym typeface="Symbol" pitchFamily="18" charset="2"/>
                          </a:rPr>
                          <m:t>𝑍𝑘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sym typeface="Symbol" pitchFamily="18" charset="2"/>
                              </a:rPr>
                              <m:t>𝑅</m:t>
                            </m:r>
                          </m:e>
                          <m:sub>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0</m:t>
                            </m:r>
                          </m:sub>
                        </m:sSub>
                      </m:den>
                    </m:f>
                  </m:oMath>
                </a14:m>
                <a:r>
                  <a:rPr lang="en-US" altLang="en-US" dirty="0" smtClean="0">
                    <a:sym typeface="Symbol" pitchFamily="18" charset="2"/>
                  </a:rPr>
                  <a:t> which </a:t>
                </a:r>
                <a:r>
                  <a:rPr lang="en-US" altLang="en-US" dirty="0">
                    <a:sym typeface="Symbol" pitchFamily="18" charset="2"/>
                  </a:rPr>
                  <a:t>means</a:t>
                </a:r>
                <a:endParaRPr lang="en-US" altLang="en-US" dirty="0">
                  <a:solidFill>
                    <a:srgbClr val="000000"/>
                  </a:solidFill>
                  <a:cs typeface="Times New Roman" pitchFamily="18" charset="0"/>
                  <a:sym typeface="Symbol" pitchFamily="18" charset="2"/>
                </a:endParaRPr>
              </a:p>
              <a:p>
                <a:pPr>
                  <a:spcAft>
                    <a:spcPts val="400"/>
                  </a:spcAft>
                </a:pPr>
                <a:r>
                  <a:rPr lang="en-US" altLang="en-US" i="1" dirty="0">
                    <a:solidFill>
                      <a:srgbClr val="000000"/>
                    </a:solidFill>
                    <a:cs typeface="Times New Roman" pitchFamily="18" charset="0"/>
                    <a:sym typeface="Symbol" pitchFamily="18" charset="2"/>
                  </a:rPr>
                  <a:t>      </a:t>
                </a:r>
                <a14:m>
                  <m:oMath xmlns:m="http://schemas.openxmlformats.org/officeDocument/2006/math">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e>
                      <m:sub>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0</m:t>
                        </m:r>
                      </m:sub>
                    </m:sSub>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2</m:t>
                        </m:r>
                        <m:r>
                          <a:rPr lang="en-US" altLang="en-US" sz="2000" i="1" dirty="0">
                            <a:solidFill>
                              <a:srgbClr val="000000"/>
                            </a:solidFill>
                            <a:latin typeface="Cambria Math" panose="02040503050406030204" pitchFamily="18" charset="0"/>
                            <a:cs typeface="Times New Roman" pitchFamily="18" charset="0"/>
                            <a:sym typeface="Symbol" pitchFamily="18" charset="2"/>
                          </a:rPr>
                          <m:t>𝑍𝑘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rPr>
                              <m:t>𝐸</m:t>
                            </m:r>
                          </m:e>
                          <m:sub>
                            <m:r>
                              <a:rPr lang="en-US" altLang="en-US" sz="2000" b="0" i="1" dirty="0" smtClean="0">
                                <a:solidFill>
                                  <a:srgbClr val="000000"/>
                                </a:solidFill>
                                <a:latin typeface="Cambria Math" panose="02040503050406030204" pitchFamily="18" charset="0"/>
                                <a:cs typeface="Times New Roman" pitchFamily="18" charset="0"/>
                              </a:rPr>
                              <m:t>𝑘</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t>𝛼</m:t>
                            </m:r>
                          </m:sub>
                        </m:sSub>
                      </m:den>
                    </m:f>
                  </m:oMath>
                </a14:m>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b="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d>
                          <m:d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14</m:t>
                            </m:r>
                          </m:e>
                        </m:d>
                        <m:d>
                          <m:d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8.99</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10</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9</m:t>
                                </m:r>
                              </m:sup>
                            </m:sSup>
                          </m:e>
                        </m:d>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000" b="0" i="1" dirty="0">
                                    <a:solidFill>
                                      <a:srgbClr val="000000"/>
                                    </a:solidFill>
                                    <a:latin typeface="Cambria Math" panose="02040503050406030204" pitchFamily="18" charset="0"/>
                                    <a:cs typeface="Times New Roman" pitchFamily="18" charset="0"/>
                                    <a:sym typeface="Symbol" pitchFamily="18" charset="2"/>
                                  </a:rPr>
                                </m:ctrlPr>
                              </m:dPr>
                              <m:e>
                                <m:r>
                                  <a:rPr lang="en-US" altLang="en-US" sz="2000" i="1" dirty="0">
                                    <a:latin typeface="Cambria Math" panose="02040503050406030204" pitchFamily="18" charset="0"/>
                                    <a:sym typeface="Symbol" pitchFamily="18" charset="2"/>
                                  </a:rPr>
                                  <m:t>1.60 </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−19</m:t>
                                    </m:r>
                                  </m:sup>
                                </m:sSup>
                              </m:e>
                            </m:d>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r>
                          <a:rPr lang="en-US" altLang="en-US" sz="2000" i="1" dirty="0">
                            <a:latin typeface="Cambria Math" panose="02040503050406030204" pitchFamily="18" charset="0"/>
                            <a:sym typeface="Symbol" pitchFamily="18" charset="2"/>
                          </a:rPr>
                          <m:t>4.40 </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−13</m:t>
                            </m:r>
                          </m:sup>
                        </m:sSup>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=1.46</m:t>
                    </m:r>
                    <m:r>
                      <a:rPr lang="en-US" altLang="en-US" sz="2000" i="1" dirty="0">
                        <a:latin typeface="Cambria Math" panose="02040503050406030204" pitchFamily="18" charset="0"/>
                        <a:sym typeface="Symbol" pitchFamily="18" charset="2"/>
                      </a:rPr>
                      <m:t></m:t>
                    </m:r>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−14</m:t>
                        </m:r>
                      </m:sup>
                    </m:sSup>
                  </m:oMath>
                </a14:m>
                <a:r>
                  <a:rPr lang="en-US" altLang="en-US" dirty="0">
                    <a:sym typeface="Symbol" pitchFamily="18" charset="2"/>
                  </a:rPr>
                  <a:t> </a:t>
                </a:r>
                <a:r>
                  <a:rPr lang="en-US" altLang="en-US" sz="2000" dirty="0">
                    <a:sym typeface="Symbol" pitchFamily="18" charset="2"/>
                  </a:rPr>
                  <a:t>m</a:t>
                </a:r>
                <a:r>
                  <a:rPr lang="en-US" altLang="en-US" dirty="0">
                    <a:sym typeface="Symbol" pitchFamily="18" charset="2"/>
                  </a:rPr>
                  <a:t>.</a:t>
                </a:r>
              </a:p>
            </p:txBody>
          </p:sp>
        </mc:Choice>
        <mc:Fallback xmlns="">
          <p:sp>
            <p:nvSpPr>
              <p:cNvPr id="8" name="Rectangle 4"/>
              <p:cNvSpPr>
                <a:spLocks noRot="1" noChangeAspect="1" noMove="1" noResize="1" noEditPoints="1" noAdjustHandles="1" noChangeArrowheads="1" noChangeShapeType="1" noTextEdit="1"/>
              </p:cNvSpPr>
              <p:nvPr/>
            </p:nvSpPr>
            <p:spPr bwMode="auto">
              <a:xfrm>
                <a:off x="685800" y="1784350"/>
                <a:ext cx="7772400" cy="5073650"/>
              </a:xfrm>
              <a:prstGeom prst="rect">
                <a:avLst/>
              </a:prstGeom>
              <a:blipFill>
                <a:blip r:embed="rId5"/>
                <a:stretch>
                  <a:fillRect l="-1255" t="-841" r="-235" b="-1442"/>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484188"/>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endParaRPr lang="en-US" altLang="en-US" sz="2400" dirty="0" smtClean="0">
              <a:solidFill>
                <a:srgbClr val="000000"/>
              </a:solidFill>
              <a:latin typeface="+mn-lt"/>
              <a:cs typeface="Times New Roman" panose="02020603050405020304" pitchFamily="18" charset="0"/>
              <a:sym typeface="Symbol"/>
            </a:endParaRPr>
          </a:p>
        </p:txBody>
      </p:sp>
      <p:sp>
        <p:nvSpPr>
          <p:cNvPr id="163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a:extLst/>
        </p:spPr>
      </p:pic>
      <p:pic>
        <p:nvPicPr>
          <p:cNvPr id="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a:ex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596188" y="3525838"/>
            <a:ext cx="522288" cy="460375"/>
          </a:xfrm>
          <a:prstGeom prst="rect">
            <a:avLst/>
          </a:prstGeom>
          <a:noFill/>
          <a:ln w="9525">
            <a:noFill/>
            <a:miter lim="800000"/>
            <a:headEnd/>
            <a:tailEnd/>
          </a:ln>
        </p:spPr>
        <p:txBody>
          <a:bodyPr wrap="none">
            <a:spAutoFit/>
          </a:bodyPr>
          <a:lstStyle/>
          <a:p>
            <a:r>
              <a:rPr lang="en-US" altLang="en-US" i="1" dirty="0">
                <a:solidFill>
                  <a:srgbClr val="000000"/>
                </a:solidFill>
                <a:cs typeface="Times New Roman" pitchFamily="18" charset="0"/>
                <a:sym typeface="Symbol" pitchFamily="18" charset="2"/>
              </a:rPr>
              <a:t>R</a:t>
            </a:r>
            <a:r>
              <a:rPr lang="en-US" altLang="en-US" baseline="-25000" dirty="0">
                <a:solidFill>
                  <a:srgbClr val="000000"/>
                </a:solidFill>
                <a:cs typeface="Times New Roman" pitchFamily="18" charset="0"/>
                <a:sym typeface="Symbol" pitchFamily="18" charset="2"/>
              </a:rPr>
              <a:t>0</a:t>
            </a:r>
            <a:endParaRPr lang="en-US" altLang="en-US" i="1" dirty="0"/>
          </a:p>
        </p:txBody>
      </p:sp>
      <p:sp>
        <p:nvSpPr>
          <p:cNvPr id="9" name="TextBox 8"/>
          <p:cNvSpPr txBox="1">
            <a:spLocks noChangeArrowheads="1"/>
          </p:cNvSpPr>
          <p:nvPr/>
        </p:nvSpPr>
        <p:spPr bwMode="auto">
          <a:xfrm>
            <a:off x="4895057" y="5940331"/>
            <a:ext cx="4198937" cy="457200"/>
          </a:xfrm>
          <a:prstGeom prst="rect">
            <a:avLst/>
          </a:prstGeom>
          <a:noFill/>
          <a:ln w="9525">
            <a:noFill/>
            <a:miter lim="800000"/>
            <a:headEnd/>
            <a:tailEnd/>
          </a:ln>
        </p:spPr>
        <p:txBody>
          <a:bodyPr wrap="none">
            <a:spAutoFit/>
          </a:bodyPr>
          <a:lstStyle/>
          <a:p>
            <a:r>
              <a:rPr lang="en-US" altLang="en-US" i="1" dirty="0">
                <a:solidFill>
                  <a:schemeClr val="hlink"/>
                </a:solidFill>
              </a:rPr>
              <a:t>This is an UPPER limit.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0706"/>
                                        </p:tgtEl>
                                        <p:attrNameLst>
                                          <p:attrName>style.visibility</p:attrName>
                                        </p:attrNameLst>
                                      </p:cBhvr>
                                      <p:to>
                                        <p:strVal val="visible"/>
                                      </p:to>
                                    </p:set>
                                    <p:animEffect transition="in" filter="fade">
                                      <p:cBhvr>
                                        <p:cTn id="12" dur="2000"/>
                                        <p:tgtEl>
                                          <p:spTgt spid="200706"/>
                                        </p:tgtEl>
                                      </p:cBhvr>
                                    </p:animEffect>
                                  </p:childTnLst>
                                </p:cTn>
                              </p:par>
                              <p:par>
                                <p:cTn id="13" presetID="8" presetClass="emph" presetSubtype="0" repeatCount="indefinite" fill="hold" nodeType="withEffect">
                                  <p:stCondLst>
                                    <p:cond delay="0"/>
                                  </p:stCondLst>
                                  <p:childTnLst>
                                    <p:animRot by="-21600000">
                                      <p:cBhvr>
                                        <p:cTn id="14" dur="5000" fill="hold"/>
                                        <p:tgtEl>
                                          <p:spTgt spid="200706"/>
                                        </p:tgtEl>
                                        <p:attrNameLst>
                                          <p:attrName>r</p:attrName>
                                        </p:attrNameLst>
                                      </p:cBhvr>
                                    </p:animRot>
                                  </p:childTnLst>
                                </p:cTn>
                              </p:par>
                            </p:childTnLst>
                          </p:cTn>
                        </p:par>
                        <p:par>
                          <p:cTn id="15" fill="hold">
                            <p:stCondLst>
                              <p:cond delay="5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63" presetClass="path" presetSubtype="0" repeatCount="indefinite" decel="50000" autoRev="1" fill="hold" nodeType="withEffect">
                                  <p:stCondLst>
                                    <p:cond delay="0"/>
                                  </p:stCondLst>
                                  <p:childTnLst>
                                    <p:animMotion origin="layout" path="M 4.44444E-6 1.11111E-6 L 0.86145 0.00208 " pathEditMode="relative" rAng="0" ptsTypes="AA">
                                      <p:cBhvr>
                                        <p:cTn id="20" dur="5000" fill="hold"/>
                                        <p:tgtEl>
                                          <p:spTgt spid="21"/>
                                        </p:tgtEl>
                                        <p:attrNameLst>
                                          <p:attrName>ppt_x</p:attrName>
                                          <p:attrName>ppt_y</p:attrName>
                                        </p:attrNameLst>
                                      </p:cBhvr>
                                      <p:rCtr x="43100" y="100"/>
                                    </p:animMotion>
                                  </p:childTnLst>
                                </p:cTn>
                              </p:par>
                              <p:par>
                                <p:cTn id="21" presetID="8" presetClass="emph" presetSubtype="0" repeatCount="indefinite" fill="hold" nodeType="withEffect">
                                  <p:stCondLst>
                                    <p:cond delay="0"/>
                                  </p:stCondLst>
                                  <p:childTnLst>
                                    <p:animRot by="21600000">
                                      <p:cBhvr>
                                        <p:cTn id="22" dur="5000" fill="hold"/>
                                        <p:tgtEl>
                                          <p:spTgt spid="21"/>
                                        </p:tgtEl>
                                        <p:attrNameLst>
                                          <p:attrName>r</p:attrName>
                                        </p:attrNameLst>
                                      </p:cBhvr>
                                    </p:animRot>
                                  </p:childTnLst>
                                </p:cTn>
                              </p:par>
                            </p:childTnLst>
                          </p:cTn>
                        </p:par>
                        <p:par>
                          <p:cTn id="23" fill="hold">
                            <p:stCondLst>
                              <p:cond delay="15500"/>
                            </p:stCondLst>
                            <p:childTnLst>
                              <p:par>
                                <p:cTn id="24" presetID="53"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additive="base">
                                        <p:cTn id="4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 calcmode="lin" valueType="num">
                                      <p:cBhvr additive="base">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calcmode="lin" valueType="num">
                                      <p:cBhvr additive="base">
                                        <p:cTn id="6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1+#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5"/>
              <p:cNvSpPr>
                <a:spLocks noChangeArrowheads="1"/>
              </p:cNvSpPr>
              <p:nvPr/>
            </p:nvSpPr>
            <p:spPr bwMode="auto">
              <a:xfrm>
                <a:off x="684213" y="3849688"/>
                <a:ext cx="7772400" cy="3008312"/>
              </a:xfrm>
              <a:prstGeom prst="rect">
                <a:avLst/>
              </a:prstGeom>
              <a:solidFill>
                <a:srgbClr val="FFFFCC"/>
              </a:solidFill>
              <a:ln w="9525">
                <a:noFill/>
                <a:miter lim="800000"/>
                <a:headEnd/>
                <a:tailEnd/>
              </a:ln>
              <a:effectLst/>
            </p:spPr>
            <p:txBody>
              <a:bodyPr/>
              <a:lstStyle/>
              <a:p>
                <a:pPr>
                  <a:spcBef>
                    <a:spcPts val="500"/>
                  </a:spcBef>
                  <a:defRPr/>
                </a:pPr>
                <a:r>
                  <a:rPr lang="en-US" altLang="en-US" dirty="0" smtClean="0">
                    <a:latin typeface="+mn-lt"/>
                    <a:sym typeface="Symbol" pitchFamily="18" charset="2"/>
                  </a:rPr>
                  <a:t>EXAMPLE: Find the radius of a gold nucleus.</a:t>
                </a:r>
              </a:p>
              <a:p>
                <a:pPr>
                  <a:spcBef>
                    <a:spcPts val="500"/>
                  </a:spcBef>
                  <a:defRPr/>
                </a:pPr>
                <a:r>
                  <a:rPr lang="en-US" altLang="en-US" dirty="0">
                    <a:latin typeface="+mn-lt"/>
                    <a:sym typeface="Symbol" pitchFamily="18" charset="2"/>
                  </a:rPr>
                  <a:t>SOLUTION:</a:t>
                </a:r>
              </a:p>
              <a:p>
                <a:pPr>
                  <a:spcBef>
                    <a:spcPts val="500"/>
                  </a:spcBef>
                  <a:defRPr/>
                </a:pPr>
                <a:r>
                  <a:rPr lang="en-US" altLang="en-US" dirty="0">
                    <a:latin typeface="+mn-lt"/>
                    <a:sym typeface="Symbol" pitchFamily="18" charset="2"/>
                  </a:rPr>
                  <a:t>The atomic mass of gold is </a:t>
                </a:r>
                <a:r>
                  <a:rPr lang="en-US" altLang="en-US" i="1" dirty="0">
                    <a:latin typeface="+mn-lt"/>
                    <a:sym typeface="Symbol" pitchFamily="18" charset="2"/>
                  </a:rPr>
                  <a:t>A </a:t>
                </a:r>
                <a:r>
                  <a:rPr lang="en-US" altLang="en-US" dirty="0">
                    <a:latin typeface="+mn-lt"/>
                    <a:sym typeface="Symbol" pitchFamily="18" charset="2"/>
                  </a:rPr>
                  <a:t>=197.</a:t>
                </a:r>
              </a:p>
              <a:p>
                <a:pPr>
                  <a:spcBef>
                    <a:spcPts val="500"/>
                  </a:spcBef>
                  <a:defRPr/>
                </a:pPr>
                <a:r>
                  <a:rPr lang="en-US" altLang="en-US" dirty="0">
                    <a:latin typeface="+mn-lt"/>
                    <a:sym typeface="Symbol" pitchFamily="18" charset="2"/>
                  </a:rPr>
                  <a:t>Thus, the radius of a gold nucleus is</a:t>
                </a:r>
              </a:p>
              <a:p>
                <a:pPr>
                  <a:spcBef>
                    <a:spcPts val="0"/>
                  </a:spcBef>
                  <a:defRPr/>
                </a:pPr>
                <a:r>
                  <a:rPr lang="en-US" altLang="en-US" i="1" dirty="0">
                    <a:sym typeface="Symbol" pitchFamily="18" charset="2"/>
                  </a:rPr>
                  <a:t>	      </a:t>
                </a:r>
                <a14:m>
                  <m:oMath xmlns:m="http://schemas.openxmlformats.org/officeDocument/2006/math">
                    <m:r>
                      <a:rPr lang="en-US" altLang="en-US" sz="2000" i="1" dirty="0">
                        <a:latin typeface="Cambria Math" panose="02040503050406030204" pitchFamily="18" charset="0"/>
                        <a:sym typeface="Symbol" pitchFamily="18" charset="2"/>
                      </a:rPr>
                      <m:t>𝑅</m:t>
                    </m:r>
                    <m:r>
                      <a:rPr lang="en-US" altLang="en-US" sz="2000" i="1" dirty="0">
                        <a:latin typeface="Cambria Math" panose="02040503050406030204" pitchFamily="18" charset="0"/>
                        <a:sym typeface="Symbol" pitchFamily="18" charset="2"/>
                      </a:rPr>
                      <m:t>=</m:t>
                    </m:r>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𝑅</m:t>
                        </m:r>
                      </m:e>
                      <m:sub>
                        <m:r>
                          <a:rPr lang="en-US" altLang="en-US" sz="2000" i="1" dirty="0">
                            <a:latin typeface="Cambria Math" panose="02040503050406030204" pitchFamily="18" charset="0"/>
                            <a:sym typeface="Symbol" pitchFamily="18" charset="2"/>
                          </a:rPr>
                          <m:t>0</m:t>
                        </m:r>
                      </m:sub>
                    </m:sSub>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𝐴</m:t>
                        </m:r>
                      </m:e>
                      <m:sup>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1</m:t>
                            </m:r>
                          </m:num>
                          <m:den>
                            <m:r>
                              <a:rPr lang="en-US" altLang="en-US" sz="2000" i="1" dirty="0">
                                <a:latin typeface="Cambria Math" panose="02040503050406030204" pitchFamily="18" charset="0"/>
                                <a:sym typeface="Symbol" pitchFamily="18" charset="2"/>
                              </a:rPr>
                              <m:t>3</m:t>
                            </m:r>
                          </m:den>
                        </m:f>
                      </m:sup>
                    </m:sSup>
                  </m:oMath>
                </a14:m>
                <a:endParaRPr lang="en-US" altLang="en-US" baseline="30000" dirty="0">
                  <a:sym typeface="Symbol" pitchFamily="18" charset="2"/>
                </a:endParaRPr>
              </a:p>
              <a:p>
                <a:pPr>
                  <a:spcBef>
                    <a:spcPts val="500"/>
                  </a:spcBef>
                  <a:defRPr/>
                </a:pPr>
                <a:r>
                  <a:rPr lang="en-US" altLang="en-US" dirty="0">
                    <a:sym typeface="Symbol" pitchFamily="18" charset="2"/>
                  </a:rPr>
                  <a:t>		</a:t>
                </a:r>
                <a14:m>
                  <m:oMath xmlns:m="http://schemas.openxmlformats.org/officeDocument/2006/math">
                    <m:r>
                      <a:rPr lang="en-US" altLang="en-US" sz="2000" i="1" dirty="0" smtClean="0">
                        <a:latin typeface="Cambria Math" panose="02040503050406030204" pitchFamily="18" charset="0"/>
                        <a:sym typeface="Symbol" pitchFamily="18" charset="2"/>
                      </a:rPr>
                      <m:t>=</m:t>
                    </m:r>
                    <m:d>
                      <m:dPr>
                        <m:ctrlPr>
                          <a:rPr lang="en-US" altLang="en-US" sz="2000" b="0" i="1" dirty="0" smtClean="0">
                            <a:latin typeface="Cambria Math" panose="02040503050406030204" pitchFamily="18" charset="0"/>
                            <a:sym typeface="Symbol" pitchFamily="18" charset="2"/>
                          </a:rPr>
                        </m:ctrlPr>
                      </m:dPr>
                      <m:e>
                        <m:r>
                          <a:rPr lang="en-US" altLang="en-US" sz="2000" i="1" dirty="0" smtClean="0">
                            <a:latin typeface="Cambria Math" panose="02040503050406030204" pitchFamily="18" charset="0"/>
                            <a:sym typeface="Symbol" pitchFamily="18" charset="2"/>
                          </a:rPr>
                          <m:t>1.2</m:t>
                        </m:r>
                        <m:r>
                          <a:rPr lang="en-US" altLang="en-US" sz="2000" i="1" dirty="0">
                            <a:latin typeface="Cambria Math" panose="02040503050406030204" pitchFamily="18" charset="0"/>
                            <a:sym typeface="Symbol"/>
                          </a:rPr>
                          <m:t></m:t>
                        </m:r>
                        <m:sSup>
                          <m:sSupPr>
                            <m:ctrlPr>
                              <a:rPr lang="en-US" altLang="en-US" sz="2000" b="0" i="1" dirty="0" smtClean="0">
                                <a:latin typeface="Cambria Math" panose="02040503050406030204" pitchFamily="18" charset="0"/>
                                <a:sym typeface="Symbol"/>
                              </a:rPr>
                            </m:ctrlPr>
                          </m:sSupPr>
                          <m:e>
                            <m:r>
                              <a:rPr lang="en-US" altLang="en-US" sz="2000" i="1" dirty="0" smtClean="0">
                                <a:latin typeface="Cambria Math" panose="02040503050406030204" pitchFamily="18" charset="0"/>
                                <a:sym typeface="Symbol"/>
                              </a:rPr>
                              <m:t>10</m:t>
                            </m:r>
                          </m:e>
                          <m:sup>
                            <m:r>
                              <a:rPr lang="en-US" altLang="en-US" sz="2000" b="0" i="1" dirty="0" smtClean="0">
                                <a:latin typeface="Cambria Math" panose="02040503050406030204" pitchFamily="18" charset="0"/>
                                <a:sym typeface="Symbol"/>
                              </a:rPr>
                              <m:t>−15</m:t>
                            </m:r>
                          </m:sup>
                        </m:sSup>
                      </m:e>
                    </m:d>
                    <m:sSup>
                      <m:sSupPr>
                        <m:ctrlPr>
                          <a:rPr lang="en-US" altLang="en-US" sz="2000" b="0" i="1" dirty="0" smtClean="0">
                            <a:latin typeface="Cambria Math" panose="02040503050406030204" pitchFamily="18" charset="0"/>
                            <a:sym typeface="Symbol"/>
                          </a:rPr>
                        </m:ctrlPr>
                      </m:sSupPr>
                      <m:e>
                        <m:d>
                          <m:dPr>
                            <m:ctrlPr>
                              <a:rPr lang="en-US" altLang="en-US" sz="2000" b="0" i="1" dirty="0" smtClean="0">
                                <a:latin typeface="Cambria Math" panose="02040503050406030204" pitchFamily="18" charset="0"/>
                                <a:sym typeface="Symbol"/>
                              </a:rPr>
                            </m:ctrlPr>
                          </m:dPr>
                          <m:e>
                            <m:r>
                              <a:rPr lang="en-US" altLang="en-US" sz="2000" i="1" dirty="0" smtClean="0">
                                <a:latin typeface="Cambria Math" panose="02040503050406030204" pitchFamily="18" charset="0"/>
                                <a:sym typeface="Symbol"/>
                              </a:rPr>
                              <m:t>197</m:t>
                            </m:r>
                          </m:e>
                        </m:d>
                      </m:e>
                      <m:sup>
                        <m:f>
                          <m:fPr>
                            <m:ctrlPr>
                              <a:rPr lang="en-US" altLang="en-US" sz="2000" b="0" i="1" dirty="0" smtClean="0">
                                <a:latin typeface="Cambria Math" panose="02040503050406030204" pitchFamily="18" charset="0"/>
                                <a:sym typeface="Symbol"/>
                              </a:rPr>
                            </m:ctrlPr>
                          </m:fPr>
                          <m:num>
                            <m:r>
                              <a:rPr lang="en-US" altLang="en-US" sz="2000" b="0" i="1" dirty="0" smtClean="0">
                                <a:latin typeface="Cambria Math" panose="02040503050406030204" pitchFamily="18" charset="0"/>
                                <a:sym typeface="Symbol"/>
                              </a:rPr>
                              <m:t>1</m:t>
                            </m:r>
                          </m:num>
                          <m:den>
                            <m:r>
                              <a:rPr lang="en-US" altLang="en-US" sz="2000" b="0" i="1" dirty="0" smtClean="0">
                                <a:latin typeface="Cambria Math" panose="02040503050406030204" pitchFamily="18" charset="0"/>
                                <a:sym typeface="Symbol"/>
                              </a:rPr>
                              <m:t>3</m:t>
                            </m:r>
                          </m:den>
                        </m:f>
                      </m:sup>
                    </m:sSup>
                  </m:oMath>
                </a14:m>
                <a:endParaRPr lang="en-US" altLang="en-US" baseline="30000" dirty="0">
                  <a:sym typeface="Symbol"/>
                </a:endParaRPr>
              </a:p>
              <a:p>
                <a:pPr>
                  <a:spcBef>
                    <a:spcPts val="500"/>
                  </a:spcBef>
                  <a:defRPr/>
                </a:pPr>
                <a:r>
                  <a:rPr lang="en-US" altLang="en-US" dirty="0">
                    <a:latin typeface="+mn-lt"/>
                    <a:sym typeface="Symbol"/>
                  </a:rPr>
                  <a:t>		</a:t>
                </a:r>
                <a14:m>
                  <m:oMath xmlns:m="http://schemas.openxmlformats.org/officeDocument/2006/math">
                    <m:r>
                      <a:rPr lang="en-US" altLang="en-US" sz="2000" i="1" dirty="0" smtClean="0">
                        <a:latin typeface="Cambria Math" panose="02040503050406030204" pitchFamily="18" charset="0"/>
                        <a:sym typeface="Symbol"/>
                      </a:rPr>
                      <m:t>=6.98</m:t>
                    </m:r>
                    <m:sSup>
                      <m:sSupPr>
                        <m:ctrlPr>
                          <a:rPr lang="en-US" altLang="en-US" sz="2000" b="0" i="1" dirty="0" smtClean="0">
                            <a:latin typeface="Cambria Math" panose="02040503050406030204" pitchFamily="18" charset="0"/>
                            <a:sym typeface="Symbol"/>
                          </a:rPr>
                        </m:ctrlPr>
                      </m:sSupPr>
                      <m:e>
                        <m:r>
                          <a:rPr lang="en-US" altLang="en-US" sz="2000" i="1" dirty="0">
                            <a:latin typeface="Cambria Math" panose="02040503050406030204" pitchFamily="18" charset="0"/>
                            <a:sym typeface="Symbol"/>
                          </a:rPr>
                          <m:t>10</m:t>
                        </m:r>
                      </m:e>
                      <m:sup>
                        <m:r>
                          <a:rPr lang="en-US" altLang="en-US" sz="2000" b="0" i="1" dirty="0" smtClean="0">
                            <a:latin typeface="Cambria Math" panose="02040503050406030204" pitchFamily="18" charset="0"/>
                            <a:sym typeface="Symbol"/>
                          </a:rPr>
                          <m:t>−15</m:t>
                        </m:r>
                      </m:sup>
                    </m:sSup>
                    <m:r>
                      <a:rPr lang="en-US" altLang="en-US" sz="2000" i="1" dirty="0">
                        <a:latin typeface="Cambria Math" panose="02040503050406030204" pitchFamily="18" charset="0"/>
                        <a:sym typeface="Symbol"/>
                      </a:rPr>
                      <m:t> </m:t>
                    </m:r>
                  </m:oMath>
                </a14:m>
                <a:r>
                  <a:rPr lang="en-US" altLang="en-US" sz="2000" dirty="0">
                    <a:sym typeface="Symbol"/>
                  </a:rPr>
                  <a:t>m</a:t>
                </a:r>
                <a:r>
                  <a:rPr lang="en-US" altLang="en-US" dirty="0">
                    <a:sym typeface="Symbol"/>
                  </a:rPr>
                  <a:t>.</a:t>
                </a:r>
                <a:endParaRPr lang="en-US" altLang="en-US" dirty="0">
                  <a:latin typeface="+mn-lt"/>
                  <a:sym typeface="Symbol" pitchFamily="18" charset="2"/>
                </a:endParaRPr>
              </a:p>
            </p:txBody>
          </p:sp>
        </mc:Choice>
        <mc:Fallback xmlns="">
          <p:sp>
            <p:nvSpPr>
              <p:cNvPr id="12" name="Rectangle 5"/>
              <p:cNvSpPr>
                <a:spLocks noRot="1" noChangeAspect="1" noMove="1" noResize="1" noEditPoints="1" noAdjustHandles="1" noChangeArrowheads="1" noChangeShapeType="1" noTextEdit="1"/>
              </p:cNvSpPr>
              <p:nvPr/>
            </p:nvSpPr>
            <p:spPr bwMode="auto">
              <a:xfrm>
                <a:off x="684213" y="3849688"/>
                <a:ext cx="7772400" cy="3008312"/>
              </a:xfrm>
              <a:prstGeom prst="rect">
                <a:avLst/>
              </a:prstGeom>
              <a:blipFill>
                <a:blip r:embed="rId5"/>
                <a:stretch>
                  <a:fillRect l="-1176" t="-1420" b="-7099"/>
                </a:stretch>
              </a:blipFill>
              <a:ln w="9525">
                <a:noFill/>
                <a:miter lim="800000"/>
                <a:headEnd/>
                <a:tailEnd/>
              </a:ln>
              <a:effectLst/>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25336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Though its proof is beyond the scope of this course, the physical radius of the nucleus also depends on its neutrons, which contribute no charge. Thus the atomic mass number </a:t>
            </a:r>
            <a:r>
              <a:rPr lang="en-US" altLang="en-US" sz="2400" i="1" dirty="0" smtClean="0">
                <a:solidFill>
                  <a:srgbClr val="000000"/>
                </a:solidFill>
                <a:latin typeface="+mn-lt"/>
                <a:cs typeface="Times New Roman" panose="02020603050405020304" pitchFamily="18" charset="0"/>
              </a:rPr>
              <a:t>A</a:t>
            </a:r>
            <a:r>
              <a:rPr lang="en-US" altLang="en-US" sz="2400" dirty="0" smtClean="0">
                <a:solidFill>
                  <a:srgbClr val="000000"/>
                </a:solidFill>
                <a:latin typeface="+mn-lt"/>
                <a:cs typeface="Times New Roman" panose="02020603050405020304" pitchFamily="18" charset="0"/>
              </a:rPr>
              <a:t> is used, and here is the result:</a:t>
            </a:r>
            <a:endParaRPr lang="en-US" altLang="en-US" sz="2400" i="1" dirty="0" smtClean="0">
              <a:solidFill>
                <a:srgbClr val="000000"/>
              </a:solidFill>
              <a:latin typeface="+mn-lt"/>
              <a:cs typeface="Times New Roman" panose="02020603050405020304" pitchFamily="18" charset="0"/>
            </a:endParaRPr>
          </a:p>
        </p:txBody>
      </p:sp>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3287806"/>
            <a:ext cx="7464425" cy="561882"/>
            <a:chOff x="510" y="3419"/>
            <a:chExt cx="4702" cy="291"/>
          </a:xfrm>
        </p:grpSpPr>
        <mc:AlternateContent xmlns:mc="http://schemas.openxmlformats.org/markup-compatibility/2006" xmlns:a14="http://schemas.microsoft.com/office/drawing/2010/main">
          <mc:Choice Requires="a14">
            <p:sp>
              <p:nvSpPr>
                <p:cNvPr id="17414"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i="1" dirty="0" smtClean="0">
                          <a:latin typeface="Cambria Math" panose="02040503050406030204" pitchFamily="18" charset="0"/>
                          <a:sym typeface="Symbol" pitchFamily="18" charset="2"/>
                        </a:rPr>
                        <m:t>𝑅</m:t>
                      </m:r>
                      <m:r>
                        <a:rPr lang="en-US" altLang="en-US" i="1" dirty="0" smtClean="0">
                          <a:latin typeface="Cambria Math" panose="02040503050406030204" pitchFamily="18" charset="0"/>
                          <a:sym typeface="Symbol" pitchFamily="18" charset="2"/>
                        </a:rPr>
                        <m:t>=</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panose="02040503050406030204" pitchFamily="18" charset="0"/>
                              <a:sym typeface="Symbol" pitchFamily="18" charset="2"/>
                            </a:rPr>
                            <m:t>𝑅</m:t>
                          </m:r>
                        </m:e>
                        <m:sub>
                          <m:r>
                            <a:rPr lang="en-US" altLang="en-US" b="0" i="1" dirty="0" smtClean="0">
                              <a:latin typeface="Cambria Math" panose="02040503050406030204" pitchFamily="18" charset="0"/>
                              <a:sym typeface="Symbol" pitchFamily="18" charset="2"/>
                            </a:rPr>
                            <m:t>0</m:t>
                          </m:r>
                        </m:sub>
                      </m:sSub>
                      <m:sSup>
                        <m:sSupPr>
                          <m:ctrlPr>
                            <a:rPr lang="en-US" altLang="en-US" b="0" i="1" dirty="0" smtClean="0">
                              <a:latin typeface="Cambria Math" panose="02040503050406030204" pitchFamily="18" charset="0"/>
                              <a:sym typeface="Symbol" pitchFamily="18" charset="2"/>
                            </a:rPr>
                          </m:ctrlPr>
                        </m:sSupPr>
                        <m:e>
                          <m:r>
                            <a:rPr lang="en-US" altLang="en-US" b="0" i="1" dirty="0" smtClean="0">
                              <a:latin typeface="Cambria Math" panose="02040503050406030204" pitchFamily="18" charset="0"/>
                              <a:sym typeface="Symbol" pitchFamily="18" charset="2"/>
                            </a:rPr>
                            <m:t>𝐴</m:t>
                          </m:r>
                        </m:e>
                        <m:sup>
                          <m:f>
                            <m:fPr>
                              <m:ctrlPr>
                                <a:rPr lang="en-US" altLang="en-US" b="0" i="1" dirty="0" smtClean="0">
                                  <a:latin typeface="Cambria Math" panose="02040503050406030204" pitchFamily="18" charset="0"/>
                                  <a:sym typeface="Symbol" pitchFamily="18" charset="2"/>
                                </a:rPr>
                              </m:ctrlPr>
                            </m:fPr>
                            <m:num>
                              <m:r>
                                <a:rPr lang="en-US" altLang="en-US" b="0" i="1" dirty="0" smtClean="0">
                                  <a:latin typeface="Cambria Math" panose="02040503050406030204" pitchFamily="18" charset="0"/>
                                  <a:sym typeface="Symbol" pitchFamily="18" charset="2"/>
                                </a:rPr>
                                <m:t>1</m:t>
                              </m:r>
                            </m:num>
                            <m:den>
                              <m:r>
                                <a:rPr lang="en-US" altLang="en-US" b="0" i="1" dirty="0" smtClean="0">
                                  <a:latin typeface="Cambria Math" panose="02040503050406030204" pitchFamily="18" charset="0"/>
                                  <a:sym typeface="Symbol" pitchFamily="18" charset="2"/>
                                </a:rPr>
                                <m:t>3</m:t>
                              </m:r>
                            </m:den>
                          </m:f>
                        </m:sup>
                      </m:sSup>
                      <m:r>
                        <a:rPr lang="en-US" altLang="en-US" i="1" baseline="30000" dirty="0">
                          <a:latin typeface="Cambria Math" panose="02040503050406030204" pitchFamily="18" charset="0"/>
                          <a:sym typeface="Symbol" pitchFamily="18" charset="2"/>
                        </a:rPr>
                        <m:t>    </m:t>
                      </m:r>
                    </m:oMath>
                  </a14:m>
                  <a:r>
                    <a:rPr lang="en-US" altLang="en-US" dirty="0" smtClean="0">
                      <a:solidFill>
                        <a:schemeClr val="hlink"/>
                      </a:solidFill>
                      <a:cs typeface="Times New Roman" pitchFamily="18" charset="0"/>
                    </a:rPr>
                    <a:t>    where </a:t>
                  </a:r>
                  <a:r>
                    <a:rPr lang="en-US" altLang="en-US" i="1" dirty="0">
                      <a:solidFill>
                        <a:schemeClr val="hlink"/>
                      </a:solidFill>
                      <a:cs typeface="Times New Roman" pitchFamily="18" charset="0"/>
                    </a:rPr>
                    <a:t>R</a:t>
                  </a:r>
                  <a:r>
                    <a:rPr lang="en-US" altLang="en-US" baseline="-25000" dirty="0">
                      <a:solidFill>
                        <a:schemeClr val="hlink"/>
                      </a:solidFill>
                      <a:cs typeface="Times New Roman" pitchFamily="18" charset="0"/>
                    </a:rPr>
                    <a:t>0</a:t>
                  </a:r>
                  <a:r>
                    <a:rPr lang="en-US" altLang="en-US" dirty="0">
                      <a:solidFill>
                        <a:schemeClr val="hlink"/>
                      </a:solidFill>
                      <a:cs typeface="Times New Roman" pitchFamily="18" charset="0"/>
                    </a:rPr>
                    <a:t> = 1.2</a:t>
                  </a:r>
                  <a:r>
                    <a:rPr lang="en-US" altLang="en-US" dirty="0">
                      <a:solidFill>
                        <a:schemeClr val="hlink"/>
                      </a:solidFill>
                      <a:cs typeface="Times New Roman" pitchFamily="18" charset="0"/>
                      <a:sym typeface="Symbol" pitchFamily="18" charset="2"/>
                    </a:rPr>
                    <a:t>10</a:t>
                  </a:r>
                  <a:r>
                    <a:rPr lang="en-US" altLang="en-US" baseline="30000" dirty="0">
                      <a:solidFill>
                        <a:schemeClr val="hlink"/>
                      </a:solidFill>
                      <a:cs typeface="Times New Roman" pitchFamily="18" charset="0"/>
                      <a:sym typeface="Symbol" pitchFamily="18" charset="2"/>
                    </a:rPr>
                    <a:t>-15</a:t>
                  </a:r>
                  <a:r>
                    <a:rPr lang="en-US" altLang="en-US" dirty="0">
                      <a:solidFill>
                        <a:schemeClr val="hlink"/>
                      </a:solidFill>
                      <a:cs typeface="Times New Roman" pitchFamily="18" charset="0"/>
                      <a:sym typeface="Symbol" pitchFamily="18" charset="2"/>
                    </a:rPr>
                    <a:t> m</a:t>
                  </a:r>
                  <a:r>
                    <a:rPr lang="en-US" altLang="en-US" dirty="0">
                      <a:solidFill>
                        <a:schemeClr val="hlink"/>
                      </a:solidFill>
                      <a:cs typeface="Times New Roman" pitchFamily="18" charset="0"/>
                    </a:rPr>
                    <a:t> </a:t>
                  </a:r>
                  <a:endParaRPr lang="en-US" altLang="en-US" i="1" baseline="30000" dirty="0">
                    <a:solidFill>
                      <a:schemeClr val="hlink"/>
                    </a:solidFill>
                    <a:sym typeface="Symbol" pitchFamily="18" charset="2"/>
                  </a:endParaRPr>
                </a:p>
              </p:txBody>
            </p:sp>
          </mc:Choice>
          <mc:Fallback xmlns="">
            <p:sp>
              <p:nvSpPr>
                <p:cNvPr id="17414" name="Rectangle 19"/>
                <p:cNvSpPr>
                  <a:spLocks noRot="1" noChangeAspect="1" noMove="1" noResize="1" noEditPoints="1" noAdjustHandles="1" noChangeArrowheads="1" noChangeShapeType="1" noTextEdit="1"/>
                </p:cNvSpPr>
                <p:nvPr/>
              </p:nvSpPr>
              <p:spPr bwMode="auto">
                <a:xfrm>
                  <a:off x="592" y="3432"/>
                  <a:ext cx="3449" cy="223"/>
                </a:xfrm>
                <a:prstGeom prst="rect">
                  <a:avLst/>
                </a:prstGeom>
                <a:blipFill>
                  <a:blip r:embed="rId6"/>
                  <a:stretch>
                    <a:fillRect b="-59155"/>
                  </a:stretch>
                </a:blipFill>
                <a:ln w="9525">
                  <a:noFill/>
                  <a:miter lim="800000"/>
                  <a:headEnd/>
                  <a:tailEnd/>
                </a:ln>
              </p:spPr>
              <p:txBody>
                <a:bodyPr/>
                <a:lstStyle/>
                <a:p>
                  <a:r>
                    <a:rPr lang="en-US">
                      <a:noFill/>
                    </a:rPr>
                    <a:t> </a:t>
                  </a:r>
                </a:p>
              </p:txBody>
            </p:sp>
          </mc:Fallback>
        </mc:AlternateContent>
        <p:sp>
          <p:nvSpPr>
            <p:cNvPr id="17415"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7416"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additive="base">
                                        <p:cTn id="4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calcmode="lin" valueType="num">
                                      <p:cBhvr additive="base">
                                        <p:cTn id="5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 calcmode="lin" valueType="num">
                                      <p:cBhvr additive="base">
                                        <p:cTn id="56"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Show that the density of a gold nucleus is about </a:t>
                </a:r>
                <a14:m>
                  <m:oMath xmlns:m="http://schemas.openxmlformats.org/officeDocument/2006/math">
                    <m:r>
                      <a:rPr lang="el-GR"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=2.3</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17</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kg m</a:t>
                </a:r>
                <a:r>
                  <a:rPr lang="en-US" altLang="en-US" baseline="30000" dirty="0">
                    <a:sym typeface="Symbol" pitchFamily="18" charset="2"/>
                  </a:rPr>
                  <a:t>-3</a:t>
                </a:r>
                <a:r>
                  <a:rPr lang="en-US" altLang="en-US" dirty="0">
                    <a:sym typeface="Symbol" pitchFamily="18" charset="2"/>
                  </a:rPr>
                  <a:t>.</a:t>
                </a:r>
              </a:p>
              <a:p>
                <a:pPr>
                  <a:spcBef>
                    <a:spcPts val="500"/>
                  </a:spcBef>
                </a:pPr>
                <a:r>
                  <a:rPr lang="en-US" altLang="en-US" dirty="0">
                    <a:sym typeface="Symbol" pitchFamily="18" charset="2"/>
                  </a:rPr>
                  <a:t>SOLUTION: Use </a:t>
                </a:r>
                <a14:m>
                  <m:oMath xmlns:m="http://schemas.openxmlformats.org/officeDocument/2006/math">
                    <m:r>
                      <a:rPr lang="el-GR" altLang="en-US" sz="2000" i="1" dirty="0" smtClean="0">
                        <a:latin typeface="Cambria Math" panose="02040503050406030204" pitchFamily="18" charset="0"/>
                        <a:ea typeface="Cambria Math" panose="02040503050406030204" pitchFamily="18" charset="0"/>
                        <a:sym typeface="Symbol" pitchFamily="18" charset="2"/>
                      </a:rPr>
                      <m:t>𝜌</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𝑉</m:t>
                        </m:r>
                      </m:den>
                    </m:f>
                  </m:oMath>
                </a14:m>
                <a:r>
                  <a:rPr lang="en-US" altLang="en-US" dirty="0">
                    <a:sym typeface="Symbol" pitchFamily="18" charset="2"/>
                  </a:rPr>
                  <a:t>.</a:t>
                </a:r>
              </a:p>
              <a:p>
                <a:pPr>
                  <a:spcBef>
                    <a:spcPts val="0"/>
                  </a:spcBef>
                </a:pPr>
                <a:r>
                  <a:rPr lang="en-US" altLang="en-US" dirty="0">
                    <a:sym typeface="Symbol" pitchFamily="18" charset="2"/>
                  </a:rPr>
                  <a:t>The mass of a nucleus is given by </a:t>
                </a:r>
                <a14:m>
                  <m:oMath xmlns:m="http://schemas.openxmlformats.org/officeDocument/2006/math">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  </m:t>
                    </m:r>
                    <m:r>
                      <a:rPr lang="en-US" altLang="en-US" i="1" dirty="0" smtClean="0">
                        <a:latin typeface="Cambria Math" panose="02040503050406030204" pitchFamily="18" charset="0"/>
                        <a:sym typeface="Symbol" pitchFamily="18" charset="2"/>
                      </a:rPr>
                      <m:t>𝐴</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panose="02040503050406030204" pitchFamily="18" charset="0"/>
                            <a:sym typeface="Symbol" pitchFamily="18" charset="2"/>
                          </a:rPr>
                          <m:t>𝑚</m:t>
                        </m:r>
                      </m:e>
                      <m:sub>
                        <m:r>
                          <a:rPr lang="en-US" altLang="en-US" i="1" dirty="0" smtClean="0">
                            <a:latin typeface="Cambria Math" panose="02040503050406030204" pitchFamily="18" charset="0"/>
                            <a:sym typeface="Symbol" pitchFamily="18" charset="2"/>
                          </a:rPr>
                          <m:t>𝑝</m:t>
                        </m:r>
                      </m:sub>
                    </m:sSub>
                  </m:oMath>
                </a14:m>
                <a:r>
                  <a:rPr lang="en-US" altLang="en-US" dirty="0">
                    <a:sym typeface="Symbol" pitchFamily="18" charset="2"/>
                  </a:rPr>
                  <a:t>.</a:t>
                </a:r>
              </a:p>
              <a:p>
                <a:pPr>
                  <a:spcBef>
                    <a:spcPts val="500"/>
                  </a:spcBef>
                </a:pPr>
                <a:r>
                  <a:rPr lang="en-US" altLang="en-US" dirty="0">
                    <a:sym typeface="Symbol" pitchFamily="18" charset="2"/>
                  </a:rPr>
                  <a:t>The volume of a nucleus is given by </a:t>
                </a:r>
                <a14:m>
                  <m:oMath xmlns:m="http://schemas.openxmlformats.org/officeDocument/2006/math">
                    <m:r>
                      <a:rPr lang="en-US" altLang="en-US" sz="2000" i="1" dirty="0" smtClean="0">
                        <a:latin typeface="Cambria Math" panose="02040503050406030204" pitchFamily="18" charset="0"/>
                        <a:sym typeface="Symbol" pitchFamily="18" charset="2"/>
                      </a:rPr>
                      <m:t>𝑉</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4</m:t>
                            </m:r>
                          </m:num>
                          <m:den>
                            <m:r>
                              <a:rPr lang="en-US" altLang="en-US" sz="2000" i="1" dirty="0" smtClean="0">
                                <a:latin typeface="Cambria Math" panose="02040503050406030204" pitchFamily="18" charset="0"/>
                                <a:sym typeface="Symbol" pitchFamily="18" charset="2"/>
                              </a:rPr>
                              <m:t>3</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sz="2000" b="0" i="1" dirty="0" smtClean="0">
                            <a:latin typeface="Cambria Math" panose="02040503050406030204" pitchFamily="18" charset="0"/>
                            <a:ea typeface="Cambria Math" panose="02040503050406030204" pitchFamily="18" charset="0"/>
                            <a:sym typeface="Symbol" pitchFamily="18" charset="2"/>
                          </a:rPr>
                        </m:ctrlPr>
                      </m:sSupPr>
                      <m:e>
                        <m:r>
                          <a:rPr lang="en-US" altLang="en-US" sz="2000" i="1" dirty="0" smtClean="0">
                            <a:latin typeface="Cambria Math" panose="02040503050406030204" pitchFamily="18" charset="0"/>
                            <a:sym typeface="Symbol" pitchFamily="18" charset="2"/>
                          </a:rPr>
                          <m:t>𝑅</m:t>
                        </m:r>
                      </m:e>
                      <m:sup>
                        <m:r>
                          <a:rPr lang="en-US" altLang="en-US" sz="2000" b="0" i="1" dirty="0" smtClean="0">
                            <a:latin typeface="Cambria Math" panose="02040503050406030204" pitchFamily="18" charset="0"/>
                            <a:sym typeface="Symbol" pitchFamily="18" charset="2"/>
                          </a:rPr>
                          <m:t>3</m:t>
                        </m:r>
                      </m:sup>
                    </m:sSup>
                  </m:oMath>
                </a14:m>
                <a:r>
                  <a:rPr lang="en-US" altLang="en-US" dirty="0">
                    <a:sym typeface="Symbol" pitchFamily="18" charset="2"/>
                  </a:rPr>
                  <a:t>.</a:t>
                </a:r>
              </a:p>
              <a:p>
                <a:pPr>
                  <a:spcBef>
                    <a:spcPts val="0"/>
                  </a:spcBef>
                </a:pPr>
                <a:r>
                  <a:rPr lang="en-US" altLang="en-US" dirty="0">
                    <a:sym typeface="Symbol" pitchFamily="18" charset="2"/>
                  </a:rPr>
                  <a:t>But </a:t>
                </a:r>
                <a14:m>
                  <m:oMath xmlns:m="http://schemas.openxmlformats.org/officeDocument/2006/math">
                    <m:r>
                      <a:rPr lang="en-US" altLang="en-US" sz="2000" i="1" dirty="0" smtClean="0">
                        <a:latin typeface="Cambria Math" panose="02040503050406030204" pitchFamily="18" charset="0"/>
                        <a:sym typeface="Symbol" pitchFamily="18" charset="2"/>
                      </a:rPr>
                      <m:t>𝑅</m:t>
                    </m:r>
                    <m:r>
                      <a:rPr lang="en-US" altLang="en-US" sz="2000" i="1" baseline="30000" dirty="0">
                        <a:latin typeface="Cambria Math" panose="02040503050406030204" pitchFamily="18" charset="0"/>
                        <a:sym typeface="Symbol" pitchFamily="18" charset="2"/>
                      </a:rPr>
                      <m:t>3</m:t>
                    </m:r>
                    <m:r>
                      <a:rPr lang="en-US" altLang="en-US" sz="2000" i="1" dirty="0" smtClean="0">
                        <a:latin typeface="Cambria Math" panose="02040503050406030204" pitchFamily="18" charset="0"/>
                        <a:sym typeface="Symbol" pitchFamily="18" charset="2"/>
                      </a:rPr>
                      <m:t>=</m:t>
                    </m:r>
                    <m:sSup>
                      <m:sSupPr>
                        <m:ctrlPr>
                          <a:rPr lang="en-US" altLang="en-US" sz="2000" b="0" i="1" dirty="0" smtClean="0">
                            <a:latin typeface="Cambria Math" panose="02040503050406030204" pitchFamily="18" charset="0"/>
                            <a:sym typeface="Symbol" pitchFamily="18" charset="2"/>
                          </a:rPr>
                        </m:ctrlPr>
                      </m:sSupPr>
                      <m:e>
                        <m:d>
                          <m:dPr>
                            <m:ctrlPr>
                              <a:rPr lang="en-US" altLang="en-US" sz="2000" b="0" i="1" dirty="0">
                                <a:latin typeface="Cambria Math" panose="02040503050406030204" pitchFamily="18" charset="0"/>
                                <a:sym typeface="Symbol" pitchFamily="18" charset="2"/>
                              </a:rPr>
                            </m:ctrlPr>
                          </m:dPr>
                          <m:e>
                            <m:sSub>
                              <m:sSubPr>
                                <m:ctrlPr>
                                  <a:rPr lang="en-US" altLang="en-US" sz="2000" b="0" i="1" dirty="0" smtClean="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Sub>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𝐴</m:t>
                                </m:r>
                              </m:e>
                              <m:sup>
                                <m:f>
                                  <m:fPr>
                                    <m:ctrlPr>
                                      <a:rPr lang="en-US" altLang="en-US" sz="2000" b="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1</m:t>
                                    </m:r>
                                  </m:num>
                                  <m:den>
                                    <m:r>
                                      <a:rPr lang="en-US" altLang="en-US" sz="2000" b="0" i="1" dirty="0" smtClean="0">
                                        <a:latin typeface="Cambria Math" panose="02040503050406030204" pitchFamily="18" charset="0"/>
                                        <a:sym typeface="Symbol" pitchFamily="18" charset="2"/>
                                      </a:rPr>
                                      <m:t>3</m:t>
                                    </m:r>
                                  </m:den>
                                </m:f>
                              </m:sup>
                            </m:sSup>
                          </m:e>
                        </m:d>
                      </m:e>
                      <m:sup>
                        <m:r>
                          <a:rPr lang="en-US" altLang="en-US" sz="2000" b="0" i="1" dirty="0" smtClean="0">
                            <a:latin typeface="Cambria Math" panose="02040503050406030204" pitchFamily="18" charset="0"/>
                            <a:sym typeface="Symbol" pitchFamily="18" charset="2"/>
                          </a:rPr>
                          <m:t>3</m:t>
                        </m:r>
                      </m:sup>
                    </m:sSup>
                    <m:r>
                      <a:rPr lang="en-US" altLang="en-US" sz="2000" i="1" dirty="0">
                        <a:latin typeface="Cambria Math" panose="02040503050406030204" pitchFamily="18" charset="0"/>
                        <a:sym typeface="Symbol" pitchFamily="18" charset="2"/>
                      </a:rPr>
                      <m:t>=</m:t>
                    </m:r>
                    <m:sSubSup>
                      <m:sSubSupPr>
                        <m:ctrlPr>
                          <a:rPr lang="en-US" altLang="en-US" sz="2000" b="0" i="1" dirty="0" smtClean="0">
                            <a:latin typeface="Cambria Math" panose="02040503050406030204" pitchFamily="18" charset="0"/>
                            <a:sym typeface="Symbol" pitchFamily="18" charset="2"/>
                          </a:rPr>
                        </m:ctrlPr>
                      </m:sSubSupPr>
                      <m:e>
                        <m:r>
                          <a:rPr lang="en-US" altLang="en-US" sz="2000" i="1" dirty="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up>
                        <m:r>
                          <a:rPr lang="en-US" altLang="en-US" sz="2000" b="0" i="1" dirty="0" smtClean="0">
                            <a:latin typeface="Cambria Math" panose="02040503050406030204" pitchFamily="18" charset="0"/>
                            <a:sym typeface="Symbol" pitchFamily="18" charset="2"/>
                          </a:rPr>
                          <m:t>3</m:t>
                        </m:r>
                      </m:sup>
                    </m:sSubSup>
                    <m:r>
                      <a:rPr lang="en-US" altLang="en-US" sz="2000" i="1" dirty="0">
                        <a:latin typeface="Cambria Math" panose="02040503050406030204" pitchFamily="18" charset="0"/>
                        <a:sym typeface="Symbol" pitchFamily="18" charset="2"/>
                      </a:rPr>
                      <m:t>𝐴</m:t>
                    </m:r>
                    <m:r>
                      <a:rPr lang="en-US" altLang="en-US" sz="2000" i="1" dirty="0">
                        <a:latin typeface="Cambria Math" panose="02040503050406030204" pitchFamily="18" charset="0"/>
                        <a:sym typeface="Symbol" pitchFamily="18" charset="2"/>
                      </a:rPr>
                      <m:t> </m:t>
                    </m:r>
                  </m:oMath>
                </a14:m>
                <a:r>
                  <a:rPr lang="en-US" altLang="en-US" dirty="0">
                    <a:sym typeface="Symbol" pitchFamily="18" charset="2"/>
                  </a:rPr>
                  <a:t>so that</a:t>
                </a:r>
                <a:endParaRPr lang="en-US" altLang="en-US" baseline="30000" dirty="0">
                  <a:sym typeface="Symbol" pitchFamily="18" charset="2"/>
                </a:endParaRPr>
              </a:p>
              <a:p>
                <a:pPr algn="ctr">
                  <a:spcBef>
                    <a:spcPts val="500"/>
                  </a:spcBef>
                </a:pPr>
                <a14:m>
                  <m:oMath xmlns:m="http://schemas.openxmlformats.org/officeDocument/2006/math">
                    <m:r>
                      <a:rPr lang="en-US" altLang="en-US" sz="2000" i="1" dirty="0" smtClean="0">
                        <a:latin typeface="Cambria Math" panose="02040503050406030204" pitchFamily="18" charset="0"/>
                        <a:sym typeface="Symbol" pitchFamily="18" charset="2"/>
                      </a:rPr>
                      <m:t>𝑉</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4</m:t>
                            </m:r>
                          </m:num>
                          <m:den>
                            <m:r>
                              <a:rPr lang="en-US" altLang="en-US" sz="2000" i="1" dirty="0" smtClean="0">
                                <a:latin typeface="Cambria Math" panose="02040503050406030204" pitchFamily="18" charset="0"/>
                                <a:sym typeface="Symbol" pitchFamily="18" charset="2"/>
                              </a:rPr>
                              <m:t>3</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sz="2000" b="0" i="1" dirty="0" smtClean="0">
                            <a:latin typeface="Cambria Math" panose="02040503050406030204" pitchFamily="18" charset="0"/>
                            <a:ea typeface="Cambria Math" panose="02040503050406030204" pitchFamily="18" charset="0"/>
                            <a:sym typeface="Symbol" pitchFamily="18" charset="2"/>
                          </a:rPr>
                        </m:ctrlPr>
                      </m:sSupPr>
                      <m:e>
                        <m:r>
                          <a:rPr lang="en-US" altLang="en-US" sz="2000" b="0" i="1" dirty="0" smtClean="0">
                            <a:latin typeface="Cambria Math" panose="02040503050406030204" pitchFamily="18" charset="0"/>
                            <a:ea typeface="Cambria Math" panose="02040503050406030204" pitchFamily="18" charset="0"/>
                            <a:sym typeface="Symbol" pitchFamily="18" charset="2"/>
                          </a:rPr>
                          <m:t>𝑅</m:t>
                        </m:r>
                      </m:e>
                      <m:sup>
                        <m:r>
                          <a:rPr lang="en-US" altLang="en-US" sz="2000" b="0" i="1" dirty="0" smtClean="0">
                            <a:latin typeface="Cambria Math" panose="02040503050406030204" pitchFamily="18" charset="0"/>
                            <a:ea typeface="Cambria Math" panose="02040503050406030204" pitchFamily="18" charset="0"/>
                            <a:sym typeface="Symbol" pitchFamily="18" charset="2"/>
                          </a:rPr>
                          <m:t>3</m:t>
                        </m:r>
                      </m:sup>
                    </m:sSup>
                    <m:r>
                      <a:rPr lang="en-US" altLang="en-US" sz="2000" i="1" dirty="0">
                        <a:latin typeface="Cambria Math" panose="02040503050406030204" pitchFamily="18" charset="0"/>
                        <a:sym typeface="Symbol" pitchFamily="18" charset="2"/>
                      </a:rPr>
                      <m:t>=</m:t>
                    </m:r>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4</m:t>
                            </m:r>
                          </m:num>
                          <m:den>
                            <m:r>
                              <a:rPr lang="en-US" altLang="en-US" sz="2000" i="1" dirty="0">
                                <a:latin typeface="Cambria Math" panose="02040503050406030204" pitchFamily="18" charset="0"/>
                                <a:sym typeface="Symbol" pitchFamily="18" charset="2"/>
                              </a:rPr>
                              <m:t>3</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𝜋</m:t>
                    </m:r>
                    <m:sSubSup>
                      <m:sSubSupPr>
                        <m:ctrlPr>
                          <a:rPr lang="en-US" altLang="en-US" sz="2000" b="0" i="1" dirty="0" smtClean="0">
                            <a:latin typeface="Cambria Math" panose="02040503050406030204" pitchFamily="18" charset="0"/>
                            <a:sym typeface="Symbol" pitchFamily="18" charset="2"/>
                          </a:rPr>
                        </m:ctrlPr>
                      </m:sSubSupPr>
                      <m:e>
                        <m:r>
                          <a:rPr lang="en-US" altLang="en-US" sz="2000" i="1" dirty="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up>
                        <m:r>
                          <a:rPr lang="en-US" altLang="en-US" sz="2000" b="0" i="1" dirty="0" smtClean="0">
                            <a:latin typeface="Cambria Math" panose="02040503050406030204" pitchFamily="18" charset="0"/>
                            <a:sym typeface="Symbol" pitchFamily="18" charset="2"/>
                          </a:rPr>
                          <m:t>3</m:t>
                        </m:r>
                      </m:sup>
                    </m:sSubSup>
                    <m:r>
                      <a:rPr lang="en-US" altLang="en-US" sz="2000" i="1" dirty="0">
                        <a:latin typeface="Cambria Math" panose="02040503050406030204" pitchFamily="18" charset="0"/>
                        <a:sym typeface="Symbol" pitchFamily="18" charset="2"/>
                      </a:rPr>
                      <m:t>𝐴</m:t>
                    </m:r>
                  </m:oMath>
                </a14:m>
                <a:r>
                  <a:rPr lang="en-US" altLang="en-US" dirty="0">
                    <a:sym typeface="Symbol" pitchFamily="18" charset="2"/>
                  </a:rPr>
                  <a:t>.</a:t>
                </a:r>
              </a:p>
              <a:p>
                <a:pPr>
                  <a:spcBef>
                    <a:spcPts val="500"/>
                  </a:spcBef>
                </a:pPr>
                <a:r>
                  <a:rPr lang="en-US" altLang="en-US" dirty="0">
                    <a:sym typeface="Symbol" pitchFamily="18" charset="2"/>
                  </a:rPr>
                  <a:t>Hence </a:t>
                </a:r>
                <a14:m>
                  <m:oMath xmlns:m="http://schemas.openxmlformats.org/officeDocument/2006/math">
                    <m:r>
                      <a:rPr lang="en-US" altLang="en-US" sz="2000" i="1" dirty="0" smtClean="0">
                        <a:latin typeface="Cambria Math" panose="02040503050406030204" pitchFamily="18" charset="0"/>
                        <a:ea typeface="Cambria Math" panose="02040503050406030204" pitchFamily="18" charset="0"/>
                        <a:sym typeface="Symbol" pitchFamily="18" charset="2"/>
                      </a:rPr>
                      <m:t>𝜌</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𝑉</m:t>
                        </m:r>
                      </m:den>
                    </m:f>
                    <m:r>
                      <a:rPr lang="en-US" altLang="en-US" sz="2000" i="1" dirty="0" smtClean="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𝐴</m:t>
                        </m:r>
                        <m:sSub>
                          <m:sSubPr>
                            <m:ctrlPr>
                              <a:rPr lang="en-US" altLang="en-US" sz="2000" b="0" i="1" dirty="0" smtClean="0">
                                <a:latin typeface="Cambria Math" panose="02040503050406030204" pitchFamily="18" charset="0"/>
                                <a:sym typeface="Symbol" pitchFamily="18" charset="2"/>
                              </a:rPr>
                            </m:ctrlPr>
                          </m:sSubPr>
                          <m:e>
                            <m:r>
                              <a:rPr lang="en-US" altLang="en-US" sz="2000" i="1" dirty="0" smtClean="0">
                                <a:latin typeface="Cambria Math" panose="02040503050406030204" pitchFamily="18" charset="0"/>
                                <a:sym typeface="Symbol" pitchFamily="18" charset="2"/>
                              </a:rPr>
                              <m:t>𝑚</m:t>
                            </m:r>
                          </m:e>
                          <m:sub>
                            <m:r>
                              <a:rPr lang="en-US" altLang="en-US" sz="2000" b="0" i="1" dirty="0" smtClean="0">
                                <a:latin typeface="Cambria Math" panose="02040503050406030204" pitchFamily="18" charset="0"/>
                                <a:sym typeface="Symbol" pitchFamily="18" charset="2"/>
                              </a:rPr>
                              <m:t>𝑝</m:t>
                            </m:r>
                          </m:sub>
                        </m:sSub>
                      </m:num>
                      <m:den>
                        <m:d>
                          <m:dPr>
                            <m:ctrlPr>
                              <a:rPr lang="en-US" altLang="en-US" sz="2000" b="0" i="1" dirty="0">
                                <a:latin typeface="Cambria Math" panose="02040503050406030204" pitchFamily="18" charset="0"/>
                                <a:sym typeface="Symbol" pitchFamily="18" charset="2"/>
                              </a:rPr>
                            </m:ctrlPr>
                          </m:dPr>
                          <m:e>
                            <m:f>
                              <m:fPr>
                                <m:ctrlPr>
                                  <a:rPr lang="en-US" altLang="en-US" sz="2000" b="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4</m:t>
                                </m:r>
                              </m:num>
                              <m:den>
                                <m:r>
                                  <a:rPr lang="en-US" altLang="en-US" sz="2000" i="1" dirty="0">
                                    <a:latin typeface="Cambria Math" panose="02040503050406030204" pitchFamily="18" charset="0"/>
                                    <a:sym typeface="Symbol" pitchFamily="18" charset="2"/>
                                  </a:rPr>
                                  <m:t>3</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𝜋</m:t>
                        </m:r>
                        <m:sSubSup>
                          <m:sSubSupPr>
                            <m:ctrlPr>
                              <a:rPr lang="en-US" altLang="en-US" sz="2000" b="0" i="1" dirty="0" smtClean="0">
                                <a:latin typeface="Cambria Math" panose="02040503050406030204" pitchFamily="18" charset="0"/>
                                <a:ea typeface="Cambria Math" panose="02040503050406030204" pitchFamily="18" charset="0"/>
                                <a:sym typeface="Symbol" pitchFamily="18" charset="2"/>
                              </a:rPr>
                            </m:ctrlPr>
                          </m:sSubSupPr>
                          <m:e>
                            <m:r>
                              <a:rPr lang="en-US" altLang="en-US" sz="2000" i="1" dirty="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up>
                            <m:r>
                              <a:rPr lang="en-US" altLang="en-US" sz="2000" b="0" i="1" dirty="0" smtClean="0">
                                <a:latin typeface="Cambria Math" panose="02040503050406030204" pitchFamily="18" charset="0"/>
                                <a:sym typeface="Symbol" pitchFamily="18" charset="2"/>
                              </a:rPr>
                              <m:t>3</m:t>
                            </m:r>
                          </m:sup>
                        </m:sSubSup>
                        <m:r>
                          <a:rPr lang="en-US" altLang="en-US" sz="2000" i="1" dirty="0">
                            <a:latin typeface="Cambria Math" panose="02040503050406030204" pitchFamily="18" charset="0"/>
                            <a:sym typeface="Symbol" pitchFamily="18" charset="2"/>
                          </a:rPr>
                          <m:t>𝐴</m:t>
                        </m:r>
                      </m:den>
                    </m:f>
                  </m:oMath>
                </a14:m>
                <a:r>
                  <a:rPr lang="en-US" altLang="en-US" dirty="0">
                    <a:sym typeface="Symbol" pitchFamily="18" charset="2"/>
                  </a:rPr>
                  <a:t>.</a:t>
                </a:r>
              </a:p>
              <a:p>
                <a:pPr>
                  <a:spcBef>
                    <a:spcPts val="500"/>
                  </a:spcBef>
                </a:pPr>
                <a:r>
                  <a:rPr lang="en-US" altLang="en-US" dirty="0">
                    <a:sym typeface="Symbol" pitchFamily="18" charset="2"/>
                  </a:rPr>
                  <a:t>       </a:t>
                </a:r>
                <a14:m>
                  <m:oMath xmlns:m="http://schemas.openxmlformats.org/officeDocument/2006/math">
                    <m:r>
                      <a:rPr lang="en-US"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1.67</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−27</m:t>
                            </m:r>
                          </m:sup>
                        </m:sSup>
                      </m:num>
                      <m:den>
                        <m:d>
                          <m:dPr>
                            <m:ctrlPr>
                              <a:rPr lang="en-US" altLang="en-US" b="0" i="1" dirty="0">
                                <a:latin typeface="Cambria Math" panose="02040503050406030204" pitchFamily="18" charset="0"/>
                                <a:sym typeface="Symbol" pitchFamily="18" charset="2"/>
                              </a:rPr>
                            </m:ctrlPr>
                          </m:dPr>
                          <m:e>
                            <m:f>
                              <m:fPr>
                                <m:ctrlPr>
                                  <a:rPr lang="en-US" altLang="en-US" b="0"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4</m:t>
                                </m:r>
                              </m:num>
                              <m:den>
                                <m:r>
                                  <a:rPr lang="en-US" altLang="en-US" i="1" dirty="0">
                                    <a:latin typeface="Cambria Math" panose="02040503050406030204" pitchFamily="18" charset="0"/>
                                    <a:sym typeface="Symbol" pitchFamily="18" charset="2"/>
                                  </a:rPr>
                                  <m:t>3</m:t>
                                </m:r>
                              </m:den>
                            </m:f>
                          </m:e>
                        </m:d>
                        <m:r>
                          <a:rPr lang="en-US" altLang="en-US"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b="0" i="1" dirty="0" smtClean="0">
                                <a:latin typeface="Cambria Math" panose="02040503050406030204" pitchFamily="18" charset="0"/>
                                <a:ea typeface="Cambria Math" panose="02040503050406030204" pitchFamily="18" charset="0"/>
                                <a:sym typeface="Symbol" pitchFamily="18" charset="2"/>
                              </a:rPr>
                            </m:ctrlPr>
                          </m:sSupPr>
                          <m:e>
                            <m:d>
                              <m:dPr>
                                <m:ctrlPr>
                                  <a:rPr lang="en-US" altLang="en-US" i="1" dirty="0">
                                    <a:latin typeface="Cambria Math" panose="02040503050406030204" pitchFamily="18" charset="0"/>
                                    <a:ea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1.2</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−15</m:t>
                                    </m:r>
                                  </m:sup>
                                </m:sSup>
                              </m:e>
                            </m:d>
                          </m:e>
                          <m:sup>
                            <m:r>
                              <a:rPr lang="en-US" altLang="en-US" b="0" i="1" dirty="0" smtClean="0">
                                <a:latin typeface="Cambria Math" panose="02040503050406030204" pitchFamily="18" charset="0"/>
                                <a:sym typeface="Symbol" pitchFamily="18" charset="2"/>
                              </a:rPr>
                              <m:t>3</m:t>
                            </m:r>
                          </m:sup>
                        </m:sSup>
                      </m:den>
                    </m:f>
                    <m:r>
                      <a:rPr lang="en-US" altLang="en-US" sz="2000" i="1" dirty="0" smtClean="0">
                        <a:latin typeface="Cambria Math" panose="02040503050406030204" pitchFamily="18" charset="0"/>
                        <a:sym typeface="Symbol" pitchFamily="18" charset="2"/>
                      </a:rPr>
                      <m:t>=2.3</m:t>
                    </m:r>
                    <m:sSup>
                      <m:sSupPr>
                        <m:ctrlPr>
                          <a:rPr lang="en-US" altLang="en-US" sz="2000" b="0" i="1" dirty="0" smtClean="0">
                            <a:latin typeface="Cambria Math" panose="02040503050406030204" pitchFamily="18" charset="0"/>
                            <a:sym typeface="Symbol" pitchFamily="18" charset="2"/>
                          </a:rPr>
                        </m:ctrlPr>
                      </m:sSupPr>
                      <m:e>
                        <m:r>
                          <a:rPr lang="en-US" altLang="en-US" sz="2000" i="1" dirty="0" smtClean="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17</m:t>
                        </m:r>
                      </m:sup>
                    </m:sSup>
                    <m:r>
                      <a:rPr lang="en-US" altLang="en-US" sz="2000" i="1" dirty="0">
                        <a:latin typeface="Cambria Math" panose="02040503050406030204" pitchFamily="18" charset="0"/>
                        <a:sym typeface="Symbol" pitchFamily="18" charset="2"/>
                      </a:rPr>
                      <m:t> </m:t>
                    </m:r>
                  </m:oMath>
                </a14:m>
                <a:r>
                  <a:rPr lang="en-US" altLang="en-US" sz="2000" dirty="0">
                    <a:sym typeface="Symbol" pitchFamily="18" charset="2"/>
                  </a:rPr>
                  <a:t>kg m</a:t>
                </a:r>
                <a:r>
                  <a:rPr lang="en-US" altLang="en-US" sz="2000" baseline="30000" dirty="0">
                    <a:sym typeface="Symbol" pitchFamily="18" charset="2"/>
                  </a:rPr>
                  <a:t>-3</a:t>
                </a:r>
                <a:r>
                  <a:rPr lang="en-US" altLang="en-US" dirty="0">
                    <a:sym typeface="Symbol" pitchFamily="18" charset="2"/>
                  </a:rPr>
                  <a:t>.</a:t>
                </a:r>
              </a:p>
              <a:p>
                <a:pPr>
                  <a:spcBef>
                    <a:spcPts val="500"/>
                  </a:spcBef>
                </a:pPr>
                <a:endParaRPr lang="en-US" altLang="en-US" baseline="30000" dirty="0">
                  <a:sym typeface="Symbol" pitchFamily="18" charset="2"/>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684213" y="2212975"/>
                <a:ext cx="7772400" cy="4645025"/>
              </a:xfrm>
              <a:prstGeom prst="rect">
                <a:avLst/>
              </a:prstGeom>
              <a:blipFill>
                <a:blip r:embed="rId6"/>
                <a:stretch>
                  <a:fillRect l="-1176" t="-919"/>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91122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cxnSp>
        <p:nvCxnSpPr>
          <p:cNvPr id="15" name="Straight Connector 14"/>
          <p:cNvCxnSpPr/>
          <p:nvPr/>
        </p:nvCxnSpPr>
        <p:spPr>
          <a:xfrm>
            <a:off x="3509686" y="5813287"/>
            <a:ext cx="95341" cy="1055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27642" y="5467350"/>
            <a:ext cx="98802" cy="136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8"/>
          <p:cNvGrpSpPr>
            <a:grpSpLocks/>
          </p:cNvGrpSpPr>
          <p:nvPr/>
        </p:nvGrpSpPr>
        <p:grpSpPr bwMode="auto">
          <a:xfrm>
            <a:off x="789455" y="1717582"/>
            <a:ext cx="7464425" cy="458414"/>
            <a:chOff x="510" y="3419"/>
            <a:chExt cx="4702" cy="291"/>
          </a:xfrm>
        </p:grpSpPr>
        <mc:AlternateContent xmlns:mc="http://schemas.openxmlformats.org/markup-compatibility/2006" xmlns:a14="http://schemas.microsoft.com/office/drawing/2010/main">
          <mc:Choice Requires="a14">
            <p:sp>
              <p:nvSpPr>
                <p:cNvPr id="16"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sz="2000" i="1" dirty="0" smtClean="0">
                          <a:latin typeface="Cambria Math" panose="02040503050406030204" pitchFamily="18" charset="0"/>
                          <a:sym typeface="Symbol" pitchFamily="18" charset="2"/>
                        </a:rPr>
                        <m:t>𝑅</m:t>
                      </m:r>
                      <m:r>
                        <a:rPr lang="en-US" altLang="en-US" sz="2000" i="1" dirty="0" smtClean="0">
                          <a:latin typeface="Cambria Math" panose="02040503050406030204" pitchFamily="18" charset="0"/>
                          <a:sym typeface="Symbol" pitchFamily="18" charset="2"/>
                        </a:rPr>
                        <m:t>=</m:t>
                      </m:r>
                      <m:sSub>
                        <m:sSubPr>
                          <m:ctrlPr>
                            <a:rPr lang="en-US" altLang="en-US" sz="2000" b="0" i="1" dirty="0" smtClean="0">
                              <a:latin typeface="Cambria Math" panose="02040503050406030204" pitchFamily="18" charset="0"/>
                              <a:sym typeface="Symbol" pitchFamily="18" charset="2"/>
                            </a:rPr>
                          </m:ctrlPr>
                        </m:sSubPr>
                        <m:e>
                          <m:r>
                            <a:rPr lang="en-US" altLang="en-US" sz="2000" i="1" dirty="0" smtClean="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Sub>
                      <m:sSup>
                        <m:sSupPr>
                          <m:ctrlPr>
                            <a:rPr lang="en-US" altLang="en-US" sz="2000" b="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𝐴</m:t>
                          </m:r>
                        </m:e>
                        <m:sup>
                          <m:f>
                            <m:fPr>
                              <m:ctrlPr>
                                <a:rPr lang="en-US" altLang="en-US" sz="2000" b="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1</m:t>
                              </m:r>
                            </m:num>
                            <m:den>
                              <m:r>
                                <a:rPr lang="en-US" altLang="en-US" sz="2000" b="0" i="1" dirty="0" smtClean="0">
                                  <a:latin typeface="Cambria Math" panose="02040503050406030204" pitchFamily="18" charset="0"/>
                                  <a:sym typeface="Symbol" pitchFamily="18" charset="2"/>
                                </a:rPr>
                                <m:t>3</m:t>
                              </m:r>
                            </m:den>
                          </m:f>
                        </m:sup>
                      </m:sSup>
                      <m:r>
                        <a:rPr lang="en-US" altLang="en-US" sz="2000" i="1" baseline="30000" dirty="0">
                          <a:latin typeface="Cambria Math" panose="02040503050406030204" pitchFamily="18" charset="0"/>
                          <a:sym typeface="Symbol" pitchFamily="18" charset="2"/>
                        </a:rPr>
                        <m:t>    </m:t>
                      </m:r>
                    </m:oMath>
                  </a14:m>
                  <a:r>
                    <a:rPr lang="en-US" altLang="en-US" dirty="0" smtClean="0">
                      <a:solidFill>
                        <a:schemeClr val="hlink"/>
                      </a:solidFill>
                      <a:cs typeface="Times New Roman" pitchFamily="18" charset="0"/>
                    </a:rPr>
                    <a:t>    where </a:t>
                  </a:r>
                  <a:r>
                    <a:rPr lang="en-US" altLang="en-US" i="1" dirty="0">
                      <a:solidFill>
                        <a:schemeClr val="hlink"/>
                      </a:solidFill>
                      <a:cs typeface="Times New Roman" pitchFamily="18" charset="0"/>
                    </a:rPr>
                    <a:t>R</a:t>
                  </a:r>
                  <a:r>
                    <a:rPr lang="en-US" altLang="en-US" baseline="-25000" dirty="0">
                      <a:solidFill>
                        <a:schemeClr val="hlink"/>
                      </a:solidFill>
                      <a:cs typeface="Times New Roman" pitchFamily="18" charset="0"/>
                    </a:rPr>
                    <a:t>0</a:t>
                  </a:r>
                  <a:r>
                    <a:rPr lang="en-US" altLang="en-US" dirty="0">
                      <a:solidFill>
                        <a:schemeClr val="hlink"/>
                      </a:solidFill>
                      <a:cs typeface="Times New Roman" pitchFamily="18" charset="0"/>
                    </a:rPr>
                    <a:t> = 1.2</a:t>
                  </a:r>
                  <a:r>
                    <a:rPr lang="en-US" altLang="en-US" dirty="0">
                      <a:solidFill>
                        <a:schemeClr val="hlink"/>
                      </a:solidFill>
                      <a:cs typeface="Times New Roman" pitchFamily="18" charset="0"/>
                      <a:sym typeface="Symbol" pitchFamily="18" charset="2"/>
                    </a:rPr>
                    <a:t>10</a:t>
                  </a:r>
                  <a:r>
                    <a:rPr lang="en-US" altLang="en-US" baseline="30000" dirty="0">
                      <a:solidFill>
                        <a:schemeClr val="hlink"/>
                      </a:solidFill>
                      <a:cs typeface="Times New Roman" pitchFamily="18" charset="0"/>
                      <a:sym typeface="Symbol" pitchFamily="18" charset="2"/>
                    </a:rPr>
                    <a:t>-15</a:t>
                  </a:r>
                  <a:r>
                    <a:rPr lang="en-US" altLang="en-US" dirty="0">
                      <a:solidFill>
                        <a:schemeClr val="hlink"/>
                      </a:solidFill>
                      <a:cs typeface="Times New Roman" pitchFamily="18" charset="0"/>
                      <a:sym typeface="Symbol" pitchFamily="18" charset="2"/>
                    </a:rPr>
                    <a:t> m</a:t>
                  </a:r>
                  <a:r>
                    <a:rPr lang="en-US" altLang="en-US" dirty="0">
                      <a:solidFill>
                        <a:schemeClr val="hlink"/>
                      </a:solidFill>
                      <a:cs typeface="Times New Roman" pitchFamily="18" charset="0"/>
                    </a:rPr>
                    <a:t> </a:t>
                  </a:r>
                  <a:endParaRPr lang="en-US" altLang="en-US" i="1" baseline="30000" dirty="0">
                    <a:solidFill>
                      <a:schemeClr val="hlink"/>
                    </a:solidFill>
                    <a:sym typeface="Symbol" pitchFamily="18" charset="2"/>
                  </a:endParaRPr>
                </a:p>
              </p:txBody>
            </p:sp>
          </mc:Choice>
          <mc:Fallback xmlns="">
            <p:sp>
              <p:nvSpPr>
                <p:cNvPr id="16" name="Rectangle 19"/>
                <p:cNvSpPr>
                  <a:spLocks noRot="1" noChangeAspect="1" noMove="1" noResize="1" noEditPoints="1" noAdjustHandles="1" noChangeArrowheads="1" noChangeShapeType="1" noTextEdit="1"/>
                </p:cNvSpPr>
                <p:nvPr/>
              </p:nvSpPr>
              <p:spPr bwMode="auto">
                <a:xfrm>
                  <a:off x="592" y="3432"/>
                  <a:ext cx="3449" cy="223"/>
                </a:xfrm>
                <a:prstGeom prst="rect">
                  <a:avLst/>
                </a:prstGeom>
                <a:blipFill>
                  <a:blip r:embed="rId7"/>
                  <a:stretch>
                    <a:fillRect t="-10345" b="-74138"/>
                  </a:stretch>
                </a:blipFill>
                <a:ln w="9525">
                  <a:noFill/>
                  <a:miter lim="800000"/>
                  <a:headEnd/>
                  <a:tailEnd/>
                </a:ln>
              </p:spPr>
              <p:txBody>
                <a:bodyPr/>
                <a:lstStyle/>
                <a:p>
                  <a:r>
                    <a:rPr lang="en-US">
                      <a:noFill/>
                    </a:rPr>
                    <a:t> </a:t>
                  </a:r>
                </a:p>
              </p:txBody>
            </p:sp>
          </mc:Fallback>
        </mc:AlternateContent>
        <p:sp>
          <p:nvSpPr>
            <p:cNvPr id="17"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9" name="Rectangle 7"/>
          <p:cNvSpPr>
            <a:spLocks noChangeArrowheads="1"/>
          </p:cNvSpPr>
          <p:nvPr/>
        </p:nvSpPr>
        <p:spPr bwMode="auto">
          <a:xfrm>
            <a:off x="6316939" y="4968688"/>
            <a:ext cx="2827061" cy="1889312"/>
          </a:xfrm>
          <a:prstGeom prst="rect">
            <a:avLst/>
          </a:prstGeom>
          <a:solidFill>
            <a:srgbClr val="FFCCCC"/>
          </a:solidFill>
          <a:ln w="9525">
            <a:noFill/>
            <a:miter lim="800000"/>
            <a:headEnd/>
            <a:tailEnd/>
          </a:ln>
        </p:spPr>
        <p:txBody>
          <a:bodyPr/>
          <a:lstStyle/>
          <a:p>
            <a:pPr>
              <a:spcBef>
                <a:spcPct val="20000"/>
              </a:spcBef>
            </a:pPr>
            <a:r>
              <a:rPr lang="en-US" altLang="en-US" b="1" i="1" dirty="0" smtClean="0"/>
              <a:t>FYI  </a:t>
            </a:r>
            <a:r>
              <a:rPr lang="en-US" altLang="en-US" b="1" dirty="0" smtClean="0">
                <a:sym typeface="Symbol" pitchFamily="18" charset="2"/>
              </a:rPr>
              <a:t> </a:t>
            </a:r>
            <a:r>
              <a:rPr lang="en-US" altLang="en-US" dirty="0">
                <a:sym typeface="Symbol" pitchFamily="18" charset="2"/>
              </a:rPr>
              <a:t>Because the </a:t>
            </a:r>
            <a:r>
              <a:rPr lang="en-US" altLang="en-US" i="1" dirty="0">
                <a:sym typeface="Symbol" pitchFamily="18" charset="2"/>
              </a:rPr>
              <a:t>A</a:t>
            </a:r>
            <a:r>
              <a:rPr lang="en-US" altLang="en-US" dirty="0">
                <a:sym typeface="Symbol" pitchFamily="18" charset="2"/>
              </a:rPr>
              <a:t> cancelled, ALL nuclei have this </a:t>
            </a:r>
            <a:r>
              <a:rPr lang="en-US" altLang="en-US" dirty="0" smtClean="0">
                <a:sym typeface="Symbol" pitchFamily="18" charset="2"/>
              </a:rPr>
              <a:t>density. As do neutron stars!</a:t>
            </a:r>
            <a:endParaRPr lang="en-US" dirty="0"/>
          </a:p>
          <a:p>
            <a:pPr>
              <a:spcBef>
                <a:spcPct val="20000"/>
              </a:spcBef>
            </a:pPr>
            <a:endParaRPr lang="en-US" altLang="en-US"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Rectangle 7"/>
          <p:cNvSpPr>
            <a:spLocks noChangeArrowheads="1"/>
          </p:cNvSpPr>
          <p:nvPr/>
        </p:nvSpPr>
        <p:spPr bwMode="auto">
          <a:xfrm>
            <a:off x="684213" y="5876926"/>
            <a:ext cx="7764463" cy="869950"/>
          </a:xfrm>
          <a:prstGeom prst="rect">
            <a:avLst/>
          </a:prstGeom>
          <a:solidFill>
            <a:srgbClr val="FFCCCC"/>
          </a:solidFill>
          <a:ln w="9525">
            <a:noFill/>
            <a:miter lim="800000"/>
            <a:headEnd/>
            <a:tailEnd/>
          </a:ln>
        </p:spPr>
        <p:txBody>
          <a:bodyPr/>
          <a:lstStyle/>
          <a:p>
            <a:pPr>
              <a:spcBef>
                <a:spcPct val="20000"/>
              </a:spcBef>
            </a:pPr>
            <a:r>
              <a:rPr lang="en-US" altLang="en-US" b="1" i="1" dirty="0"/>
              <a:t>FYI</a:t>
            </a:r>
          </a:p>
          <a:p>
            <a:pPr>
              <a:spcBef>
                <a:spcPct val="20000"/>
              </a:spcBef>
            </a:pPr>
            <a:r>
              <a:rPr lang="en-US" altLang="en-US" b="1" dirty="0">
                <a:sym typeface="Symbol" pitchFamily="18" charset="2"/>
              </a:rPr>
              <a:t></a:t>
            </a:r>
            <a:r>
              <a:rPr lang="en-US" altLang="en-US" dirty="0">
                <a:sym typeface="Symbol" pitchFamily="18" charset="2"/>
              </a:rPr>
              <a:t>This is </a:t>
            </a:r>
            <a:r>
              <a:rPr lang="en-US" altLang="en-US" dirty="0" smtClean="0">
                <a:sym typeface="Symbol" pitchFamily="18" charset="2"/>
              </a:rPr>
              <a:t>230,000,000 </a:t>
            </a:r>
            <a:r>
              <a:rPr lang="en-US" altLang="en-US" dirty="0" err="1" smtClean="0">
                <a:sym typeface="Symbol" pitchFamily="18" charset="2"/>
              </a:rPr>
              <a:t>tonnes</a:t>
            </a:r>
            <a:r>
              <a:rPr lang="en-US" altLang="en-US" dirty="0">
                <a:sym typeface="Symbol" pitchFamily="18" charset="2"/>
              </a:rPr>
              <a:t>!</a:t>
            </a:r>
          </a:p>
        </p:txBody>
      </p:sp>
      <mc:AlternateContent xmlns:mc="http://schemas.openxmlformats.org/markup-compatibility/2006" xmlns:a14="http://schemas.microsoft.com/office/drawing/2010/main">
        <mc:Choice Requires="a14">
          <p:sp>
            <p:nvSpPr>
              <p:cNvPr id="12" name="Rectangle 5"/>
              <p:cNvSpPr>
                <a:spLocks noChangeArrowheads="1"/>
              </p:cNvSpPr>
              <p:nvPr/>
            </p:nvSpPr>
            <p:spPr bwMode="auto">
              <a:xfrm>
                <a:off x="684213" y="1744663"/>
                <a:ext cx="7772400" cy="4132263"/>
              </a:xfrm>
              <a:prstGeom prst="rect">
                <a:avLst/>
              </a:prstGeom>
              <a:solidFill>
                <a:srgbClr val="CCFFCC"/>
              </a:solidFill>
              <a:ln w="9525">
                <a:noFill/>
                <a:miter lim="800000"/>
                <a:headEnd/>
                <a:tailEnd/>
              </a:ln>
            </p:spPr>
            <p:txBody>
              <a:bodyPr/>
              <a:lstStyle/>
              <a:p>
                <a:pPr>
                  <a:spcBef>
                    <a:spcPts val="500"/>
                  </a:spcBef>
                </a:pPr>
                <a:r>
                  <a:rPr lang="en-US" altLang="en-US" dirty="0" smtClean="0">
                    <a:sym typeface="Symbol" pitchFamily="18" charset="2"/>
                  </a:rPr>
                  <a:t>PRACTICE: A neutron star is the densest material known and has a density of  = 2.310</a:t>
                </a:r>
                <a:r>
                  <a:rPr lang="en-US" altLang="en-US" baseline="30000" dirty="0">
                    <a:sym typeface="Symbol" pitchFamily="18" charset="2"/>
                  </a:rPr>
                  <a:t>17</a:t>
                </a:r>
                <a:r>
                  <a:rPr lang="en-US" altLang="en-US" dirty="0">
                    <a:sym typeface="Symbol" pitchFamily="18" charset="2"/>
                  </a:rPr>
                  <a:t> kg m</a:t>
                </a:r>
                <a:r>
                  <a:rPr lang="en-US" altLang="en-US" baseline="30000" dirty="0">
                    <a:sym typeface="Symbol" pitchFamily="18" charset="2"/>
                  </a:rPr>
                  <a:t>-3</a:t>
                </a:r>
                <a:r>
                  <a:rPr lang="en-US" altLang="en-US" dirty="0">
                    <a:sym typeface="Symbol" pitchFamily="18" charset="2"/>
                  </a:rPr>
                  <a:t>. Calculate the </a:t>
                </a:r>
                <a:r>
                  <a:rPr lang="en-US" altLang="en-US" dirty="0" smtClean="0">
                    <a:sym typeface="Symbol" pitchFamily="18" charset="2"/>
                  </a:rPr>
                  <a:t>mass and weight of </a:t>
                </a:r>
                <a:r>
                  <a:rPr lang="en-US" altLang="en-US" dirty="0">
                    <a:sym typeface="Symbol" pitchFamily="18" charset="2"/>
                  </a:rPr>
                  <a:t>one cubic centimeter of such a </a:t>
                </a:r>
                <a:r>
                  <a:rPr lang="en-US" altLang="en-US" dirty="0" smtClean="0">
                    <a:sym typeface="Symbol" pitchFamily="18" charset="2"/>
                  </a:rPr>
                  <a:t>star.</a:t>
                </a:r>
                <a:endParaRPr lang="en-US" altLang="en-US" dirty="0">
                  <a:sym typeface="Symbol" pitchFamily="18" charset="2"/>
                </a:endParaRPr>
              </a:p>
              <a:p>
                <a:pPr>
                  <a:spcBef>
                    <a:spcPts val="500"/>
                  </a:spcBef>
                </a:pPr>
                <a:r>
                  <a:rPr lang="en-US" altLang="en-US" dirty="0">
                    <a:sym typeface="Symbol" pitchFamily="18" charset="2"/>
                  </a:rPr>
                  <a:t>SOLUTION: Use </a:t>
                </a:r>
                <a14:m>
                  <m:oMath xmlns:m="http://schemas.openxmlformats.org/officeDocument/2006/math">
                    <m:r>
                      <a:rPr lang="el-GR"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𝑚</m:t>
                        </m:r>
                      </m:num>
                      <m:den>
                        <m:r>
                          <a:rPr lang="en-US" altLang="en-US" i="1" dirty="0" smtClean="0">
                            <a:latin typeface="Cambria Math" panose="02040503050406030204" pitchFamily="18" charset="0"/>
                            <a:sym typeface="Symbol" pitchFamily="18" charset="2"/>
                          </a:rPr>
                          <m:t>𝑉</m:t>
                        </m:r>
                      </m:den>
                    </m:f>
                    <m:r>
                      <a:rPr lang="en-US" altLang="en-US" i="1" dirty="0" smtClean="0">
                        <a:latin typeface="Cambria Math" panose="02040503050406030204" pitchFamily="18" charset="0"/>
                        <a:sym typeface="Symbol" pitchFamily="18" charset="2"/>
                      </a:rPr>
                      <m:t>  </m:t>
                    </m:r>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𝑉</m:t>
                    </m:r>
                  </m:oMath>
                </a14:m>
                <a:r>
                  <a:rPr lang="en-US" altLang="en-US" dirty="0">
                    <a:sym typeface="Symbol" pitchFamily="18" charset="2"/>
                  </a:rPr>
                  <a:t>.</a:t>
                </a:r>
              </a:p>
              <a:p>
                <a:pPr>
                  <a:spcBef>
                    <a:spcPts val="500"/>
                  </a:spcBef>
                </a:pPr>
                <a:r>
                  <a:rPr lang="en-US" altLang="en-US" dirty="0" smtClean="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𝑉</m:t>
                    </m:r>
                    <m:r>
                      <a:rPr lang="en-US" altLang="en-US" i="1" dirty="0" smtClean="0">
                        <a:latin typeface="Cambria Math" panose="02040503050406030204" pitchFamily="18" charset="0"/>
                        <a:sym typeface="Symbol" pitchFamily="18" charset="2"/>
                      </a:rPr>
                      <m:t>=</m:t>
                    </m:r>
                    <m:d>
                      <m:dPr>
                        <m:ctrlPr>
                          <a:rPr lang="en-US" altLang="en-US" i="1" dirty="0" smtClean="0">
                            <a:latin typeface="Cambria Math" panose="02040503050406030204" pitchFamily="18" charset="0"/>
                            <a:sym typeface="Symbol" pitchFamily="18" charset="2"/>
                          </a:rPr>
                        </m:ctrlPr>
                      </m:dPr>
                      <m:e>
                        <m:r>
                          <a:rPr lang="en-US" altLang="en-US" i="1" dirty="0" smtClean="0">
                            <a:latin typeface="Cambria Math" panose="02040503050406030204" pitchFamily="18" charset="0"/>
                            <a:sym typeface="Symbol" pitchFamily="18" charset="2"/>
                          </a:rPr>
                          <m:t>1 </m:t>
                        </m:r>
                        <m:r>
                          <a:rPr lang="en-US" altLang="en-US" i="1" dirty="0" smtClean="0">
                            <a:latin typeface="Cambria Math" panose="02040503050406030204" pitchFamily="18" charset="0"/>
                            <a:sym typeface="Symbol" pitchFamily="18" charset="2"/>
                          </a:rPr>
                          <m:t>𝑐</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𝑚</m:t>
                            </m:r>
                          </m:e>
                          <m:sup>
                            <m:r>
                              <a:rPr lang="en-US" altLang="en-US" b="0" i="1" dirty="0" smtClean="0">
                                <a:latin typeface="Cambria Math" panose="02040503050406030204" pitchFamily="18" charset="0"/>
                                <a:sym typeface="Symbol" pitchFamily="18" charset="2"/>
                              </a:rPr>
                              <m:t>3</m:t>
                            </m:r>
                          </m:sup>
                        </m:sSup>
                      </m:e>
                    </m:d>
                    <m:sSup>
                      <m:sSupPr>
                        <m:ctrlPr>
                          <a:rPr lang="en-US" altLang="en-US" b="0" i="1" dirty="0" smtClean="0">
                            <a:latin typeface="Cambria Math" panose="02040503050406030204" pitchFamily="18" charset="0"/>
                            <a:sym typeface="Symbol" pitchFamily="18" charset="2"/>
                          </a:rPr>
                        </m:ctrlPr>
                      </m:sSupPr>
                      <m:e>
                        <m:d>
                          <m:dPr>
                            <m:ctrlPr>
                              <a:rPr lang="en-US" altLang="en-US" b="0" i="1" dirty="0">
                                <a:latin typeface="Cambria Math" panose="02040503050406030204" pitchFamily="18" charset="0"/>
                                <a:sym typeface="Symbol" pitchFamily="18" charset="2"/>
                              </a:rPr>
                            </m:ctrlPr>
                          </m:dPr>
                          <m:e>
                            <m:f>
                              <m:fPr>
                                <m:ctrlPr>
                                  <a:rPr lang="en-US" altLang="en-US" b="0"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1 </m:t>
                                </m:r>
                                <m:r>
                                  <a:rPr lang="en-US" altLang="en-US" i="1" dirty="0">
                                    <a:latin typeface="Cambria Math" panose="02040503050406030204" pitchFamily="18" charset="0"/>
                                    <a:sym typeface="Symbol" pitchFamily="18" charset="2"/>
                                  </a:rPr>
                                  <m:t>𝑚</m:t>
                                </m:r>
                              </m:num>
                              <m:den>
                                <m:r>
                                  <a:rPr lang="en-US" altLang="en-US" i="1" dirty="0">
                                    <a:latin typeface="Cambria Math" panose="02040503050406030204" pitchFamily="18" charset="0"/>
                                    <a:sym typeface="Symbol" pitchFamily="18" charset="2"/>
                                  </a:rPr>
                                  <m:t>100 </m:t>
                                </m:r>
                                <m:r>
                                  <a:rPr lang="en-US" altLang="en-US" i="1" dirty="0">
                                    <a:latin typeface="Cambria Math" panose="02040503050406030204" pitchFamily="18" charset="0"/>
                                    <a:sym typeface="Symbol" pitchFamily="18" charset="2"/>
                                  </a:rPr>
                                  <m:t>𝑐𝑚</m:t>
                                </m:r>
                              </m:den>
                            </m:f>
                          </m:e>
                        </m:d>
                      </m:e>
                      <m:sup>
                        <m:r>
                          <a:rPr lang="en-US" altLang="en-US" b="0" i="1" dirty="0" smtClean="0">
                            <a:latin typeface="Cambria Math" panose="02040503050406030204" pitchFamily="18" charset="0"/>
                            <a:sym typeface="Symbol" pitchFamily="18" charset="2"/>
                          </a:rPr>
                          <m:t>3</m:t>
                        </m:r>
                      </m:sup>
                    </m:sSup>
                    <m:r>
                      <a:rPr lang="en-US" altLang="en-US" i="1" dirty="0">
                        <a:latin typeface="Cambria Math" panose="02040503050406030204" pitchFamily="18" charset="0"/>
                        <a:sym typeface="Symbol" pitchFamily="18" charset="2"/>
                      </a:rPr>
                      <m:t>=1</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−6</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m</a:t>
                </a:r>
                <a:r>
                  <a:rPr lang="en-US" altLang="en-US" baseline="30000" dirty="0">
                    <a:sym typeface="Symbol" pitchFamily="18" charset="2"/>
                  </a:rPr>
                  <a:t>3</a:t>
                </a:r>
                <a:r>
                  <a:rPr lang="en-US" altLang="en-US" dirty="0">
                    <a:sym typeface="Symbol" pitchFamily="18" charset="2"/>
                  </a:rPr>
                  <a:t>.</a:t>
                </a:r>
                <a:endParaRPr lang="en-US" altLang="en-US" i="1" dirty="0">
                  <a:sym typeface="Symbol" pitchFamily="18" charset="2"/>
                </a:endParaRPr>
              </a:p>
              <a:p>
                <a:pPr>
                  <a:spcBef>
                    <a:spcPts val="1200"/>
                  </a:spcBef>
                </a:pPr>
                <a:r>
                  <a:rPr lang="en-US" altLang="en-US" dirty="0" smtClean="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𝑉</m:t>
                    </m:r>
                    <m:r>
                      <a:rPr lang="en-US" altLang="en-US" i="1" dirty="0" smtClean="0">
                        <a:latin typeface="Cambria Math" panose="02040503050406030204" pitchFamily="18" charset="0"/>
                        <a:sym typeface="Symbol" pitchFamily="18" charset="2"/>
                      </a:rPr>
                      <m:t>=(2.3</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17</m:t>
                        </m:r>
                      </m:sup>
                    </m:sSup>
                    <m:r>
                      <a:rPr lang="en-US" altLang="en-US" i="1" dirty="0">
                        <a:latin typeface="Cambria Math" panose="02040503050406030204" pitchFamily="18" charset="0"/>
                        <a:sym typeface="Symbol" pitchFamily="18" charset="2"/>
                      </a:rPr>
                      <m:t>)(1</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−6</m:t>
                        </m:r>
                      </m:sup>
                    </m:sSup>
                    <m:r>
                      <a:rPr lang="en-US" altLang="en-US" i="1" dirty="0">
                        <a:latin typeface="Cambria Math" panose="02040503050406030204" pitchFamily="18" charset="0"/>
                        <a:sym typeface="Symbol" pitchFamily="18" charset="2"/>
                      </a:rPr>
                      <m:t>)=2.3</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11</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kg.</a:t>
                </a:r>
              </a:p>
              <a:p>
                <a:pPr>
                  <a:spcBef>
                    <a:spcPts val="1200"/>
                  </a:spcBef>
                </a:pPr>
                <a:r>
                  <a:rPr lang="en-US" altLang="en-US" dirty="0" smtClean="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𝑊</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sym typeface="Symbol" pitchFamily="18" charset="2"/>
                      </a:rPr>
                      <m:t>𝑚𝑔</m:t>
                    </m:r>
                    <m:r>
                      <a:rPr lang="en-US" altLang="en-US" i="1" dirty="0" smtClean="0">
                        <a:latin typeface="Cambria Math" panose="02040503050406030204" pitchFamily="18" charset="0"/>
                        <a:sym typeface="Symbol" pitchFamily="18" charset="2"/>
                      </a:rPr>
                      <m:t>=(2.3</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11</m:t>
                        </m:r>
                      </m:sup>
                    </m:sSup>
                    <m:r>
                      <a:rPr lang="en-US" altLang="en-US" i="1" dirty="0">
                        <a:latin typeface="Cambria Math" panose="02040503050406030204" pitchFamily="18" charset="0"/>
                        <a:sym typeface="Symbol" pitchFamily="18" charset="2"/>
                      </a:rPr>
                      <m:t>)(</m:t>
                    </m:r>
                    <m:r>
                      <a:rPr lang="en-US" altLang="en-US" b="0" i="1" dirty="0" smtClean="0">
                        <a:latin typeface="Cambria Math" panose="02040503050406030204" pitchFamily="18" charset="0"/>
                        <a:sym typeface="Symbol" pitchFamily="18" charset="2"/>
                      </a:rPr>
                      <m:t>9.8</m:t>
                    </m:r>
                    <m:r>
                      <a:rPr lang="en-US" altLang="en-US" i="1" dirty="0">
                        <a:latin typeface="Cambria Math" panose="02040503050406030204" pitchFamily="18" charset="0"/>
                        <a:sym typeface="Symbol" pitchFamily="18" charset="2"/>
                      </a:rPr>
                      <m:t>) 	= 2.3</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12</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N</a:t>
                </a:r>
                <a:r>
                  <a:rPr lang="en-US" altLang="en-US" dirty="0" smtClean="0">
                    <a:sym typeface="Symbol" pitchFamily="18" charset="2"/>
                  </a:rPr>
                  <a:t>.</a:t>
                </a:r>
                <a:endParaRPr lang="en-US" altLang="en-US" dirty="0">
                  <a:sym typeface="Symbol" pitchFamily="18" charset="2"/>
                </a:endParaRPr>
              </a:p>
            </p:txBody>
          </p:sp>
        </mc:Choice>
        <mc:Fallback xmlns="">
          <p:sp>
            <p:nvSpPr>
              <p:cNvPr id="12" name="Rectangle 5"/>
              <p:cNvSpPr>
                <a:spLocks noRot="1" noChangeAspect="1" noMove="1" noResize="1" noEditPoints="1" noAdjustHandles="1" noChangeArrowheads="1" noChangeShapeType="1" noTextEdit="1"/>
              </p:cNvSpPr>
              <p:nvPr/>
            </p:nvSpPr>
            <p:spPr bwMode="auto">
              <a:xfrm>
                <a:off x="684213" y="1744663"/>
                <a:ext cx="7772400" cy="4132263"/>
              </a:xfrm>
              <a:prstGeom prst="rect">
                <a:avLst/>
              </a:prstGeom>
              <a:blipFill>
                <a:blip r:embed="rId5"/>
                <a:stretch>
                  <a:fillRect l="-1176" t="-1032"/>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430213"/>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946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
        <p:nvSpPr>
          <p:cNvPr id="249868" name="Rectangle 12"/>
          <p:cNvSpPr>
            <a:spLocks noChangeArrowheads="1"/>
          </p:cNvSpPr>
          <p:nvPr/>
        </p:nvSpPr>
        <p:spPr bwMode="auto">
          <a:xfrm>
            <a:off x="7785100" y="1985963"/>
            <a:ext cx="396875" cy="39687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249868"/>
                                        </p:tgtEl>
                                        <p:attrNameLst>
                                          <p:attrName>style.visibility</p:attrName>
                                        </p:attrNameLst>
                                      </p:cBhvr>
                                      <p:to>
                                        <p:strVal val="visible"/>
                                      </p:to>
                                    </p:set>
                                    <p:anim calcmode="lin" valueType="num">
                                      <p:cBhvr>
                                        <p:cTn id="11" dur="500" fill="hold"/>
                                        <p:tgtEl>
                                          <p:spTgt spid="249868"/>
                                        </p:tgtEl>
                                        <p:attrNameLst>
                                          <p:attrName>ppt_w</p:attrName>
                                        </p:attrNameLst>
                                      </p:cBhvr>
                                      <p:tavLst>
                                        <p:tav tm="0">
                                          <p:val>
                                            <p:fltVal val="0"/>
                                          </p:val>
                                        </p:tav>
                                        <p:tav tm="100000">
                                          <p:val>
                                            <p:strVal val="#ppt_w"/>
                                          </p:val>
                                        </p:tav>
                                      </p:tavLst>
                                    </p:anim>
                                    <p:anim calcmode="lin" valueType="num">
                                      <p:cBhvr>
                                        <p:cTn id="12" dur="500" fill="hold"/>
                                        <p:tgtEl>
                                          <p:spTgt spid="249868"/>
                                        </p:tgtEl>
                                        <p:attrNameLst>
                                          <p:attrName>ppt_h</p:attrName>
                                        </p:attrNameLst>
                                      </p:cBhvr>
                                      <p:tavLst>
                                        <p:tav tm="0">
                                          <p:val>
                                            <p:fltVal val="0"/>
                                          </p:val>
                                        </p:tav>
                                        <p:tav tm="100000">
                                          <p:val>
                                            <p:strVal val="#ppt_h"/>
                                          </p:val>
                                        </p:tav>
                                      </p:tavLst>
                                    </p:anim>
                                    <p:animEffect transition="in" filter="fade">
                                      <p:cBhvr>
                                        <p:cTn id="13" dur="500"/>
                                        <p:tgtEl>
                                          <p:spTgt spid="2498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48231">
                                            <p:txEl>
                                              <p:pRg st="1" end="1"/>
                                            </p:txEl>
                                          </p:spTgt>
                                        </p:tgtEl>
                                        <p:attrNameLst>
                                          <p:attrName>style.visibility</p:attrName>
                                        </p:attrNameLst>
                                      </p:cBhvr>
                                      <p:to>
                                        <p:strVal val="visible"/>
                                      </p:to>
                                    </p:set>
                                    <p:anim calcmode="lin" valueType="num">
                                      <p:cBhvr additive="base">
                                        <p:cTn id="42"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w="9525">
            <a:noFill/>
            <a:miter lim="800000"/>
            <a:headEnd/>
            <a:tailEnd/>
          </a:ln>
        </p:spPr>
        <p:txBody>
          <a:bodyPr/>
          <a:lstStyle/>
          <a:p>
            <a:r>
              <a:rPr lang="en-US" i="1" dirty="0">
                <a:solidFill>
                  <a:srgbClr val="333399"/>
                </a:solidFill>
              </a:rPr>
              <a:t>The nuclear radius – </a:t>
            </a:r>
            <a:r>
              <a:rPr lang="en-US" dirty="0">
                <a:solidFill>
                  <a:srgbClr val="333399"/>
                </a:solidFill>
              </a:rPr>
              <a:t>determined by diffraction</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contrast to determination of the radius by head-on collisions with alpha particles, a nuclear diameter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can also be determined by measuring the diffraction of a beam of high-energy electrons or neutrons having a </a:t>
            </a:r>
            <a:r>
              <a:rPr lang="en-US" altLang="en-US" dirty="0" smtClean="0">
                <a:solidFill>
                  <a:srgbClr val="000000"/>
                </a:solidFill>
                <a:cs typeface="Times New Roman" pitchFamily="18" charset="0"/>
              </a:rPr>
              <a:t>   de </a:t>
            </a:r>
            <a:r>
              <a:rPr lang="en-US" altLang="en-US" dirty="0" smtClean="0">
                <a:solidFill>
                  <a:srgbClr val="000000"/>
                </a:solidFill>
                <a:cs typeface="Times New Roman" pitchFamily="18" charset="0"/>
              </a:rPr>
              <a:t>Broglie </a:t>
            </a:r>
            <a:r>
              <a:rPr lang="en-US" altLang="en-US" dirty="0">
                <a:solidFill>
                  <a:srgbClr val="000000"/>
                </a:solidFill>
                <a:cs typeface="Times New Roman" pitchFamily="18" charset="0"/>
              </a:rPr>
              <a:t>wavelength of </a:t>
            </a:r>
            <a:r>
              <a:rPr lang="en-US" altLang="en-US" dirty="0">
                <a:solidFill>
                  <a:srgbClr val="000000"/>
                </a:solidFill>
                <a:cs typeface="Times New Roman" pitchFamily="18" charset="0"/>
                <a:sym typeface="Symbol" pitchFamily="18" charset="2"/>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Electrons work well because they do not respond to the strong force inside the nucleus.</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Neutrons work well because they are not affected by the Coulomb force.</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nuclear barrier acts like a single-slit having a width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Thus</a:t>
            </a:r>
          </a:p>
        </p:txBody>
      </p:sp>
      <p:sp>
        <p:nvSpPr>
          <p:cNvPr id="204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9"/>
          <p:cNvGrpSpPr>
            <a:grpSpLocks/>
          </p:cNvGrpSpPr>
          <p:nvPr/>
        </p:nvGrpSpPr>
        <p:grpSpPr bwMode="auto">
          <a:xfrm>
            <a:off x="833438" y="6075362"/>
            <a:ext cx="7466013" cy="782637"/>
            <a:chOff x="509" y="2105"/>
            <a:chExt cx="4703" cy="288"/>
          </a:xfrm>
        </p:grpSpPr>
        <mc:AlternateContent xmlns:mc="http://schemas.openxmlformats.org/markup-compatibility/2006" xmlns:a14="http://schemas.microsoft.com/office/drawing/2010/main">
          <mc:Choice Requires="a14">
            <p:sp>
              <p:nvSpPr>
                <p:cNvPr id="20485" name="Rectangle 19"/>
                <p:cNvSpPr>
                  <a:spLocks noChangeArrowheads="1"/>
                </p:cNvSpPr>
                <p:nvPr/>
              </p:nvSpPr>
              <p:spPr bwMode="auto">
                <a:xfrm>
                  <a:off x="509" y="2118"/>
                  <a:ext cx="3058" cy="223"/>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en-US" b="0" i="1" dirty="0" smtClean="0">
                                <a:latin typeface="Cambria Math" panose="02040503050406030204" pitchFamily="18" charset="0"/>
                                <a:sym typeface="Symbol" pitchFamily="18" charset="2"/>
                              </a:rPr>
                            </m:ctrlPr>
                          </m:funcPr>
                          <m:fName>
                            <m:r>
                              <m:rPr>
                                <m:sty m:val="p"/>
                              </m:rPr>
                              <a:rPr lang="en-US" altLang="en-US" b="0" i="0" dirty="0" smtClean="0">
                                <a:latin typeface="Cambria Math" panose="02040503050406030204" pitchFamily="18" charset="0"/>
                                <a:sym typeface="Symbol" pitchFamily="18" charset="2"/>
                              </a:rPr>
                              <m:t>sin</m:t>
                            </m:r>
                          </m:fName>
                          <m:e>
                            <m:r>
                              <a:rPr lang="en-US" altLang="en-US" b="0" i="1" dirty="0" smtClean="0">
                                <a:latin typeface="Cambria Math" panose="02040503050406030204" pitchFamily="18" charset="0"/>
                                <a:ea typeface="Cambria Math" panose="02040503050406030204" pitchFamily="18" charset="0"/>
                                <a:sym typeface="Symbol" pitchFamily="18" charset="2"/>
                              </a:rPr>
                              <m:t>𝜃</m:t>
                            </m:r>
                          </m:e>
                        </m:func>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ea typeface="Cambria Math" panose="02040503050406030204" pitchFamily="18" charset="0"/>
                                <a:sym typeface="Symbol" pitchFamily="18" charset="2"/>
                              </a:rPr>
                            </m:ctrlPr>
                          </m:fPr>
                          <m:num>
                            <m:r>
                              <a:rPr lang="en-US" altLang="en-US" i="1" dirty="0" smtClean="0">
                                <a:latin typeface="Cambria Math" panose="02040503050406030204" pitchFamily="18" charset="0"/>
                                <a:ea typeface="Cambria Math" panose="02040503050406030204" pitchFamily="18" charset="0"/>
                                <a:sym typeface="Symbol" pitchFamily="18" charset="2"/>
                              </a:rPr>
                              <m:t>𝜆</m:t>
                            </m:r>
                          </m:num>
                          <m:den>
                            <m:r>
                              <a:rPr lang="en-US" altLang="en-US" i="1" dirty="0" smtClean="0">
                                <a:latin typeface="Cambria Math" panose="02040503050406030204" pitchFamily="18" charset="0"/>
                                <a:sym typeface="Symbol" pitchFamily="18" charset="2"/>
                              </a:rPr>
                              <m:t>𝐷</m:t>
                            </m:r>
                          </m:den>
                        </m:f>
                      </m:oMath>
                    </m:oMathPara>
                  </a14:m>
                  <a:endParaRPr lang="en-US" altLang="en-US" i="1" baseline="30000" dirty="0">
                    <a:solidFill>
                      <a:schemeClr val="hlink"/>
                    </a:solidFill>
                    <a:sym typeface="Symbol" pitchFamily="18" charset="2"/>
                  </a:endParaRPr>
                </a:p>
              </p:txBody>
            </p:sp>
          </mc:Choice>
          <mc:Fallback xmlns="">
            <p:sp>
              <p:nvSpPr>
                <p:cNvPr id="20485" name="Rectangle 19"/>
                <p:cNvSpPr>
                  <a:spLocks noRot="1" noChangeAspect="1" noMove="1" noResize="1" noEditPoints="1" noAdjustHandles="1" noChangeArrowheads="1" noChangeShapeType="1" noTextEdit="1"/>
                </p:cNvSpPr>
                <p:nvPr/>
              </p:nvSpPr>
              <p:spPr bwMode="auto">
                <a:xfrm>
                  <a:off x="509" y="2118"/>
                  <a:ext cx="3058" cy="223"/>
                </a:xfrm>
                <a:prstGeom prst="rect">
                  <a:avLst/>
                </a:prstGeom>
                <a:blipFill>
                  <a:blip r:embed="rId5"/>
                  <a:stretch>
                    <a:fillRect b="-13000"/>
                  </a:stretch>
                </a:blipFill>
                <a:ln w="9525">
                  <a:noFill/>
                  <a:miter lim="800000"/>
                  <a:headEnd/>
                  <a:tailEnd/>
                </a:ln>
              </p:spPr>
              <p:txBody>
                <a:bodyPr/>
                <a:lstStyle/>
                <a:p>
                  <a:r>
                    <a:rPr lang="en-US">
                      <a:noFill/>
                    </a:rPr>
                    <a:t> </a:t>
                  </a:r>
                </a:p>
              </p:txBody>
            </p:sp>
          </mc:Fallback>
        </mc:AlternateContent>
        <p:sp>
          <p:nvSpPr>
            <p:cNvPr id="20486"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nuclear scattering</a:t>
              </a:r>
            </a:p>
          </p:txBody>
        </p:sp>
        <p:sp>
          <p:nvSpPr>
            <p:cNvPr id="20487"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2" end="2"/>
                                            </p:txEl>
                                          </p:spTgt>
                                        </p:tgtEl>
                                        <p:attrNameLst>
                                          <p:attrName>style.visibility</p:attrName>
                                        </p:attrNameLst>
                                      </p:cBhvr>
                                      <p:to>
                                        <p:strVal val="visible"/>
                                      </p:to>
                                    </p:set>
                                    <p:anim calcmode="lin" valueType="num">
                                      <p:cBhvr additive="base">
                                        <p:cTn id="13" dur="500" fill="hold"/>
                                        <p:tgtEl>
                                          <p:spTgt spid="8919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78375"/>
          </a:xfrm>
          <a:prstGeom prst="rect">
            <a:avLst/>
          </a:prstGeom>
          <a:solidFill>
            <a:srgbClr val="EAEAEA"/>
          </a:solidFill>
          <a:ln w="9525">
            <a:noFill/>
            <a:miter lim="800000"/>
            <a:headEnd/>
            <a:tailEnd/>
          </a:ln>
        </p:spPr>
        <p:txBody>
          <a:bodyPr/>
          <a:lstStyle/>
          <a:p>
            <a:pPr marL="633413" indent="-633413"/>
            <a:r>
              <a:rPr lang="en-US" altLang="en-US" b="1">
                <a:solidFill>
                  <a:srgbClr val="333399"/>
                </a:solidFill>
              </a:rPr>
              <a:t>Understandings: </a:t>
            </a:r>
            <a:endParaRPr lang="en-US" altLang="en-US">
              <a:solidFill>
                <a:srgbClr val="333399"/>
              </a:solidFill>
            </a:endParaRPr>
          </a:p>
          <a:p>
            <a:pPr marL="633413" indent="-633413"/>
            <a:r>
              <a:rPr lang="en-US" altLang="en-US">
                <a:solidFill>
                  <a:srgbClr val="333399"/>
                </a:solidFill>
              </a:rPr>
              <a:t>• Rutherford scattering and nuclear radius </a:t>
            </a:r>
          </a:p>
          <a:p>
            <a:pPr marL="633413" indent="-633413"/>
            <a:r>
              <a:rPr lang="en-US" altLang="en-US">
                <a:solidFill>
                  <a:srgbClr val="333399"/>
                </a:solidFill>
              </a:rPr>
              <a:t>• Nuclear energy levels </a:t>
            </a:r>
          </a:p>
          <a:p>
            <a:pPr marL="633413" indent="-633413"/>
            <a:r>
              <a:rPr lang="en-US" altLang="en-US">
                <a:solidFill>
                  <a:srgbClr val="333399"/>
                </a:solidFill>
              </a:rPr>
              <a:t>• The neutrino </a:t>
            </a:r>
          </a:p>
          <a:p>
            <a:pPr marL="633413" indent="-633413"/>
            <a:r>
              <a:rPr lang="en-US" altLang="en-US">
                <a:solidFill>
                  <a:srgbClr val="333399"/>
                </a:solidFill>
              </a:rPr>
              <a:t>• The law of radioactive decay and the decay constant </a:t>
            </a:r>
          </a:p>
          <a:p>
            <a:pPr marL="633413" indent="-633413"/>
            <a:r>
              <a:rPr lang="en-US" altLang="en-US" b="1"/>
              <a:t>Applications and skills: </a:t>
            </a:r>
            <a:endParaRPr lang="en-US" altLang="en-US"/>
          </a:p>
          <a:p>
            <a:pPr marL="633413" indent="-633413"/>
            <a:r>
              <a:rPr lang="en-US" altLang="en-US"/>
              <a:t>• Describing a scattering experiment including location of minimum intensity for the diffracted particles based on their de Broglie wavelength </a:t>
            </a:r>
          </a:p>
          <a:p>
            <a:pPr marL="633413" indent="-633413"/>
            <a:r>
              <a:rPr lang="en-US" altLang="en-US"/>
              <a:t>• Explaining deviations from Rutherford scattering in high energy experiments </a:t>
            </a:r>
          </a:p>
          <a:p>
            <a:pPr marL="633413" indent="-633413"/>
            <a:r>
              <a:rPr lang="en-US" altLang="en-US"/>
              <a:t>• Describing experimental evidence for nuclear energy levels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5"/>
              <p:cNvSpPr>
                <a:spLocks noChangeArrowheads="1"/>
              </p:cNvSpPr>
              <p:nvPr/>
            </p:nvSpPr>
            <p:spPr bwMode="auto">
              <a:xfrm>
                <a:off x="684213" y="2284693"/>
                <a:ext cx="7772400" cy="4573307"/>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dirty="0">
                    <a:sym typeface="Symbol" pitchFamily="18" charset="2"/>
                  </a:rPr>
                  <a:t>SOLUTION: Use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sym typeface="Symbol" pitchFamily="18" charset="2"/>
                      </a:rPr>
                      <m:t>λ</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h</m:t>
                        </m:r>
                      </m:num>
                      <m:den>
                        <m:r>
                          <a:rPr lang="en-US" altLang="en-US" i="1" dirty="0" smtClean="0">
                            <a:latin typeface="Cambria Math" panose="02040503050406030204" pitchFamily="18" charset="0"/>
                            <a:sym typeface="Symbol" pitchFamily="18" charset="2"/>
                          </a:rPr>
                          <m:t>𝑝</m:t>
                        </m:r>
                      </m:den>
                    </m:f>
                    <m:r>
                      <a:rPr lang="en-US" altLang="en-US" i="1" dirty="0" smtClean="0">
                        <a:latin typeface="Cambria Math" panose="02040503050406030204" pitchFamily="18" charset="0"/>
                        <a:sym typeface="Symbol" pitchFamily="18" charset="2"/>
                      </a:rPr>
                      <m:t> </m:t>
                    </m:r>
                  </m:oMath>
                </a14:m>
                <a:r>
                  <a:rPr lang="en-US" altLang="en-US" dirty="0">
                    <a:sym typeface="Symbol" pitchFamily="18" charset="2"/>
                  </a:rPr>
                  <a:t>and </a:t>
                </a:r>
                <a14:m>
                  <m:oMath xmlns:m="http://schemas.openxmlformats.org/officeDocument/2006/math">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=1.67</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−27</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kg</a:t>
                </a:r>
                <a:r>
                  <a:rPr lang="en-US" altLang="en-US" sz="2800" dirty="0">
                    <a:sym typeface="Symbol" pitchFamily="18" charset="2"/>
                  </a:rPr>
                  <a:t>.</a:t>
                </a:r>
                <a:endParaRPr lang="en-US" altLang="en-US" dirty="0">
                  <a:sym typeface="Symbol" pitchFamily="18" charset="2"/>
                </a:endParaRPr>
              </a:p>
              <a:p>
                <a:pPr>
                  <a:spcBef>
                    <a:spcPts val="500"/>
                  </a:spcBef>
                </a:pPr>
                <a:r>
                  <a:rPr lang="en-US" altLang="en-US" dirty="0">
                    <a:sym typeface="Symbol" pitchFamily="18" charset="2"/>
                  </a:rPr>
                  <a:t></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𝐾</m:t>
                    </m:r>
                    <m:r>
                      <a:rPr lang="en-US" altLang="en-US" i="1" dirty="0">
                        <a:latin typeface="Cambria Math" panose="02040503050406030204" pitchFamily="18" charset="0"/>
                        <a:sym typeface="Symbol" pitchFamily="18" charset="2"/>
                      </a:rPr>
                      <m:t>=(80.0</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6</m:t>
                        </m:r>
                      </m:sup>
                    </m:sSup>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𝑒𝑉</m:t>
                    </m:r>
                    <m:r>
                      <a:rPr lang="en-US" altLang="en-US" i="1" dirty="0">
                        <a:latin typeface="Cambria Math" panose="02040503050406030204" pitchFamily="18" charset="0"/>
                        <a:sym typeface="Symbol" pitchFamily="18" charset="2"/>
                      </a:rPr>
                      <m:t>)(1.60</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−19</m:t>
                        </m:r>
                      </m:sup>
                    </m:sSup>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𝐽</m:t>
                    </m:r>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𝑒𝑉</m:t>
                    </m:r>
                    <m:r>
                      <a:rPr lang="en-US" altLang="en-US" i="1" dirty="0">
                        <a:latin typeface="Cambria Math" panose="02040503050406030204" pitchFamily="18" charset="0"/>
                        <a:sym typeface="Symbol" pitchFamily="18" charset="2"/>
                      </a:rPr>
                      <m:t>)=1.28</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−11</m:t>
                        </m:r>
                      </m:sup>
                    </m:sSup>
                    <m:r>
                      <a:rPr lang="en-US" altLang="en-US" i="1" dirty="0">
                        <a:latin typeface="Cambria Math" panose="02040503050406030204" pitchFamily="18" charset="0"/>
                        <a:sym typeface="Symbol" pitchFamily="18" charset="2"/>
                      </a:rPr>
                      <m:t> </m:t>
                    </m:r>
                  </m:oMath>
                </a14:m>
                <a:r>
                  <a:rPr lang="en-US" altLang="en-US" sz="2000" dirty="0">
                    <a:sym typeface="Symbol" pitchFamily="18" charset="2"/>
                  </a:rPr>
                  <a:t>J</a:t>
                </a:r>
                <a:r>
                  <a:rPr lang="en-US" altLang="en-US" dirty="0">
                    <a:sym typeface="Symbol" pitchFamily="18" charset="2"/>
                  </a:rPr>
                  <a:t>.</a:t>
                </a:r>
              </a:p>
              <a:p>
                <a:pPr>
                  <a:spcBef>
                    <a:spcPts val="500"/>
                  </a:spcBef>
                </a:pPr>
                <a:r>
                  <a:rPr lang="en-US" altLang="en-US" dirty="0">
                    <a:sym typeface="Symbol" pitchFamily="18" charset="2"/>
                  </a:rPr>
                  <a:t>Since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𝐾</m:t>
                    </m:r>
                    <m:r>
                      <a:rPr lang="en-US" altLang="en-US" i="1" dirty="0">
                        <a:latin typeface="Cambria Math" panose="02040503050406030204" pitchFamily="18" charset="0"/>
                        <a:sym typeface="Symbol" pitchFamily="18" charset="2"/>
                      </a:rPr>
                      <m:t>=</m:t>
                    </m:r>
                    <m:f>
                      <m:fPr>
                        <m:ctrlPr>
                          <a:rPr lang="en-US" altLang="en-US" b="0" i="1" dirty="0">
                            <a:latin typeface="Cambria Math" panose="02040503050406030204" pitchFamily="18" charset="0"/>
                            <a:sym typeface="Symbol" pitchFamily="18" charset="2"/>
                          </a:rPr>
                        </m:ctrlPr>
                      </m:fPr>
                      <m:num>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𝑝</m:t>
                            </m:r>
                          </m:e>
                          <m:sup>
                            <m:r>
                              <a:rPr lang="en-US" altLang="en-US" b="0" i="1" dirty="0" smtClean="0">
                                <a:latin typeface="Cambria Math" panose="02040503050406030204" pitchFamily="18" charset="0"/>
                                <a:sym typeface="Symbol" pitchFamily="18" charset="2"/>
                              </a:rPr>
                              <m:t>2</m:t>
                            </m:r>
                          </m:sup>
                        </m:sSup>
                      </m:num>
                      <m:den>
                        <m:r>
                          <a:rPr lang="en-US" altLang="en-US" i="1" dirty="0">
                            <a:latin typeface="Cambria Math" panose="02040503050406030204" pitchFamily="18" charset="0"/>
                            <a:sym typeface="Symbol" pitchFamily="18" charset="2"/>
                          </a:rPr>
                          <m:t>2</m:t>
                        </m:r>
                        <m:r>
                          <a:rPr lang="en-US" altLang="en-US" i="1" dirty="0">
                            <a:latin typeface="Cambria Math" panose="02040503050406030204" pitchFamily="18" charset="0"/>
                            <a:sym typeface="Symbol" pitchFamily="18" charset="2"/>
                          </a:rPr>
                          <m:t>𝑚</m:t>
                        </m:r>
                      </m:den>
                    </m:f>
                    <m:r>
                      <a:rPr lang="en-US" altLang="en-US" i="1" dirty="0">
                        <a:latin typeface="Cambria Math" panose="02040503050406030204" pitchFamily="18" charset="0"/>
                        <a:sym typeface="Symbol" pitchFamily="18" charset="2"/>
                      </a:rPr>
                      <m:t> </m:t>
                    </m:r>
                  </m:oMath>
                </a14:m>
                <a:r>
                  <a:rPr lang="en-US" altLang="en-US" dirty="0">
                    <a:sym typeface="Symbol" pitchFamily="18" charset="2"/>
                  </a:rPr>
                  <a:t>we see that</a:t>
                </a:r>
              </a:p>
              <a:p>
                <a:pPr algn="ctr">
                  <a:spcBef>
                    <a:spcPts val="500"/>
                  </a:spcBef>
                  <a:buFont typeface="Symbol" pitchFamily="18" charset="2"/>
                  <a:buNone/>
                </a:pPr>
                <a:r>
                  <a:rPr lang="en-US" altLang="en-US" b="0" dirty="0" smtClean="0">
                    <a:sym typeface="Symbol" pitchFamily="18" charset="2"/>
                  </a:rPr>
                  <a:t>	</a:t>
                </a:r>
                <a14:m>
                  <m:oMath xmlns:m="http://schemas.openxmlformats.org/officeDocument/2006/math">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𝑝</m:t>
                        </m:r>
                      </m:e>
                      <m:sup>
                        <m:r>
                          <a:rPr lang="en-US" altLang="en-US" b="0" i="1" dirty="0" smtClean="0">
                            <a:latin typeface="Cambria Math" panose="02040503050406030204" pitchFamily="18" charset="0"/>
                            <a:sym typeface="Symbol" pitchFamily="18" charset="2"/>
                          </a:rPr>
                          <m:t>2</m:t>
                        </m:r>
                      </m:sup>
                    </m:sSup>
                    <m:r>
                      <a:rPr lang="en-US" altLang="en-US" i="1" dirty="0">
                        <a:latin typeface="Cambria Math" panose="02040503050406030204" pitchFamily="18" charset="0"/>
                        <a:sym typeface="Symbol" pitchFamily="18" charset="2"/>
                      </a:rPr>
                      <m:t>=2</m:t>
                    </m:r>
                    <m:r>
                      <a:rPr lang="en-US" altLang="en-US" i="1" dirty="0">
                        <a:latin typeface="Cambria Math" panose="02040503050406030204" pitchFamily="18" charset="0"/>
                        <a:sym typeface="Symbol" pitchFamily="18" charset="2"/>
                      </a:rPr>
                      <m:t>𝑚</m:t>
                    </m:r>
                    <m:sSub>
                      <m:sSubPr>
                        <m:ctrlPr>
                          <a:rPr lang="en-US" altLang="en-US" b="0" i="1" dirty="0" smtClean="0">
                            <a:latin typeface="Cambria Math" panose="02040503050406030204" pitchFamily="18" charset="0"/>
                            <a:sym typeface="Symbol" pitchFamily="18" charset="2"/>
                          </a:rPr>
                        </m:ctrlPr>
                      </m:sSubPr>
                      <m:e>
                        <m:r>
                          <a:rPr lang="en-US" altLang="en-US" b="0" i="1" dirty="0" smtClean="0">
                            <a:latin typeface="Cambria Math" panose="02040503050406030204" pitchFamily="18" charset="0"/>
                            <a:sym typeface="Symbol" pitchFamily="18" charset="2"/>
                          </a:rPr>
                          <m:t>𝐸</m:t>
                        </m:r>
                      </m:e>
                      <m:sub>
                        <m:r>
                          <a:rPr lang="en-US" altLang="en-US" b="0" i="1" dirty="0" smtClean="0">
                            <a:latin typeface="Cambria Math" panose="02040503050406030204" pitchFamily="18" charset="0"/>
                            <a:sym typeface="Symbol" pitchFamily="18" charset="2"/>
                          </a:rPr>
                          <m:t>𝐾</m:t>
                        </m:r>
                      </m:sub>
                    </m:sSub>
                    <m:r>
                      <a:rPr lang="en-US" altLang="en-US" i="1" dirty="0">
                        <a:latin typeface="Cambria Math" panose="02040503050406030204" pitchFamily="18" charset="0"/>
                        <a:sym typeface="Symbol" pitchFamily="18" charset="2"/>
                      </a:rPr>
                      <m:t>=2</m:t>
                    </m:r>
                    <m:d>
                      <m:dPr>
                        <m:ctrlPr>
                          <a:rPr lang="en-US" altLang="en-US" b="0" i="1" dirty="0" smtClean="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1.67</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−27</m:t>
                            </m:r>
                          </m:sup>
                        </m:sSup>
                      </m:e>
                    </m:d>
                    <m:d>
                      <m:dPr>
                        <m:ctrlPr>
                          <a:rPr lang="en-US" altLang="en-US" b="0" i="1" dirty="0" smtClean="0">
                            <a:latin typeface="Cambria Math" panose="02040503050406030204" pitchFamily="18" charset="0"/>
                            <a:sym typeface="Symbol" pitchFamily="18" charset="2"/>
                          </a:rPr>
                        </m:ctrlPr>
                      </m:dPr>
                      <m:e>
                        <m:r>
                          <a:rPr lang="en-US" altLang="en-US" i="1" dirty="0">
                            <a:latin typeface="Cambria Math" panose="02040503050406030204" pitchFamily="18" charset="0"/>
                            <a:sym typeface="Symbol" pitchFamily="18" charset="2"/>
                          </a:rPr>
                          <m:t>1.28</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−11</m:t>
                            </m:r>
                          </m:sup>
                        </m:sSup>
                      </m:e>
                    </m:d>
                  </m:oMath>
                </a14:m>
                <a:endParaRPr lang="en-US" altLang="en-US" b="0" i="1" dirty="0" smtClean="0">
                  <a:latin typeface="Cambria Math" panose="02040503050406030204" pitchFamily="18" charset="0"/>
                  <a:sym typeface="Symbol" pitchFamily="18" charset="2"/>
                </a:endParaRPr>
              </a:p>
              <a:p>
                <a:pPr>
                  <a:spcBef>
                    <a:spcPts val="500"/>
                  </a:spcBef>
                  <a:buFont typeface="Symbol" pitchFamily="18" charset="2"/>
                  <a:buNone/>
                </a:pPr>
                <a:r>
                  <a:rPr lang="en-US" altLang="en-US" dirty="0" smtClean="0">
                    <a:sym typeface="Symbol" pitchFamily="18" charset="2"/>
                  </a:rPr>
                  <a:t>			    </a:t>
                </a:r>
                <a14:m>
                  <m:oMath xmlns:m="http://schemas.openxmlformats.org/officeDocument/2006/math">
                    <m:r>
                      <a:rPr lang="en-US" altLang="en-US" i="1" dirty="0">
                        <a:latin typeface="Cambria Math" panose="02040503050406030204" pitchFamily="18" charset="0"/>
                        <a:sym typeface="Symbol" pitchFamily="18" charset="2"/>
                      </a:rPr>
                      <m:t>=4.275</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−38</m:t>
                        </m:r>
                      </m:sup>
                    </m:sSup>
                  </m:oMath>
                </a14:m>
                <a:endParaRPr lang="en-US" altLang="en-US" dirty="0">
                  <a:sym typeface="Symbol" pitchFamily="18" charset="2"/>
                </a:endParaRPr>
              </a:p>
              <a:p>
                <a:pPr>
                  <a:spcBef>
                    <a:spcPts val="500"/>
                  </a:spcBef>
                  <a:buFont typeface="Symbol" pitchFamily="18" charset="2"/>
                  <a:buNone/>
                </a:pPr>
                <a:r>
                  <a:rPr lang="en-US" altLang="en-US" dirty="0" smtClean="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𝑝</m:t>
                    </m:r>
                    <m:r>
                      <a:rPr lang="en-US" altLang="en-US" i="1" dirty="0" smtClean="0">
                        <a:latin typeface="Cambria Math" panose="02040503050406030204" pitchFamily="18" charset="0"/>
                        <a:sym typeface="Symbol" pitchFamily="18" charset="2"/>
                      </a:rPr>
                      <m:t> = 2.068</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−19</m:t>
                        </m:r>
                      </m:sup>
                    </m:sSup>
                    <m:r>
                      <a:rPr lang="en-US" altLang="en-US" i="1" dirty="0">
                        <a:latin typeface="Cambria Math" panose="02040503050406030204" pitchFamily="18" charset="0"/>
                        <a:sym typeface="Symbol" pitchFamily="18" charset="2"/>
                      </a:rPr>
                      <m:t> </m:t>
                    </m:r>
                  </m:oMath>
                </a14:m>
                <a:r>
                  <a:rPr lang="en-US" altLang="en-US" dirty="0" smtClean="0">
                    <a:sym typeface="Symbol" pitchFamily="18" charset="2"/>
                  </a:rPr>
                  <a:t> </a:t>
                </a:r>
                <a:endParaRPr lang="en-US" altLang="en-US" dirty="0">
                  <a:sym typeface="Symbol" pitchFamily="18" charset="2"/>
                </a:endParaRPr>
              </a:p>
            </p:txBody>
          </p:sp>
        </mc:Choice>
        <mc:Fallback xmlns="">
          <p:sp>
            <p:nvSpPr>
              <p:cNvPr id="12" name="Rectangle 5"/>
              <p:cNvSpPr>
                <a:spLocks noRot="1" noChangeAspect="1" noMove="1" noResize="1" noEditPoints="1" noAdjustHandles="1" noChangeArrowheads="1" noChangeShapeType="1" noTextEdit="1"/>
              </p:cNvSpPr>
              <p:nvPr/>
            </p:nvSpPr>
            <p:spPr bwMode="auto">
              <a:xfrm>
                <a:off x="684213" y="2284693"/>
                <a:ext cx="7772400" cy="4573307"/>
              </a:xfrm>
              <a:prstGeom prst="rect">
                <a:avLst/>
              </a:prstGeom>
              <a:blipFill>
                <a:blip r:embed="rId5"/>
                <a:stretch>
                  <a:fillRect l="-1176" t="-933" r="-1020" b="-533"/>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330325"/>
            <a:ext cx="7772400" cy="1016187"/>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01052"/>
            <a:ext cx="7464425" cy="596059"/>
            <a:chOff x="510" y="2105"/>
            <a:chExt cx="4702" cy="288"/>
          </a:xfrm>
        </p:grpSpPr>
        <mc:AlternateContent xmlns:mc="http://schemas.openxmlformats.org/markup-compatibility/2006" xmlns:a14="http://schemas.microsoft.com/office/drawing/2010/main">
          <mc:Choice Requires="a14">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en-US" sz="1800" i="1" dirty="0">
                                <a:latin typeface="Cambria Math" panose="02040503050406030204" pitchFamily="18" charset="0"/>
                                <a:sym typeface="Symbol" pitchFamily="18" charset="2"/>
                              </a:rPr>
                            </m:ctrlPr>
                          </m:funcPr>
                          <m:fName>
                            <m:r>
                              <m:rPr>
                                <m:sty m:val="p"/>
                              </m:rPr>
                              <a:rPr lang="en-US" altLang="en-US" sz="1800" dirty="0">
                                <a:latin typeface="Cambria Math" panose="02040503050406030204" pitchFamily="18" charset="0"/>
                                <a:sym typeface="Symbol" pitchFamily="18" charset="2"/>
                              </a:rPr>
                              <m:t>sin</m:t>
                            </m:r>
                          </m:fName>
                          <m:e>
                            <m:r>
                              <a:rPr lang="en-US" altLang="en-US" sz="1800" i="1" dirty="0" smtClean="0">
                                <a:latin typeface="Cambria Math" panose="02040503050406030204" pitchFamily="18" charset="0"/>
                                <a:ea typeface="Cambria Math" panose="02040503050406030204" pitchFamily="18" charset="0"/>
                                <a:sym typeface="Symbol" pitchFamily="18" charset="2"/>
                              </a:rPr>
                              <m:t>𝜃</m:t>
                            </m:r>
                          </m:e>
                        </m:func>
                        <m:r>
                          <a:rPr lang="en-US" altLang="en-US" sz="1800" i="1" dirty="0">
                            <a:latin typeface="Cambria Math" panose="02040503050406030204" pitchFamily="18" charset="0"/>
                            <a:sym typeface="Symbol" pitchFamily="18" charset="2"/>
                          </a:rPr>
                          <m:t>=</m:t>
                        </m:r>
                        <m:f>
                          <m:fPr>
                            <m:ctrlPr>
                              <a:rPr lang="en-US" altLang="en-US" sz="1800" i="1" dirty="0">
                                <a:latin typeface="Cambria Math" panose="02040503050406030204" pitchFamily="18" charset="0"/>
                                <a:ea typeface="Cambria Math" panose="02040503050406030204" pitchFamily="18" charset="0"/>
                                <a:sym typeface="Symbol" pitchFamily="18" charset="2"/>
                              </a:rPr>
                            </m:ctrlPr>
                          </m:fPr>
                          <m:num>
                            <m:r>
                              <a:rPr lang="en-US" altLang="en-US" sz="1800" i="1" dirty="0">
                                <a:latin typeface="Cambria Math" panose="02040503050406030204" pitchFamily="18" charset="0"/>
                                <a:ea typeface="Cambria Math" panose="02040503050406030204" pitchFamily="18" charset="0"/>
                                <a:sym typeface="Symbol" pitchFamily="18" charset="2"/>
                              </a:rPr>
                              <m:t>𝜆</m:t>
                            </m:r>
                          </m:num>
                          <m:den>
                            <m:r>
                              <a:rPr lang="en-US" altLang="en-US" sz="1800" i="1" dirty="0">
                                <a:latin typeface="Cambria Math" panose="02040503050406030204" pitchFamily="18" charset="0"/>
                                <a:sym typeface="Symbol" pitchFamily="18" charset="2"/>
                              </a:rPr>
                              <m:t>𝐷</m:t>
                            </m:r>
                          </m:den>
                        </m:f>
                      </m:oMath>
                    </m:oMathPara>
                  </a14:m>
                  <a:endParaRPr lang="en-US" altLang="en-US" i="1" baseline="30000" dirty="0">
                    <a:solidFill>
                      <a:schemeClr val="hlink"/>
                    </a:solidFill>
                    <a:sym typeface="Symbol" pitchFamily="18" charset="2"/>
                  </a:endParaRPr>
                </a:p>
              </p:txBody>
            </p:sp>
          </mc:Choice>
          <mc:Fallback xmlns="">
            <p:sp>
              <p:nvSpPr>
                <p:cNvPr id="21510" name="Rectangle 19"/>
                <p:cNvSpPr>
                  <a:spLocks noRot="1" noChangeAspect="1" noMove="1" noResize="1" noEditPoints="1" noAdjustHandles="1" noChangeArrowheads="1" noChangeShapeType="1" noTextEdit="1"/>
                </p:cNvSpPr>
                <p:nvPr/>
              </p:nvSpPr>
              <p:spPr bwMode="auto">
                <a:xfrm>
                  <a:off x="592" y="2118"/>
                  <a:ext cx="2573" cy="223"/>
                </a:xfrm>
                <a:prstGeom prst="rect">
                  <a:avLst/>
                </a:prstGeom>
                <a:blipFill>
                  <a:blip r:embed="rId6"/>
                  <a:stretch>
                    <a:fillRect b="-14474"/>
                  </a:stretch>
                </a:blipFill>
                <a:ln w="9525">
                  <a:noFill/>
                  <a:miter lim="800000"/>
                  <a:headEnd/>
                  <a:tailEnd/>
                </a:ln>
              </p:spPr>
              <p:txBody>
                <a:bodyPr/>
                <a:lstStyle/>
                <a:p>
                  <a:r>
                    <a:rPr lang="en-US">
                      <a:noFill/>
                    </a:rPr>
                    <a:t> </a:t>
                  </a:r>
                </a:p>
              </p:txBody>
            </p:sp>
          </mc:Fallback>
        </mc:AlternateContent>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 name="TextBox 2"/>
          <p:cNvSpPr txBox="1"/>
          <p:nvPr/>
        </p:nvSpPr>
        <p:spPr>
          <a:xfrm>
            <a:off x="6616981" y="6396335"/>
            <a:ext cx="2056372" cy="461665"/>
          </a:xfrm>
          <a:prstGeom prst="rect">
            <a:avLst/>
          </a:prstGeom>
          <a:noFill/>
        </p:spPr>
        <p:txBody>
          <a:bodyPr wrap="square" rtlCol="0">
            <a:spAutoFit/>
          </a:bodyPr>
          <a:lstStyle/>
          <a:p>
            <a:r>
              <a:rPr lang="en-US" dirty="0" smtClean="0"/>
              <a:t>Continued…</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 calcmode="lin" valueType="num">
                                      <p:cBhvr additive="base">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5"/>
              <p:cNvSpPr>
                <a:spLocks noChangeArrowheads="1"/>
              </p:cNvSpPr>
              <p:nvPr/>
            </p:nvSpPr>
            <p:spPr bwMode="auto">
              <a:xfrm>
                <a:off x="684213" y="2284693"/>
                <a:ext cx="7772400" cy="4573307"/>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dirty="0">
                    <a:sym typeface="Symbol" pitchFamily="18" charset="2"/>
                  </a:rPr>
                  <a:t>SOLUTION: </a:t>
                </a:r>
                <a:endParaRPr lang="en-US" altLang="en-US" dirty="0" smtClean="0">
                  <a:sym typeface="Symbol" pitchFamily="18" charset="2"/>
                </a:endParaRPr>
              </a:p>
              <a:p>
                <a:pPr>
                  <a:spcBef>
                    <a:spcPts val="500"/>
                  </a:spcBef>
                </a:pPr>
                <a:r>
                  <a:rPr lang="en-US" altLang="en-US" dirty="0" smtClean="0">
                    <a:sym typeface="Symbol" pitchFamily="18" charset="2"/>
                  </a:rPr>
                  <a:t>If </a:t>
                </a:r>
                <a14:m>
                  <m:oMath xmlns:m="http://schemas.openxmlformats.org/officeDocument/2006/math">
                    <m:r>
                      <a:rPr lang="en-US" altLang="en-US" i="1" dirty="0" smtClean="0">
                        <a:latin typeface="Cambria Math" panose="02040503050406030204" pitchFamily="18" charset="0"/>
                        <a:sym typeface="Symbol" pitchFamily="18" charset="2"/>
                      </a:rPr>
                      <m:t>𝑝</m:t>
                    </m:r>
                    <m:r>
                      <a:rPr lang="en-US" altLang="en-US" i="1" dirty="0">
                        <a:latin typeface="Cambria Math" panose="02040503050406030204" pitchFamily="18" charset="0"/>
                        <a:sym typeface="Symbol" pitchFamily="18" charset="2"/>
                      </a:rPr>
                      <m:t>=2.068</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−19</m:t>
                        </m:r>
                      </m:sup>
                    </m:sSup>
                    <m:r>
                      <a:rPr lang="en-US" altLang="en-US" i="1" dirty="0">
                        <a:latin typeface="Cambria Math" panose="02040503050406030204" pitchFamily="18" charset="0"/>
                        <a:sym typeface="Symbol" pitchFamily="18" charset="2"/>
                      </a:rPr>
                      <m:t> </m:t>
                    </m:r>
                  </m:oMath>
                </a14:m>
                <a:r>
                  <a:rPr lang="en-US" altLang="en-US" dirty="0" smtClean="0">
                    <a:sym typeface="Symbol" pitchFamily="18" charset="2"/>
                  </a:rPr>
                  <a:t>, then </a:t>
                </a:r>
              </a:p>
              <a:p>
                <a:pPr lvl="1">
                  <a:spcBef>
                    <a:spcPts val="500"/>
                  </a:spcBef>
                </a:pPr>
                <a14:m>
                  <m:oMath xmlns:m="http://schemas.openxmlformats.org/officeDocument/2006/math">
                    <m:r>
                      <a:rPr lang="en-US" altLang="en-US" i="1" dirty="0" smtClean="0">
                        <a:latin typeface="Cambria Math" panose="02040503050406030204" pitchFamily="18" charset="0"/>
                        <a:ea typeface="Cambria Math" panose="02040503050406030204" pitchFamily="18" charset="0"/>
                        <a:sym typeface="Symbol" pitchFamily="18" charset="2"/>
                      </a:rPr>
                      <m:t>𝜆</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h</m:t>
                        </m:r>
                      </m:num>
                      <m:den>
                        <m:r>
                          <a:rPr lang="en-US" altLang="en-US" i="1" dirty="0" smtClean="0">
                            <a:latin typeface="Cambria Math" panose="02040503050406030204" pitchFamily="18" charset="0"/>
                            <a:sym typeface="Symbol" pitchFamily="18" charset="2"/>
                          </a:rPr>
                          <m:t>𝑝</m:t>
                        </m:r>
                      </m:den>
                    </m:f>
                    <m:r>
                      <a:rPr lang="en-US" altLang="en-US" i="1" dirty="0" smtClean="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6.63</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−34</m:t>
                            </m:r>
                          </m:sup>
                        </m:sSup>
                      </m:num>
                      <m:den>
                        <m:r>
                          <a:rPr lang="en-US" altLang="en-US" i="1" dirty="0">
                            <a:latin typeface="Cambria Math" panose="02040503050406030204" pitchFamily="18" charset="0"/>
                            <a:sym typeface="Symbol" pitchFamily="18" charset="2"/>
                          </a:rPr>
                          <m:t>2.068</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−19</m:t>
                            </m:r>
                          </m:sup>
                        </m:sSup>
                      </m:den>
                    </m:f>
                    <m:r>
                      <a:rPr lang="en-US" altLang="en-US" i="1" dirty="0">
                        <a:latin typeface="Cambria Math" panose="02040503050406030204" pitchFamily="18" charset="0"/>
                        <a:sym typeface="Symbol" pitchFamily="18" charset="2"/>
                      </a:rPr>
                      <m:t>=3.207</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−15</m:t>
                        </m:r>
                      </m:sup>
                    </m:sSup>
                  </m:oMath>
                </a14:m>
                <a:r>
                  <a:rPr lang="en-US" altLang="en-US" dirty="0">
                    <a:sym typeface="Symbol" pitchFamily="18" charset="2"/>
                  </a:rPr>
                  <a:t> m.</a:t>
                </a:r>
              </a:p>
              <a:p>
                <a:pPr>
                  <a:spcBef>
                    <a:spcPts val="3000"/>
                  </a:spcBef>
                  <a:buFont typeface="Symbol" pitchFamily="18" charset="2"/>
                  <a:buNone/>
                </a:pPr>
                <a:r>
                  <a:rPr lang="en-US" altLang="en-US" dirty="0" smtClean="0">
                    <a:sym typeface="Symbol" pitchFamily="18" charset="2"/>
                  </a:rPr>
                  <a:t>Thus, </a:t>
                </a:r>
                <a14:m>
                  <m:oMath xmlns:m="http://schemas.openxmlformats.org/officeDocument/2006/math">
                    <m:r>
                      <a:rPr lang="en-US" altLang="en-US" i="1" dirty="0" smtClean="0">
                        <a:latin typeface="Cambria Math" panose="02040503050406030204" pitchFamily="18" charset="0"/>
                        <a:sym typeface="Symbol" pitchFamily="18" charset="2"/>
                      </a:rPr>
                      <m:t>𝐷</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ea typeface="Cambria Math" panose="02040503050406030204" pitchFamily="18" charset="0"/>
                            <a:sym typeface="Symbol" pitchFamily="18" charset="2"/>
                          </a:rPr>
                        </m:ctrlPr>
                      </m:fPr>
                      <m:num>
                        <m:r>
                          <a:rPr lang="en-US" altLang="en-US" i="1" dirty="0" smtClean="0">
                            <a:latin typeface="Cambria Math" panose="02040503050406030204" pitchFamily="18" charset="0"/>
                            <a:ea typeface="Cambria Math" panose="02040503050406030204" pitchFamily="18" charset="0"/>
                            <a:sym typeface="Symbol" pitchFamily="18" charset="2"/>
                          </a:rPr>
                          <m:t>𝜆</m:t>
                        </m:r>
                      </m:num>
                      <m:den>
                        <m:func>
                          <m:funcPr>
                            <m:ctrlPr>
                              <a:rPr lang="en-US" altLang="en-US" i="1" dirty="0" smtClean="0">
                                <a:latin typeface="Cambria Math" panose="02040503050406030204" pitchFamily="18" charset="0"/>
                                <a:ea typeface="Cambria Math" panose="02040503050406030204" pitchFamily="18" charset="0"/>
                                <a:sym typeface="Symbol" pitchFamily="18" charset="2"/>
                              </a:rPr>
                            </m:ctrlPr>
                          </m:funcPr>
                          <m:fName>
                            <m:r>
                              <m:rPr>
                                <m:sty m:val="p"/>
                              </m:rPr>
                              <a:rPr lang="en-US" altLang="en-US" i="0" dirty="0" smtClean="0">
                                <a:latin typeface="Cambria Math" panose="02040503050406030204" pitchFamily="18" charset="0"/>
                                <a:sym typeface="Symbol" pitchFamily="18" charset="2"/>
                              </a:rPr>
                              <m:t>sin</m:t>
                            </m:r>
                          </m:fName>
                          <m:e>
                            <m:r>
                              <a:rPr lang="en-US" altLang="en-US" i="1" dirty="0" smtClean="0">
                                <a:latin typeface="Cambria Math" panose="02040503050406030204" pitchFamily="18" charset="0"/>
                                <a:ea typeface="Cambria Math" panose="02040503050406030204" pitchFamily="18" charset="0"/>
                                <a:sym typeface="Symbol" pitchFamily="18" charset="2"/>
                              </a:rPr>
                              <m:t>𝜃</m:t>
                            </m:r>
                          </m:e>
                        </m:func>
                      </m:den>
                    </m:f>
                    <m:r>
                      <a:rPr lang="en-US" altLang="en-US" i="1" dirty="0" smtClean="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3.207</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−15</m:t>
                            </m:r>
                          </m:sup>
                        </m:sSup>
                      </m:num>
                      <m:den>
                        <m:func>
                          <m:funcPr>
                            <m:ctrlPr>
                              <a:rPr lang="en-US" altLang="en-US" i="1" dirty="0" smtClean="0">
                                <a:latin typeface="Cambria Math" panose="02040503050406030204" pitchFamily="18" charset="0"/>
                                <a:sym typeface="Symbol" pitchFamily="18" charset="2"/>
                              </a:rPr>
                            </m:ctrlPr>
                          </m:funcPr>
                          <m:fName>
                            <m:r>
                              <m:rPr>
                                <m:sty m:val="p"/>
                              </m:rPr>
                              <a:rPr lang="en-US" altLang="en-US" i="0" dirty="0" smtClean="0">
                                <a:latin typeface="Cambria Math" panose="02040503050406030204" pitchFamily="18" charset="0"/>
                                <a:sym typeface="Symbol" pitchFamily="18" charset="2"/>
                              </a:rPr>
                              <m:t>sin</m:t>
                            </m:r>
                          </m:fName>
                          <m:e>
                            <m:r>
                              <a:rPr lang="en-US" altLang="en-US" b="0" i="1" dirty="0" smtClean="0">
                                <a:latin typeface="Cambria Math" panose="02040503050406030204" pitchFamily="18" charset="0"/>
                                <a:sym typeface="Symbol" pitchFamily="18" charset="2"/>
                              </a:rPr>
                              <m:t>12.6</m:t>
                            </m:r>
                            <m:r>
                              <a:rPr lang="en-US" altLang="en-US" b="0" i="1" dirty="0" smtClean="0">
                                <a:latin typeface="Cambria Math" panose="02040503050406030204" pitchFamily="18" charset="0"/>
                                <a:ea typeface="Cambria Math" panose="02040503050406030204" pitchFamily="18" charset="0"/>
                                <a:sym typeface="Symbol" pitchFamily="18" charset="2"/>
                              </a:rPr>
                              <m:t>°</m:t>
                            </m:r>
                          </m:e>
                        </m:func>
                      </m:den>
                    </m:f>
                  </m:oMath>
                </a14:m>
                <a:endParaRPr lang="en-US" altLang="en-US" i="1" dirty="0" smtClean="0">
                  <a:latin typeface="Cambria Math" panose="02040503050406030204" pitchFamily="18" charset="0"/>
                  <a:sym typeface="Symbol" pitchFamily="18" charset="2"/>
                </a:endParaRPr>
              </a:p>
              <a:p>
                <a:pPr>
                  <a:spcBef>
                    <a:spcPts val="500"/>
                  </a:spcBef>
                  <a:buFont typeface="Symbol" pitchFamily="18" charset="2"/>
                  <a:buNone/>
                </a:pPr>
                <a:r>
                  <a:rPr lang="en-US" altLang="en-US" dirty="0" smtClean="0">
                    <a:sym typeface="Symbol" pitchFamily="18" charset="2"/>
                  </a:rPr>
                  <a:t>	              </a:t>
                </a:r>
                <a14:m>
                  <m:oMath xmlns:m="http://schemas.openxmlformats.org/officeDocument/2006/math">
                    <m:r>
                      <a:rPr lang="en-US" altLang="en-US" i="1" dirty="0">
                        <a:latin typeface="Cambria Math" panose="02040503050406030204" pitchFamily="18" charset="0"/>
                        <a:sym typeface="Symbol" pitchFamily="18" charset="2"/>
                      </a:rPr>
                      <m:t>=1.47</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−14</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m.</a:t>
                </a:r>
              </a:p>
            </p:txBody>
          </p:sp>
        </mc:Choice>
        <mc:Fallback xmlns="">
          <p:sp>
            <p:nvSpPr>
              <p:cNvPr id="12" name="Rectangle 5"/>
              <p:cNvSpPr>
                <a:spLocks noRot="1" noChangeAspect="1" noMove="1" noResize="1" noEditPoints="1" noAdjustHandles="1" noChangeArrowheads="1" noChangeShapeType="1" noTextEdit="1"/>
              </p:cNvSpPr>
              <p:nvPr/>
            </p:nvSpPr>
            <p:spPr bwMode="auto">
              <a:xfrm>
                <a:off x="684213" y="2284693"/>
                <a:ext cx="7772400" cy="4573307"/>
              </a:xfrm>
              <a:prstGeom prst="rect">
                <a:avLst/>
              </a:prstGeom>
              <a:blipFill>
                <a:blip r:embed="rId5"/>
                <a:stretch>
                  <a:fillRect l="-1176" t="-933" r="-1020" b="-933"/>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330325"/>
            <a:ext cx="7772400" cy="1016187"/>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01052"/>
            <a:ext cx="7464425" cy="596059"/>
            <a:chOff x="510" y="2105"/>
            <a:chExt cx="4702" cy="288"/>
          </a:xfrm>
        </p:grpSpPr>
        <mc:AlternateContent xmlns:mc="http://schemas.openxmlformats.org/markup-compatibility/2006" xmlns:a14="http://schemas.microsoft.com/office/drawing/2010/main">
          <mc:Choice Requires="a14">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en-US" sz="1800" i="1" dirty="0">
                                <a:latin typeface="Cambria Math" panose="02040503050406030204" pitchFamily="18" charset="0"/>
                                <a:sym typeface="Symbol" pitchFamily="18" charset="2"/>
                              </a:rPr>
                            </m:ctrlPr>
                          </m:funcPr>
                          <m:fName>
                            <m:r>
                              <m:rPr>
                                <m:sty m:val="p"/>
                              </m:rPr>
                              <a:rPr lang="en-US" altLang="en-US" sz="1800" dirty="0">
                                <a:latin typeface="Cambria Math" panose="02040503050406030204" pitchFamily="18" charset="0"/>
                                <a:sym typeface="Symbol" pitchFamily="18" charset="2"/>
                              </a:rPr>
                              <m:t>sin</m:t>
                            </m:r>
                          </m:fName>
                          <m:e>
                            <m:r>
                              <a:rPr lang="en-US" altLang="en-US" sz="1800" i="1" dirty="0" smtClean="0">
                                <a:latin typeface="Cambria Math" panose="02040503050406030204" pitchFamily="18" charset="0"/>
                                <a:ea typeface="Cambria Math" panose="02040503050406030204" pitchFamily="18" charset="0"/>
                                <a:sym typeface="Symbol" pitchFamily="18" charset="2"/>
                              </a:rPr>
                              <m:t>𝜃</m:t>
                            </m:r>
                          </m:e>
                        </m:func>
                        <m:r>
                          <a:rPr lang="en-US" altLang="en-US" sz="1800" i="1" dirty="0">
                            <a:latin typeface="Cambria Math" panose="02040503050406030204" pitchFamily="18" charset="0"/>
                            <a:sym typeface="Symbol" pitchFamily="18" charset="2"/>
                          </a:rPr>
                          <m:t>=</m:t>
                        </m:r>
                        <m:f>
                          <m:fPr>
                            <m:ctrlPr>
                              <a:rPr lang="en-US" altLang="en-US" sz="1800" i="1" dirty="0">
                                <a:latin typeface="Cambria Math" panose="02040503050406030204" pitchFamily="18" charset="0"/>
                                <a:ea typeface="Cambria Math" panose="02040503050406030204" pitchFamily="18" charset="0"/>
                                <a:sym typeface="Symbol" pitchFamily="18" charset="2"/>
                              </a:rPr>
                            </m:ctrlPr>
                          </m:fPr>
                          <m:num>
                            <m:r>
                              <a:rPr lang="en-US" altLang="en-US" sz="1800" i="1" dirty="0">
                                <a:latin typeface="Cambria Math" panose="02040503050406030204" pitchFamily="18" charset="0"/>
                                <a:ea typeface="Cambria Math" panose="02040503050406030204" pitchFamily="18" charset="0"/>
                                <a:sym typeface="Symbol" pitchFamily="18" charset="2"/>
                              </a:rPr>
                              <m:t>𝜆</m:t>
                            </m:r>
                          </m:num>
                          <m:den>
                            <m:r>
                              <a:rPr lang="en-US" altLang="en-US" sz="1800" i="1" dirty="0">
                                <a:latin typeface="Cambria Math" panose="02040503050406030204" pitchFamily="18" charset="0"/>
                                <a:sym typeface="Symbol" pitchFamily="18" charset="2"/>
                              </a:rPr>
                              <m:t>𝐷</m:t>
                            </m:r>
                          </m:den>
                        </m:f>
                      </m:oMath>
                    </m:oMathPara>
                  </a14:m>
                  <a:endParaRPr lang="en-US" altLang="en-US" i="1" baseline="30000" dirty="0">
                    <a:solidFill>
                      <a:schemeClr val="hlink"/>
                    </a:solidFill>
                    <a:sym typeface="Symbol" pitchFamily="18" charset="2"/>
                  </a:endParaRPr>
                </a:p>
              </p:txBody>
            </p:sp>
          </mc:Choice>
          <mc:Fallback xmlns="">
            <p:sp>
              <p:nvSpPr>
                <p:cNvPr id="21510" name="Rectangle 19"/>
                <p:cNvSpPr>
                  <a:spLocks noRot="1" noChangeAspect="1" noMove="1" noResize="1" noEditPoints="1" noAdjustHandles="1" noChangeArrowheads="1" noChangeShapeType="1" noTextEdit="1"/>
                </p:cNvSpPr>
                <p:nvPr/>
              </p:nvSpPr>
              <p:spPr bwMode="auto">
                <a:xfrm>
                  <a:off x="592" y="2118"/>
                  <a:ext cx="2573" cy="223"/>
                </a:xfrm>
                <a:prstGeom prst="rect">
                  <a:avLst/>
                </a:prstGeom>
                <a:blipFill>
                  <a:blip r:embed="rId6"/>
                  <a:stretch>
                    <a:fillRect b="-14474"/>
                  </a:stretch>
                </a:blipFill>
                <a:ln w="9525">
                  <a:noFill/>
                  <a:miter lim="800000"/>
                  <a:headEnd/>
                  <a:tailEnd/>
                </a:ln>
              </p:spPr>
              <p:txBody>
                <a:bodyPr/>
                <a:lstStyle/>
                <a:p>
                  <a:r>
                    <a:rPr lang="en-US">
                      <a:noFill/>
                    </a:rPr>
                    <a:t> </a:t>
                  </a:r>
                </a:p>
              </p:txBody>
            </p:sp>
          </mc:Fallback>
        </mc:AlternateContent>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9" name="TextBox 8"/>
          <p:cNvSpPr txBox="1"/>
          <p:nvPr/>
        </p:nvSpPr>
        <p:spPr>
          <a:xfrm>
            <a:off x="2510072" y="3814500"/>
            <a:ext cx="2056372" cy="461665"/>
          </a:xfrm>
          <a:prstGeom prst="rect">
            <a:avLst/>
          </a:prstGeom>
          <a:noFill/>
        </p:spPr>
        <p:txBody>
          <a:bodyPr wrap="square" rtlCol="0">
            <a:spAutoFit/>
          </a:bodyPr>
          <a:lstStyle/>
          <a:p>
            <a:r>
              <a:rPr lang="en-US" dirty="0" smtClean="0"/>
              <a:t>Continued…</a:t>
            </a:r>
            <a:endParaRPr lang="en-US" dirty="0"/>
          </a:p>
        </p:txBody>
      </p:sp>
    </p:spTree>
    <p:extLst>
      <p:ext uri="{BB962C8B-B14F-4D97-AF65-F5344CB8AC3E}">
        <p14:creationId xmlns:p14="http://schemas.microsoft.com/office/powerpoint/2010/main" val="35512414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 calcmode="lin" valueType="num">
                                      <p:cBhvr additive="base">
                                        <p:cTn id="1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additive="base">
                                        <p:cTn id="2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1893, Pierre and Marie Curie                                        announced the discovery of two                                                               </a:t>
            </a:r>
            <a:r>
              <a:rPr lang="en-US" altLang="en-US" b="1" dirty="0">
                <a:solidFill>
                  <a:srgbClr val="000000"/>
                </a:solidFill>
                <a:latin typeface="+mn-lt"/>
                <a:cs typeface="Times New Roman" pitchFamily="18" charset="0"/>
              </a:rPr>
              <a:t>radioactive</a:t>
            </a:r>
            <a:r>
              <a:rPr lang="en-US" altLang="en-US" dirty="0">
                <a:solidFill>
                  <a:srgbClr val="000000"/>
                </a:solidFill>
                <a:latin typeface="+mn-lt"/>
                <a:cs typeface="Times New Roman" pitchFamily="18" charset="0"/>
              </a:rPr>
              <a:t> elements, radium and                                                      polonium.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these elements were placed                                                       by a radio receiver, that receiver                                                 picked up some sort of activity                                                        coming from the elements.	</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Studies showed this                                                 “radioactivity” was not affected                                      by “normal” physical and                                                     chemical processes.</a:t>
            </a:r>
          </a:p>
          <a:p>
            <a:pPr>
              <a:spcBef>
                <a:spcPct val="20000"/>
              </a:spcBef>
              <a:defRPr/>
            </a:pPr>
            <a:endParaRPr lang="en-US" altLang="en-US" dirty="0">
              <a:solidFill>
                <a:srgbClr val="000000"/>
              </a:solidFill>
              <a:latin typeface="+mn-lt"/>
              <a:cs typeface="Times New Roman" pitchFamily="18" charset="0"/>
            </a:endParaRPr>
          </a:p>
        </p:txBody>
      </p:sp>
      <p:pic>
        <p:nvPicPr>
          <p:cNvPr id="991238" name="Picture 6" descr="Curies"/>
          <p:cNvPicPr>
            <a:picLocks noChangeAspect="1" noChangeArrowheads="1"/>
          </p:cNvPicPr>
          <p:nvPr/>
        </p:nvPicPr>
        <p:blipFill>
          <a:blip r:embed="rId6" cstate="print"/>
          <a:srcRect/>
          <a:stretch>
            <a:fillRect/>
          </a:stretch>
        </p:blipFill>
        <p:spPr bwMode="auto">
          <a:xfrm>
            <a:off x="5816600" y="1189038"/>
            <a:ext cx="3017838" cy="4079875"/>
          </a:xfrm>
          <a:prstGeom prst="rect">
            <a:avLst/>
          </a:prstGeom>
          <a:ln>
            <a:noFill/>
          </a:ln>
          <a:effectLst>
            <a:outerShdw blurRad="292100" dist="139700" dir="2700000" algn="tl" rotWithShape="0">
              <a:srgbClr val="333333">
                <a:alpha val="65000"/>
              </a:srgbClr>
            </a:outerShdw>
          </a:effectLst>
        </p:spPr>
      </p:pic>
      <p:pic>
        <p:nvPicPr>
          <p:cNvPr id="991245" name="Picture 13" descr="televerta"/>
          <p:cNvPicPr>
            <a:picLocks noChangeAspect="1" noChangeArrowheads="1"/>
          </p:cNvPicPr>
          <p:nvPr/>
        </p:nvPicPr>
        <p:blipFill>
          <a:blip r:embed="rId7" cstate="print"/>
          <a:srcRect l="5209" t="7004" r="3444"/>
          <a:stretch>
            <a:fillRect/>
          </a:stretch>
        </p:blipFill>
        <p:spPr bwMode="auto">
          <a:xfrm>
            <a:off x="5278438" y="3949700"/>
            <a:ext cx="3808412" cy="2908300"/>
          </a:xfrm>
          <a:prstGeom prst="rect">
            <a:avLst/>
          </a:prstGeom>
          <a:ln>
            <a:noFill/>
          </a:ln>
          <a:effectLst>
            <a:outerShdw blurRad="292100" dist="139700" dir="2700000" algn="tl" rotWithShape="0">
              <a:srgbClr val="333333">
                <a:alpha val="65000"/>
              </a:srgbClr>
            </a:outerShdw>
          </a:effectLst>
        </p:spPr>
      </p:pic>
      <p:sp>
        <p:nvSpPr>
          <p:cNvPr id="2253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1234">
                                            <p:txEl>
                                              <p:pRg st="0" end="0"/>
                                            </p:txEl>
                                          </p:spTgt>
                                        </p:tgtEl>
                                        <p:attrNameLst>
                                          <p:attrName>style.visibility</p:attrName>
                                        </p:attrNameLst>
                                      </p:cBhvr>
                                      <p:to>
                                        <p:strVal val="visible"/>
                                      </p:to>
                                    </p:set>
                                    <p:anim calcmode="lin" valueType="num">
                                      <p:cBhvr additive="base">
                                        <p:cTn id="7" dur="500" fill="hold"/>
                                        <p:tgtEl>
                                          <p:spTgt spid="991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1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1234">
                                            <p:txEl>
                                              <p:pRg st="1" end="1"/>
                                            </p:txEl>
                                          </p:spTgt>
                                        </p:tgtEl>
                                        <p:attrNameLst>
                                          <p:attrName>style.visibility</p:attrName>
                                        </p:attrNameLst>
                                      </p:cBhvr>
                                      <p:to>
                                        <p:strVal val="visible"/>
                                      </p:to>
                                    </p:set>
                                    <p:anim calcmode="lin" valueType="num">
                                      <p:cBhvr additive="base">
                                        <p:cTn id="13" dur="500" fill="hold"/>
                                        <p:tgtEl>
                                          <p:spTgt spid="991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1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1238"/>
                                        </p:tgtEl>
                                        <p:attrNameLst>
                                          <p:attrName>style.visibility</p:attrName>
                                        </p:attrNameLst>
                                      </p:cBhvr>
                                      <p:to>
                                        <p:strVal val="visible"/>
                                      </p:to>
                                    </p:set>
                                    <p:animEffect transition="in" filter="fade">
                                      <p:cBhvr>
                                        <p:cTn id="17" dur="2000"/>
                                        <p:tgtEl>
                                          <p:spTgt spid="991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91234">
                                            <p:txEl>
                                              <p:pRg st="2" end="2"/>
                                            </p:txEl>
                                          </p:spTgt>
                                        </p:tgtEl>
                                        <p:attrNameLst>
                                          <p:attrName>style.visibility</p:attrName>
                                        </p:attrNameLst>
                                      </p:cBhvr>
                                      <p:to>
                                        <p:strVal val="visible"/>
                                      </p:to>
                                    </p:set>
                                    <p:anim calcmode="lin" valueType="num">
                                      <p:cBhvr additive="base">
                                        <p:cTn id="22" dur="500" fill="hold"/>
                                        <p:tgtEl>
                                          <p:spTgt spid="9912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1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91234">
                                            <p:txEl>
                                              <p:pRg st="3" end="3"/>
                                            </p:txEl>
                                          </p:spTgt>
                                        </p:tgtEl>
                                        <p:attrNameLst>
                                          <p:attrName>style.visibility</p:attrName>
                                        </p:attrNameLst>
                                      </p:cBhvr>
                                      <p:to>
                                        <p:strVal val="visible"/>
                                      </p:to>
                                    </p:set>
                                    <p:anim calcmode="lin" valueType="num">
                                      <p:cBhvr additive="base">
                                        <p:cTn id="28" dur="500" fill="hold"/>
                                        <p:tgtEl>
                                          <p:spTgt spid="99123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12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991245"/>
                                        </p:tgtEl>
                                        <p:attrNameLst>
                                          <p:attrName>style.visibility</p:attrName>
                                        </p:attrNameLst>
                                      </p:cBhvr>
                                      <p:to>
                                        <p:strVal val="visible"/>
                                      </p:to>
                                    </p:set>
                                    <p:animEffect transition="in" filter="fade">
                                      <p:cBhvr>
                                        <p:cTn id="33" dur="2000"/>
                                        <p:tgtEl>
                                          <p:spTgt spid="991245"/>
                                        </p:tgtEl>
                                      </p:cBhvr>
                                    </p:animEffect>
                                  </p:childTnLst>
                                  <p:subTnLst>
                                    <p:audio>
                                      <p:cMediaNode>
                                        <p:cTn display="0" masterRel="sameClick">
                                          <p:stCondLst>
                                            <p:cond evt="begin" delay="0">
                                              <p:tn val="31"/>
                                            </p:cond>
                                          </p:stCondLst>
                                          <p:endCondLst>
                                            <p:cond evt="onStopAudio" delay="0">
                                              <p:tgtEl>
                                                <p:sldTgt/>
                                              </p:tgtEl>
                                            </p:cond>
                                          </p:endCondLst>
                                        </p:cTn>
                                        <p:tgtEl>
                                          <p:sndTgt r:embed="rId5" name="radio stat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1896, while studying a uranium compound,                     French scientist Henri Becquerel discovered                                that a nearby photographic plate had some-                                 how been exposed to some source of "light"                even though it had not been uncovered.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Apparently the darkening of the film                           was caused by some new type of                                          radiation being emitted by the uranium                                      compound.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radiation had sufficient energy  to                                 pass through the cardboard storage box                                     and the glass of the photographic plates.</a:t>
            </a:r>
          </a:p>
        </p:txBody>
      </p:sp>
      <p:pic>
        <p:nvPicPr>
          <p:cNvPr id="995333" name="Picture 5" descr="Becquerel"/>
          <p:cNvPicPr>
            <a:picLocks noChangeAspect="1" noChangeArrowheads="1"/>
          </p:cNvPicPr>
          <p:nvPr/>
        </p:nvPicPr>
        <p:blipFill>
          <a:blip r:embed="rId5" cstate="print"/>
          <a:srcRect/>
          <a:stretch>
            <a:fillRect/>
          </a:stretch>
        </p:blipFill>
        <p:spPr bwMode="auto">
          <a:xfrm>
            <a:off x="7380288" y="846138"/>
            <a:ext cx="1527175" cy="2219325"/>
          </a:xfrm>
          <a:prstGeom prst="rect">
            <a:avLst/>
          </a:prstGeom>
          <a:ln>
            <a:noFill/>
          </a:ln>
          <a:effectLst>
            <a:outerShdw blurRad="292100" dist="139700" dir="2700000" algn="tl" rotWithShape="0">
              <a:srgbClr val="333333">
                <a:alpha val="65000"/>
              </a:srgbClr>
            </a:outerShdw>
          </a:effectLst>
        </p:spPr>
      </p:pic>
      <p:pic>
        <p:nvPicPr>
          <p:cNvPr id="995335" name="Picture 7" descr="ANd9GcSeIm8BcGy6xOsbPtcwBF4BNZ-aR0XoLE45RZ9Ly0JFmA8agi6r"/>
          <p:cNvPicPr>
            <a:picLocks noChangeAspect="1" noChangeArrowheads="1"/>
          </p:cNvPicPr>
          <p:nvPr/>
        </p:nvPicPr>
        <p:blipFill>
          <a:blip r:embed="rId6" cstate="print"/>
          <a:srcRect/>
          <a:stretch>
            <a:fillRect/>
          </a:stretch>
        </p:blipFill>
        <p:spPr bwMode="auto">
          <a:xfrm>
            <a:off x="6607175" y="3135313"/>
            <a:ext cx="2316163" cy="2155825"/>
          </a:xfrm>
          <a:prstGeom prst="rect">
            <a:avLst/>
          </a:prstGeom>
          <a:ln>
            <a:noFill/>
          </a:ln>
          <a:effectLst>
            <a:outerShdw blurRad="292100" dist="139700" dir="2700000" algn="tl" rotWithShape="0">
              <a:srgbClr val="333333">
                <a:alpha val="65000"/>
              </a:srgbClr>
            </a:outerShdw>
          </a:effectLst>
        </p:spPr>
      </p:pic>
      <p:pic>
        <p:nvPicPr>
          <p:cNvPr id="99533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813550" y="5008563"/>
            <a:ext cx="2330450" cy="1849437"/>
          </a:xfrm>
          <a:prstGeom prst="rect">
            <a:avLst/>
          </a:prstGeom>
          <a:ln>
            <a:noFill/>
          </a:ln>
          <a:effectLst>
            <a:outerShdw blurRad="292100" dist="139700" dir="2700000" algn="tl" rotWithShape="0">
              <a:srgbClr val="333333">
                <a:alpha val="65000"/>
              </a:srgbClr>
            </a:outerShdw>
          </a:effectLst>
        </p:spPr>
      </p:pic>
      <p:sp>
        <p:nvSpPr>
          <p:cNvPr id="235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1" end="1"/>
                                            </p:txEl>
                                          </p:spTgt>
                                        </p:tgtEl>
                                        <p:attrNameLst>
                                          <p:attrName>style.visibility</p:attrName>
                                        </p:attrNameLst>
                                      </p:cBhvr>
                                      <p:to>
                                        <p:strVal val="visible"/>
                                      </p:to>
                                    </p:set>
                                    <p:anim calcmode="lin" valueType="num">
                                      <p:cBhvr additive="base">
                                        <p:cTn id="7" dur="500" fill="hold"/>
                                        <p:tgtEl>
                                          <p:spTgt spid="9953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95333"/>
                                        </p:tgtEl>
                                        <p:attrNameLst>
                                          <p:attrName>style.visibility</p:attrName>
                                        </p:attrNameLst>
                                      </p:cBhvr>
                                      <p:to>
                                        <p:strVal val="visible"/>
                                      </p:to>
                                    </p:set>
                                    <p:animEffect transition="in" filter="fade">
                                      <p:cBhvr>
                                        <p:cTn id="11" dur="2000"/>
                                        <p:tgtEl>
                                          <p:spTgt spid="9953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95330">
                                            <p:txEl>
                                              <p:pRg st="2" end="2"/>
                                            </p:txEl>
                                          </p:spTgt>
                                        </p:tgtEl>
                                        <p:attrNameLst>
                                          <p:attrName>style.visibility</p:attrName>
                                        </p:attrNameLst>
                                      </p:cBhvr>
                                      <p:to>
                                        <p:strVal val="visible"/>
                                      </p:to>
                                    </p:set>
                                    <p:anim calcmode="lin" valueType="num">
                                      <p:cBhvr additive="base">
                                        <p:cTn id="16"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995335"/>
                                        </p:tgtEl>
                                        <p:attrNameLst>
                                          <p:attrName>style.visibility</p:attrName>
                                        </p:attrNameLst>
                                      </p:cBhvr>
                                      <p:to>
                                        <p:strVal val="visible"/>
                                      </p:to>
                                    </p:set>
                                    <p:anim calcmode="lin" valueType="num">
                                      <p:cBhvr>
                                        <p:cTn id="20" dur="500" fill="hold"/>
                                        <p:tgtEl>
                                          <p:spTgt spid="995335"/>
                                        </p:tgtEl>
                                        <p:attrNameLst>
                                          <p:attrName>ppt_w</p:attrName>
                                        </p:attrNameLst>
                                      </p:cBhvr>
                                      <p:tavLst>
                                        <p:tav tm="0">
                                          <p:val>
                                            <p:fltVal val="0"/>
                                          </p:val>
                                        </p:tav>
                                        <p:tav tm="100000">
                                          <p:val>
                                            <p:strVal val="#ppt_w"/>
                                          </p:val>
                                        </p:tav>
                                      </p:tavLst>
                                    </p:anim>
                                    <p:anim calcmode="lin" valueType="num">
                                      <p:cBhvr>
                                        <p:cTn id="21" dur="500" fill="hold"/>
                                        <p:tgtEl>
                                          <p:spTgt spid="995335"/>
                                        </p:tgtEl>
                                        <p:attrNameLst>
                                          <p:attrName>ppt_h</p:attrName>
                                        </p:attrNameLst>
                                      </p:cBhvr>
                                      <p:tavLst>
                                        <p:tav tm="0">
                                          <p:val>
                                            <p:fltVal val="0"/>
                                          </p:val>
                                        </p:tav>
                                        <p:tav tm="100000">
                                          <p:val>
                                            <p:strVal val="#ppt_h"/>
                                          </p:val>
                                        </p:tav>
                                      </p:tavLst>
                                    </p:anim>
                                    <p:animEffect transition="in" filter="fade">
                                      <p:cBhvr>
                                        <p:cTn id="22" dur="500"/>
                                        <p:tgtEl>
                                          <p:spTgt spid="995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95330">
                                            <p:txEl>
                                              <p:pRg st="3" end="3"/>
                                            </p:txEl>
                                          </p:spTgt>
                                        </p:tgtEl>
                                        <p:attrNameLst>
                                          <p:attrName>style.visibility</p:attrName>
                                        </p:attrNameLst>
                                      </p:cBhvr>
                                      <p:to>
                                        <p:strVal val="visible"/>
                                      </p:to>
                                    </p:set>
                                    <p:anim calcmode="lin" valueType="num">
                                      <p:cBhvr additive="base">
                                        <p:cTn id="27"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995334"/>
                                        </p:tgtEl>
                                        <p:attrNameLst>
                                          <p:attrName>style.visibility</p:attrName>
                                        </p:attrNameLst>
                                      </p:cBhvr>
                                      <p:to>
                                        <p:strVal val="visible"/>
                                      </p:to>
                                    </p:set>
                                    <p:anim calcmode="lin" valueType="num">
                                      <p:cBhvr>
                                        <p:cTn id="31" dur="500" fill="hold"/>
                                        <p:tgtEl>
                                          <p:spTgt spid="995334"/>
                                        </p:tgtEl>
                                        <p:attrNameLst>
                                          <p:attrName>ppt_w</p:attrName>
                                        </p:attrNameLst>
                                      </p:cBhvr>
                                      <p:tavLst>
                                        <p:tav tm="0">
                                          <p:val>
                                            <p:fltVal val="0"/>
                                          </p:val>
                                        </p:tav>
                                        <p:tav tm="100000">
                                          <p:val>
                                            <p:strVal val="#ppt_w"/>
                                          </p:val>
                                        </p:tav>
                                      </p:tavLst>
                                    </p:anim>
                                    <p:anim calcmode="lin" valueType="num">
                                      <p:cBhvr>
                                        <p:cTn id="32" dur="500" fill="hold"/>
                                        <p:tgtEl>
                                          <p:spTgt spid="995334"/>
                                        </p:tgtEl>
                                        <p:attrNameLst>
                                          <p:attrName>ppt_h</p:attrName>
                                        </p:attrNameLst>
                                      </p:cBhvr>
                                      <p:tavLst>
                                        <p:tav tm="0">
                                          <p:val>
                                            <p:fltVal val="0"/>
                                          </p:val>
                                        </p:tav>
                                        <p:tav tm="100000">
                                          <p:val>
                                            <p:strVal val="#ppt_h"/>
                                          </p:val>
                                        </p:tav>
                                      </p:tavLst>
                                    </p:anim>
                                    <p:animEffect transition="in" filter="fade">
                                      <p:cBhvr>
                                        <p:cTn id="33" dur="500"/>
                                        <p:tgtEl>
                                          <p:spTgt spid="99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Studies showed that there                                                 were three types of                                                       radioactive particles.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a radioactive substance                                                          is placed in a lead chamber and its emitted particles passed through a magnetic field, as shown, the three different types of radioactivity can be distinguished.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Alpha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two protons and two neutrons.  This is identical to a helium nucleus </a:t>
            </a:r>
            <a:r>
              <a:rPr lang="en-US" altLang="en-US" baseline="30000" dirty="0">
                <a:solidFill>
                  <a:srgbClr val="000000"/>
                </a:solidFill>
                <a:latin typeface="+mn-lt"/>
                <a:cs typeface="Times New Roman" pitchFamily="18" charset="0"/>
              </a:rPr>
              <a:t>4</a:t>
            </a:r>
            <a:r>
              <a:rPr lang="en-US" altLang="en-US" dirty="0">
                <a:solidFill>
                  <a:srgbClr val="000000"/>
                </a:solidFill>
                <a:latin typeface="+mn-lt"/>
                <a:cs typeface="Times New Roman" pitchFamily="18" charset="0"/>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electrons that come from the nucleus.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Gamma rays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photons and have no charge.</a:t>
            </a:r>
          </a:p>
        </p:txBody>
      </p:sp>
      <p:sp>
        <p:nvSpPr>
          <p:cNvPr id="993286" name="Freeform 6"/>
          <p:cNvSpPr>
            <a:spLocks/>
          </p:cNvSpPr>
          <p:nvPr/>
        </p:nvSpPr>
        <p:spPr bwMode="auto">
          <a:xfrm>
            <a:off x="4724400" y="1538288"/>
            <a:ext cx="1249363" cy="1238250"/>
          </a:xfrm>
          <a:custGeom>
            <a:avLst/>
            <a:gdLst>
              <a:gd name="T0" fmla="*/ 7 w 787"/>
              <a:gd name="T1" fmla="*/ 0 h 780"/>
              <a:gd name="T2" fmla="*/ 787 w 787"/>
              <a:gd name="T3" fmla="*/ 0 h 780"/>
              <a:gd name="T4" fmla="*/ 787 w 787"/>
              <a:gd name="T5" fmla="*/ 344 h 780"/>
              <a:gd name="T6" fmla="*/ 674 w 787"/>
              <a:gd name="T7" fmla="*/ 344 h 780"/>
              <a:gd name="T8" fmla="*/ 674 w 787"/>
              <a:gd name="T9" fmla="*/ 113 h 780"/>
              <a:gd name="T10" fmla="*/ 113 w 787"/>
              <a:gd name="T11" fmla="*/ 113 h 780"/>
              <a:gd name="T12" fmla="*/ 113 w 787"/>
              <a:gd name="T13" fmla="*/ 675 h 780"/>
              <a:gd name="T14" fmla="*/ 674 w 787"/>
              <a:gd name="T15" fmla="*/ 675 h 780"/>
              <a:gd name="T16" fmla="*/ 674 w 787"/>
              <a:gd name="T17" fmla="*/ 443 h 780"/>
              <a:gd name="T18" fmla="*/ 787 w 787"/>
              <a:gd name="T19" fmla="*/ 443 h 780"/>
              <a:gd name="T20" fmla="*/ 787 w 787"/>
              <a:gd name="T21" fmla="*/ 780 h 780"/>
              <a:gd name="T22" fmla="*/ 0 w 787"/>
              <a:gd name="T23" fmla="*/ 780 h 780"/>
              <a:gd name="T24" fmla="*/ 7 w 787"/>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a:extLst/>
        </p:spPr>
        <p:txBody>
          <a:bodyPr/>
          <a:lstStyle/>
          <a:p>
            <a:pPr>
              <a:defRPr/>
            </a:pPr>
            <a:endParaRPr lang="en-US">
              <a:latin typeface="Arial" panose="020B0604020202020204" pitchFamily="34" charset="0"/>
              <a:cs typeface="Arial" panose="020B0604020202020204" pitchFamily="34" charset="0"/>
            </a:endParaRPr>
          </a:p>
        </p:txBody>
      </p:sp>
      <p:sp>
        <p:nvSpPr>
          <p:cNvPr id="993287" name="AutoShape 7"/>
          <p:cNvSpPr>
            <a:spLocks noChangeArrowheads="1"/>
          </p:cNvSpPr>
          <p:nvPr/>
        </p:nvSpPr>
        <p:spPr bwMode="auto">
          <a:xfrm>
            <a:off x="5159375" y="198278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grpSp>
        <p:nvGrpSpPr>
          <p:cNvPr id="2" name="Group 8"/>
          <p:cNvGrpSpPr>
            <a:grpSpLocks/>
          </p:cNvGrpSpPr>
          <p:nvPr/>
        </p:nvGrpSpPr>
        <p:grpSpPr bwMode="auto">
          <a:xfrm>
            <a:off x="6221413" y="1536700"/>
            <a:ext cx="188912" cy="188913"/>
            <a:chOff x="1792" y="2838"/>
            <a:chExt cx="119" cy="119"/>
          </a:xfrm>
        </p:grpSpPr>
        <p:sp>
          <p:nvSpPr>
            <p:cNvPr id="24644" name="Line 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5" name="Line 1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11"/>
          <p:cNvGrpSpPr>
            <a:grpSpLocks/>
          </p:cNvGrpSpPr>
          <p:nvPr/>
        </p:nvGrpSpPr>
        <p:grpSpPr bwMode="auto">
          <a:xfrm>
            <a:off x="6216650" y="1879600"/>
            <a:ext cx="188913" cy="188913"/>
            <a:chOff x="1792" y="2838"/>
            <a:chExt cx="119" cy="119"/>
          </a:xfrm>
        </p:grpSpPr>
        <p:sp>
          <p:nvSpPr>
            <p:cNvPr id="24642" name="Line 1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3" name="Line 1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4"/>
          <p:cNvGrpSpPr>
            <a:grpSpLocks/>
          </p:cNvGrpSpPr>
          <p:nvPr/>
        </p:nvGrpSpPr>
        <p:grpSpPr bwMode="auto">
          <a:xfrm>
            <a:off x="6213475" y="2232025"/>
            <a:ext cx="188913" cy="188913"/>
            <a:chOff x="1792" y="2838"/>
            <a:chExt cx="119" cy="119"/>
          </a:xfrm>
        </p:grpSpPr>
        <p:sp>
          <p:nvSpPr>
            <p:cNvPr id="24640" name="Line 1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1" name="Line 1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7"/>
          <p:cNvGrpSpPr>
            <a:grpSpLocks/>
          </p:cNvGrpSpPr>
          <p:nvPr/>
        </p:nvGrpSpPr>
        <p:grpSpPr bwMode="auto">
          <a:xfrm>
            <a:off x="6210300" y="2586038"/>
            <a:ext cx="188913" cy="188912"/>
            <a:chOff x="1792" y="2838"/>
            <a:chExt cx="119" cy="119"/>
          </a:xfrm>
        </p:grpSpPr>
        <p:sp>
          <p:nvSpPr>
            <p:cNvPr id="24638" name="Line 1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9" name="Line 1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20"/>
          <p:cNvGrpSpPr>
            <a:grpSpLocks/>
          </p:cNvGrpSpPr>
          <p:nvPr/>
        </p:nvGrpSpPr>
        <p:grpSpPr bwMode="auto">
          <a:xfrm>
            <a:off x="6584950" y="1533525"/>
            <a:ext cx="188913" cy="188913"/>
            <a:chOff x="1792" y="2838"/>
            <a:chExt cx="119" cy="119"/>
          </a:xfrm>
        </p:grpSpPr>
        <p:sp>
          <p:nvSpPr>
            <p:cNvPr id="24636" name="Line 2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7" name="Line 2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3"/>
          <p:cNvGrpSpPr>
            <a:grpSpLocks/>
          </p:cNvGrpSpPr>
          <p:nvPr/>
        </p:nvGrpSpPr>
        <p:grpSpPr bwMode="auto">
          <a:xfrm>
            <a:off x="6580188" y="1876425"/>
            <a:ext cx="188912" cy="188913"/>
            <a:chOff x="1792" y="2838"/>
            <a:chExt cx="119" cy="119"/>
          </a:xfrm>
        </p:grpSpPr>
        <p:sp>
          <p:nvSpPr>
            <p:cNvPr id="24634" name="Line 2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5" name="Line 2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6"/>
          <p:cNvGrpSpPr>
            <a:grpSpLocks/>
          </p:cNvGrpSpPr>
          <p:nvPr/>
        </p:nvGrpSpPr>
        <p:grpSpPr bwMode="auto">
          <a:xfrm>
            <a:off x="6577013" y="2228850"/>
            <a:ext cx="188912" cy="188913"/>
            <a:chOff x="1792" y="2838"/>
            <a:chExt cx="119" cy="119"/>
          </a:xfrm>
        </p:grpSpPr>
        <p:sp>
          <p:nvSpPr>
            <p:cNvPr id="24632" name="Line 2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3" name="Line 2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9"/>
          <p:cNvGrpSpPr>
            <a:grpSpLocks/>
          </p:cNvGrpSpPr>
          <p:nvPr/>
        </p:nvGrpSpPr>
        <p:grpSpPr bwMode="auto">
          <a:xfrm>
            <a:off x="6573838" y="2582863"/>
            <a:ext cx="188912" cy="188912"/>
            <a:chOff x="1792" y="2838"/>
            <a:chExt cx="119" cy="119"/>
          </a:xfrm>
        </p:grpSpPr>
        <p:sp>
          <p:nvSpPr>
            <p:cNvPr id="24630" name="Line 3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1" name="Line 3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2"/>
          <p:cNvGrpSpPr>
            <a:grpSpLocks/>
          </p:cNvGrpSpPr>
          <p:nvPr/>
        </p:nvGrpSpPr>
        <p:grpSpPr bwMode="auto">
          <a:xfrm>
            <a:off x="6970713" y="1530350"/>
            <a:ext cx="188912" cy="188913"/>
            <a:chOff x="1792" y="2838"/>
            <a:chExt cx="119" cy="119"/>
          </a:xfrm>
        </p:grpSpPr>
        <p:sp>
          <p:nvSpPr>
            <p:cNvPr id="24628" name="Line 3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9" name="Line 3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5"/>
          <p:cNvGrpSpPr>
            <a:grpSpLocks/>
          </p:cNvGrpSpPr>
          <p:nvPr/>
        </p:nvGrpSpPr>
        <p:grpSpPr bwMode="auto">
          <a:xfrm>
            <a:off x="6965950" y="1873250"/>
            <a:ext cx="188913" cy="188913"/>
            <a:chOff x="1792" y="2838"/>
            <a:chExt cx="119" cy="119"/>
          </a:xfrm>
        </p:grpSpPr>
        <p:sp>
          <p:nvSpPr>
            <p:cNvPr id="24626" name="Line 3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7" name="Line 3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8"/>
          <p:cNvGrpSpPr>
            <a:grpSpLocks/>
          </p:cNvGrpSpPr>
          <p:nvPr/>
        </p:nvGrpSpPr>
        <p:grpSpPr bwMode="auto">
          <a:xfrm>
            <a:off x="6962775" y="2225675"/>
            <a:ext cx="188913" cy="188913"/>
            <a:chOff x="1792" y="2838"/>
            <a:chExt cx="119" cy="119"/>
          </a:xfrm>
        </p:grpSpPr>
        <p:sp>
          <p:nvSpPr>
            <p:cNvPr id="24624" name="Line 3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5" name="Line 4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41"/>
          <p:cNvGrpSpPr>
            <a:grpSpLocks/>
          </p:cNvGrpSpPr>
          <p:nvPr/>
        </p:nvGrpSpPr>
        <p:grpSpPr bwMode="auto">
          <a:xfrm>
            <a:off x="6959600" y="2579688"/>
            <a:ext cx="188913" cy="188912"/>
            <a:chOff x="1792" y="2838"/>
            <a:chExt cx="119" cy="119"/>
          </a:xfrm>
        </p:grpSpPr>
        <p:sp>
          <p:nvSpPr>
            <p:cNvPr id="24622" name="Line 4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3" name="Line 4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4"/>
          <p:cNvGrpSpPr>
            <a:grpSpLocks/>
          </p:cNvGrpSpPr>
          <p:nvPr/>
        </p:nvGrpSpPr>
        <p:grpSpPr bwMode="auto">
          <a:xfrm>
            <a:off x="7351713" y="1541463"/>
            <a:ext cx="188912" cy="188912"/>
            <a:chOff x="1792" y="2838"/>
            <a:chExt cx="119" cy="119"/>
          </a:xfrm>
        </p:grpSpPr>
        <p:sp>
          <p:nvSpPr>
            <p:cNvPr id="24620" name="Line 4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1" name="Line 4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7"/>
          <p:cNvGrpSpPr>
            <a:grpSpLocks/>
          </p:cNvGrpSpPr>
          <p:nvPr/>
        </p:nvGrpSpPr>
        <p:grpSpPr bwMode="auto">
          <a:xfrm>
            <a:off x="7346950" y="1884363"/>
            <a:ext cx="188913" cy="188912"/>
            <a:chOff x="1792" y="2838"/>
            <a:chExt cx="119" cy="119"/>
          </a:xfrm>
        </p:grpSpPr>
        <p:sp>
          <p:nvSpPr>
            <p:cNvPr id="24618" name="Line 4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9" name="Line 4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50"/>
          <p:cNvGrpSpPr>
            <a:grpSpLocks/>
          </p:cNvGrpSpPr>
          <p:nvPr/>
        </p:nvGrpSpPr>
        <p:grpSpPr bwMode="auto">
          <a:xfrm>
            <a:off x="7343775" y="2236788"/>
            <a:ext cx="188913" cy="188912"/>
            <a:chOff x="1792" y="2838"/>
            <a:chExt cx="119" cy="119"/>
          </a:xfrm>
        </p:grpSpPr>
        <p:sp>
          <p:nvSpPr>
            <p:cNvPr id="24616" name="Line 5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7" name="Line 5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3"/>
          <p:cNvGrpSpPr>
            <a:grpSpLocks/>
          </p:cNvGrpSpPr>
          <p:nvPr/>
        </p:nvGrpSpPr>
        <p:grpSpPr bwMode="auto">
          <a:xfrm>
            <a:off x="7340600" y="2590800"/>
            <a:ext cx="188913" cy="188913"/>
            <a:chOff x="1792" y="2838"/>
            <a:chExt cx="119" cy="119"/>
          </a:xfrm>
        </p:grpSpPr>
        <p:sp>
          <p:nvSpPr>
            <p:cNvPr id="24614" name="Line 5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5" name="Line 5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993336" name="Line 56"/>
          <p:cNvSpPr>
            <a:spLocks noChangeShapeType="1"/>
          </p:cNvSpPr>
          <p:nvPr/>
        </p:nvSpPr>
        <p:spPr bwMode="auto">
          <a:xfrm>
            <a:off x="5472113" y="2139950"/>
            <a:ext cx="703262" cy="0"/>
          </a:xfrm>
          <a:prstGeom prst="line">
            <a:avLst/>
          </a:prstGeom>
          <a:noFill/>
          <a:ln w="9525">
            <a:solidFill>
              <a:schemeClr val="tx1"/>
            </a:solidFill>
            <a:round/>
            <a:headEnd/>
            <a:tailEnd type="triangle" w="med" len="med"/>
          </a:ln>
        </p:spPr>
        <p:txBody>
          <a:bodyPr/>
          <a:lstStyle/>
          <a:p>
            <a:endParaRPr lang="en-US"/>
          </a:p>
        </p:txBody>
      </p:sp>
      <p:sp>
        <p:nvSpPr>
          <p:cNvPr id="993337" name="Freeform 57"/>
          <p:cNvSpPr>
            <a:spLocks/>
          </p:cNvSpPr>
          <p:nvPr/>
        </p:nvSpPr>
        <p:spPr bwMode="auto">
          <a:xfrm>
            <a:off x="6153150" y="1927225"/>
            <a:ext cx="2051050" cy="230188"/>
          </a:xfrm>
          <a:custGeom>
            <a:avLst/>
            <a:gdLst>
              <a:gd name="T0" fmla="*/ 0 w 1292"/>
              <a:gd name="T1" fmla="*/ 2147483647 h 405"/>
              <a:gd name="T2" fmla="*/ 2147483647 w 1292"/>
              <a:gd name="T3" fmla="*/ 2147483647 h 405"/>
              <a:gd name="T4" fmla="*/ 2147483647 w 1292"/>
              <a:gd name="T5" fmla="*/ 2147483647 h 405"/>
              <a:gd name="T6" fmla="*/ 2147483647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993338" name="Rectangle 58"/>
          <p:cNvSpPr>
            <a:spLocks noChangeArrowheads="1"/>
          </p:cNvSpPr>
          <p:nvPr/>
        </p:nvSpPr>
        <p:spPr bwMode="auto">
          <a:xfrm>
            <a:off x="8193088" y="1403350"/>
            <a:ext cx="77787" cy="22748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993339" name="AutoShape 59"/>
          <p:cNvSpPr>
            <a:spLocks noChangeArrowheads="1"/>
          </p:cNvSpPr>
          <p:nvPr/>
        </p:nvSpPr>
        <p:spPr bwMode="auto">
          <a:xfrm>
            <a:off x="8166100" y="186848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0" name="Line 60"/>
          <p:cNvSpPr>
            <a:spLocks noChangeShapeType="1"/>
          </p:cNvSpPr>
          <p:nvPr/>
        </p:nvSpPr>
        <p:spPr bwMode="auto">
          <a:xfrm>
            <a:off x="6159500" y="2159000"/>
            <a:ext cx="2074863" cy="0"/>
          </a:xfrm>
          <a:prstGeom prst="line">
            <a:avLst/>
          </a:prstGeom>
          <a:noFill/>
          <a:ln w="9525">
            <a:solidFill>
              <a:srgbClr val="D60093"/>
            </a:solidFill>
            <a:round/>
            <a:headEnd/>
            <a:tailEnd type="triangle" w="med" len="med"/>
          </a:ln>
        </p:spPr>
        <p:txBody>
          <a:bodyPr/>
          <a:lstStyle/>
          <a:p>
            <a:endParaRPr lang="en-US"/>
          </a:p>
        </p:txBody>
      </p:sp>
      <p:sp>
        <p:nvSpPr>
          <p:cNvPr id="993341" name="AutoShape 61"/>
          <p:cNvSpPr>
            <a:spLocks noChangeArrowheads="1"/>
          </p:cNvSpPr>
          <p:nvPr/>
        </p:nvSpPr>
        <p:spPr bwMode="auto">
          <a:xfrm>
            <a:off x="8174038" y="209867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2" name="Freeform 62"/>
          <p:cNvSpPr>
            <a:spLocks/>
          </p:cNvSpPr>
          <p:nvPr/>
        </p:nvSpPr>
        <p:spPr bwMode="auto">
          <a:xfrm>
            <a:off x="6142038" y="2138392"/>
            <a:ext cx="2084387" cy="1327121"/>
          </a:xfrm>
          <a:custGeom>
            <a:avLst/>
            <a:gdLst>
              <a:gd name="T0" fmla="*/ 0 w 1257"/>
              <a:gd name="T1" fmla="*/ 2147483647 h 844"/>
              <a:gd name="T2" fmla="*/ 2147483647 w 1257"/>
              <a:gd name="T3" fmla="*/ 2147483647 h 844"/>
              <a:gd name="T4" fmla="*/ 2147483647 w 1257"/>
              <a:gd name="T5" fmla="*/ 2147483647 h 844"/>
              <a:gd name="T6" fmla="*/ 2147483647 w 1257"/>
              <a:gd name="T7" fmla="*/ 2147483647 h 844"/>
              <a:gd name="T8" fmla="*/ 2147483647 w 1257"/>
              <a:gd name="T9" fmla="*/ 2147483647 h 844"/>
              <a:gd name="T10" fmla="*/ 0 60000 65536"/>
              <a:gd name="T11" fmla="*/ 0 60000 65536"/>
              <a:gd name="T12" fmla="*/ 0 60000 65536"/>
              <a:gd name="T13" fmla="*/ 0 60000 65536"/>
              <a:gd name="T14" fmla="*/ 0 60000 65536"/>
              <a:gd name="T15" fmla="*/ 0 w 1257"/>
              <a:gd name="T16" fmla="*/ 0 h 844"/>
              <a:gd name="T17" fmla="*/ 1257 w 1257"/>
              <a:gd name="T18" fmla="*/ 844 h 844"/>
              <a:gd name="connsiteX0" fmla="*/ 0 w 10000"/>
              <a:gd name="connsiteY0" fmla="*/ 95 h 9905"/>
              <a:gd name="connsiteX1" fmla="*/ 1957 w 10000"/>
              <a:gd name="connsiteY1" fmla="*/ 590 h 9905"/>
              <a:gd name="connsiteX2" fmla="*/ 4694 w 10000"/>
              <a:gd name="connsiteY2" fmla="*/ 2251 h 9905"/>
              <a:gd name="connsiteX3" fmla="*/ 7041 w 10000"/>
              <a:gd name="connsiteY3" fmla="*/ 5497 h 9905"/>
              <a:gd name="connsiteX4" fmla="*/ 10000 w 10000"/>
              <a:gd name="connsiteY4" fmla="*/ 9905 h 9905"/>
              <a:gd name="connsiteX0" fmla="*/ 0 w 10000"/>
              <a:gd name="connsiteY0" fmla="*/ 96 h 10000"/>
              <a:gd name="connsiteX1" fmla="*/ 1957 w 10000"/>
              <a:gd name="connsiteY1" fmla="*/ 596 h 10000"/>
              <a:gd name="connsiteX2" fmla="*/ 4694 w 10000"/>
              <a:gd name="connsiteY2" fmla="*/ 2606 h 10000"/>
              <a:gd name="connsiteX3" fmla="*/ 7041 w 10000"/>
              <a:gd name="connsiteY3" fmla="*/ 555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6"/>
                </a:moveTo>
                <a:cubicBezTo>
                  <a:pt x="589" y="0"/>
                  <a:pt x="1175" y="178"/>
                  <a:pt x="1957" y="596"/>
                </a:cubicBezTo>
                <a:cubicBezTo>
                  <a:pt x="2739" y="1014"/>
                  <a:pt x="3847" y="1780"/>
                  <a:pt x="4694" y="2606"/>
                </a:cubicBezTo>
                <a:cubicBezTo>
                  <a:pt x="5541" y="3431"/>
                  <a:pt x="6157" y="4318"/>
                  <a:pt x="7041" y="5550"/>
                </a:cubicBezTo>
                <a:cubicBezTo>
                  <a:pt x="7925" y="6782"/>
                  <a:pt x="8958" y="8421"/>
                  <a:pt x="10000" y="10000"/>
                </a:cubicBezTo>
              </a:path>
            </a:pathLst>
          </a:custGeom>
          <a:noFill/>
          <a:ln w="9525">
            <a:solidFill>
              <a:srgbClr val="008000"/>
            </a:solidFill>
            <a:round/>
            <a:headEnd type="none" w="med" len="med"/>
            <a:tailEnd type="triangle" w="med" len="med"/>
          </a:ln>
        </p:spPr>
        <p:txBody>
          <a:bodyPr/>
          <a:lstStyle/>
          <a:p>
            <a:endParaRPr lang="en-US"/>
          </a:p>
        </p:txBody>
      </p:sp>
      <p:sp>
        <p:nvSpPr>
          <p:cNvPr id="993343" name="AutoShape 63"/>
          <p:cNvSpPr>
            <a:spLocks noChangeArrowheads="1"/>
          </p:cNvSpPr>
          <p:nvPr/>
        </p:nvSpPr>
        <p:spPr bwMode="auto">
          <a:xfrm>
            <a:off x="8150225" y="338137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4" name="Text Box 64"/>
          <p:cNvSpPr txBox="1">
            <a:spLocks noChangeArrowheads="1"/>
          </p:cNvSpPr>
          <p:nvPr/>
        </p:nvSpPr>
        <p:spPr bwMode="auto">
          <a:xfrm>
            <a:off x="8304213" y="1658938"/>
            <a:ext cx="547687"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rPr>
              <a:t>+2</a:t>
            </a:r>
          </a:p>
        </p:txBody>
      </p:sp>
      <p:sp>
        <p:nvSpPr>
          <p:cNvPr id="993345" name="Text Box 65"/>
          <p:cNvSpPr txBox="1">
            <a:spLocks noChangeArrowheads="1"/>
          </p:cNvSpPr>
          <p:nvPr/>
        </p:nvSpPr>
        <p:spPr bwMode="auto">
          <a:xfrm>
            <a:off x="8481346" y="2000250"/>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rPr>
              <a:t>0</a:t>
            </a:r>
          </a:p>
        </p:txBody>
      </p:sp>
      <p:sp>
        <p:nvSpPr>
          <p:cNvPr id="993346" name="Text Box 66"/>
          <p:cNvSpPr txBox="1">
            <a:spLocks noChangeArrowheads="1"/>
          </p:cNvSpPr>
          <p:nvPr/>
        </p:nvSpPr>
        <p:spPr bwMode="auto">
          <a:xfrm>
            <a:off x="8347075" y="3144838"/>
            <a:ext cx="473075"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rPr>
              <a:t>-1</a:t>
            </a:r>
          </a:p>
        </p:txBody>
      </p:sp>
      <p:sp>
        <p:nvSpPr>
          <p:cNvPr id="993347" name="Text Box 67"/>
          <p:cNvSpPr txBox="1">
            <a:spLocks noChangeArrowheads="1"/>
          </p:cNvSpPr>
          <p:nvPr/>
        </p:nvSpPr>
        <p:spPr bwMode="auto">
          <a:xfrm>
            <a:off x="8310563" y="1404938"/>
            <a:ext cx="915987" cy="396875"/>
          </a:xfrm>
          <a:prstGeom prst="rect">
            <a:avLst/>
          </a:prstGeom>
          <a:noFill/>
          <a:ln w="9525">
            <a:noFill/>
            <a:miter lim="800000"/>
            <a:headEnd/>
            <a:tailEnd/>
          </a:ln>
          <a:effectLst/>
        </p:spPr>
        <p:txBody>
          <a:bodyPr>
            <a:spAutoFit/>
          </a:bodyPr>
          <a:lstStyle/>
          <a:p>
            <a:pPr>
              <a:spcBef>
                <a:spcPct val="50000"/>
              </a:spcBef>
              <a:defRPr/>
            </a:pPr>
            <a:r>
              <a:rPr lang="en-US" altLang="en-US" sz="2000" dirty="0">
                <a:solidFill>
                  <a:schemeClr val="tx1">
                    <a:lumMod val="65000"/>
                    <a:lumOff val="35000"/>
                  </a:schemeClr>
                </a:solidFill>
              </a:rPr>
              <a:t>heavy</a:t>
            </a:r>
          </a:p>
        </p:txBody>
      </p:sp>
      <p:sp>
        <p:nvSpPr>
          <p:cNvPr id="993348" name="Text Box 68"/>
          <p:cNvSpPr txBox="1">
            <a:spLocks noChangeArrowheads="1"/>
          </p:cNvSpPr>
          <p:nvPr/>
        </p:nvSpPr>
        <p:spPr bwMode="auto">
          <a:xfrm>
            <a:off x="8324850" y="3427413"/>
            <a:ext cx="915988" cy="396875"/>
          </a:xfrm>
          <a:prstGeom prst="rect">
            <a:avLst/>
          </a:prstGeom>
          <a:noFill/>
          <a:ln w="9525">
            <a:noFill/>
            <a:miter lim="800000"/>
            <a:headEnd/>
            <a:tailEnd/>
          </a:ln>
          <a:effectLst/>
        </p:spPr>
        <p:txBody>
          <a:bodyPr>
            <a:spAutoFit/>
          </a:bodyPr>
          <a:lstStyle/>
          <a:p>
            <a:pPr>
              <a:spcBef>
                <a:spcPct val="50000"/>
              </a:spcBef>
              <a:defRPr/>
            </a:pPr>
            <a:r>
              <a:rPr lang="en-US" altLang="en-US" sz="2000">
                <a:solidFill>
                  <a:schemeClr val="tx1">
                    <a:lumMod val="65000"/>
                    <a:lumOff val="35000"/>
                  </a:schemeClr>
                </a:solidFill>
              </a:rPr>
              <a:t>light</a:t>
            </a:r>
          </a:p>
        </p:txBody>
      </p:sp>
      <p:sp>
        <p:nvSpPr>
          <p:cNvPr id="993349" name="Text Box 69"/>
          <p:cNvSpPr txBox="1">
            <a:spLocks noChangeArrowheads="1"/>
          </p:cNvSpPr>
          <p:nvPr/>
        </p:nvSpPr>
        <p:spPr bwMode="auto">
          <a:xfrm>
            <a:off x="8736013" y="1665288"/>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sym typeface="Symbol" pitchFamily="18" charset="2"/>
              </a:rPr>
              <a:t></a:t>
            </a:r>
          </a:p>
        </p:txBody>
      </p:sp>
      <p:sp>
        <p:nvSpPr>
          <p:cNvPr id="993350" name="Text Box 70"/>
          <p:cNvSpPr txBox="1">
            <a:spLocks noChangeArrowheads="1"/>
          </p:cNvSpPr>
          <p:nvPr/>
        </p:nvSpPr>
        <p:spPr bwMode="auto">
          <a:xfrm>
            <a:off x="8765048" y="1978025"/>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sym typeface="Symbol" pitchFamily="18" charset="2"/>
              </a:rPr>
              <a:t></a:t>
            </a:r>
          </a:p>
        </p:txBody>
      </p:sp>
      <p:sp>
        <p:nvSpPr>
          <p:cNvPr id="993351" name="Text Box 71"/>
          <p:cNvSpPr txBox="1">
            <a:spLocks noChangeArrowheads="1"/>
          </p:cNvSpPr>
          <p:nvPr/>
        </p:nvSpPr>
        <p:spPr bwMode="auto">
          <a:xfrm>
            <a:off x="8748507" y="3124200"/>
            <a:ext cx="476250"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sym typeface="Symbol" pitchFamily="18" charset="2"/>
              </a:rPr>
              <a:t></a:t>
            </a:r>
            <a:r>
              <a:rPr lang="en-US" altLang="en-US" baseline="30000" dirty="0">
                <a:solidFill>
                  <a:srgbClr val="009900"/>
                </a:solidFill>
                <a:sym typeface="Symbol" pitchFamily="18" charset="2"/>
              </a:rPr>
              <a:t>-</a:t>
            </a:r>
            <a:endParaRPr lang="en-US" altLang="en-US" dirty="0">
              <a:solidFill>
                <a:srgbClr val="009900"/>
              </a:solidFill>
              <a:sym typeface="Symbol" pitchFamily="18" charset="2"/>
            </a:endParaRPr>
          </a:p>
        </p:txBody>
      </p:sp>
      <p:sp>
        <p:nvSpPr>
          <p:cNvPr id="246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1" end="1"/>
                                            </p:txEl>
                                          </p:spTgt>
                                        </p:tgtEl>
                                        <p:attrNameLst>
                                          <p:attrName>style.visibility</p:attrName>
                                        </p:attrNameLst>
                                      </p:cBhvr>
                                      <p:to>
                                        <p:strVal val="visible"/>
                                      </p:to>
                                    </p:set>
                                    <p:anim calcmode="lin" valueType="num">
                                      <p:cBhvr additive="base">
                                        <p:cTn id="7"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2" end="2"/>
                                            </p:txEl>
                                          </p:spTgt>
                                        </p:tgtEl>
                                        <p:attrNameLst>
                                          <p:attrName>style.visibility</p:attrName>
                                        </p:attrNameLst>
                                      </p:cBhvr>
                                      <p:to>
                                        <p:strVal val="visible"/>
                                      </p:to>
                                    </p:set>
                                    <p:anim calcmode="lin" valueType="num">
                                      <p:cBhvr additive="base">
                                        <p:cTn id="13"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993286"/>
                                        </p:tgtEl>
                                        <p:attrNameLst>
                                          <p:attrName>style.visibility</p:attrName>
                                        </p:attrNameLst>
                                      </p:cBhvr>
                                      <p:to>
                                        <p:strVal val="visible"/>
                                      </p:to>
                                    </p:set>
                                    <p:anim calcmode="lin" valueType="num">
                                      <p:cBhvr additive="base">
                                        <p:cTn id="18" dur="500" fill="hold"/>
                                        <p:tgtEl>
                                          <p:spTgt spid="993286"/>
                                        </p:tgtEl>
                                        <p:attrNameLst>
                                          <p:attrName>ppt_x</p:attrName>
                                        </p:attrNameLst>
                                      </p:cBhvr>
                                      <p:tavLst>
                                        <p:tav tm="0">
                                          <p:val>
                                            <p:strVal val="#ppt_x"/>
                                          </p:val>
                                        </p:tav>
                                        <p:tav tm="100000">
                                          <p:val>
                                            <p:strVal val="#ppt_x"/>
                                          </p:val>
                                        </p:tav>
                                      </p:tavLst>
                                    </p:anim>
                                    <p:anim calcmode="lin" valueType="num">
                                      <p:cBhvr additive="base">
                                        <p:cTn id="19" dur="500" fill="hold"/>
                                        <p:tgtEl>
                                          <p:spTgt spid="993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93287"/>
                                        </p:tgtEl>
                                        <p:attrNameLst>
                                          <p:attrName>style.visibility</p:attrName>
                                        </p:attrNameLst>
                                      </p:cBhvr>
                                      <p:to>
                                        <p:strVal val="visible"/>
                                      </p:to>
                                    </p:set>
                                    <p:anim calcmode="lin" valueType="num">
                                      <p:cBhvr additive="base">
                                        <p:cTn id="23" dur="500" fill="hold"/>
                                        <p:tgtEl>
                                          <p:spTgt spid="993287"/>
                                        </p:tgtEl>
                                        <p:attrNameLst>
                                          <p:attrName>ppt_x</p:attrName>
                                        </p:attrNameLst>
                                      </p:cBhvr>
                                      <p:tavLst>
                                        <p:tav tm="0">
                                          <p:val>
                                            <p:strVal val="#ppt_x"/>
                                          </p:val>
                                        </p:tav>
                                        <p:tav tm="100000">
                                          <p:val>
                                            <p:strVal val="#ppt_x"/>
                                          </p:val>
                                        </p:tav>
                                      </p:tavLst>
                                    </p:anim>
                                    <p:anim calcmode="lin" valueType="num">
                                      <p:cBhvr additive="base">
                                        <p:cTn id="24" dur="500" fill="hold"/>
                                        <p:tgtEl>
                                          <p:spTgt spid="993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93338"/>
                                        </p:tgtEl>
                                        <p:attrNameLst>
                                          <p:attrName>style.visibility</p:attrName>
                                        </p:attrNameLst>
                                      </p:cBhvr>
                                      <p:to>
                                        <p:strVal val="visible"/>
                                      </p:to>
                                    </p:set>
                                    <p:anim calcmode="lin" valueType="num">
                                      <p:cBhvr additive="base">
                                        <p:cTn id="28" dur="500" fill="hold"/>
                                        <p:tgtEl>
                                          <p:spTgt spid="993338"/>
                                        </p:tgtEl>
                                        <p:attrNameLst>
                                          <p:attrName>ppt_x</p:attrName>
                                        </p:attrNameLst>
                                      </p:cBhvr>
                                      <p:tavLst>
                                        <p:tav tm="0">
                                          <p:val>
                                            <p:strVal val="#ppt_x"/>
                                          </p:val>
                                        </p:tav>
                                        <p:tav tm="100000">
                                          <p:val>
                                            <p:strVal val="#ppt_x"/>
                                          </p:val>
                                        </p:tav>
                                      </p:tavLst>
                                    </p:anim>
                                    <p:anim calcmode="lin" valueType="num">
                                      <p:cBhvr additive="base">
                                        <p:cTn id="29" dur="500" fill="hold"/>
                                        <p:tgtEl>
                                          <p:spTgt spid="993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3"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6" presetID="2" presetClass="entr" presetSubtype="3"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par>
                                <p:cTn id="64" presetID="2" presetClass="entr" presetSubtype="3"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1+#ppt_w/2"/>
                                          </p:val>
                                        </p:tav>
                                        <p:tav tm="100000">
                                          <p:val>
                                            <p:strVal val="#ppt_x"/>
                                          </p:val>
                                        </p:tav>
                                      </p:tavLst>
                                    </p:anim>
                                    <p:anim calcmode="lin" valueType="num">
                                      <p:cBhvr additive="base">
                                        <p:cTn id="87" dur="500" fill="hold"/>
                                        <p:tgtEl>
                                          <p:spTgt spid="15"/>
                                        </p:tgtEl>
                                        <p:attrNameLst>
                                          <p:attrName>ppt_y</p:attrName>
                                        </p:attrNameLst>
                                      </p:cBhvr>
                                      <p:tavLst>
                                        <p:tav tm="0">
                                          <p:val>
                                            <p:strVal val="0-#ppt_h/2"/>
                                          </p:val>
                                        </p:tav>
                                        <p:tav tm="100000">
                                          <p:val>
                                            <p:strVal val="#ppt_y"/>
                                          </p:val>
                                        </p:tav>
                                      </p:tavLst>
                                    </p:anim>
                                  </p:childTnLst>
                                </p:cTn>
                              </p:par>
                              <p:par>
                                <p:cTn id="88" presetID="2" presetClass="entr" presetSubtype="3"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0-#ppt_h/2"/>
                                          </p:val>
                                        </p:tav>
                                        <p:tav tm="100000">
                                          <p:val>
                                            <p:strVal val="#ppt_y"/>
                                          </p:val>
                                        </p:tav>
                                      </p:tavLst>
                                    </p:anim>
                                  </p:childTnLst>
                                </p:cTn>
                              </p:par>
                              <p:par>
                                <p:cTn id="92" presetID="2" presetClass="entr" presetSubtype="3"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1+#ppt_w/2"/>
                                          </p:val>
                                        </p:tav>
                                        <p:tav tm="100000">
                                          <p:val>
                                            <p:strVal val="#ppt_x"/>
                                          </p:val>
                                        </p:tav>
                                      </p:tavLst>
                                    </p:anim>
                                    <p:anim calcmode="lin" valueType="num">
                                      <p:cBhvr additive="base">
                                        <p:cTn id="95" dur="500" fill="hold"/>
                                        <p:tgtEl>
                                          <p:spTgt spid="17"/>
                                        </p:tgtEl>
                                        <p:attrNameLst>
                                          <p:attrName>ppt_y</p:attrName>
                                        </p:attrNameLst>
                                      </p:cBhvr>
                                      <p:tavLst>
                                        <p:tav tm="0">
                                          <p:val>
                                            <p:strVal val="0-#ppt_h/2"/>
                                          </p:val>
                                        </p:tav>
                                        <p:tav tm="100000">
                                          <p:val>
                                            <p:strVal val="#ppt_y"/>
                                          </p:val>
                                        </p:tav>
                                      </p:tavLst>
                                    </p:anim>
                                  </p:childTnLst>
                                </p:cTn>
                              </p:par>
                              <p:par>
                                <p:cTn id="96" presetID="8" presetClass="emph" presetSubtype="0" fill="hold" nodeType="withEffect">
                                  <p:stCondLst>
                                    <p:cond delay="0"/>
                                  </p:stCondLst>
                                  <p:childTnLst>
                                    <p:animRot by="21600000">
                                      <p:cBhvr>
                                        <p:cTn id="97" dur="2000" fill="hold"/>
                                        <p:tgtEl>
                                          <p:spTgt spid="2"/>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3"/>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4"/>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5"/>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6"/>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7"/>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8"/>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9"/>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10"/>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11"/>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12"/>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3"/>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4"/>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5"/>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6"/>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7"/>
                                        </p:tgtEl>
                                        <p:attrNameLst>
                                          <p:attrName>r</p:attrName>
                                        </p:attrNameLst>
                                      </p:cBhvr>
                                    </p:animRo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93336"/>
                                        </p:tgtEl>
                                        <p:attrNameLst>
                                          <p:attrName>style.visibility</p:attrName>
                                        </p:attrNameLst>
                                      </p:cBhvr>
                                      <p:to>
                                        <p:strVal val="visible"/>
                                      </p:to>
                                    </p:set>
                                    <p:animEffect transition="in" filter="wipe(left)">
                                      <p:cBhvr>
                                        <p:cTn id="132" dur="500"/>
                                        <p:tgtEl>
                                          <p:spTgt spid="993336"/>
                                        </p:tgtEl>
                                      </p:cBhvr>
                                    </p:animEffect>
                                  </p:childTnLst>
                                  <p:subTnLst>
                                    <p:audio>
                                      <p:cMediaNode>
                                        <p:cTn display="0" masterRel="sameClick">
                                          <p:stCondLst>
                                            <p:cond evt="begin" delay="0">
                                              <p:tn val="130"/>
                                            </p:cond>
                                          </p:stCondLst>
                                          <p:endCondLst>
                                            <p:cond evt="onStopAudio" delay="0">
                                              <p:tgtEl>
                                                <p:sldTgt/>
                                              </p:tgtEl>
                                            </p:cond>
                                          </p:endCondLst>
                                        </p:cTn>
                                        <p:tgtEl>
                                          <p:sndTgt r:embed="rId7" name="voltage.wav"/>
                                        </p:tgtEl>
                                      </p:cMediaNode>
                                    </p:audio>
                                  </p:subTnLst>
                                </p:cTn>
                              </p:par>
                            </p:childTnLst>
                          </p:cTn>
                        </p:par>
                        <p:par>
                          <p:cTn id="133" fill="hold" nodeType="afterGroup">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993337"/>
                                        </p:tgtEl>
                                        <p:attrNameLst>
                                          <p:attrName>style.visibility</p:attrName>
                                        </p:attrNameLst>
                                      </p:cBhvr>
                                      <p:to>
                                        <p:strVal val="visible"/>
                                      </p:to>
                                    </p:set>
                                    <p:animEffect transition="in" filter="wipe(left)">
                                      <p:cBhvr>
                                        <p:cTn id="136" dur="500"/>
                                        <p:tgtEl>
                                          <p:spTgt spid="993337"/>
                                        </p:tgtEl>
                                      </p:cBhvr>
                                    </p:animEffect>
                                  </p:childTnLst>
                                  <p:subTnLst>
                                    <p:audio>
                                      <p:cMediaNode>
                                        <p:cTn display="0" masterRel="sameClick">
                                          <p:stCondLst>
                                            <p:cond evt="begin" delay="0">
                                              <p:tn val="134"/>
                                            </p:cond>
                                          </p:stCondLst>
                                          <p:endCondLst>
                                            <p:cond evt="onStopAudio" delay="0">
                                              <p:tgtEl>
                                                <p:sldTgt/>
                                              </p:tgtEl>
                                            </p:cond>
                                          </p:endCondLst>
                                        </p:cTn>
                                        <p:tgtEl>
                                          <p:sndTgt r:embed="rId7" name="voltage.wav"/>
                                        </p:tgtEl>
                                      </p:cMediaNode>
                                    </p:audio>
                                  </p:subTnLst>
                                </p:cTn>
                              </p:par>
                            </p:childTnLst>
                          </p:cTn>
                        </p:par>
                        <p:par>
                          <p:cTn id="137" fill="hold" nodeType="afterGroup">
                            <p:stCondLst>
                              <p:cond delay="1000"/>
                            </p:stCondLst>
                            <p:childTnLst>
                              <p:par>
                                <p:cTn id="138" presetID="2" presetClass="entr" presetSubtype="4" fill="hold" grpId="0" nodeType="afterEffect">
                                  <p:stCondLst>
                                    <p:cond delay="0"/>
                                  </p:stCondLst>
                                  <p:childTnLst>
                                    <p:set>
                                      <p:cBhvr>
                                        <p:cTn id="139" dur="1" fill="hold">
                                          <p:stCondLst>
                                            <p:cond delay="0"/>
                                          </p:stCondLst>
                                        </p:cTn>
                                        <p:tgtEl>
                                          <p:spTgt spid="993339"/>
                                        </p:tgtEl>
                                        <p:attrNameLst>
                                          <p:attrName>style.visibility</p:attrName>
                                        </p:attrNameLst>
                                      </p:cBhvr>
                                      <p:to>
                                        <p:strVal val="visible"/>
                                      </p:to>
                                    </p:set>
                                    <p:anim calcmode="lin" valueType="num">
                                      <p:cBhvr additive="base">
                                        <p:cTn id="140" dur="500" fill="hold"/>
                                        <p:tgtEl>
                                          <p:spTgt spid="993339"/>
                                        </p:tgtEl>
                                        <p:attrNameLst>
                                          <p:attrName>ppt_x</p:attrName>
                                        </p:attrNameLst>
                                      </p:cBhvr>
                                      <p:tavLst>
                                        <p:tav tm="0">
                                          <p:val>
                                            <p:strVal val="#ppt_x"/>
                                          </p:val>
                                        </p:tav>
                                        <p:tav tm="100000">
                                          <p:val>
                                            <p:strVal val="#ppt_x"/>
                                          </p:val>
                                        </p:tav>
                                      </p:tavLst>
                                    </p:anim>
                                    <p:anim calcmode="lin" valueType="num">
                                      <p:cBhvr additive="base">
                                        <p:cTn id="141" dur="500" fill="hold"/>
                                        <p:tgtEl>
                                          <p:spTgt spid="993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993340"/>
                                        </p:tgtEl>
                                        <p:attrNameLst>
                                          <p:attrName>style.visibility</p:attrName>
                                        </p:attrNameLst>
                                      </p:cBhvr>
                                      <p:to>
                                        <p:strVal val="visible"/>
                                      </p:to>
                                    </p:set>
                                    <p:animEffect transition="in" filter="wipe(left)">
                                      <p:cBhvr>
                                        <p:cTn id="146" dur="500"/>
                                        <p:tgtEl>
                                          <p:spTgt spid="993340"/>
                                        </p:tgtEl>
                                      </p:cBhvr>
                                    </p:animEffect>
                                  </p:childTnLst>
                                  <p:subTnLst>
                                    <p:audio>
                                      <p:cMediaNode>
                                        <p:cTn display="0" masterRel="sameClick">
                                          <p:stCondLst>
                                            <p:cond evt="begin" delay="0">
                                              <p:tn val="144"/>
                                            </p:cond>
                                          </p:stCondLst>
                                          <p:endCondLst>
                                            <p:cond evt="onStopAudio" delay="0">
                                              <p:tgtEl>
                                                <p:sldTgt/>
                                              </p:tgtEl>
                                            </p:cond>
                                          </p:endCondLst>
                                        </p:cTn>
                                        <p:tgtEl>
                                          <p:sndTgt r:embed="rId7" name="voltage.wav"/>
                                        </p:tgtEl>
                                      </p:cMediaNode>
                                    </p:audio>
                                  </p:sub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993341"/>
                                        </p:tgtEl>
                                        <p:attrNameLst>
                                          <p:attrName>style.visibility</p:attrName>
                                        </p:attrNameLst>
                                      </p:cBhvr>
                                      <p:to>
                                        <p:strVal val="visible"/>
                                      </p:to>
                                    </p:set>
                                    <p:anim calcmode="lin" valueType="num">
                                      <p:cBhvr additive="base">
                                        <p:cTn id="150" dur="500" fill="hold"/>
                                        <p:tgtEl>
                                          <p:spTgt spid="993341"/>
                                        </p:tgtEl>
                                        <p:attrNameLst>
                                          <p:attrName>ppt_x</p:attrName>
                                        </p:attrNameLst>
                                      </p:cBhvr>
                                      <p:tavLst>
                                        <p:tav tm="0">
                                          <p:val>
                                            <p:strVal val="#ppt_x"/>
                                          </p:val>
                                        </p:tav>
                                        <p:tav tm="100000">
                                          <p:val>
                                            <p:strVal val="#ppt_x"/>
                                          </p:val>
                                        </p:tav>
                                      </p:tavLst>
                                    </p:anim>
                                    <p:anim calcmode="lin" valueType="num">
                                      <p:cBhvr additive="base">
                                        <p:cTn id="151" dur="500" fill="hold"/>
                                        <p:tgtEl>
                                          <p:spTgt spid="9933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5" name="suction.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93342"/>
                                        </p:tgtEl>
                                        <p:attrNameLst>
                                          <p:attrName>style.visibility</p:attrName>
                                        </p:attrNameLst>
                                      </p:cBhvr>
                                      <p:to>
                                        <p:strVal val="visible"/>
                                      </p:to>
                                    </p:set>
                                    <p:animEffect transition="in" filter="wipe(left)">
                                      <p:cBhvr>
                                        <p:cTn id="156" dur="500"/>
                                        <p:tgtEl>
                                          <p:spTgt spid="993342"/>
                                        </p:tgtEl>
                                      </p:cBhvr>
                                    </p:animEffect>
                                  </p:childTnLst>
                                  <p:subTnLst>
                                    <p:audio>
                                      <p:cMediaNode>
                                        <p:cTn display="0" masterRel="sameClick">
                                          <p:stCondLst>
                                            <p:cond evt="begin" delay="0">
                                              <p:tn val="154"/>
                                            </p:cond>
                                          </p:stCondLst>
                                          <p:endCondLst>
                                            <p:cond evt="onStopAudio" delay="0">
                                              <p:tgtEl>
                                                <p:sldTgt/>
                                              </p:tgtEl>
                                            </p:cond>
                                          </p:endCondLst>
                                        </p:cTn>
                                        <p:tgtEl>
                                          <p:sndTgt r:embed="rId7" name="voltage.wav"/>
                                        </p:tgtEl>
                                      </p:cMediaNode>
                                    </p:audio>
                                  </p:subTnLst>
                                </p:cTn>
                              </p:par>
                            </p:childTnLst>
                          </p:cTn>
                        </p:par>
                        <p:par>
                          <p:cTn id="157" fill="hold" nodeType="afterGroup">
                            <p:stCondLst>
                              <p:cond delay="500"/>
                            </p:stCondLst>
                            <p:childTnLst>
                              <p:par>
                                <p:cTn id="158" presetID="2" presetClass="entr" presetSubtype="4" fill="hold" grpId="0" nodeType="afterEffect">
                                  <p:stCondLst>
                                    <p:cond delay="0"/>
                                  </p:stCondLst>
                                  <p:childTnLst>
                                    <p:set>
                                      <p:cBhvr>
                                        <p:cTn id="159" dur="1" fill="hold">
                                          <p:stCondLst>
                                            <p:cond delay="0"/>
                                          </p:stCondLst>
                                        </p:cTn>
                                        <p:tgtEl>
                                          <p:spTgt spid="993343"/>
                                        </p:tgtEl>
                                        <p:attrNameLst>
                                          <p:attrName>style.visibility</p:attrName>
                                        </p:attrNameLst>
                                      </p:cBhvr>
                                      <p:to>
                                        <p:strVal val="visible"/>
                                      </p:to>
                                    </p:set>
                                    <p:anim calcmode="lin" valueType="num">
                                      <p:cBhvr additive="base">
                                        <p:cTn id="160" dur="500" fill="hold"/>
                                        <p:tgtEl>
                                          <p:spTgt spid="993343"/>
                                        </p:tgtEl>
                                        <p:attrNameLst>
                                          <p:attrName>ppt_x</p:attrName>
                                        </p:attrNameLst>
                                      </p:cBhvr>
                                      <p:tavLst>
                                        <p:tav tm="0">
                                          <p:val>
                                            <p:strVal val="#ppt_x"/>
                                          </p:val>
                                        </p:tav>
                                        <p:tav tm="100000">
                                          <p:val>
                                            <p:strVal val="#ppt_x"/>
                                          </p:val>
                                        </p:tav>
                                      </p:tavLst>
                                    </p:anim>
                                    <p:anim calcmode="lin" valueType="num">
                                      <p:cBhvr additive="base">
                                        <p:cTn id="161" dur="500" fill="hold"/>
                                        <p:tgtEl>
                                          <p:spTgt spid="9933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5" name="suction.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993345"/>
                                        </p:tgtEl>
                                        <p:attrNameLst>
                                          <p:attrName>style.visibility</p:attrName>
                                        </p:attrNameLst>
                                      </p:cBhvr>
                                      <p:to>
                                        <p:strVal val="visible"/>
                                      </p:to>
                                    </p:set>
                                    <p:anim calcmode="lin" valueType="num">
                                      <p:cBhvr additive="base">
                                        <p:cTn id="166" dur="500" fill="hold"/>
                                        <p:tgtEl>
                                          <p:spTgt spid="993345"/>
                                        </p:tgtEl>
                                        <p:attrNameLst>
                                          <p:attrName>ppt_x</p:attrName>
                                        </p:attrNameLst>
                                      </p:cBhvr>
                                      <p:tavLst>
                                        <p:tav tm="0">
                                          <p:val>
                                            <p:strVal val="1+#ppt_w/2"/>
                                          </p:val>
                                        </p:tav>
                                        <p:tav tm="100000">
                                          <p:val>
                                            <p:strVal val="#ppt_x"/>
                                          </p:val>
                                        </p:tav>
                                      </p:tavLst>
                                    </p:anim>
                                    <p:anim calcmode="lin" valueType="num">
                                      <p:cBhvr additive="base">
                                        <p:cTn id="167" dur="500" fill="hold"/>
                                        <p:tgtEl>
                                          <p:spTgt spid="9933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993344"/>
                                        </p:tgtEl>
                                        <p:attrNameLst>
                                          <p:attrName>style.visibility</p:attrName>
                                        </p:attrNameLst>
                                      </p:cBhvr>
                                      <p:to>
                                        <p:strVal val="visible"/>
                                      </p:to>
                                    </p:set>
                                    <p:anim calcmode="lin" valueType="num">
                                      <p:cBhvr additive="base">
                                        <p:cTn id="172" dur="500" fill="hold"/>
                                        <p:tgtEl>
                                          <p:spTgt spid="993344"/>
                                        </p:tgtEl>
                                        <p:attrNameLst>
                                          <p:attrName>ppt_x</p:attrName>
                                        </p:attrNameLst>
                                      </p:cBhvr>
                                      <p:tavLst>
                                        <p:tav tm="0">
                                          <p:val>
                                            <p:strVal val="1+#ppt_w/2"/>
                                          </p:val>
                                        </p:tav>
                                        <p:tav tm="100000">
                                          <p:val>
                                            <p:strVal val="#ppt_x"/>
                                          </p:val>
                                        </p:tav>
                                      </p:tavLst>
                                    </p:anim>
                                    <p:anim calcmode="lin" valueType="num">
                                      <p:cBhvr additive="base">
                                        <p:cTn id="173" dur="500" fill="hold"/>
                                        <p:tgtEl>
                                          <p:spTgt spid="993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993346"/>
                                        </p:tgtEl>
                                        <p:attrNameLst>
                                          <p:attrName>style.visibility</p:attrName>
                                        </p:attrNameLst>
                                      </p:cBhvr>
                                      <p:to>
                                        <p:strVal val="visible"/>
                                      </p:to>
                                    </p:set>
                                    <p:anim calcmode="lin" valueType="num">
                                      <p:cBhvr additive="base">
                                        <p:cTn id="178" dur="500" fill="hold"/>
                                        <p:tgtEl>
                                          <p:spTgt spid="993346"/>
                                        </p:tgtEl>
                                        <p:attrNameLst>
                                          <p:attrName>ppt_x</p:attrName>
                                        </p:attrNameLst>
                                      </p:cBhvr>
                                      <p:tavLst>
                                        <p:tav tm="0">
                                          <p:val>
                                            <p:strVal val="1+#ppt_w/2"/>
                                          </p:val>
                                        </p:tav>
                                        <p:tav tm="100000">
                                          <p:val>
                                            <p:strVal val="#ppt_x"/>
                                          </p:val>
                                        </p:tav>
                                      </p:tavLst>
                                    </p:anim>
                                    <p:anim calcmode="lin" valueType="num">
                                      <p:cBhvr additive="base">
                                        <p:cTn id="179" dur="500" fill="hold"/>
                                        <p:tgtEl>
                                          <p:spTgt spid="9933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993347"/>
                                        </p:tgtEl>
                                        <p:attrNameLst>
                                          <p:attrName>style.visibility</p:attrName>
                                        </p:attrNameLst>
                                      </p:cBhvr>
                                      <p:to>
                                        <p:strVal val="visible"/>
                                      </p:to>
                                    </p:set>
                                    <p:anim calcmode="lin" valueType="num">
                                      <p:cBhvr additive="base">
                                        <p:cTn id="184" dur="500" fill="hold"/>
                                        <p:tgtEl>
                                          <p:spTgt spid="993347"/>
                                        </p:tgtEl>
                                        <p:attrNameLst>
                                          <p:attrName>ppt_x</p:attrName>
                                        </p:attrNameLst>
                                      </p:cBhvr>
                                      <p:tavLst>
                                        <p:tav tm="0">
                                          <p:val>
                                            <p:strVal val="1+#ppt_w/2"/>
                                          </p:val>
                                        </p:tav>
                                        <p:tav tm="100000">
                                          <p:val>
                                            <p:strVal val="#ppt_x"/>
                                          </p:val>
                                        </p:tav>
                                      </p:tavLst>
                                    </p:anim>
                                    <p:anim calcmode="lin" valueType="num">
                                      <p:cBhvr additive="base">
                                        <p:cTn id="185" dur="500" fill="hold"/>
                                        <p:tgtEl>
                                          <p:spTgt spid="9933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993348"/>
                                        </p:tgtEl>
                                        <p:attrNameLst>
                                          <p:attrName>style.visibility</p:attrName>
                                        </p:attrNameLst>
                                      </p:cBhvr>
                                      <p:to>
                                        <p:strVal val="visible"/>
                                      </p:to>
                                    </p:set>
                                    <p:anim calcmode="lin" valueType="num">
                                      <p:cBhvr additive="base">
                                        <p:cTn id="190" dur="500" fill="hold"/>
                                        <p:tgtEl>
                                          <p:spTgt spid="993348"/>
                                        </p:tgtEl>
                                        <p:attrNameLst>
                                          <p:attrName>ppt_x</p:attrName>
                                        </p:attrNameLst>
                                      </p:cBhvr>
                                      <p:tavLst>
                                        <p:tav tm="0">
                                          <p:val>
                                            <p:strVal val="1+#ppt_w/2"/>
                                          </p:val>
                                        </p:tav>
                                        <p:tav tm="100000">
                                          <p:val>
                                            <p:strVal val="#ppt_x"/>
                                          </p:val>
                                        </p:tav>
                                      </p:tavLst>
                                    </p:anim>
                                    <p:anim calcmode="lin" valueType="num">
                                      <p:cBhvr additive="base">
                                        <p:cTn id="191" dur="500" fill="hold"/>
                                        <p:tgtEl>
                                          <p:spTgt spid="993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nodeType="clickEffect">
                                  <p:stCondLst>
                                    <p:cond delay="0"/>
                                  </p:stCondLst>
                                  <p:childTnLst>
                                    <p:set>
                                      <p:cBhvr>
                                        <p:cTn id="195" dur="1" fill="hold">
                                          <p:stCondLst>
                                            <p:cond delay="0"/>
                                          </p:stCondLst>
                                        </p:cTn>
                                        <p:tgtEl>
                                          <p:spTgt spid="993282">
                                            <p:txEl>
                                              <p:pRg st="3" end="3"/>
                                            </p:txEl>
                                          </p:spTgt>
                                        </p:tgtEl>
                                        <p:attrNameLst>
                                          <p:attrName>style.visibility</p:attrName>
                                        </p:attrNameLst>
                                      </p:cBhvr>
                                      <p:to>
                                        <p:strVal val="visible"/>
                                      </p:to>
                                    </p:set>
                                    <p:anim calcmode="lin" valueType="num">
                                      <p:cBhvr additive="base">
                                        <p:cTn id="196"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2" fill="hold" grpId="0" nodeType="clickEffect">
                                  <p:stCondLst>
                                    <p:cond delay="0"/>
                                  </p:stCondLst>
                                  <p:childTnLst>
                                    <p:set>
                                      <p:cBhvr>
                                        <p:cTn id="201" dur="1" fill="hold">
                                          <p:stCondLst>
                                            <p:cond delay="0"/>
                                          </p:stCondLst>
                                        </p:cTn>
                                        <p:tgtEl>
                                          <p:spTgt spid="993349"/>
                                        </p:tgtEl>
                                        <p:attrNameLst>
                                          <p:attrName>style.visibility</p:attrName>
                                        </p:attrNameLst>
                                      </p:cBhvr>
                                      <p:to>
                                        <p:strVal val="visible"/>
                                      </p:to>
                                    </p:set>
                                    <p:anim calcmode="lin" valueType="num">
                                      <p:cBhvr additive="base">
                                        <p:cTn id="202" dur="500" fill="hold"/>
                                        <p:tgtEl>
                                          <p:spTgt spid="993349"/>
                                        </p:tgtEl>
                                        <p:attrNameLst>
                                          <p:attrName>ppt_x</p:attrName>
                                        </p:attrNameLst>
                                      </p:cBhvr>
                                      <p:tavLst>
                                        <p:tav tm="0">
                                          <p:val>
                                            <p:strVal val="1+#ppt_w/2"/>
                                          </p:val>
                                        </p:tav>
                                        <p:tav tm="100000">
                                          <p:val>
                                            <p:strVal val="#ppt_x"/>
                                          </p:val>
                                        </p:tav>
                                      </p:tavLst>
                                    </p:anim>
                                    <p:anim calcmode="lin" valueType="num">
                                      <p:cBhvr additive="base">
                                        <p:cTn id="203" dur="500" fill="hold"/>
                                        <p:tgtEl>
                                          <p:spTgt spid="99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5" name="suction.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nodeType="clickEffect">
                                  <p:stCondLst>
                                    <p:cond delay="0"/>
                                  </p:stCondLst>
                                  <p:childTnLst>
                                    <p:set>
                                      <p:cBhvr>
                                        <p:cTn id="207" dur="1" fill="hold">
                                          <p:stCondLst>
                                            <p:cond delay="0"/>
                                          </p:stCondLst>
                                        </p:cTn>
                                        <p:tgtEl>
                                          <p:spTgt spid="993282">
                                            <p:txEl>
                                              <p:pRg st="4" end="4"/>
                                            </p:txEl>
                                          </p:spTgt>
                                        </p:tgtEl>
                                        <p:attrNameLst>
                                          <p:attrName>style.visibility</p:attrName>
                                        </p:attrNameLst>
                                      </p:cBhvr>
                                      <p:to>
                                        <p:strVal val="visible"/>
                                      </p:to>
                                    </p:set>
                                    <p:anim calcmode="lin" valueType="num">
                                      <p:cBhvr additive="base">
                                        <p:cTn id="208"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209"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993351"/>
                                        </p:tgtEl>
                                        <p:attrNameLst>
                                          <p:attrName>style.visibility</p:attrName>
                                        </p:attrNameLst>
                                      </p:cBhvr>
                                      <p:to>
                                        <p:strVal val="visible"/>
                                      </p:to>
                                    </p:set>
                                    <p:anim calcmode="lin" valueType="num">
                                      <p:cBhvr additive="base">
                                        <p:cTn id="214" dur="500" fill="hold"/>
                                        <p:tgtEl>
                                          <p:spTgt spid="993351"/>
                                        </p:tgtEl>
                                        <p:attrNameLst>
                                          <p:attrName>ppt_x</p:attrName>
                                        </p:attrNameLst>
                                      </p:cBhvr>
                                      <p:tavLst>
                                        <p:tav tm="0">
                                          <p:val>
                                            <p:strVal val="1+#ppt_w/2"/>
                                          </p:val>
                                        </p:tav>
                                        <p:tav tm="100000">
                                          <p:val>
                                            <p:strVal val="#ppt_x"/>
                                          </p:val>
                                        </p:tav>
                                      </p:tavLst>
                                    </p:anim>
                                    <p:anim calcmode="lin" valueType="num">
                                      <p:cBhvr additive="base">
                                        <p:cTn id="215" dur="500" fill="hold"/>
                                        <p:tgtEl>
                                          <p:spTgt spid="9933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5" name="suction.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nodeType="clickEffect">
                                  <p:stCondLst>
                                    <p:cond delay="0"/>
                                  </p:stCondLst>
                                  <p:childTnLst>
                                    <p:set>
                                      <p:cBhvr>
                                        <p:cTn id="219" dur="1" fill="hold">
                                          <p:stCondLst>
                                            <p:cond delay="0"/>
                                          </p:stCondLst>
                                        </p:cTn>
                                        <p:tgtEl>
                                          <p:spTgt spid="993282">
                                            <p:txEl>
                                              <p:pRg st="5" end="5"/>
                                            </p:txEl>
                                          </p:spTgt>
                                        </p:tgtEl>
                                        <p:attrNameLst>
                                          <p:attrName>style.visibility</p:attrName>
                                        </p:attrNameLst>
                                      </p:cBhvr>
                                      <p:to>
                                        <p:strVal val="visible"/>
                                      </p:to>
                                    </p:set>
                                    <p:anim calcmode="lin" valueType="num">
                                      <p:cBhvr additive="base">
                                        <p:cTn id="22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993350"/>
                                        </p:tgtEl>
                                        <p:attrNameLst>
                                          <p:attrName>style.visibility</p:attrName>
                                        </p:attrNameLst>
                                      </p:cBhvr>
                                      <p:to>
                                        <p:strVal val="visible"/>
                                      </p:to>
                                    </p:set>
                                    <p:anim calcmode="lin" valueType="num">
                                      <p:cBhvr additive="base">
                                        <p:cTn id="226" dur="500" fill="hold"/>
                                        <p:tgtEl>
                                          <p:spTgt spid="993350"/>
                                        </p:tgtEl>
                                        <p:attrNameLst>
                                          <p:attrName>ppt_x</p:attrName>
                                        </p:attrNameLst>
                                      </p:cBhvr>
                                      <p:tavLst>
                                        <p:tav tm="0">
                                          <p:val>
                                            <p:strVal val="1+#ppt_w/2"/>
                                          </p:val>
                                        </p:tav>
                                        <p:tav tm="100000">
                                          <p:val>
                                            <p:strVal val="#ppt_x"/>
                                          </p:val>
                                        </p:tav>
                                      </p:tavLst>
                                    </p:anim>
                                    <p:anim calcmode="lin" valueType="num">
                                      <p:cBhvr additive="base">
                                        <p:cTn id="227" dur="500" fill="hold"/>
                                        <p:tgtEl>
                                          <p:spTgt spid="993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7" grpId="0" animBg="1"/>
      <p:bldP spid="993336" grpId="0" animBg="1"/>
      <p:bldP spid="993337" grpId="0" animBg="1"/>
      <p:bldP spid="993338" grpId="0" animBg="1"/>
      <p:bldP spid="993339" grpId="0" animBg="1"/>
      <p:bldP spid="993340" grpId="0" animBg="1"/>
      <p:bldP spid="993341" grpId="0" animBg="1"/>
      <p:bldP spid="993342" grpId="0" animBg="1"/>
      <p:bldP spid="993343" grpId="0" animBg="1"/>
      <p:bldP spid="993344" grpId="0"/>
      <p:bldP spid="993345" grpId="0"/>
      <p:bldP spid="993346" grpId="0"/>
      <p:bldP spid="993347" grpId="0"/>
      <p:bldP spid="993348" grpId="0"/>
      <p:bldP spid="993349" grpId="0"/>
      <p:bldP spid="993350" grpId="0"/>
      <p:bldP spid="9933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ChangeArrowheads="1"/>
          </p:cNvSpPr>
          <p:nvPr/>
        </p:nvSpPr>
        <p:spPr bwMode="auto">
          <a:xfrm>
            <a:off x="685800" y="1328738"/>
            <a:ext cx="7772400" cy="4924425"/>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alpha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emits an </a:t>
            </a:r>
            <a:r>
              <a:rPr lang="en-US" altLang="en-US" b="1" dirty="0">
                <a:solidFill>
                  <a:srgbClr val="000000"/>
                </a:solidFill>
                <a:latin typeface="+mn-lt"/>
                <a:cs typeface="Times New Roman" pitchFamily="18" charset="0"/>
              </a:rPr>
              <a:t>alpha particle</a:t>
            </a:r>
            <a:r>
              <a:rPr lang="en-US" altLang="en-US" dirty="0">
                <a:solidFill>
                  <a:srgbClr val="000000"/>
                </a:solidFill>
                <a:latin typeface="+mn-lt"/>
                <a:cs typeface="Times New Roman" pitchFamily="18" charset="0"/>
              </a:rPr>
              <a:t>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it loses two protons and two neutrons.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alpha particles have an energy of about                                    5 </a:t>
            </a:r>
            <a:r>
              <a:rPr lang="en-US" altLang="en-US" dirty="0" err="1">
                <a:solidFill>
                  <a:srgbClr val="000000"/>
                </a:solidFill>
                <a:latin typeface="+mn-lt"/>
                <a:cs typeface="Times New Roman" pitchFamily="18" charset="0"/>
              </a:rPr>
              <a:t>MeV</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decay just shown has the form</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the energy needed to knock electrons off of atoms is just about 10 </a:t>
            </a:r>
            <a:r>
              <a:rPr lang="en-US" altLang="en-US" dirty="0" err="1">
                <a:solidFill>
                  <a:srgbClr val="000000"/>
                </a:solidFill>
                <a:latin typeface="+mn-lt"/>
                <a:cs typeface="Times New Roman" pitchFamily="18" charset="0"/>
              </a:rPr>
              <a:t>eV</a:t>
            </a:r>
            <a:r>
              <a:rPr lang="en-US" altLang="en-US" dirty="0">
                <a:solidFill>
                  <a:srgbClr val="000000"/>
                </a:solidFill>
                <a:latin typeface="+mn-lt"/>
                <a:cs typeface="Times New Roman" pitchFamily="18" charset="0"/>
              </a:rPr>
              <a:t>, one alpha particle can ionize a lot of atoms.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is just this ionization process that harms living tissue, and is much like burning at the cell level.</a:t>
            </a:r>
          </a:p>
        </p:txBody>
      </p:sp>
      <p:pic>
        <p:nvPicPr>
          <p:cNvPr id="1022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6575" y="1603375"/>
            <a:ext cx="1816100" cy="2157413"/>
          </a:xfrm>
          <a:prstGeom prst="rect">
            <a:avLst/>
          </a:prstGeom>
          <a:ln>
            <a:noFill/>
          </a:ln>
          <a:effectLst>
            <a:outerShdw blurRad="292100" dist="139700" dir="2700000" algn="tl" rotWithShape="0">
              <a:srgbClr val="333333">
                <a:alpha val="65000"/>
              </a:srgbClr>
            </a:outerShdw>
          </a:effectLst>
          <a:extLst/>
        </p:spPr>
      </p:pic>
      <p:grpSp>
        <p:nvGrpSpPr>
          <p:cNvPr id="2" name="Group 74"/>
          <p:cNvGrpSpPr>
            <a:grpSpLocks/>
          </p:cNvGrpSpPr>
          <p:nvPr/>
        </p:nvGrpSpPr>
        <p:grpSpPr bwMode="auto">
          <a:xfrm>
            <a:off x="7324725" y="2236788"/>
            <a:ext cx="995363" cy="727075"/>
            <a:chOff x="4853" y="743"/>
            <a:chExt cx="480" cy="351"/>
          </a:xfrm>
        </p:grpSpPr>
        <p:pic>
          <p:nvPicPr>
            <p:cNvPr id="22535" name="Picture 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ln>
              <a:noFill/>
            </a:ln>
            <a:effectLst>
              <a:outerShdw blurRad="292100" dist="139700" dir="2700000" algn="tl" rotWithShape="0">
                <a:srgbClr val="333333">
                  <a:alpha val="65000"/>
                </a:srgbClr>
              </a:outerShdw>
            </a:effectLst>
            <a:extLst/>
          </p:spPr>
        </p:pic>
        <p:sp>
          <p:nvSpPr>
            <p:cNvPr id="25608" name="Text Box 73"/>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p>
          </p:txBody>
        </p:sp>
      </p:grpSp>
      <p:pic>
        <p:nvPicPr>
          <p:cNvPr id="1022024" name="Picture 7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65938" y="1573213"/>
            <a:ext cx="1851025" cy="2230437"/>
          </a:xfrm>
          <a:prstGeom prst="rect">
            <a:avLst/>
          </a:prstGeom>
          <a:ln>
            <a:noFill/>
          </a:ln>
          <a:effectLst>
            <a:outerShdw blurRad="292100" dist="139700" dir="2700000" algn="tl" rotWithShape="0">
              <a:srgbClr val="333333">
                <a:alpha val="65000"/>
              </a:srgbClr>
            </a:outerShdw>
          </a:effectLst>
          <a:extLst/>
        </p:spPr>
      </p:pic>
      <p:sp>
        <p:nvSpPr>
          <p:cNvPr id="256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1954">
                                            <p:txEl>
                                              <p:pRg st="1" end="1"/>
                                            </p:txEl>
                                          </p:spTgt>
                                        </p:tgtEl>
                                        <p:attrNameLst>
                                          <p:attrName>style.visibility</p:attrName>
                                        </p:attrNameLst>
                                      </p:cBhvr>
                                      <p:to>
                                        <p:strVal val="visible"/>
                                      </p:to>
                                    </p:set>
                                    <p:anim calcmode="lin" valueType="num">
                                      <p:cBhvr additive="base">
                                        <p:cTn id="7" dur="500" fill="hold"/>
                                        <p:tgtEl>
                                          <p:spTgt spid="1021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1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22022"/>
                                        </p:tgtEl>
                                        <p:attrNameLst>
                                          <p:attrName>style.visibility</p:attrName>
                                        </p:attrNameLst>
                                      </p:cBhvr>
                                      <p:to>
                                        <p:strVal val="visible"/>
                                      </p:to>
                                    </p:set>
                                    <p:anim calcmode="lin" valueType="num">
                                      <p:cBhvr>
                                        <p:cTn id="12" dur="500" fill="hold"/>
                                        <p:tgtEl>
                                          <p:spTgt spid="1022022"/>
                                        </p:tgtEl>
                                        <p:attrNameLst>
                                          <p:attrName>ppt_w</p:attrName>
                                        </p:attrNameLst>
                                      </p:cBhvr>
                                      <p:tavLst>
                                        <p:tav tm="0">
                                          <p:val>
                                            <p:fltVal val="0"/>
                                          </p:val>
                                        </p:tav>
                                        <p:tav tm="100000">
                                          <p:val>
                                            <p:strVal val="#ppt_w"/>
                                          </p:val>
                                        </p:tav>
                                      </p:tavLst>
                                    </p:anim>
                                    <p:anim calcmode="lin" valueType="num">
                                      <p:cBhvr>
                                        <p:cTn id="13" dur="500" fill="hold"/>
                                        <p:tgtEl>
                                          <p:spTgt spid="1022022"/>
                                        </p:tgtEl>
                                        <p:attrNameLst>
                                          <p:attrName>ppt_h</p:attrName>
                                        </p:attrNameLst>
                                      </p:cBhvr>
                                      <p:tavLst>
                                        <p:tav tm="0">
                                          <p:val>
                                            <p:fltVal val="0"/>
                                          </p:val>
                                        </p:tav>
                                        <p:tav tm="100000">
                                          <p:val>
                                            <p:strVal val="#ppt_h"/>
                                          </p:val>
                                        </p:tav>
                                      </p:tavLst>
                                    </p:anim>
                                    <p:animEffect transition="in" filter="fade">
                                      <p:cBhvr>
                                        <p:cTn id="14" dur="500"/>
                                        <p:tgtEl>
                                          <p:spTgt spid="102202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2024"/>
                                        </p:tgtEl>
                                        <p:attrNameLst>
                                          <p:attrName>style.visibility</p:attrName>
                                        </p:attrNameLst>
                                      </p:cBhvr>
                                      <p:to>
                                        <p:strVal val="visible"/>
                                      </p:to>
                                    </p:set>
                                    <p:animEffect transition="in" filter="fade">
                                      <p:cBhvr>
                                        <p:cTn id="19" dur="2000"/>
                                        <p:tgtEl>
                                          <p:spTgt spid="1022024"/>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xit" presetSubtype="0" fill="hold" nodeType="withEffect">
                                  <p:stCondLst>
                                    <p:cond delay="0"/>
                                  </p:stCondLst>
                                  <p:childTnLst>
                                    <p:animEffect transition="out" filter="fade">
                                      <p:cBhvr>
                                        <p:cTn id="21" dur="2000"/>
                                        <p:tgtEl>
                                          <p:spTgt spid="1022022"/>
                                        </p:tgtEl>
                                      </p:cBhvr>
                                    </p:animEffect>
                                    <p:set>
                                      <p:cBhvr>
                                        <p:cTn id="22" dur="1" fill="hold">
                                          <p:stCondLst>
                                            <p:cond delay="1999"/>
                                          </p:stCondLst>
                                        </p:cTn>
                                        <p:tgtEl>
                                          <p:spTgt spid="102202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64" presetClass="path" presetSubtype="0" accel="50000" decel="50000" fill="hold" nodeType="withEffect">
                                  <p:stCondLst>
                                    <p:cond delay="0"/>
                                  </p:stCondLst>
                                  <p:childTnLst>
                                    <p:animMotion origin="layout" path="M -1.94444E-6 3.33333E-6 L 0.08542 -0.30324 " pathEditMode="relative" rAng="0" ptsTypes="AA">
                                      <p:cBhvr>
                                        <p:cTn id="27" dur="2000" fill="hold"/>
                                        <p:tgtEl>
                                          <p:spTgt spid="2"/>
                                        </p:tgtEl>
                                        <p:attrNameLst>
                                          <p:attrName>ppt_x</p:attrName>
                                          <p:attrName>ppt_y</p:attrName>
                                        </p:attrNameLst>
                                      </p:cBhvr>
                                      <p:rCtr x="4300" y="-152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21954">
                                            <p:txEl>
                                              <p:pRg st="2" end="2"/>
                                            </p:txEl>
                                          </p:spTgt>
                                        </p:tgtEl>
                                        <p:attrNameLst>
                                          <p:attrName>style.visibility</p:attrName>
                                        </p:attrNameLst>
                                      </p:cBhvr>
                                      <p:to>
                                        <p:strVal val="visible"/>
                                      </p:to>
                                    </p:set>
                                    <p:anim calcmode="lin" valueType="num">
                                      <p:cBhvr additive="base">
                                        <p:cTn id="32" dur="500" fill="hold"/>
                                        <p:tgtEl>
                                          <p:spTgt spid="102195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1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21954">
                                            <p:txEl>
                                              <p:pRg st="3" end="3"/>
                                            </p:txEl>
                                          </p:spTgt>
                                        </p:tgtEl>
                                        <p:attrNameLst>
                                          <p:attrName>style.visibility</p:attrName>
                                        </p:attrNameLst>
                                      </p:cBhvr>
                                      <p:to>
                                        <p:strVal val="visible"/>
                                      </p:to>
                                    </p:set>
                                    <p:anim calcmode="lin" valueType="num">
                                      <p:cBhvr additive="base">
                                        <p:cTn id="38" dur="500" fill="hold"/>
                                        <p:tgtEl>
                                          <p:spTgt spid="102195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1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21954">
                                            <p:txEl>
                                              <p:pRg st="4" end="4"/>
                                            </p:txEl>
                                          </p:spTgt>
                                        </p:tgtEl>
                                        <p:attrNameLst>
                                          <p:attrName>style.visibility</p:attrName>
                                        </p:attrNameLst>
                                      </p:cBhvr>
                                      <p:to>
                                        <p:strVal val="visible"/>
                                      </p:to>
                                    </p:set>
                                    <p:anim calcmode="lin" valueType="num">
                                      <p:cBhvr additive="base">
                                        <p:cTn id="44" dur="500" fill="hold"/>
                                        <p:tgtEl>
                                          <p:spTgt spid="102195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1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21954">
                                            <p:txEl>
                                              <p:pRg st="5" end="5"/>
                                            </p:txEl>
                                          </p:spTgt>
                                        </p:tgtEl>
                                        <p:attrNameLst>
                                          <p:attrName>style.visibility</p:attrName>
                                        </p:attrNameLst>
                                      </p:cBhvr>
                                      <p:to>
                                        <p:strVal val="visible"/>
                                      </p:to>
                                    </p:set>
                                    <p:anim calcmode="lin" valueType="num">
                                      <p:cBhvr additive="base">
                                        <p:cTn id="50" dur="500" fill="hold"/>
                                        <p:tgtEl>
                                          <p:spTgt spid="102195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19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21954">
                                            <p:txEl>
                                              <p:pRg st="6" end="6"/>
                                            </p:txEl>
                                          </p:spTgt>
                                        </p:tgtEl>
                                        <p:attrNameLst>
                                          <p:attrName>style.visibility</p:attrName>
                                        </p:attrNameLst>
                                      </p:cBhvr>
                                      <p:to>
                                        <p:strVal val="visible"/>
                                      </p:to>
                                    </p:set>
                                    <p:anim calcmode="lin" valueType="num">
                                      <p:cBhvr additive="base">
                                        <p:cTn id="56" dur="500" fill="hold"/>
                                        <p:tgtEl>
                                          <p:spTgt spid="102195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219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685800" y="1373188"/>
            <a:ext cx="7772400" cy="548481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alpha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As we will find out later, the total energy of the americium nucleus will equal the total energy of the neptunium nucleus plus the total energy of the alpha particle.</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3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According to </a:t>
            </a:r>
            <a:r>
              <a:rPr lang="en-US" altLang="en-US" i="1" dirty="0">
                <a:solidFill>
                  <a:srgbClr val="000000"/>
                </a:solidFill>
                <a:latin typeface="+mn-lt"/>
                <a:cs typeface="Times New Roman" pitchFamily="18" charset="0"/>
              </a:rPr>
              <a:t>E</a:t>
            </a:r>
            <a:r>
              <a:rPr lang="en-US" altLang="en-US" dirty="0">
                <a:solidFill>
                  <a:srgbClr val="000000"/>
                </a:solidFill>
                <a:latin typeface="+mn-lt"/>
                <a:cs typeface="Times New Roman" pitchFamily="18" charset="0"/>
              </a:rPr>
              <a:t> = </a:t>
            </a:r>
            <a:r>
              <a:rPr lang="en-US" altLang="en-US" i="1" dirty="0">
                <a:solidFill>
                  <a:srgbClr val="000000"/>
                </a:solidFill>
                <a:latin typeface="+mn-lt"/>
                <a:cs typeface="Times New Roman" pitchFamily="18" charset="0"/>
              </a:rPr>
              <a:t>mc</a:t>
            </a:r>
            <a:r>
              <a:rPr lang="en-US" altLang="en-US" baseline="30000" dirty="0">
                <a:solidFill>
                  <a:srgbClr val="000000"/>
                </a:solidFill>
                <a:latin typeface="+mn-lt"/>
                <a:cs typeface="Times New Roman" pitchFamily="18" charset="0"/>
              </a:rPr>
              <a:t>2 </a:t>
            </a:r>
            <a:r>
              <a:rPr lang="en-US" altLang="en-US" dirty="0">
                <a:solidFill>
                  <a:srgbClr val="000000"/>
                </a:solidFill>
                <a:latin typeface="+mn-lt"/>
                <a:cs typeface="Times New Roman" pitchFamily="18" charset="0"/>
              </a:rPr>
              <a:t>each portion has energy due to mass itself. It turns out that the right hand side is short by about </a:t>
            </a:r>
            <a:r>
              <a:rPr lang="en-US" altLang="en-US" dirty="0">
                <a:solidFill>
                  <a:srgbClr val="FF0000"/>
                </a:solidFill>
                <a:latin typeface="+mn-lt"/>
                <a:cs typeface="Times New Roman" pitchFamily="18" charset="0"/>
              </a:rPr>
              <a:t>5 </a:t>
            </a:r>
            <a:r>
              <a:rPr lang="en-US" altLang="en-US" dirty="0" err="1">
                <a:solidFill>
                  <a:srgbClr val="FF0000"/>
                </a:solidFill>
                <a:latin typeface="+mn-lt"/>
                <a:cs typeface="Times New Roman" pitchFamily="18" charset="0"/>
              </a:rPr>
              <a:t>MeV</a:t>
            </a:r>
            <a:r>
              <a:rPr lang="en-US" altLang="en-US" dirty="0">
                <a:solidFill>
                  <a:srgbClr val="FF0000"/>
                </a:solidFill>
                <a:latin typeface="+mn-lt"/>
                <a:cs typeface="Times New Roman" pitchFamily="18" charset="0"/>
              </a:rPr>
              <a:t> </a:t>
            </a:r>
            <a:r>
              <a:rPr lang="en-US" altLang="en-US" dirty="0">
                <a:solidFill>
                  <a:srgbClr val="000000"/>
                </a:solidFill>
                <a:latin typeface="+mn-lt"/>
                <a:cs typeface="Times New Roman" pitchFamily="18" charset="0"/>
              </a:rPr>
              <a:t>(considering mass only), so the alpha particle must make up for the mass defect by having </a:t>
            </a:r>
            <a:r>
              <a:rPr lang="en-US" altLang="en-US" dirty="0">
                <a:solidFill>
                  <a:srgbClr val="CC0099"/>
                </a:solidFill>
                <a:latin typeface="+mn-lt"/>
                <a:cs typeface="Times New Roman" pitchFamily="18" charset="0"/>
              </a:rPr>
              <a:t>5 </a:t>
            </a:r>
            <a:r>
              <a:rPr lang="en-US" altLang="en-US" dirty="0" err="1">
                <a:solidFill>
                  <a:srgbClr val="CC0099"/>
                </a:solidFill>
                <a:latin typeface="+mn-lt"/>
                <a:cs typeface="Times New Roman" pitchFamily="18" charset="0"/>
              </a:rPr>
              <a:t>MeV</a:t>
            </a:r>
            <a:r>
              <a:rPr lang="en-US" altLang="en-US" dirty="0">
                <a:solidFill>
                  <a:srgbClr val="000000"/>
                </a:solidFill>
                <a:latin typeface="+mn-lt"/>
                <a:cs typeface="Times New Roman" pitchFamily="18" charset="0"/>
              </a:rPr>
              <a:t> of kinetic energy.</a:t>
            </a:r>
            <a:endParaRPr lang="en-US" altLang="en-US" dirty="0">
              <a:solidFill>
                <a:srgbClr val="000000"/>
              </a:solidFill>
              <a:latin typeface="+mn-lt"/>
              <a:cs typeface="Times New Roman" pitchFamily="18" charset="0"/>
              <a:sym typeface="Symbol" pitchFamily="18" charset="2"/>
            </a:endParaRPr>
          </a:p>
        </p:txBody>
      </p:sp>
      <p:pic>
        <p:nvPicPr>
          <p:cNvPr id="102400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5288" y="3670300"/>
            <a:ext cx="1063625" cy="1262063"/>
          </a:xfrm>
          <a:prstGeom prst="rect">
            <a:avLst/>
          </a:prstGeom>
          <a:ln>
            <a:noFill/>
          </a:ln>
          <a:effectLst>
            <a:outerShdw blurRad="292100" dist="139700" dir="2700000" algn="tl" rotWithShape="0">
              <a:srgbClr val="333333">
                <a:alpha val="65000"/>
              </a:srgbClr>
            </a:outerShdw>
          </a:effectLst>
          <a:extLst/>
        </p:spPr>
      </p:pic>
      <p:pic>
        <p:nvPicPr>
          <p:cNvPr id="102400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23050" y="3770313"/>
            <a:ext cx="447675" cy="514350"/>
          </a:xfrm>
          <a:prstGeom prst="rect">
            <a:avLst/>
          </a:prstGeom>
          <a:ln>
            <a:noFill/>
          </a:ln>
          <a:effectLst>
            <a:outerShdw blurRad="292100" dist="139700" dir="2700000" algn="tl" rotWithShape="0">
              <a:srgbClr val="333333">
                <a:alpha val="65000"/>
              </a:srgbClr>
            </a:outerShdw>
          </a:effectLst>
          <a:extLst/>
        </p:spPr>
      </p:pic>
      <p:pic>
        <p:nvPicPr>
          <p:cNvPr id="1024006"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18025" y="3709988"/>
            <a:ext cx="1020763" cy="1230312"/>
          </a:xfrm>
          <a:prstGeom prst="rect">
            <a:avLst/>
          </a:prstGeom>
          <a:ln>
            <a:noFill/>
          </a:ln>
          <a:effectLst>
            <a:outerShdw blurRad="292100" dist="139700" dir="2700000" algn="tl" rotWithShape="0">
              <a:srgbClr val="333333">
                <a:alpha val="65000"/>
              </a:srgbClr>
            </a:outerShdw>
          </a:effectLst>
          <a:extLst/>
        </p:spPr>
      </p:pic>
      <p:sp>
        <p:nvSpPr>
          <p:cNvPr id="1024008" name="Line 8"/>
          <p:cNvSpPr>
            <a:spLocks noChangeShapeType="1"/>
          </p:cNvSpPr>
          <p:nvPr/>
        </p:nvSpPr>
        <p:spPr bwMode="auto">
          <a:xfrm flipV="1">
            <a:off x="6899275" y="4037013"/>
            <a:ext cx="987425" cy="0"/>
          </a:xfrm>
          <a:prstGeom prst="line">
            <a:avLst/>
          </a:prstGeom>
          <a:noFill/>
          <a:ln w="38100">
            <a:solidFill>
              <a:srgbClr val="CC0099"/>
            </a:solidFill>
            <a:round/>
            <a:headEnd/>
            <a:tailEnd type="arrow" w="med" len="med"/>
          </a:ln>
        </p:spPr>
        <p:txBody>
          <a:bodyPr/>
          <a:lstStyle/>
          <a:p>
            <a:endParaRPr lang="en-US"/>
          </a:p>
        </p:txBody>
      </p:sp>
      <p:sp>
        <p:nvSpPr>
          <p:cNvPr id="1024009" name="Text Box 9"/>
          <p:cNvSpPr txBox="1">
            <a:spLocks noChangeArrowheads="1"/>
          </p:cNvSpPr>
          <p:nvPr/>
        </p:nvSpPr>
        <p:spPr bwMode="auto">
          <a:xfrm>
            <a:off x="4433888" y="2971800"/>
            <a:ext cx="3159125" cy="460375"/>
          </a:xfrm>
          <a:prstGeom prst="rect">
            <a:avLst/>
          </a:prstGeom>
          <a:noFill/>
          <a:ln w="9525">
            <a:noFill/>
            <a:miter lim="800000"/>
            <a:headEnd/>
            <a:tailEnd/>
          </a:ln>
        </p:spPr>
        <p:txBody>
          <a:bodyPr wrap="none">
            <a:spAutoFit/>
          </a:bodyPr>
          <a:lstStyle/>
          <a:p>
            <a:r>
              <a:rPr lang="en-US" altLang="en-US">
                <a:solidFill>
                  <a:srgbClr val="FF0000"/>
                </a:solidFill>
              </a:rPr>
              <a:t>mass defect of 5 MeV</a:t>
            </a:r>
          </a:p>
        </p:txBody>
      </p:sp>
      <p:sp>
        <p:nvSpPr>
          <p:cNvPr id="1024010" name="Text Box 10"/>
          <p:cNvSpPr txBox="1">
            <a:spLocks noChangeArrowheads="1"/>
          </p:cNvSpPr>
          <p:nvPr/>
        </p:nvSpPr>
        <p:spPr bwMode="auto">
          <a:xfrm>
            <a:off x="6480175" y="4248150"/>
            <a:ext cx="1765300" cy="461963"/>
          </a:xfrm>
          <a:prstGeom prst="rect">
            <a:avLst/>
          </a:prstGeom>
          <a:noFill/>
          <a:ln w="9525">
            <a:noFill/>
            <a:miter lim="800000"/>
            <a:headEnd/>
            <a:tailEnd/>
          </a:ln>
        </p:spPr>
        <p:txBody>
          <a:bodyPr wrap="none">
            <a:spAutoFit/>
          </a:bodyPr>
          <a:lstStyle/>
          <a:p>
            <a:r>
              <a:rPr lang="en-US" altLang="en-US" i="1">
                <a:solidFill>
                  <a:srgbClr val="CC0099"/>
                </a:solidFill>
              </a:rPr>
              <a:t>E</a:t>
            </a:r>
            <a:r>
              <a:rPr lang="en-US" altLang="en-US" baseline="-25000">
                <a:solidFill>
                  <a:srgbClr val="CC0099"/>
                </a:solidFill>
              </a:rPr>
              <a:t>K</a:t>
            </a:r>
            <a:r>
              <a:rPr lang="en-US" altLang="en-US" i="1">
                <a:solidFill>
                  <a:srgbClr val="CC0099"/>
                </a:solidFill>
              </a:rPr>
              <a:t> </a:t>
            </a:r>
            <a:r>
              <a:rPr lang="en-US" altLang="en-US">
                <a:solidFill>
                  <a:srgbClr val="CC0099"/>
                </a:solidFill>
              </a:rPr>
              <a:t>= 5 MeV</a:t>
            </a:r>
          </a:p>
        </p:txBody>
      </p:sp>
      <p:sp>
        <p:nvSpPr>
          <p:cNvPr id="1024011" name="Freeform 11"/>
          <p:cNvSpPr>
            <a:spLocks/>
          </p:cNvSpPr>
          <p:nvPr/>
        </p:nvSpPr>
        <p:spPr bwMode="auto">
          <a:xfrm>
            <a:off x="4086225" y="3273425"/>
            <a:ext cx="4198938" cy="1697038"/>
          </a:xfrm>
          <a:custGeom>
            <a:avLst/>
            <a:gdLst>
              <a:gd name="T0" fmla="*/ 2147483647 w 2645"/>
              <a:gd name="T1" fmla="*/ 0 h 1001"/>
              <a:gd name="T2" fmla="*/ 0 w 2645"/>
              <a:gd name="T3" fmla="*/ 0 h 1001"/>
              <a:gd name="T4" fmla="*/ 0 w 2645"/>
              <a:gd name="T5" fmla="*/ 2147483647 h 1001"/>
              <a:gd name="T6" fmla="*/ 2147483647 w 2645"/>
              <a:gd name="T7" fmla="*/ 2147483647 h 1001"/>
              <a:gd name="T8" fmla="*/ 2147483647 w 2645"/>
              <a:gd name="T9" fmla="*/ 0 h 1001"/>
              <a:gd name="T10" fmla="*/ 2147483647 w 2645"/>
              <a:gd name="T11" fmla="*/ 0 h 1001"/>
              <a:gd name="T12" fmla="*/ 0 60000 65536"/>
              <a:gd name="T13" fmla="*/ 0 60000 65536"/>
              <a:gd name="T14" fmla="*/ 0 60000 65536"/>
              <a:gd name="T15" fmla="*/ 0 60000 65536"/>
              <a:gd name="T16" fmla="*/ 0 60000 65536"/>
              <a:gd name="T17" fmla="*/ 0 60000 65536"/>
              <a:gd name="T18" fmla="*/ 0 w 2645"/>
              <a:gd name="T19" fmla="*/ 0 h 1001"/>
              <a:gd name="T20" fmla="*/ 2645 w 2645"/>
              <a:gd name="T21" fmla="*/ 1001 h 1001"/>
            </a:gdLst>
            <a:ahLst/>
            <a:cxnLst>
              <a:cxn ang="T12">
                <a:pos x="T0" y="T1"/>
              </a:cxn>
              <a:cxn ang="T13">
                <a:pos x="T2" y="T3"/>
              </a:cxn>
              <a:cxn ang="T14">
                <a:pos x="T4" y="T5"/>
              </a:cxn>
              <a:cxn ang="T15">
                <a:pos x="T6" y="T7"/>
              </a:cxn>
              <a:cxn ang="T16">
                <a:pos x="T8" y="T9"/>
              </a:cxn>
              <a:cxn ang="T17">
                <a:pos x="T10" y="T11"/>
              </a:cxn>
            </a:cxnLst>
            <a:rect l="T18" t="T19" r="T20" b="T21"/>
            <a:pathLst>
              <a:path w="2645" h="1001">
                <a:moveTo>
                  <a:pt x="144" y="0"/>
                </a:moveTo>
                <a:lnTo>
                  <a:pt x="0" y="0"/>
                </a:lnTo>
                <a:lnTo>
                  <a:pt x="0" y="1001"/>
                </a:lnTo>
                <a:lnTo>
                  <a:pt x="2645" y="1001"/>
                </a:lnTo>
                <a:lnTo>
                  <a:pt x="2645" y="0"/>
                </a:lnTo>
                <a:lnTo>
                  <a:pt x="2168" y="0"/>
                </a:lnTo>
              </a:path>
            </a:pathLst>
          </a:custGeom>
          <a:noFill/>
          <a:ln w="28575" cap="flat" cmpd="sng">
            <a:solidFill>
              <a:srgbClr val="FF0000"/>
            </a:solidFill>
            <a:prstDash val="dash"/>
            <a:round/>
            <a:headEnd/>
            <a:tailEnd/>
          </a:ln>
        </p:spPr>
        <p:txBody>
          <a:bodyPr/>
          <a:lstStyle/>
          <a:p>
            <a:endParaRPr lang="en-US"/>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2">
                                            <p:txEl>
                                              <p:pRg st="1" end="1"/>
                                            </p:txEl>
                                          </p:spTgt>
                                        </p:tgtEl>
                                        <p:attrNameLst>
                                          <p:attrName>style.visibility</p:attrName>
                                        </p:attrNameLst>
                                      </p:cBhvr>
                                      <p:to>
                                        <p:strVal val="visible"/>
                                      </p:to>
                                    </p:set>
                                    <p:anim calcmode="lin" valueType="num">
                                      <p:cBhvr additive="base">
                                        <p:cTn id="7" dur="500" fill="hold"/>
                                        <p:tgtEl>
                                          <p:spTgt spid="1024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2">
                                            <p:txEl>
                                              <p:pRg st="2" end="2"/>
                                            </p:txEl>
                                          </p:spTgt>
                                        </p:tgtEl>
                                        <p:attrNameLst>
                                          <p:attrName>style.visibility</p:attrName>
                                        </p:attrNameLst>
                                      </p:cBhvr>
                                      <p:to>
                                        <p:strVal val="visible"/>
                                      </p:to>
                                    </p:set>
                                    <p:anim calcmode="lin" valueType="num">
                                      <p:cBhvr additive="base">
                                        <p:cTn id="13" dur="500" fill="hold"/>
                                        <p:tgtEl>
                                          <p:spTgt spid="1024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4004"/>
                                        </p:tgtEl>
                                        <p:attrNameLst>
                                          <p:attrName>style.visibility</p:attrName>
                                        </p:attrNameLst>
                                      </p:cBhvr>
                                      <p:to>
                                        <p:strVal val="visible"/>
                                      </p:to>
                                    </p:set>
                                    <p:anim calcmode="lin" valueType="num">
                                      <p:cBhvr>
                                        <p:cTn id="17" dur="500" fill="hold"/>
                                        <p:tgtEl>
                                          <p:spTgt spid="1024004"/>
                                        </p:tgtEl>
                                        <p:attrNameLst>
                                          <p:attrName>ppt_w</p:attrName>
                                        </p:attrNameLst>
                                      </p:cBhvr>
                                      <p:tavLst>
                                        <p:tav tm="0">
                                          <p:val>
                                            <p:fltVal val="0"/>
                                          </p:val>
                                        </p:tav>
                                        <p:tav tm="100000">
                                          <p:val>
                                            <p:strVal val="#ppt_w"/>
                                          </p:val>
                                        </p:tav>
                                      </p:tavLst>
                                    </p:anim>
                                    <p:anim calcmode="lin" valueType="num">
                                      <p:cBhvr>
                                        <p:cTn id="18" dur="500" fill="hold"/>
                                        <p:tgtEl>
                                          <p:spTgt spid="1024004"/>
                                        </p:tgtEl>
                                        <p:attrNameLst>
                                          <p:attrName>ppt_h</p:attrName>
                                        </p:attrNameLst>
                                      </p:cBhvr>
                                      <p:tavLst>
                                        <p:tav tm="0">
                                          <p:val>
                                            <p:fltVal val="0"/>
                                          </p:val>
                                        </p:tav>
                                        <p:tav tm="100000">
                                          <p:val>
                                            <p:strVal val="#ppt_h"/>
                                          </p:val>
                                        </p:tav>
                                      </p:tavLst>
                                    </p:anim>
                                    <p:animEffect transition="in" filter="fade">
                                      <p:cBhvr>
                                        <p:cTn id="19" dur="500"/>
                                        <p:tgtEl>
                                          <p:spTgt spid="1024004"/>
                                        </p:tgtEl>
                                      </p:cBhvr>
                                    </p:animEffect>
                                  </p:childTnLst>
                                </p:cTn>
                              </p:par>
                              <p:par>
                                <p:cTn id="20" presetID="53" presetClass="entr" presetSubtype="0" fill="hold" nodeType="withEffect">
                                  <p:stCondLst>
                                    <p:cond delay="0"/>
                                  </p:stCondLst>
                                  <p:childTnLst>
                                    <p:set>
                                      <p:cBhvr>
                                        <p:cTn id="21" dur="1" fill="hold">
                                          <p:stCondLst>
                                            <p:cond delay="0"/>
                                          </p:stCondLst>
                                        </p:cTn>
                                        <p:tgtEl>
                                          <p:spTgt spid="1024006"/>
                                        </p:tgtEl>
                                        <p:attrNameLst>
                                          <p:attrName>style.visibility</p:attrName>
                                        </p:attrNameLst>
                                      </p:cBhvr>
                                      <p:to>
                                        <p:strVal val="visible"/>
                                      </p:to>
                                    </p:set>
                                    <p:anim calcmode="lin" valueType="num">
                                      <p:cBhvr>
                                        <p:cTn id="22" dur="500" fill="hold"/>
                                        <p:tgtEl>
                                          <p:spTgt spid="1024006"/>
                                        </p:tgtEl>
                                        <p:attrNameLst>
                                          <p:attrName>ppt_w</p:attrName>
                                        </p:attrNameLst>
                                      </p:cBhvr>
                                      <p:tavLst>
                                        <p:tav tm="0">
                                          <p:val>
                                            <p:fltVal val="0"/>
                                          </p:val>
                                        </p:tav>
                                        <p:tav tm="100000">
                                          <p:val>
                                            <p:strVal val="#ppt_w"/>
                                          </p:val>
                                        </p:tav>
                                      </p:tavLst>
                                    </p:anim>
                                    <p:anim calcmode="lin" valueType="num">
                                      <p:cBhvr>
                                        <p:cTn id="23" dur="500" fill="hold"/>
                                        <p:tgtEl>
                                          <p:spTgt spid="1024006"/>
                                        </p:tgtEl>
                                        <p:attrNameLst>
                                          <p:attrName>ppt_h</p:attrName>
                                        </p:attrNameLst>
                                      </p:cBhvr>
                                      <p:tavLst>
                                        <p:tav tm="0">
                                          <p:val>
                                            <p:fltVal val="0"/>
                                          </p:val>
                                        </p:tav>
                                        <p:tav tm="100000">
                                          <p:val>
                                            <p:strVal val="#ppt_h"/>
                                          </p:val>
                                        </p:tav>
                                      </p:tavLst>
                                    </p:anim>
                                    <p:animEffect transition="in" filter="fade">
                                      <p:cBhvr>
                                        <p:cTn id="24" dur="500"/>
                                        <p:tgtEl>
                                          <p:spTgt spid="1024006"/>
                                        </p:tgtEl>
                                      </p:cBhvr>
                                    </p:animEffect>
                                  </p:childTnLst>
                                </p:cTn>
                              </p:par>
                              <p:par>
                                <p:cTn id="25" presetID="53" presetClass="entr" presetSubtype="0" fill="hold" nodeType="withEffect">
                                  <p:stCondLst>
                                    <p:cond delay="0"/>
                                  </p:stCondLst>
                                  <p:childTnLst>
                                    <p:set>
                                      <p:cBhvr>
                                        <p:cTn id="26" dur="1" fill="hold">
                                          <p:stCondLst>
                                            <p:cond delay="0"/>
                                          </p:stCondLst>
                                        </p:cTn>
                                        <p:tgtEl>
                                          <p:spTgt spid="1024005"/>
                                        </p:tgtEl>
                                        <p:attrNameLst>
                                          <p:attrName>style.visibility</p:attrName>
                                        </p:attrNameLst>
                                      </p:cBhvr>
                                      <p:to>
                                        <p:strVal val="visible"/>
                                      </p:to>
                                    </p:set>
                                    <p:anim calcmode="lin" valueType="num">
                                      <p:cBhvr>
                                        <p:cTn id="27" dur="500" fill="hold"/>
                                        <p:tgtEl>
                                          <p:spTgt spid="1024005"/>
                                        </p:tgtEl>
                                        <p:attrNameLst>
                                          <p:attrName>ppt_w</p:attrName>
                                        </p:attrNameLst>
                                      </p:cBhvr>
                                      <p:tavLst>
                                        <p:tav tm="0">
                                          <p:val>
                                            <p:fltVal val="0"/>
                                          </p:val>
                                        </p:tav>
                                        <p:tav tm="100000">
                                          <p:val>
                                            <p:strVal val="#ppt_w"/>
                                          </p:val>
                                        </p:tav>
                                      </p:tavLst>
                                    </p:anim>
                                    <p:anim calcmode="lin" valueType="num">
                                      <p:cBhvr>
                                        <p:cTn id="28" dur="500" fill="hold"/>
                                        <p:tgtEl>
                                          <p:spTgt spid="1024005"/>
                                        </p:tgtEl>
                                        <p:attrNameLst>
                                          <p:attrName>ppt_h</p:attrName>
                                        </p:attrNameLst>
                                      </p:cBhvr>
                                      <p:tavLst>
                                        <p:tav tm="0">
                                          <p:val>
                                            <p:fltVal val="0"/>
                                          </p:val>
                                        </p:tav>
                                        <p:tav tm="100000">
                                          <p:val>
                                            <p:strVal val="#ppt_h"/>
                                          </p:val>
                                        </p:tav>
                                      </p:tavLst>
                                    </p:anim>
                                    <p:animEffect transition="in" filter="fade">
                                      <p:cBhvr>
                                        <p:cTn id="29" dur="500"/>
                                        <p:tgtEl>
                                          <p:spTgt spid="10240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02">
                                            <p:txEl>
                                              <p:pRg st="5" end="5"/>
                                            </p:txEl>
                                          </p:spTgt>
                                        </p:tgtEl>
                                        <p:attrNameLst>
                                          <p:attrName>style.visibility</p:attrName>
                                        </p:attrNameLst>
                                      </p:cBhvr>
                                      <p:to>
                                        <p:strVal val="visible"/>
                                      </p:to>
                                    </p:set>
                                    <p:anim calcmode="lin" valueType="num">
                                      <p:cBhvr additive="base">
                                        <p:cTn id="34" dur="500" fill="hold"/>
                                        <p:tgtEl>
                                          <p:spTgt spid="102400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24009"/>
                                        </p:tgtEl>
                                        <p:attrNameLst>
                                          <p:attrName>style.visibility</p:attrName>
                                        </p:attrNameLst>
                                      </p:cBhvr>
                                      <p:to>
                                        <p:strVal val="visible"/>
                                      </p:to>
                                    </p:set>
                                    <p:anim calcmode="lin" valueType="num">
                                      <p:cBhvr>
                                        <p:cTn id="40" dur="500" fill="hold"/>
                                        <p:tgtEl>
                                          <p:spTgt spid="1024009"/>
                                        </p:tgtEl>
                                        <p:attrNameLst>
                                          <p:attrName>ppt_w</p:attrName>
                                        </p:attrNameLst>
                                      </p:cBhvr>
                                      <p:tavLst>
                                        <p:tav tm="0">
                                          <p:val>
                                            <p:fltVal val="0"/>
                                          </p:val>
                                        </p:tav>
                                        <p:tav tm="100000">
                                          <p:val>
                                            <p:strVal val="#ppt_w"/>
                                          </p:val>
                                        </p:tav>
                                      </p:tavLst>
                                    </p:anim>
                                    <p:anim calcmode="lin" valueType="num">
                                      <p:cBhvr>
                                        <p:cTn id="41" dur="500" fill="hold"/>
                                        <p:tgtEl>
                                          <p:spTgt spid="1024009"/>
                                        </p:tgtEl>
                                        <p:attrNameLst>
                                          <p:attrName>ppt_h</p:attrName>
                                        </p:attrNameLst>
                                      </p:cBhvr>
                                      <p:tavLst>
                                        <p:tav tm="0">
                                          <p:val>
                                            <p:fltVal val="0"/>
                                          </p:val>
                                        </p:tav>
                                        <p:tav tm="100000">
                                          <p:val>
                                            <p:strVal val="#ppt_h"/>
                                          </p:val>
                                        </p:tav>
                                      </p:tavLst>
                                    </p:anim>
                                    <p:animEffect transition="in" filter="fade">
                                      <p:cBhvr>
                                        <p:cTn id="42" dur="500"/>
                                        <p:tgtEl>
                                          <p:spTgt spid="1024009"/>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1024011"/>
                                        </p:tgtEl>
                                        <p:attrNameLst>
                                          <p:attrName>style.visibility</p:attrName>
                                        </p:attrNameLst>
                                      </p:cBhvr>
                                      <p:to>
                                        <p:strVal val="visible"/>
                                      </p:to>
                                    </p:set>
                                    <p:animEffect transition="in" filter="diamond(out)">
                                      <p:cBhvr>
                                        <p:cTn id="45" dur="2000"/>
                                        <p:tgtEl>
                                          <p:spTgt spid="10240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4008"/>
                                        </p:tgtEl>
                                        <p:attrNameLst>
                                          <p:attrName>style.visibility</p:attrName>
                                        </p:attrNameLst>
                                      </p:cBhvr>
                                      <p:to>
                                        <p:strVal val="visible"/>
                                      </p:to>
                                    </p:set>
                                    <p:animEffect transition="in" filter="wipe(down)">
                                      <p:cBhvr>
                                        <p:cTn id="50" dur="500"/>
                                        <p:tgtEl>
                                          <p:spTgt spid="1024008"/>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24010"/>
                                        </p:tgtEl>
                                        <p:attrNameLst>
                                          <p:attrName>style.visibility</p:attrName>
                                        </p:attrNameLst>
                                      </p:cBhvr>
                                      <p:to>
                                        <p:strVal val="visible"/>
                                      </p:to>
                                    </p:set>
                                    <p:anim calcmode="lin" valueType="num">
                                      <p:cBhvr>
                                        <p:cTn id="55" dur="500" fill="hold"/>
                                        <p:tgtEl>
                                          <p:spTgt spid="1024010"/>
                                        </p:tgtEl>
                                        <p:attrNameLst>
                                          <p:attrName>ppt_w</p:attrName>
                                        </p:attrNameLst>
                                      </p:cBhvr>
                                      <p:tavLst>
                                        <p:tav tm="0">
                                          <p:val>
                                            <p:fltVal val="0"/>
                                          </p:val>
                                        </p:tav>
                                        <p:tav tm="100000">
                                          <p:val>
                                            <p:strVal val="#ppt_w"/>
                                          </p:val>
                                        </p:tav>
                                      </p:tavLst>
                                    </p:anim>
                                    <p:anim calcmode="lin" valueType="num">
                                      <p:cBhvr>
                                        <p:cTn id="56" dur="500" fill="hold"/>
                                        <p:tgtEl>
                                          <p:spTgt spid="1024010"/>
                                        </p:tgtEl>
                                        <p:attrNameLst>
                                          <p:attrName>ppt_h</p:attrName>
                                        </p:attrNameLst>
                                      </p:cBhvr>
                                      <p:tavLst>
                                        <p:tav tm="0">
                                          <p:val>
                                            <p:fltVal val="0"/>
                                          </p:val>
                                        </p:tav>
                                        <p:tav tm="100000">
                                          <p:val>
                                            <p:strVal val="#ppt_h"/>
                                          </p:val>
                                        </p:tav>
                                      </p:tavLst>
                                    </p:anim>
                                    <p:animEffect transition="in" filter="fade">
                                      <p:cBhvr>
                                        <p:cTn id="57" dur="500"/>
                                        <p:tgtEl>
                                          <p:spTgt spid="1024010"/>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8" grpId="0" animBg="1"/>
      <p:bldP spid="1024009" grpId="0"/>
      <p:bldP spid="1024010" grpId="0"/>
      <p:bldP spid="10240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beta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There are two types of                                                         beta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particle decay:</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neutron                                                   becomes a proton and                                                              an electron is emitted                                                            from the nucleus:</a:t>
            </a:r>
          </a:p>
          <a:p>
            <a:pPr>
              <a:spcBef>
                <a:spcPct val="20000"/>
              </a:spcBef>
              <a:defRPr/>
            </a:pPr>
            <a:r>
              <a:rPr lang="en-US" altLang="en-US" baseline="30000" dirty="0">
                <a:solidFill>
                  <a:srgbClr val="000000"/>
                </a:solidFill>
                <a:latin typeface="+mn-lt"/>
                <a:cs typeface="Times New Roman" pitchFamily="18" charset="0"/>
                <a:sym typeface="Symbol" pitchFamily="18" charset="2"/>
              </a:rPr>
              <a:t>    14</a:t>
            </a:r>
            <a:r>
              <a:rPr lang="en-US" altLang="en-US" dirty="0">
                <a:solidFill>
                  <a:srgbClr val="000000"/>
                </a:solidFill>
                <a:latin typeface="+mn-lt"/>
                <a:cs typeface="Times New Roman" pitchFamily="18" charset="0"/>
                <a:sym typeface="Symbol" pitchFamily="18" charset="2"/>
              </a:rPr>
              <a:t>C  </a:t>
            </a:r>
            <a:r>
              <a:rPr lang="en-US" altLang="en-US" baseline="30000" dirty="0">
                <a:solidFill>
                  <a:srgbClr val="000000"/>
                </a:solidFill>
                <a:latin typeface="+mn-lt"/>
                <a:cs typeface="Times New Roman" pitchFamily="18" charset="0"/>
                <a:sym typeface="Symbol" pitchFamily="18" charset="2"/>
              </a:rPr>
              <a:t>14</a:t>
            </a:r>
            <a:r>
              <a:rPr lang="en-US" altLang="en-US" dirty="0">
                <a:solidFill>
                  <a:srgbClr val="000000"/>
                </a:solidFill>
                <a:latin typeface="+mn-lt"/>
                <a:cs typeface="Times New Roman" pitchFamily="18" charset="0"/>
                <a:sym typeface="Symbol" pitchFamily="18" charset="2"/>
              </a:rPr>
              <a:t>N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proton                                                           becomes a neutron                                                                   and a positron </a:t>
            </a:r>
            <a:r>
              <a:rPr lang="en-US" altLang="en-US" dirty="0" smtClean="0">
                <a:solidFill>
                  <a:srgbClr val="000000"/>
                </a:solidFill>
                <a:latin typeface="+mn-lt"/>
                <a:cs typeface="Times New Roman" pitchFamily="18" charset="0"/>
                <a:sym typeface="Symbol" pitchFamily="18" charset="2"/>
              </a:rPr>
              <a:t>is </a:t>
            </a:r>
            <a:r>
              <a:rPr lang="en-US" altLang="en-US" dirty="0">
                <a:solidFill>
                  <a:srgbClr val="000000"/>
                </a:solidFill>
                <a:latin typeface="+mn-lt"/>
                <a:cs typeface="Times New Roman" pitchFamily="18" charset="0"/>
                <a:sym typeface="Symbol" pitchFamily="18" charset="2"/>
              </a:rPr>
              <a:t>emitted from  the nucleus: </a:t>
            </a:r>
            <a:endParaRPr lang="en-US" altLang="en-US" dirty="0" smtClean="0">
              <a:solidFill>
                <a:srgbClr val="000000"/>
              </a:solidFill>
              <a:latin typeface="+mn-lt"/>
              <a:cs typeface="Times New Roman" pitchFamily="18" charset="0"/>
              <a:sym typeface="Symbol" pitchFamily="18" charset="2"/>
            </a:endParaRPr>
          </a:p>
          <a:p>
            <a:pPr algn="ctr">
              <a:spcBef>
                <a:spcPts val="400"/>
              </a:spcBef>
              <a:defRPr/>
            </a:pPr>
            <a:r>
              <a:rPr lang="en-US" altLang="en-US" baseline="30000" dirty="0" smtClean="0">
                <a:solidFill>
                  <a:srgbClr val="000000"/>
                </a:solidFill>
                <a:latin typeface="+mn-lt"/>
                <a:cs typeface="Times New Roman" pitchFamily="18" charset="0"/>
                <a:sym typeface="Symbol" pitchFamily="18" charset="2"/>
              </a:rPr>
              <a:t>10</a:t>
            </a:r>
            <a:r>
              <a:rPr lang="en-US" altLang="en-US" dirty="0" smtClean="0">
                <a:solidFill>
                  <a:srgbClr val="000000"/>
                </a:solidFill>
                <a:latin typeface="+mn-lt"/>
                <a:cs typeface="Times New Roman" pitchFamily="18" charset="0"/>
                <a:sym typeface="Symbol" pitchFamily="18" charset="2"/>
              </a:rPr>
              <a:t>C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10</a:t>
            </a:r>
            <a:r>
              <a:rPr lang="en-US" altLang="en-US" dirty="0">
                <a:solidFill>
                  <a:srgbClr val="000000"/>
                </a:solidFill>
                <a:latin typeface="+mn-lt"/>
                <a:cs typeface="Times New Roman" pitchFamily="18" charset="0"/>
                <a:sym typeface="Symbol" pitchFamily="18" charset="2"/>
              </a:rPr>
              <a:t>B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short, a </a:t>
            </a:r>
            <a:r>
              <a:rPr lang="en-US" altLang="en-US" b="1" dirty="0">
                <a:solidFill>
                  <a:srgbClr val="000000"/>
                </a:solidFill>
                <a:latin typeface="+mn-lt"/>
                <a:cs typeface="Times New Roman" pitchFamily="18" charset="0"/>
              </a:rPr>
              <a:t>beta particle</a:t>
            </a:r>
            <a:r>
              <a:rPr lang="en-US" altLang="en-US" dirty="0">
                <a:solidFill>
                  <a:srgbClr val="000000"/>
                </a:solidFill>
                <a:latin typeface="+mn-lt"/>
                <a:cs typeface="Times New Roman" pitchFamily="18" charset="0"/>
              </a:rPr>
              <a:t> is either an electron or an  </a:t>
            </a:r>
            <a:r>
              <a:rPr lang="en-US" altLang="en-US" dirty="0" err="1">
                <a:solidFill>
                  <a:srgbClr val="000000"/>
                </a:solidFill>
                <a:latin typeface="+mn-lt"/>
                <a:cs typeface="Times New Roman" pitchFamily="18" charset="0"/>
              </a:rPr>
              <a:t>antielectron</a:t>
            </a:r>
            <a:r>
              <a:rPr lang="en-US" altLang="en-US" dirty="0">
                <a:solidFill>
                  <a:srgbClr val="000000"/>
                </a:solidFill>
                <a:latin typeface="+mn-lt"/>
                <a:cs typeface="Times New Roman" pitchFamily="18" charset="0"/>
              </a:rPr>
              <a:t>.</a:t>
            </a:r>
          </a:p>
        </p:txBody>
      </p:sp>
      <p:pic>
        <p:nvPicPr>
          <p:cNvPr id="10260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41763" y="1814513"/>
            <a:ext cx="5280025" cy="1568450"/>
          </a:xfrm>
          <a:prstGeom prst="rect">
            <a:avLst/>
          </a:prstGeom>
          <a:ln>
            <a:noFill/>
          </a:ln>
          <a:effectLst>
            <a:outerShdw blurRad="292100" dist="139700" dir="2700000" algn="tl" rotWithShape="0">
              <a:srgbClr val="333333">
                <a:alpha val="65000"/>
              </a:srgbClr>
            </a:outerShdw>
          </a:effectLst>
        </p:spPr>
      </p:pic>
      <p:pic>
        <p:nvPicPr>
          <p:cNvPr id="102606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33825" y="3706813"/>
            <a:ext cx="5291138" cy="1603375"/>
          </a:xfrm>
          <a:prstGeom prst="rect">
            <a:avLst/>
          </a:prstGeom>
          <a:ln>
            <a:noFill/>
          </a:ln>
          <a:effectLst>
            <a:outerShdw blurRad="292100" dist="139700" dir="2700000" algn="tl" rotWithShape="0">
              <a:srgbClr val="333333">
                <a:alpha val="65000"/>
              </a:srgbClr>
            </a:outerShdw>
          </a:effectLst>
        </p:spPr>
      </p:pic>
      <p:sp>
        <p:nvSpPr>
          <p:cNvPr id="1026061" name="Line 13"/>
          <p:cNvSpPr>
            <a:spLocks noChangeShapeType="1"/>
          </p:cNvSpPr>
          <p:nvPr/>
        </p:nvSpPr>
        <p:spPr bwMode="auto">
          <a:xfrm>
            <a:off x="2693988" y="4241800"/>
            <a:ext cx="131762" cy="0"/>
          </a:xfrm>
          <a:prstGeom prst="line">
            <a:avLst/>
          </a:prstGeom>
          <a:noFill/>
          <a:ln w="9525">
            <a:solidFill>
              <a:schemeClr val="tx1"/>
            </a:solidFill>
            <a:round/>
            <a:headEnd/>
            <a:tailEnd/>
          </a:ln>
        </p:spPr>
        <p:txBody>
          <a:bodyPr/>
          <a:lstStyle/>
          <a:p>
            <a:endParaRPr lang="en-US"/>
          </a:p>
        </p:txBody>
      </p:sp>
      <p:sp>
        <p:nvSpPr>
          <p:cNvPr id="1026062" name="Freeform 14"/>
          <p:cNvSpPr>
            <a:spLocks/>
          </p:cNvSpPr>
          <p:nvPr/>
        </p:nvSpPr>
        <p:spPr bwMode="auto">
          <a:xfrm>
            <a:off x="4483100" y="2757488"/>
            <a:ext cx="1593850" cy="25082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3" name="Freeform 15"/>
          <p:cNvSpPr>
            <a:spLocks/>
          </p:cNvSpPr>
          <p:nvPr/>
        </p:nvSpPr>
        <p:spPr bwMode="auto">
          <a:xfrm>
            <a:off x="4508500" y="4173538"/>
            <a:ext cx="1655763" cy="20637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4" name="Text Box 16"/>
          <p:cNvSpPr txBox="1">
            <a:spLocks noChangeArrowheads="1"/>
          </p:cNvSpPr>
          <p:nvPr/>
        </p:nvSpPr>
        <p:spPr bwMode="auto">
          <a:xfrm>
            <a:off x="8599488" y="2576513"/>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026065" name="Text Box 17"/>
          <p:cNvSpPr txBox="1">
            <a:spLocks noChangeArrowheads="1"/>
          </p:cNvSpPr>
          <p:nvPr/>
        </p:nvSpPr>
        <p:spPr bwMode="auto">
          <a:xfrm>
            <a:off x="8585200" y="4505325"/>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050">
                                            <p:txEl>
                                              <p:pRg st="1" end="1"/>
                                            </p:txEl>
                                          </p:spTgt>
                                        </p:tgtEl>
                                        <p:attrNameLst>
                                          <p:attrName>style.visibility</p:attrName>
                                        </p:attrNameLst>
                                      </p:cBhvr>
                                      <p:to>
                                        <p:strVal val="visible"/>
                                      </p:to>
                                    </p:set>
                                    <p:anim calcmode="lin" valueType="num">
                                      <p:cBhvr additive="base">
                                        <p:cTn id="7" dur="500" fill="hold"/>
                                        <p:tgtEl>
                                          <p:spTgt spid="1026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050">
                                            <p:txEl>
                                              <p:pRg st="2" end="2"/>
                                            </p:txEl>
                                          </p:spTgt>
                                        </p:tgtEl>
                                        <p:attrNameLst>
                                          <p:attrName>style.visibility</p:attrName>
                                        </p:attrNameLst>
                                      </p:cBhvr>
                                      <p:to>
                                        <p:strVal val="visible"/>
                                      </p:to>
                                    </p:set>
                                    <p:anim calcmode="lin" valueType="num">
                                      <p:cBhvr additive="base">
                                        <p:cTn id="13" dur="500" fill="hold"/>
                                        <p:tgtEl>
                                          <p:spTgt spid="1026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6059"/>
                                        </p:tgtEl>
                                        <p:attrNameLst>
                                          <p:attrName>style.visibility</p:attrName>
                                        </p:attrNameLst>
                                      </p:cBhvr>
                                      <p:to>
                                        <p:strVal val="visible"/>
                                      </p:to>
                                    </p:set>
                                    <p:anim calcmode="lin" valueType="num">
                                      <p:cBhvr>
                                        <p:cTn id="17" dur="500" fill="hold"/>
                                        <p:tgtEl>
                                          <p:spTgt spid="1026059"/>
                                        </p:tgtEl>
                                        <p:attrNameLst>
                                          <p:attrName>ppt_w</p:attrName>
                                        </p:attrNameLst>
                                      </p:cBhvr>
                                      <p:tavLst>
                                        <p:tav tm="0">
                                          <p:val>
                                            <p:fltVal val="0"/>
                                          </p:val>
                                        </p:tav>
                                        <p:tav tm="100000">
                                          <p:val>
                                            <p:strVal val="#ppt_w"/>
                                          </p:val>
                                        </p:tav>
                                      </p:tavLst>
                                    </p:anim>
                                    <p:anim calcmode="lin" valueType="num">
                                      <p:cBhvr>
                                        <p:cTn id="18" dur="500" fill="hold"/>
                                        <p:tgtEl>
                                          <p:spTgt spid="1026059"/>
                                        </p:tgtEl>
                                        <p:attrNameLst>
                                          <p:attrName>ppt_h</p:attrName>
                                        </p:attrNameLst>
                                      </p:cBhvr>
                                      <p:tavLst>
                                        <p:tav tm="0">
                                          <p:val>
                                            <p:fltVal val="0"/>
                                          </p:val>
                                        </p:tav>
                                        <p:tav tm="100000">
                                          <p:val>
                                            <p:strVal val="#ppt_h"/>
                                          </p:val>
                                        </p:tav>
                                      </p:tavLst>
                                    </p:anim>
                                    <p:animEffect transition="in" filter="fade">
                                      <p:cBhvr>
                                        <p:cTn id="19" dur="500"/>
                                        <p:tgtEl>
                                          <p:spTgt spid="1026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6062"/>
                                        </p:tgtEl>
                                        <p:attrNameLst>
                                          <p:attrName>style.visibility</p:attrName>
                                        </p:attrNameLst>
                                      </p:cBhvr>
                                      <p:to>
                                        <p:strVal val="visible"/>
                                      </p:to>
                                    </p:set>
                                    <p:animEffect transition="in" filter="wipe(left)">
                                      <p:cBhvr>
                                        <p:cTn id="24" dur="500"/>
                                        <p:tgtEl>
                                          <p:spTgt spid="1026062"/>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050">
                                            <p:txEl>
                                              <p:pRg st="3" end="3"/>
                                            </p:txEl>
                                          </p:spTgt>
                                        </p:tgtEl>
                                        <p:attrNameLst>
                                          <p:attrName>style.visibility</p:attrName>
                                        </p:attrNameLst>
                                      </p:cBhvr>
                                      <p:to>
                                        <p:strVal val="visible"/>
                                      </p:to>
                                    </p:set>
                                    <p:anim calcmode="lin" valueType="num">
                                      <p:cBhvr additive="base">
                                        <p:cTn id="29" dur="500" fill="hold"/>
                                        <p:tgtEl>
                                          <p:spTgt spid="102605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6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 presetClass="entr" presetSubtype="4" fill="hold" grpId="0" nodeType="withEffect">
                                  <p:stCondLst>
                                    <p:cond delay="0"/>
                                  </p:stCondLst>
                                  <p:childTnLst>
                                    <p:set>
                                      <p:cBhvr>
                                        <p:cTn id="32" dur="1" fill="hold">
                                          <p:stCondLst>
                                            <p:cond delay="0"/>
                                          </p:stCondLst>
                                        </p:cTn>
                                        <p:tgtEl>
                                          <p:spTgt spid="1026061"/>
                                        </p:tgtEl>
                                        <p:attrNameLst>
                                          <p:attrName>style.visibility</p:attrName>
                                        </p:attrNameLst>
                                      </p:cBhvr>
                                      <p:to>
                                        <p:strVal val="visible"/>
                                      </p:to>
                                    </p:set>
                                    <p:anim calcmode="lin" valueType="num">
                                      <p:cBhvr additive="base">
                                        <p:cTn id="33" dur="500" fill="hold"/>
                                        <p:tgtEl>
                                          <p:spTgt spid="1026061"/>
                                        </p:tgtEl>
                                        <p:attrNameLst>
                                          <p:attrName>ppt_x</p:attrName>
                                        </p:attrNameLst>
                                      </p:cBhvr>
                                      <p:tavLst>
                                        <p:tav tm="0">
                                          <p:val>
                                            <p:strVal val="#ppt_x"/>
                                          </p:val>
                                        </p:tav>
                                        <p:tav tm="100000">
                                          <p:val>
                                            <p:strVal val="#ppt_x"/>
                                          </p:val>
                                        </p:tav>
                                      </p:tavLst>
                                    </p:anim>
                                    <p:anim calcmode="lin" valueType="num">
                                      <p:cBhvr additive="base">
                                        <p:cTn id="34" dur="500" fill="hold"/>
                                        <p:tgtEl>
                                          <p:spTgt spid="102606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26050">
                                            <p:txEl>
                                              <p:pRg st="4" end="4"/>
                                            </p:txEl>
                                          </p:spTgt>
                                        </p:tgtEl>
                                        <p:attrNameLst>
                                          <p:attrName>style.visibility</p:attrName>
                                        </p:attrNameLst>
                                      </p:cBhvr>
                                      <p:to>
                                        <p:strVal val="visible"/>
                                      </p:to>
                                    </p:set>
                                    <p:anim calcmode="lin" valueType="num">
                                      <p:cBhvr additive="base">
                                        <p:cTn id="39" dur="500" fill="hold"/>
                                        <p:tgtEl>
                                          <p:spTgt spid="102605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6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026060"/>
                                        </p:tgtEl>
                                        <p:attrNameLst>
                                          <p:attrName>style.visibility</p:attrName>
                                        </p:attrNameLst>
                                      </p:cBhvr>
                                      <p:to>
                                        <p:strVal val="visible"/>
                                      </p:to>
                                    </p:set>
                                    <p:anim calcmode="lin" valueType="num">
                                      <p:cBhvr>
                                        <p:cTn id="43" dur="500" fill="hold"/>
                                        <p:tgtEl>
                                          <p:spTgt spid="1026060"/>
                                        </p:tgtEl>
                                        <p:attrNameLst>
                                          <p:attrName>ppt_w</p:attrName>
                                        </p:attrNameLst>
                                      </p:cBhvr>
                                      <p:tavLst>
                                        <p:tav tm="0">
                                          <p:val>
                                            <p:fltVal val="0"/>
                                          </p:val>
                                        </p:tav>
                                        <p:tav tm="100000">
                                          <p:val>
                                            <p:strVal val="#ppt_w"/>
                                          </p:val>
                                        </p:tav>
                                      </p:tavLst>
                                    </p:anim>
                                    <p:anim calcmode="lin" valueType="num">
                                      <p:cBhvr>
                                        <p:cTn id="44" dur="500" fill="hold"/>
                                        <p:tgtEl>
                                          <p:spTgt spid="1026060"/>
                                        </p:tgtEl>
                                        <p:attrNameLst>
                                          <p:attrName>ppt_h</p:attrName>
                                        </p:attrNameLst>
                                      </p:cBhvr>
                                      <p:tavLst>
                                        <p:tav tm="0">
                                          <p:val>
                                            <p:fltVal val="0"/>
                                          </p:val>
                                        </p:tav>
                                        <p:tav tm="100000">
                                          <p:val>
                                            <p:strVal val="#ppt_h"/>
                                          </p:val>
                                        </p:tav>
                                      </p:tavLst>
                                    </p:anim>
                                    <p:animEffect transition="in" filter="fade">
                                      <p:cBhvr>
                                        <p:cTn id="45" dur="500"/>
                                        <p:tgtEl>
                                          <p:spTgt spid="10260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26063"/>
                                        </p:tgtEl>
                                        <p:attrNameLst>
                                          <p:attrName>style.visibility</p:attrName>
                                        </p:attrNameLst>
                                      </p:cBhvr>
                                      <p:to>
                                        <p:strVal val="visible"/>
                                      </p:to>
                                    </p:set>
                                    <p:animEffect transition="in" filter="wipe(left)">
                                      <p:cBhvr>
                                        <p:cTn id="50" dur="500"/>
                                        <p:tgtEl>
                                          <p:spTgt spid="10260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050">
                                            <p:txEl>
                                              <p:pRg st="5" end="5"/>
                                            </p:txEl>
                                          </p:spTgt>
                                        </p:tgtEl>
                                        <p:attrNameLst>
                                          <p:attrName>style.visibility</p:attrName>
                                        </p:attrNameLst>
                                      </p:cBhvr>
                                      <p:to>
                                        <p:strVal val="visible"/>
                                      </p:to>
                                    </p:set>
                                    <p:anim calcmode="lin" valueType="num">
                                      <p:cBhvr additive="base">
                                        <p:cTn id="55" dur="500" fill="hold"/>
                                        <p:tgtEl>
                                          <p:spTgt spid="102605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6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26050">
                                            <p:txEl>
                                              <p:pRg st="6" end="6"/>
                                            </p:txEl>
                                          </p:spTgt>
                                        </p:tgtEl>
                                        <p:attrNameLst>
                                          <p:attrName>style.visibility</p:attrName>
                                        </p:attrNameLst>
                                      </p:cBhvr>
                                      <p:to>
                                        <p:strVal val="visible"/>
                                      </p:to>
                                    </p:set>
                                    <p:anim calcmode="lin" valueType="num">
                                      <p:cBhvr additive="base">
                                        <p:cTn id="61" dur="500" fill="hold"/>
                                        <p:tgtEl>
                                          <p:spTgt spid="102605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60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26064"/>
                                        </p:tgtEl>
                                        <p:attrNameLst>
                                          <p:attrName>style.visibility</p:attrName>
                                        </p:attrNameLst>
                                      </p:cBhvr>
                                      <p:to>
                                        <p:strVal val="visible"/>
                                      </p:to>
                                    </p:set>
                                    <p:anim calcmode="lin" valueType="num">
                                      <p:cBhvr additive="base">
                                        <p:cTn id="67" dur="500" fill="hold"/>
                                        <p:tgtEl>
                                          <p:spTgt spid="1026064"/>
                                        </p:tgtEl>
                                        <p:attrNameLst>
                                          <p:attrName>ppt_x</p:attrName>
                                        </p:attrNameLst>
                                      </p:cBhvr>
                                      <p:tavLst>
                                        <p:tav tm="0">
                                          <p:val>
                                            <p:strVal val="1+#ppt_w/2"/>
                                          </p:val>
                                        </p:tav>
                                        <p:tav tm="100000">
                                          <p:val>
                                            <p:strVal val="#ppt_x"/>
                                          </p:val>
                                        </p:tav>
                                      </p:tavLst>
                                    </p:anim>
                                    <p:anim calcmode="lin" valueType="num">
                                      <p:cBhvr additive="base">
                                        <p:cTn id="68" dur="500" fill="hold"/>
                                        <p:tgtEl>
                                          <p:spTgt spid="10260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26065"/>
                                        </p:tgtEl>
                                        <p:attrNameLst>
                                          <p:attrName>style.visibility</p:attrName>
                                        </p:attrNameLst>
                                      </p:cBhvr>
                                      <p:to>
                                        <p:strVal val="visible"/>
                                      </p:to>
                                    </p:set>
                                    <p:anim calcmode="lin" valueType="num">
                                      <p:cBhvr additive="base">
                                        <p:cTn id="73" dur="500" fill="hold"/>
                                        <p:tgtEl>
                                          <p:spTgt spid="1026065"/>
                                        </p:tgtEl>
                                        <p:attrNameLst>
                                          <p:attrName>ppt_x</p:attrName>
                                        </p:attrNameLst>
                                      </p:cBhvr>
                                      <p:tavLst>
                                        <p:tav tm="0">
                                          <p:val>
                                            <p:strVal val="1+#ppt_w/2"/>
                                          </p:val>
                                        </p:tav>
                                        <p:tav tm="100000">
                                          <p:val>
                                            <p:strVal val="#ppt_x"/>
                                          </p:val>
                                        </p:tav>
                                      </p:tavLst>
                                    </p:anim>
                                    <p:anim calcmode="lin" valueType="num">
                                      <p:cBhvr additive="base">
                                        <p:cTn id="74" dur="500" fill="hold"/>
                                        <p:tgtEl>
                                          <p:spTgt spid="10260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1" grpId="0" animBg="1"/>
      <p:bldP spid="1026062" grpId="0" animBg="1"/>
      <p:bldP spid="1026063" grpId="0" animBg="1"/>
      <p:bldP spid="1026064" grpId="0"/>
      <p:bldP spid="10260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ChangeArrowheads="1"/>
          </p:cNvSpPr>
          <p:nvPr/>
        </p:nvSpPr>
        <p:spPr bwMode="auto">
          <a:xfrm>
            <a:off x="685800" y="1328738"/>
            <a:ext cx="7772400" cy="504190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beta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dirty="0">
                <a:solidFill>
                  <a:srgbClr val="000000"/>
                </a:solidFill>
                <a:latin typeface="Arial"/>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contrast to the alpha particle, it was discovered that beta particles could have a </a:t>
            </a:r>
            <a:r>
              <a:rPr lang="en-US" altLang="en-US" b="1" dirty="0">
                <a:solidFill>
                  <a:srgbClr val="000000"/>
                </a:solidFill>
                <a:latin typeface="+mn-lt"/>
                <a:cs typeface="Times New Roman" pitchFamily="18" charset="0"/>
              </a:rPr>
              <a:t>large variety of kinetic energies</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order to conserve energy it was postulated that another particle called a </a:t>
            </a:r>
            <a:r>
              <a:rPr lang="en-US" altLang="en-US" b="1" dirty="0">
                <a:solidFill>
                  <a:srgbClr val="000000"/>
                </a:solidFill>
                <a:latin typeface="+mn-lt"/>
                <a:cs typeface="Times New Roman" pitchFamily="18" charset="0"/>
              </a:rPr>
              <a:t>neutrino</a:t>
            </a:r>
            <a:r>
              <a:rPr lang="en-US" altLang="en-US" dirty="0">
                <a:solidFill>
                  <a:srgbClr val="000000"/>
                </a:solidFill>
                <a:latin typeface="+mn-lt"/>
                <a:cs typeface="Times New Roman" pitchFamily="18" charset="0"/>
              </a:rPr>
              <a:t> was created to carry the additional </a:t>
            </a:r>
            <a:r>
              <a:rPr lang="en-US" altLang="en-US" i="1" dirty="0">
                <a:solidFill>
                  <a:srgbClr val="000000"/>
                </a:solidFill>
                <a:latin typeface="+mn-lt"/>
                <a:cs typeface="Times New Roman" pitchFamily="18" charset="0"/>
              </a:rPr>
              <a:t>E</a:t>
            </a:r>
            <a:r>
              <a:rPr lang="en-US" altLang="en-US" baseline="-25000" dirty="0">
                <a:solidFill>
                  <a:srgbClr val="000000"/>
                </a:solidFill>
                <a:latin typeface="+mn-lt"/>
                <a:cs typeface="Times New Roman" pitchFamily="18" charset="0"/>
              </a:rPr>
              <a:t>K</a:t>
            </a:r>
            <a:r>
              <a:rPr lang="en-US" altLang="en-US" dirty="0">
                <a:solidFill>
                  <a:srgbClr val="000000"/>
                </a:solidFill>
                <a:latin typeface="+mn-lt"/>
                <a:cs typeface="Times New Roman" pitchFamily="18" charset="0"/>
              </a:rPr>
              <a:t> needed to balance the energy.</a:t>
            </a:r>
            <a:endParaRPr lang="en-US" altLang="en-US" baseline="-25000" dirty="0">
              <a:solidFill>
                <a:srgbClr val="000000"/>
              </a:solidFill>
              <a:latin typeface="+mn-lt"/>
              <a:cs typeface="Times New Roman" pitchFamily="18" charset="0"/>
              <a:sym typeface="Symbol" pitchFamily="18" charset="2"/>
            </a:endParaRPr>
          </a:p>
        </p:txBody>
      </p:sp>
      <p:pic>
        <p:nvPicPr>
          <p:cNvPr id="44056" name="Picture 24"/>
          <p:cNvPicPr>
            <a:picLocks noChangeAspect="1" noChangeArrowheads="1"/>
          </p:cNvPicPr>
          <p:nvPr/>
        </p:nvPicPr>
        <p:blipFill>
          <a:blip r:embed="rId7" cstate="print"/>
          <a:srcRect/>
          <a:stretch>
            <a:fillRect/>
          </a:stretch>
        </p:blipFill>
        <p:spPr bwMode="auto">
          <a:xfrm>
            <a:off x="742950" y="3022600"/>
            <a:ext cx="7658100" cy="1905000"/>
          </a:xfrm>
          <a:prstGeom prst="rect">
            <a:avLst/>
          </a:prstGeom>
          <a:ln>
            <a:noFill/>
          </a:ln>
          <a:effectLst>
            <a:outerShdw blurRad="292100" dist="139700" dir="2700000" algn="tl" rotWithShape="0">
              <a:srgbClr val="333333">
                <a:alpha val="65000"/>
              </a:srgbClr>
            </a:outerShdw>
          </a:effectLst>
        </p:spPr>
      </p:pic>
      <p:pic>
        <p:nvPicPr>
          <p:cNvPr id="1029129" name="Picture 9"/>
          <p:cNvPicPr>
            <a:picLocks noChangeAspect="1" noChangeArrowheads="1"/>
          </p:cNvPicPr>
          <p:nvPr/>
        </p:nvPicPr>
        <p:blipFill>
          <a:blip r:embed="rId8" cstate="print"/>
          <a:srcRect/>
          <a:stretch>
            <a:fillRect/>
          </a:stretch>
        </p:blipFill>
        <p:spPr bwMode="auto">
          <a:xfrm>
            <a:off x="1290638" y="3059113"/>
            <a:ext cx="1141412" cy="1312862"/>
          </a:xfrm>
          <a:prstGeom prst="rect">
            <a:avLst/>
          </a:prstGeom>
          <a:noFill/>
          <a:ln w="9525">
            <a:noFill/>
            <a:miter lim="800000"/>
            <a:headEnd/>
            <a:tailEnd/>
          </a:ln>
        </p:spPr>
      </p:pic>
      <p:pic>
        <p:nvPicPr>
          <p:cNvPr id="1029131"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09738" y="3997325"/>
            <a:ext cx="247650" cy="247650"/>
          </a:xfrm>
          <a:prstGeom prst="rect">
            <a:avLst/>
          </a:prstGeom>
          <a:noFill/>
          <a:ln w="9525">
            <a:noFill/>
            <a:miter lim="800000"/>
            <a:headEnd/>
            <a:tailEnd/>
          </a:ln>
        </p:spPr>
      </p:pic>
      <p:pic>
        <p:nvPicPr>
          <p:cNvPr id="1029132"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4813" y="3998913"/>
            <a:ext cx="331787" cy="331787"/>
          </a:xfrm>
          <a:prstGeom prst="rect">
            <a:avLst/>
          </a:prstGeom>
          <a:noFill/>
          <a:ln w="9525">
            <a:noFill/>
            <a:miter lim="800000"/>
            <a:headEnd/>
            <a:tailEnd/>
          </a:ln>
        </p:spPr>
      </p:pic>
      <p:pic>
        <p:nvPicPr>
          <p:cNvPr id="1029130" name="Picture 10"/>
          <p:cNvPicPr>
            <a:picLocks noChangeAspect="1" noChangeArrowheads="1"/>
          </p:cNvPicPr>
          <p:nvPr/>
        </p:nvPicPr>
        <p:blipFill>
          <a:blip r:embed="rId11" cstate="print"/>
          <a:srcRect/>
          <a:stretch>
            <a:fillRect/>
          </a:stretch>
        </p:blipFill>
        <p:spPr bwMode="auto">
          <a:xfrm>
            <a:off x="1274763" y="3065463"/>
            <a:ext cx="1168400" cy="1325562"/>
          </a:xfrm>
          <a:prstGeom prst="rect">
            <a:avLst/>
          </a:prstGeom>
          <a:noFill/>
          <a:ln w="9525">
            <a:noFill/>
            <a:miter lim="800000"/>
            <a:headEnd/>
            <a:tailEnd/>
          </a:ln>
        </p:spPr>
      </p:pic>
      <p:pic>
        <p:nvPicPr>
          <p:cNvPr id="1029133" name="Picture 13"/>
          <p:cNvPicPr>
            <a:picLocks noChangeAspect="1" noChangeArrowheads="1"/>
          </p:cNvPicPr>
          <p:nvPr/>
        </p:nvPicPr>
        <p:blipFill>
          <a:blip r:embed="rId8" cstate="print"/>
          <a:srcRect/>
          <a:stretch>
            <a:fillRect/>
          </a:stretch>
        </p:blipFill>
        <p:spPr bwMode="auto">
          <a:xfrm>
            <a:off x="4673600" y="3079750"/>
            <a:ext cx="1141413" cy="1312863"/>
          </a:xfrm>
          <a:prstGeom prst="rect">
            <a:avLst/>
          </a:prstGeom>
          <a:noFill/>
          <a:ln w="9525">
            <a:noFill/>
            <a:miter lim="800000"/>
            <a:headEnd/>
            <a:tailEnd/>
          </a:ln>
        </p:spPr>
      </p:pic>
      <p:pic>
        <p:nvPicPr>
          <p:cNvPr id="1029134"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92700" y="4017963"/>
            <a:ext cx="247650" cy="247650"/>
          </a:xfrm>
          <a:prstGeom prst="rect">
            <a:avLst/>
          </a:prstGeom>
          <a:noFill/>
          <a:ln w="9525">
            <a:noFill/>
            <a:miter lim="800000"/>
            <a:headEnd/>
            <a:tailEnd/>
          </a:ln>
        </p:spPr>
      </p:pic>
      <p:pic>
        <p:nvPicPr>
          <p:cNvPr id="1029135"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57775" y="4019550"/>
            <a:ext cx="331788" cy="331788"/>
          </a:xfrm>
          <a:prstGeom prst="rect">
            <a:avLst/>
          </a:prstGeom>
          <a:noFill/>
          <a:ln w="9525">
            <a:noFill/>
            <a:miter lim="800000"/>
            <a:headEnd/>
            <a:tailEnd/>
          </a:ln>
        </p:spPr>
      </p:pic>
      <p:pic>
        <p:nvPicPr>
          <p:cNvPr id="1029136" name="Picture 16"/>
          <p:cNvPicPr>
            <a:picLocks noChangeAspect="1" noChangeArrowheads="1"/>
          </p:cNvPicPr>
          <p:nvPr/>
        </p:nvPicPr>
        <p:blipFill>
          <a:blip r:embed="rId11" cstate="print"/>
          <a:srcRect/>
          <a:stretch>
            <a:fillRect/>
          </a:stretch>
        </p:blipFill>
        <p:spPr bwMode="auto">
          <a:xfrm>
            <a:off x="4657725" y="3086100"/>
            <a:ext cx="1168400" cy="1325563"/>
          </a:xfrm>
          <a:prstGeom prst="rect">
            <a:avLst/>
          </a:prstGeom>
          <a:noFill/>
          <a:ln w="9525">
            <a:noFill/>
            <a:miter lim="800000"/>
            <a:headEnd/>
            <a:tailEnd/>
          </a:ln>
        </p:spPr>
      </p:pic>
      <p:grpSp>
        <p:nvGrpSpPr>
          <p:cNvPr id="2" name="Group 21"/>
          <p:cNvGrpSpPr>
            <a:grpSpLocks/>
          </p:cNvGrpSpPr>
          <p:nvPr/>
        </p:nvGrpSpPr>
        <p:grpSpPr bwMode="auto">
          <a:xfrm>
            <a:off x="2332038" y="3406775"/>
            <a:ext cx="1368425" cy="1389063"/>
            <a:chOff x="1253" y="3304"/>
            <a:chExt cx="862" cy="875"/>
          </a:xfrm>
        </p:grpSpPr>
        <p:sp>
          <p:nvSpPr>
            <p:cNvPr id="28692" name="Text Box 17"/>
            <p:cNvSpPr txBox="1">
              <a:spLocks noChangeArrowheads="1"/>
            </p:cNvSpPr>
            <p:nvPr/>
          </p:nvSpPr>
          <p:spPr bwMode="auto">
            <a:xfrm rot="-716136">
              <a:off x="1295" y="3304"/>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3" name="Text Box 18"/>
            <p:cNvSpPr txBox="1">
              <a:spLocks noChangeArrowheads="1"/>
            </p:cNvSpPr>
            <p:nvPr/>
          </p:nvSpPr>
          <p:spPr bwMode="auto">
            <a:xfrm rot="578057">
              <a:off x="1253" y="3888"/>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4" name="Line 19"/>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28695" name="Line 20"/>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27"/>
          <p:cNvGrpSpPr>
            <a:grpSpLocks/>
          </p:cNvGrpSpPr>
          <p:nvPr/>
        </p:nvGrpSpPr>
        <p:grpSpPr bwMode="auto">
          <a:xfrm>
            <a:off x="5614988" y="3451225"/>
            <a:ext cx="1457325" cy="1331913"/>
            <a:chOff x="4307" y="2832"/>
            <a:chExt cx="918" cy="839"/>
          </a:xfrm>
        </p:grpSpPr>
        <p:sp>
          <p:nvSpPr>
            <p:cNvPr id="28688" name="Text Box 23"/>
            <p:cNvSpPr txBox="1">
              <a:spLocks noChangeArrowheads="1"/>
            </p:cNvSpPr>
            <p:nvPr/>
          </p:nvSpPr>
          <p:spPr bwMode="auto">
            <a:xfrm rot="-716136">
              <a:off x="4551" y="2832"/>
              <a:ext cx="505" cy="291"/>
            </a:xfrm>
            <a:prstGeom prst="rect">
              <a:avLst/>
            </a:prstGeom>
            <a:noFill/>
            <a:ln w="9525">
              <a:noFill/>
              <a:miter lim="800000"/>
              <a:headEnd/>
              <a:tailEnd/>
            </a:ln>
          </p:spPr>
          <p:txBody>
            <a:bodyPr wrap="none">
              <a:spAutoFit/>
            </a:bodyPr>
            <a:lstStyle/>
            <a:p>
              <a:r>
                <a:rPr lang="en-US" altLang="en-US">
                  <a:solidFill>
                    <a:srgbClr val="009999"/>
                  </a:solidFill>
                </a:rPr>
                <a:t>slow</a:t>
              </a:r>
            </a:p>
          </p:txBody>
        </p:sp>
        <p:sp>
          <p:nvSpPr>
            <p:cNvPr id="28689" name="Text Box 24"/>
            <p:cNvSpPr txBox="1">
              <a:spLocks noChangeArrowheads="1"/>
            </p:cNvSpPr>
            <p:nvPr/>
          </p:nvSpPr>
          <p:spPr bwMode="auto">
            <a:xfrm rot="578057">
              <a:off x="4547" y="3380"/>
              <a:ext cx="428" cy="291"/>
            </a:xfrm>
            <a:prstGeom prst="rect">
              <a:avLst/>
            </a:prstGeom>
            <a:noFill/>
            <a:ln w="9525">
              <a:noFill/>
              <a:miter lim="800000"/>
              <a:headEnd/>
              <a:tailEnd/>
            </a:ln>
          </p:spPr>
          <p:txBody>
            <a:bodyPr wrap="none">
              <a:spAutoFit/>
            </a:bodyPr>
            <a:lstStyle/>
            <a:p>
              <a:r>
                <a:rPr lang="en-US" altLang="en-US">
                  <a:solidFill>
                    <a:srgbClr val="009999"/>
                  </a:solidFill>
                </a:rPr>
                <a:t>fast</a:t>
              </a:r>
            </a:p>
          </p:txBody>
        </p:sp>
        <p:sp>
          <p:nvSpPr>
            <p:cNvPr id="28690" name="Line 25"/>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28691" name="Line 26"/>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1029148" name="Text Box 28"/>
          <p:cNvSpPr txBox="1">
            <a:spLocks noChangeArrowheads="1"/>
          </p:cNvSpPr>
          <p:nvPr/>
        </p:nvSpPr>
        <p:spPr bwMode="auto">
          <a:xfrm>
            <a:off x="7196138" y="2925763"/>
            <a:ext cx="1258887" cy="1200150"/>
          </a:xfrm>
          <a:prstGeom prst="rect">
            <a:avLst/>
          </a:prstGeom>
          <a:noFill/>
          <a:ln w="9525">
            <a:noFill/>
            <a:miter lim="800000"/>
            <a:headEnd/>
            <a:tailEnd/>
          </a:ln>
        </p:spPr>
        <p:txBody>
          <a:bodyPr>
            <a:spAutoFit/>
          </a:bodyPr>
          <a:lstStyle/>
          <a:p>
            <a:pPr algn="r"/>
            <a:r>
              <a:rPr lang="en-US" altLang="en-US"/>
              <a:t>same total energy</a:t>
            </a:r>
          </a:p>
        </p:txBody>
      </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122">
                                            <p:txEl>
                                              <p:pRg st="1" end="1"/>
                                            </p:txEl>
                                          </p:spTgt>
                                        </p:tgtEl>
                                        <p:attrNameLst>
                                          <p:attrName>style.visibility</p:attrName>
                                        </p:attrNameLst>
                                      </p:cBhvr>
                                      <p:to>
                                        <p:strVal val="visible"/>
                                      </p:to>
                                    </p:set>
                                    <p:anim calcmode="lin" valueType="num">
                                      <p:cBhvr additive="base">
                                        <p:cTn id="7" dur="500" fill="hold"/>
                                        <p:tgtEl>
                                          <p:spTgt spid="1029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4056"/>
                                        </p:tgtEl>
                                        <p:attrNameLst>
                                          <p:attrName>style.visibility</p:attrName>
                                        </p:attrNameLst>
                                      </p:cBhvr>
                                      <p:to>
                                        <p:strVal val="visible"/>
                                      </p:to>
                                    </p:set>
                                    <p:animEffect transition="in" filter="fade">
                                      <p:cBhvr>
                                        <p:cTn id="11" dur="2000"/>
                                        <p:tgtEl>
                                          <p:spTgt spid="44056"/>
                                        </p:tgtEl>
                                      </p:cBhvr>
                                    </p:animEffect>
                                  </p:childTnLst>
                                </p:cTn>
                              </p:par>
                              <p:par>
                                <p:cTn id="12" presetID="10" presetClass="entr" presetSubtype="0" fill="hold" nodeType="withEffect">
                                  <p:stCondLst>
                                    <p:cond delay="0"/>
                                  </p:stCondLst>
                                  <p:childTnLst>
                                    <p:set>
                                      <p:cBhvr>
                                        <p:cTn id="13" dur="1" fill="hold">
                                          <p:stCondLst>
                                            <p:cond delay="0"/>
                                          </p:stCondLst>
                                        </p:cTn>
                                        <p:tgtEl>
                                          <p:spTgt spid="1029129"/>
                                        </p:tgtEl>
                                        <p:attrNameLst>
                                          <p:attrName>style.visibility</p:attrName>
                                        </p:attrNameLst>
                                      </p:cBhvr>
                                      <p:to>
                                        <p:strVal val="visible"/>
                                      </p:to>
                                    </p:set>
                                    <p:animEffect transition="in" filter="fade">
                                      <p:cBhvr>
                                        <p:cTn id="14" dur="2000"/>
                                        <p:tgtEl>
                                          <p:spTgt spid="10291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9130"/>
                                        </p:tgtEl>
                                        <p:attrNameLst>
                                          <p:attrName>style.visibility</p:attrName>
                                        </p:attrNameLst>
                                      </p:cBhvr>
                                      <p:to>
                                        <p:strVal val="visible"/>
                                      </p:to>
                                    </p:set>
                                    <p:animEffect transition="in" filter="fade">
                                      <p:cBhvr>
                                        <p:cTn id="19" dur="2000"/>
                                        <p:tgtEl>
                                          <p:spTgt spid="1029130"/>
                                        </p:tgtEl>
                                      </p:cBhvr>
                                    </p:animEffect>
                                  </p:childTnLst>
                                </p:cTn>
                              </p:par>
                              <p:par>
                                <p:cTn id="20" presetID="10" presetClass="entr" presetSubtype="0" fill="hold" nodeType="withEffect">
                                  <p:stCondLst>
                                    <p:cond delay="0"/>
                                  </p:stCondLst>
                                  <p:childTnLst>
                                    <p:set>
                                      <p:cBhvr>
                                        <p:cTn id="21" dur="1" fill="hold">
                                          <p:stCondLst>
                                            <p:cond delay="0"/>
                                          </p:stCondLst>
                                        </p:cTn>
                                        <p:tgtEl>
                                          <p:spTgt spid="1029131"/>
                                        </p:tgtEl>
                                        <p:attrNameLst>
                                          <p:attrName>style.visibility</p:attrName>
                                        </p:attrNameLst>
                                      </p:cBhvr>
                                      <p:to>
                                        <p:strVal val="visible"/>
                                      </p:to>
                                    </p:set>
                                    <p:animEffect transition="in" filter="fade">
                                      <p:cBhvr>
                                        <p:cTn id="22" dur="1000"/>
                                        <p:tgtEl>
                                          <p:spTgt spid="1029131"/>
                                        </p:tgtEl>
                                      </p:cBhvr>
                                    </p:animEffect>
                                  </p:childTnLst>
                                </p:cTn>
                              </p:par>
                              <p:par>
                                <p:cTn id="23" presetID="10" presetClass="entr" presetSubtype="0" fill="hold" nodeType="withEffect">
                                  <p:stCondLst>
                                    <p:cond delay="0"/>
                                  </p:stCondLst>
                                  <p:childTnLst>
                                    <p:set>
                                      <p:cBhvr>
                                        <p:cTn id="24" dur="1" fill="hold">
                                          <p:stCondLst>
                                            <p:cond delay="0"/>
                                          </p:stCondLst>
                                        </p:cTn>
                                        <p:tgtEl>
                                          <p:spTgt spid="1029132"/>
                                        </p:tgtEl>
                                        <p:attrNameLst>
                                          <p:attrName>style.visibility</p:attrName>
                                        </p:attrNameLst>
                                      </p:cBhvr>
                                      <p:to>
                                        <p:strVal val="visible"/>
                                      </p:to>
                                    </p:set>
                                    <p:animEffect transition="in" filter="fade">
                                      <p:cBhvr>
                                        <p:cTn id="25" dur="1000"/>
                                        <p:tgtEl>
                                          <p:spTgt spid="1029132"/>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1029132"/>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1029131"/>
                                        </p:tgtEl>
                                        <p:attrNameLst>
                                          <p:attrName>ppt_x</p:attrName>
                                          <p:attrName>ppt_y</p:attrName>
                                        </p:attrNameLst>
                                      </p:cBhvr>
                                      <p:rCtr x="11900" y="-350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29133"/>
                                        </p:tgtEl>
                                        <p:attrNameLst>
                                          <p:attrName>style.visibility</p:attrName>
                                        </p:attrNameLst>
                                      </p:cBhvr>
                                      <p:to>
                                        <p:strVal val="visible"/>
                                      </p:to>
                                    </p:set>
                                    <p:animEffect transition="in" filter="fade">
                                      <p:cBhvr>
                                        <p:cTn id="41" dur="2000"/>
                                        <p:tgtEl>
                                          <p:spTgt spid="10291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29136"/>
                                        </p:tgtEl>
                                        <p:attrNameLst>
                                          <p:attrName>style.visibility</p:attrName>
                                        </p:attrNameLst>
                                      </p:cBhvr>
                                      <p:to>
                                        <p:strVal val="visible"/>
                                      </p:to>
                                    </p:set>
                                    <p:animEffect transition="in" filter="fade">
                                      <p:cBhvr>
                                        <p:cTn id="46" dur="2000"/>
                                        <p:tgtEl>
                                          <p:spTgt spid="1029136"/>
                                        </p:tgtEl>
                                      </p:cBhvr>
                                    </p:animEffect>
                                  </p:childTnLst>
                                </p:cTn>
                              </p:par>
                              <p:par>
                                <p:cTn id="47" presetID="10" presetClass="entr" presetSubtype="0" fill="hold" nodeType="withEffect">
                                  <p:stCondLst>
                                    <p:cond delay="0"/>
                                  </p:stCondLst>
                                  <p:childTnLst>
                                    <p:set>
                                      <p:cBhvr>
                                        <p:cTn id="48" dur="1" fill="hold">
                                          <p:stCondLst>
                                            <p:cond delay="0"/>
                                          </p:stCondLst>
                                        </p:cTn>
                                        <p:tgtEl>
                                          <p:spTgt spid="1029134"/>
                                        </p:tgtEl>
                                        <p:attrNameLst>
                                          <p:attrName>style.visibility</p:attrName>
                                        </p:attrNameLst>
                                      </p:cBhvr>
                                      <p:to>
                                        <p:strVal val="visible"/>
                                      </p:to>
                                    </p:set>
                                    <p:animEffect transition="in" filter="fade">
                                      <p:cBhvr>
                                        <p:cTn id="49" dur="1000"/>
                                        <p:tgtEl>
                                          <p:spTgt spid="1029134"/>
                                        </p:tgtEl>
                                      </p:cBhvr>
                                    </p:animEffect>
                                  </p:childTnLst>
                                </p:cTn>
                              </p:par>
                              <p:par>
                                <p:cTn id="50" presetID="10" presetClass="entr" presetSubtype="0" fill="hold" nodeType="withEffect">
                                  <p:stCondLst>
                                    <p:cond delay="0"/>
                                  </p:stCondLst>
                                  <p:childTnLst>
                                    <p:set>
                                      <p:cBhvr>
                                        <p:cTn id="51" dur="1" fill="hold">
                                          <p:stCondLst>
                                            <p:cond delay="0"/>
                                          </p:stCondLst>
                                        </p:cTn>
                                        <p:tgtEl>
                                          <p:spTgt spid="1029135"/>
                                        </p:tgtEl>
                                        <p:attrNameLst>
                                          <p:attrName>style.visibility</p:attrName>
                                        </p:attrNameLst>
                                      </p:cBhvr>
                                      <p:to>
                                        <p:strVal val="visible"/>
                                      </p:to>
                                    </p:set>
                                    <p:animEffect transition="in" filter="fade">
                                      <p:cBhvr>
                                        <p:cTn id="52" dur="1000"/>
                                        <p:tgtEl>
                                          <p:spTgt spid="1029135"/>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1029135"/>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1029134"/>
                                        </p:tgtEl>
                                        <p:attrNameLst>
                                          <p:attrName>ppt_x</p:attrName>
                                          <p:attrName>ppt_y</p:attrName>
                                        </p:attrNameLst>
                                      </p:cBhvr>
                                      <p:rCtr x="9900" y="-300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029122">
                                            <p:txEl>
                                              <p:pRg st="7" end="7"/>
                                            </p:txEl>
                                          </p:spTgt>
                                        </p:tgtEl>
                                        <p:attrNameLst>
                                          <p:attrName>style.visibility</p:attrName>
                                        </p:attrNameLst>
                                      </p:cBhvr>
                                      <p:to>
                                        <p:strVal val="visible"/>
                                      </p:to>
                                    </p:set>
                                    <p:anim calcmode="lin" valueType="num">
                                      <p:cBhvr additive="base">
                                        <p:cTn id="68" dur="500" fill="hold"/>
                                        <p:tgtEl>
                                          <p:spTgt spid="1029122">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9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29148"/>
                                        </p:tgtEl>
                                        <p:attrNameLst>
                                          <p:attrName>style.visibility</p:attrName>
                                        </p:attrNameLst>
                                      </p:cBhvr>
                                      <p:to>
                                        <p:strVal val="visible"/>
                                      </p:to>
                                    </p:set>
                                    <p:anim calcmode="lin" valueType="num">
                                      <p:cBhvr>
                                        <p:cTn id="74" dur="500" fill="hold"/>
                                        <p:tgtEl>
                                          <p:spTgt spid="1029148"/>
                                        </p:tgtEl>
                                        <p:attrNameLst>
                                          <p:attrName>ppt_w</p:attrName>
                                        </p:attrNameLst>
                                      </p:cBhvr>
                                      <p:tavLst>
                                        <p:tav tm="0">
                                          <p:val>
                                            <p:fltVal val="0"/>
                                          </p:val>
                                        </p:tav>
                                        <p:tav tm="100000">
                                          <p:val>
                                            <p:strVal val="#ppt_w"/>
                                          </p:val>
                                        </p:tav>
                                      </p:tavLst>
                                    </p:anim>
                                    <p:anim calcmode="lin" valueType="num">
                                      <p:cBhvr>
                                        <p:cTn id="75" dur="500" fill="hold"/>
                                        <p:tgtEl>
                                          <p:spTgt spid="1029148"/>
                                        </p:tgtEl>
                                        <p:attrNameLst>
                                          <p:attrName>ppt_h</p:attrName>
                                        </p:attrNameLst>
                                      </p:cBhvr>
                                      <p:tavLst>
                                        <p:tav tm="0">
                                          <p:val>
                                            <p:fltVal val="0"/>
                                          </p:val>
                                        </p:tav>
                                        <p:tav tm="100000">
                                          <p:val>
                                            <p:strVal val="#ppt_h"/>
                                          </p:val>
                                        </p:tav>
                                      </p:tavLst>
                                    </p:anim>
                                    <p:animEffect transition="in" filter="fade">
                                      <p:cBhvr>
                                        <p:cTn id="76" dur="500"/>
                                        <p:tgtEl>
                                          <p:spTgt spid="102914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682625" y="6032500"/>
            <a:ext cx="7764463" cy="82550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asterisk * denotes an excited nucleus.</a:t>
            </a:r>
          </a:p>
        </p:txBody>
      </p:sp>
      <p:sp>
        <p:nvSpPr>
          <p:cNvPr id="1031170" name="Rectangle 2"/>
          <p:cNvSpPr>
            <a:spLocks noChangeArrowheads="1"/>
          </p:cNvSpPr>
          <p:nvPr/>
        </p:nvSpPr>
        <p:spPr bwMode="auto">
          <a:xfrm>
            <a:off x="685800" y="1328738"/>
            <a:ext cx="7772400" cy="47323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gamma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Recall that electrons in an atom moving from an excited state to a de-excited state release a photon.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Nuclei can also have excited states.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de-excites,  it also releases a photon.                           This process is called gamma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decay.</a:t>
            </a:r>
          </a:p>
          <a:p>
            <a:pPr>
              <a:spcBef>
                <a:spcPct val="20000"/>
              </a:spcBef>
              <a:defRPr/>
            </a:pPr>
            <a:r>
              <a:rPr lang="en-US" altLang="en-US" baseline="30000" dirty="0">
                <a:solidFill>
                  <a:srgbClr val="000000"/>
                </a:solidFill>
                <a:latin typeface="+mn-lt"/>
                <a:cs typeface="Times New Roman" pitchFamily="18" charset="0"/>
              </a:rPr>
              <a:t>        	 234</a:t>
            </a:r>
            <a:r>
              <a:rPr lang="en-US" altLang="en-US" dirty="0">
                <a:solidFill>
                  <a:srgbClr val="000000"/>
                </a:solidFill>
                <a:latin typeface="+mn-lt"/>
                <a:cs typeface="Times New Roman" pitchFamily="18" charset="0"/>
              </a:rPr>
              <a:t>Pu*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234</a:t>
            </a:r>
            <a:r>
              <a:rPr lang="en-US" altLang="en-US" dirty="0">
                <a:solidFill>
                  <a:srgbClr val="000000"/>
                </a:solidFill>
                <a:latin typeface="+mn-lt"/>
                <a:cs typeface="Times New Roman" pitchFamily="18" charset="0"/>
                <a:sym typeface="Symbol" pitchFamily="18" charset="2"/>
              </a:rPr>
              <a:t>Pu          +            </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Thus gamma decay is evidence that just as the atom has discrete energy levels, so, too, does the nucleus.</a:t>
            </a:r>
            <a:endParaRPr lang="en-US" altLang="en-US" dirty="0">
              <a:solidFill>
                <a:srgbClr val="000000"/>
              </a:solidFill>
              <a:latin typeface="+mn-lt"/>
              <a:cs typeface="Times New Roman" pitchFamily="18" charset="0"/>
              <a:sym typeface="Symbol" pitchFamily="18" charset="2"/>
            </a:endParaRPr>
          </a:p>
        </p:txBody>
      </p:sp>
      <p:pic>
        <p:nvPicPr>
          <p:cNvPr id="103119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3863" y="4262438"/>
            <a:ext cx="1009650" cy="942975"/>
          </a:xfrm>
          <a:prstGeom prst="rect">
            <a:avLst/>
          </a:prstGeom>
          <a:ln>
            <a:noFill/>
          </a:ln>
          <a:effectLst>
            <a:outerShdw blurRad="292100" dist="139700" dir="2700000" algn="tl" rotWithShape="0">
              <a:srgbClr val="333333">
                <a:alpha val="65000"/>
              </a:srgbClr>
            </a:outerShdw>
          </a:effectLst>
          <a:extLst/>
        </p:spPr>
      </p:pic>
      <p:pic>
        <p:nvPicPr>
          <p:cNvPr id="1031193"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13225" y="4281488"/>
            <a:ext cx="1009650" cy="942975"/>
          </a:xfrm>
          <a:prstGeom prst="rect">
            <a:avLst/>
          </a:prstGeom>
          <a:ln>
            <a:noFill/>
          </a:ln>
          <a:effectLst>
            <a:outerShdw blurRad="292100" dist="139700" dir="2700000" algn="tl" rotWithShape="0">
              <a:srgbClr val="333333">
                <a:alpha val="65000"/>
              </a:srgbClr>
            </a:outerShdw>
          </a:effectLst>
          <a:extLst/>
        </p:spPr>
      </p:pic>
      <p:pic>
        <p:nvPicPr>
          <p:cNvPr id="1031194"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56113" y="4516438"/>
            <a:ext cx="1266825" cy="409575"/>
          </a:xfrm>
          <a:prstGeom prst="rect">
            <a:avLst/>
          </a:prstGeom>
          <a:ln>
            <a:noFill/>
          </a:ln>
          <a:effectLst>
            <a:outerShdw blurRad="292100" dist="139700" dir="2700000" algn="tl" rotWithShape="0">
              <a:srgbClr val="333333">
                <a:alpha val="65000"/>
              </a:srgbClr>
            </a:outerShdw>
          </a:effectLst>
          <a:extLst/>
        </p:spPr>
      </p:pic>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1170">
                                            <p:txEl>
                                              <p:pRg st="1" end="1"/>
                                            </p:txEl>
                                          </p:spTgt>
                                        </p:tgtEl>
                                        <p:attrNameLst>
                                          <p:attrName>style.visibility</p:attrName>
                                        </p:attrNameLst>
                                      </p:cBhvr>
                                      <p:to>
                                        <p:strVal val="visible"/>
                                      </p:to>
                                    </p:set>
                                    <p:anim calcmode="lin" valueType="num">
                                      <p:cBhvr additive="base">
                                        <p:cTn id="7" dur="500" fill="hold"/>
                                        <p:tgtEl>
                                          <p:spTgt spid="1031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1170">
                                            <p:txEl>
                                              <p:pRg st="2" end="2"/>
                                            </p:txEl>
                                          </p:spTgt>
                                        </p:tgtEl>
                                        <p:attrNameLst>
                                          <p:attrName>style.visibility</p:attrName>
                                        </p:attrNameLst>
                                      </p:cBhvr>
                                      <p:to>
                                        <p:strVal val="visible"/>
                                      </p:to>
                                    </p:set>
                                    <p:anim calcmode="lin" valueType="num">
                                      <p:cBhvr additive="base">
                                        <p:cTn id="13" dur="500" fill="hold"/>
                                        <p:tgtEl>
                                          <p:spTgt spid="1031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1170">
                                            <p:txEl>
                                              <p:pRg st="3" end="3"/>
                                            </p:txEl>
                                          </p:spTgt>
                                        </p:tgtEl>
                                        <p:attrNameLst>
                                          <p:attrName>style.visibility</p:attrName>
                                        </p:attrNameLst>
                                      </p:cBhvr>
                                      <p:to>
                                        <p:strVal val="visible"/>
                                      </p:to>
                                    </p:set>
                                    <p:anim calcmode="lin" valueType="num">
                                      <p:cBhvr additive="base">
                                        <p:cTn id="19" dur="500" fill="hold"/>
                                        <p:tgtEl>
                                          <p:spTgt spid="1031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1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1170">
                                            <p:txEl>
                                              <p:pRg st="4" end="4"/>
                                            </p:txEl>
                                          </p:spTgt>
                                        </p:tgtEl>
                                        <p:attrNameLst>
                                          <p:attrName>style.visibility</p:attrName>
                                        </p:attrNameLst>
                                      </p:cBhvr>
                                      <p:to>
                                        <p:strVal val="visible"/>
                                      </p:to>
                                    </p:set>
                                    <p:anim calcmode="lin" valueType="num">
                                      <p:cBhvr additive="base">
                                        <p:cTn id="25" dur="500" fill="hold"/>
                                        <p:tgtEl>
                                          <p:spTgt spid="1031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1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31192"/>
                                        </p:tgtEl>
                                        <p:attrNameLst>
                                          <p:attrName>style.visibility</p:attrName>
                                        </p:attrNameLst>
                                      </p:cBhvr>
                                      <p:to>
                                        <p:strVal val="visible"/>
                                      </p:to>
                                    </p:set>
                                    <p:animEffect transition="in" filter="fade">
                                      <p:cBhvr>
                                        <p:cTn id="31" dur="500"/>
                                        <p:tgtEl>
                                          <p:spTgt spid="10311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mph" presetSubtype="0" repeatCount="indefinite" fill="hold" nodeType="clickEffect">
                                  <p:stCondLst>
                                    <p:cond delay="0"/>
                                  </p:stCondLst>
                                  <p:childTnLst>
                                    <p:anim calcmode="discrete" valueType="str">
                                      <p:cBhvr>
                                        <p:cTn id="35" dur="500" fill="hold"/>
                                        <p:tgtEl>
                                          <p:spTgt spid="1031192"/>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031193"/>
                                        </p:tgtEl>
                                        <p:attrNameLst>
                                          <p:attrName>style.visibility</p:attrName>
                                        </p:attrNameLst>
                                      </p:cBhvr>
                                      <p:to>
                                        <p:strVal val="visible"/>
                                      </p:to>
                                    </p:set>
                                    <p:animEffect transition="in" filter="fade">
                                      <p:cBhvr>
                                        <p:cTn id="40" dur="2000"/>
                                        <p:tgtEl>
                                          <p:spTgt spid="1031193"/>
                                        </p:tgtEl>
                                      </p:cBhvr>
                                    </p:animEffect>
                                  </p:childTnLst>
                                </p:cTn>
                              </p:par>
                              <p:par>
                                <p:cTn id="41" presetID="10" presetClass="entr" presetSubtype="0" fill="hold" nodeType="withEffect">
                                  <p:stCondLst>
                                    <p:cond delay="0"/>
                                  </p:stCondLst>
                                  <p:childTnLst>
                                    <p:set>
                                      <p:cBhvr>
                                        <p:cTn id="42" dur="1" fill="hold">
                                          <p:stCondLst>
                                            <p:cond delay="0"/>
                                          </p:stCondLst>
                                        </p:cTn>
                                        <p:tgtEl>
                                          <p:spTgt spid="1031194"/>
                                        </p:tgtEl>
                                        <p:attrNameLst>
                                          <p:attrName>style.visibility</p:attrName>
                                        </p:attrNameLst>
                                      </p:cBhvr>
                                      <p:to>
                                        <p:strVal val="visible"/>
                                      </p:to>
                                    </p:set>
                                    <p:animEffect transition="in" filter="fade">
                                      <p:cBhvr>
                                        <p:cTn id="43" dur="1000"/>
                                        <p:tgtEl>
                                          <p:spTgt spid="1031194"/>
                                        </p:tgtEl>
                                      </p:cBhvr>
                                    </p:animEffect>
                                  </p:childTnLst>
                                </p:cTn>
                              </p:par>
                              <p:par>
                                <p:cTn id="44" presetID="63" presetClass="path" presetSubtype="0" accel="50000" decel="50000" fill="hold" nodeType="withEffect">
                                  <p:stCondLst>
                                    <p:cond delay="0"/>
                                  </p:stCondLst>
                                  <p:childTnLst>
                                    <p:animMotion origin="layout" path="M -1.11111E-6 -1.11111E-6 L 0.23455 -1.11111E-6 " pathEditMode="relative" rAng="0" ptsTypes="AA">
                                      <p:cBhvr>
                                        <p:cTn id="45" dur="2000" fill="hold"/>
                                        <p:tgtEl>
                                          <p:spTgt spid="1031194"/>
                                        </p:tgtEl>
                                        <p:attrNameLst>
                                          <p:attrName>ppt_x</p:attrName>
                                          <p:attrName>ppt_y</p:attrName>
                                        </p:attrNameLst>
                                      </p:cBhvr>
                                      <p:rCtr x="117" y="0"/>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31170">
                                            <p:txEl>
                                              <p:pRg st="7" end="7"/>
                                            </p:txEl>
                                          </p:spTgt>
                                        </p:tgtEl>
                                        <p:attrNameLst>
                                          <p:attrName>style.visibility</p:attrName>
                                        </p:attrNameLst>
                                      </p:cBhvr>
                                      <p:to>
                                        <p:strVal val="visible"/>
                                      </p:to>
                                    </p:set>
                                    <p:anim calcmode="lin" valueType="num">
                                      <p:cBhvr additive="base">
                                        <p:cTn id="50" dur="500" fill="hold"/>
                                        <p:tgtEl>
                                          <p:spTgt spid="1031170">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31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 calcmode="lin" valueType="num">
                                      <p:cBhvr additive="base">
                                        <p:cTn id="5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3463"/>
          </a:xfrm>
          <a:prstGeom prst="rect">
            <a:avLst/>
          </a:prstGeom>
          <a:solidFill>
            <a:srgbClr val="EAEAEA"/>
          </a:solidFill>
          <a:ln w="9525">
            <a:noFill/>
            <a:miter lim="800000"/>
            <a:headEnd/>
            <a:tailEnd/>
          </a:ln>
        </p:spPr>
        <p:txBody>
          <a:bodyPr/>
          <a:lstStyle/>
          <a:p>
            <a:pPr marL="633413" indent="-633413"/>
            <a:r>
              <a:rPr lang="en-US" altLang="en-US" b="1"/>
              <a:t>Applications and skills: </a:t>
            </a:r>
            <a:endParaRPr lang="en-US" altLang="en-US"/>
          </a:p>
          <a:p>
            <a:pPr marL="633413" indent="-633413"/>
            <a:r>
              <a:rPr lang="en-US" altLang="en-US"/>
              <a:t>• Solving problems involving the radioactive decay law for arbitrary time intervals </a:t>
            </a:r>
          </a:p>
          <a:p>
            <a:pPr marL="633413" indent="-633413"/>
            <a:r>
              <a:rPr lang="en-US" altLang="en-US"/>
              <a:t>• Explaining the methods for measuring short and long half-lives</a:t>
            </a:r>
          </a:p>
          <a:p>
            <a:pPr marL="633413" indent="-633413"/>
            <a:r>
              <a:rPr lang="en-US" altLang="en-US" b="1"/>
              <a:t>Guidance: </a:t>
            </a:r>
            <a:endParaRPr lang="en-US" altLang="en-US"/>
          </a:p>
          <a:p>
            <a:pPr marL="633413" indent="-633413"/>
            <a:r>
              <a:rPr lang="en-US" altLang="en-US"/>
              <a:t>• Students should be aware that nuclear densities are approximately the same for all nuclei and that the only macroscopic objects with the same density as nuclei are neutron stars </a:t>
            </a:r>
          </a:p>
          <a:p>
            <a:pPr marL="633413" indent="-633413"/>
            <a:r>
              <a:rPr lang="en-US" altLang="en-US"/>
              <a:t>• The small angle approximation is usually not appropriate to use to determine the location of the minimum intensity</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alpha particles are charged +2 and                            are heavy, they are stopped by a few                                centimeters of air, or even a sheet of paper.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are charged -1 and                                are smaller and lighter.  They can travel                                          a few meters in air, or a few millimeters                                     in aluminum.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gamma rays are uncharged and                               have very high energy.  They can travel                                           a few centimeters in lead, or a very long                                 distance through air.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Neutrinos can travel through miles                                           of lead!</a:t>
            </a:r>
          </a:p>
        </p:txBody>
      </p:sp>
      <p:pic>
        <p:nvPicPr>
          <p:cNvPr id="997447" name="Picture 71"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768475"/>
            <a:ext cx="1400175" cy="1836738"/>
          </a:xfrm>
          <a:prstGeom prst="rect">
            <a:avLst/>
          </a:prstGeom>
          <a:ln>
            <a:noFill/>
          </a:ln>
          <a:effectLst>
            <a:outerShdw blurRad="292100" dist="139700" dir="2700000" algn="tl" rotWithShape="0">
              <a:srgbClr val="333333">
                <a:alpha val="65000"/>
              </a:srgbClr>
            </a:outerShdw>
          </a:effectLst>
          <a:extLst/>
        </p:spPr>
      </p:pic>
      <p:pic>
        <p:nvPicPr>
          <p:cNvPr id="997449" name="Picture 73"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178175"/>
            <a:ext cx="2279650" cy="1824038"/>
          </a:xfrm>
          <a:prstGeom prst="rect">
            <a:avLst/>
          </a:prstGeom>
          <a:ln>
            <a:noFill/>
          </a:ln>
          <a:effectLst>
            <a:outerShdw blurRad="292100" dist="139700" dir="2700000" algn="tl" rotWithShape="0">
              <a:srgbClr val="333333">
                <a:alpha val="65000"/>
              </a:srgbClr>
            </a:outerShdw>
          </a:effectLst>
          <a:extLst/>
        </p:spPr>
      </p:pic>
      <p:pic>
        <p:nvPicPr>
          <p:cNvPr id="997451" name="Picture 75"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86488" y="4394200"/>
            <a:ext cx="2930525" cy="1887538"/>
          </a:xfrm>
          <a:prstGeom prst="rect">
            <a:avLst/>
          </a:prstGeom>
          <a:ln>
            <a:noFill/>
          </a:ln>
          <a:effectLst>
            <a:outerShdw blurRad="292100" dist="139700" dir="2700000" algn="tl" rotWithShape="0">
              <a:srgbClr val="333333">
                <a:alpha val="65000"/>
              </a:srgbClr>
            </a:outerShdw>
          </a:effectLst>
          <a:extLst/>
        </p:spPr>
      </p:pic>
      <p:pic>
        <p:nvPicPr>
          <p:cNvPr id="997452"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103813"/>
            <a:ext cx="1266825" cy="409575"/>
          </a:xfrm>
          <a:prstGeom prst="rect">
            <a:avLst/>
          </a:prstGeom>
          <a:noFill/>
          <a:ln w="9525">
            <a:noFill/>
            <a:miter lim="800000"/>
            <a:headEnd/>
            <a:tailEnd/>
          </a:ln>
        </p:spPr>
      </p:pic>
      <p:pic>
        <p:nvPicPr>
          <p:cNvPr id="997453" name="Picture 7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386013"/>
            <a:ext cx="452437" cy="520700"/>
          </a:xfrm>
          <a:prstGeom prst="rect">
            <a:avLst/>
          </a:prstGeom>
          <a:noFill/>
          <a:ln w="9525">
            <a:noFill/>
            <a:miter lim="800000"/>
            <a:headEnd/>
            <a:tailEnd/>
          </a:ln>
        </p:spPr>
      </p:pic>
      <p:pic>
        <p:nvPicPr>
          <p:cNvPr id="997454"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997455" name="Picture 7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3924300"/>
            <a:ext cx="331787" cy="331788"/>
          </a:xfrm>
          <a:prstGeom prst="rect">
            <a:avLst/>
          </a:prstGeom>
          <a:noFill/>
          <a:ln w="9525">
            <a:noFill/>
            <a:miter lim="800000"/>
            <a:headEnd/>
            <a:tailEnd/>
          </a:ln>
        </p:spPr>
      </p:pic>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0" end="0"/>
                                            </p:txEl>
                                          </p:spTgt>
                                        </p:tgtEl>
                                        <p:attrNameLst>
                                          <p:attrName>style.visibility</p:attrName>
                                        </p:attrNameLst>
                                      </p:cBhvr>
                                      <p:to>
                                        <p:strVal val="visible"/>
                                      </p:to>
                                    </p:set>
                                    <p:anim calcmode="lin" valueType="num">
                                      <p:cBhvr additive="base">
                                        <p:cTn id="7" dur="500" fill="hold"/>
                                        <p:tgtEl>
                                          <p:spTgt spid="997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1" end="1"/>
                                            </p:txEl>
                                          </p:spTgt>
                                        </p:tgtEl>
                                        <p:attrNameLst>
                                          <p:attrName>style.visibility</p:attrName>
                                        </p:attrNameLst>
                                      </p:cBhvr>
                                      <p:to>
                                        <p:strVal val="visible"/>
                                      </p:to>
                                    </p:set>
                                    <p:anim calcmode="lin" valueType="num">
                                      <p:cBhvr additive="base">
                                        <p:cTn id="13"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97447"/>
                                        </p:tgtEl>
                                        <p:attrNameLst>
                                          <p:attrName>style.visibility</p:attrName>
                                        </p:attrNameLst>
                                      </p:cBhvr>
                                      <p:to>
                                        <p:strVal val="visible"/>
                                      </p:to>
                                    </p:set>
                                    <p:anim calcmode="lin" valueType="num">
                                      <p:cBhvr>
                                        <p:cTn id="17" dur="500" fill="hold"/>
                                        <p:tgtEl>
                                          <p:spTgt spid="997447"/>
                                        </p:tgtEl>
                                        <p:attrNameLst>
                                          <p:attrName>ppt_w</p:attrName>
                                        </p:attrNameLst>
                                      </p:cBhvr>
                                      <p:tavLst>
                                        <p:tav tm="0">
                                          <p:val>
                                            <p:fltVal val="0"/>
                                          </p:val>
                                        </p:tav>
                                        <p:tav tm="100000">
                                          <p:val>
                                            <p:strVal val="#ppt_w"/>
                                          </p:val>
                                        </p:tav>
                                      </p:tavLst>
                                    </p:anim>
                                    <p:anim calcmode="lin" valueType="num">
                                      <p:cBhvr>
                                        <p:cTn id="18" dur="500" fill="hold"/>
                                        <p:tgtEl>
                                          <p:spTgt spid="997447"/>
                                        </p:tgtEl>
                                        <p:attrNameLst>
                                          <p:attrName>ppt_h</p:attrName>
                                        </p:attrNameLst>
                                      </p:cBhvr>
                                      <p:tavLst>
                                        <p:tav tm="0">
                                          <p:val>
                                            <p:fltVal val="0"/>
                                          </p:val>
                                        </p:tav>
                                        <p:tav tm="100000">
                                          <p:val>
                                            <p:strVal val="#ppt_h"/>
                                          </p:val>
                                        </p:tav>
                                      </p:tavLst>
                                    </p:anim>
                                    <p:animEffect transition="in" filter="fade">
                                      <p:cBhvr>
                                        <p:cTn id="19" dur="500"/>
                                        <p:tgtEl>
                                          <p:spTgt spid="9974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997453"/>
                                        </p:tgtEl>
                                        <p:attrNameLst>
                                          <p:attrName>style.visibility</p:attrName>
                                        </p:attrNameLst>
                                      </p:cBhvr>
                                      <p:to>
                                        <p:strVal val="visible"/>
                                      </p:to>
                                    </p:set>
                                    <p:anim calcmode="lin" valueType="num">
                                      <p:cBhvr>
                                        <p:cTn id="24" dur="500" fill="hold"/>
                                        <p:tgtEl>
                                          <p:spTgt spid="997453"/>
                                        </p:tgtEl>
                                        <p:attrNameLst>
                                          <p:attrName>ppt_w</p:attrName>
                                        </p:attrNameLst>
                                      </p:cBhvr>
                                      <p:tavLst>
                                        <p:tav tm="0">
                                          <p:val>
                                            <p:fltVal val="0"/>
                                          </p:val>
                                        </p:tav>
                                        <p:tav tm="100000">
                                          <p:val>
                                            <p:strVal val="#ppt_w"/>
                                          </p:val>
                                        </p:tav>
                                      </p:tavLst>
                                    </p:anim>
                                    <p:anim calcmode="lin" valueType="num">
                                      <p:cBhvr>
                                        <p:cTn id="25" dur="500" fill="hold"/>
                                        <p:tgtEl>
                                          <p:spTgt spid="997453"/>
                                        </p:tgtEl>
                                        <p:attrNameLst>
                                          <p:attrName>ppt_h</p:attrName>
                                        </p:attrNameLst>
                                      </p:cBhvr>
                                      <p:tavLst>
                                        <p:tav tm="0">
                                          <p:val>
                                            <p:fltVal val="0"/>
                                          </p:val>
                                        </p:tav>
                                        <p:tav tm="100000">
                                          <p:val>
                                            <p:strVal val="#ppt_h"/>
                                          </p:val>
                                        </p:tav>
                                      </p:tavLst>
                                    </p:anim>
                                    <p:animEffect transition="in" filter="fade">
                                      <p:cBhvr>
                                        <p:cTn id="26" dur="500"/>
                                        <p:tgtEl>
                                          <p:spTgt spid="997453"/>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97378">
                                            <p:txEl>
                                              <p:pRg st="2" end="2"/>
                                            </p:txEl>
                                          </p:spTgt>
                                        </p:tgtEl>
                                        <p:attrNameLst>
                                          <p:attrName>style.visibility</p:attrName>
                                        </p:attrNameLst>
                                      </p:cBhvr>
                                      <p:to>
                                        <p:strVal val="visible"/>
                                      </p:to>
                                    </p:set>
                                    <p:anim calcmode="lin" valueType="num">
                                      <p:cBhvr additive="base">
                                        <p:cTn id="31"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997449"/>
                                        </p:tgtEl>
                                        <p:attrNameLst>
                                          <p:attrName>style.visibility</p:attrName>
                                        </p:attrNameLst>
                                      </p:cBhvr>
                                      <p:to>
                                        <p:strVal val="visible"/>
                                      </p:to>
                                    </p:set>
                                    <p:anim calcmode="lin" valueType="num">
                                      <p:cBhvr>
                                        <p:cTn id="35" dur="500" fill="hold"/>
                                        <p:tgtEl>
                                          <p:spTgt spid="997449"/>
                                        </p:tgtEl>
                                        <p:attrNameLst>
                                          <p:attrName>ppt_w</p:attrName>
                                        </p:attrNameLst>
                                      </p:cBhvr>
                                      <p:tavLst>
                                        <p:tav tm="0">
                                          <p:val>
                                            <p:fltVal val="0"/>
                                          </p:val>
                                        </p:tav>
                                        <p:tav tm="100000">
                                          <p:val>
                                            <p:strVal val="#ppt_w"/>
                                          </p:val>
                                        </p:tav>
                                      </p:tavLst>
                                    </p:anim>
                                    <p:anim calcmode="lin" valueType="num">
                                      <p:cBhvr>
                                        <p:cTn id="36" dur="500" fill="hold"/>
                                        <p:tgtEl>
                                          <p:spTgt spid="997449"/>
                                        </p:tgtEl>
                                        <p:attrNameLst>
                                          <p:attrName>ppt_h</p:attrName>
                                        </p:attrNameLst>
                                      </p:cBhvr>
                                      <p:tavLst>
                                        <p:tav tm="0">
                                          <p:val>
                                            <p:fltVal val="0"/>
                                          </p:val>
                                        </p:tav>
                                        <p:tav tm="100000">
                                          <p:val>
                                            <p:strVal val="#ppt_h"/>
                                          </p:val>
                                        </p:tav>
                                      </p:tavLst>
                                    </p:anim>
                                    <p:animEffect transition="in" filter="fade">
                                      <p:cBhvr>
                                        <p:cTn id="37" dur="500"/>
                                        <p:tgtEl>
                                          <p:spTgt spid="9974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997455"/>
                                        </p:tgtEl>
                                        <p:attrNameLst>
                                          <p:attrName>style.visibility</p:attrName>
                                        </p:attrNameLst>
                                      </p:cBhvr>
                                      <p:to>
                                        <p:strVal val="visible"/>
                                      </p:to>
                                    </p:set>
                                    <p:anim calcmode="lin" valueType="num">
                                      <p:cBhvr>
                                        <p:cTn id="42" dur="500" fill="hold"/>
                                        <p:tgtEl>
                                          <p:spTgt spid="997455"/>
                                        </p:tgtEl>
                                        <p:attrNameLst>
                                          <p:attrName>ppt_w</p:attrName>
                                        </p:attrNameLst>
                                      </p:cBhvr>
                                      <p:tavLst>
                                        <p:tav tm="0">
                                          <p:val>
                                            <p:fltVal val="0"/>
                                          </p:val>
                                        </p:tav>
                                        <p:tav tm="100000">
                                          <p:val>
                                            <p:strVal val="#ppt_w"/>
                                          </p:val>
                                        </p:tav>
                                      </p:tavLst>
                                    </p:anim>
                                    <p:anim calcmode="lin" valueType="num">
                                      <p:cBhvr>
                                        <p:cTn id="43" dur="500" fill="hold"/>
                                        <p:tgtEl>
                                          <p:spTgt spid="997455"/>
                                        </p:tgtEl>
                                        <p:attrNameLst>
                                          <p:attrName>ppt_h</p:attrName>
                                        </p:attrNameLst>
                                      </p:cBhvr>
                                      <p:tavLst>
                                        <p:tav tm="0">
                                          <p:val>
                                            <p:fltVal val="0"/>
                                          </p:val>
                                        </p:tav>
                                        <p:tav tm="100000">
                                          <p:val>
                                            <p:strVal val="#ppt_h"/>
                                          </p:val>
                                        </p:tav>
                                      </p:tavLst>
                                    </p:anim>
                                    <p:animEffect transition="in" filter="fade">
                                      <p:cBhvr>
                                        <p:cTn id="44" dur="500"/>
                                        <p:tgtEl>
                                          <p:spTgt spid="997455"/>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97378">
                                            <p:txEl>
                                              <p:pRg st="3" end="3"/>
                                            </p:txEl>
                                          </p:spTgt>
                                        </p:tgtEl>
                                        <p:attrNameLst>
                                          <p:attrName>style.visibility</p:attrName>
                                        </p:attrNameLst>
                                      </p:cBhvr>
                                      <p:to>
                                        <p:strVal val="visible"/>
                                      </p:to>
                                    </p:set>
                                    <p:anim calcmode="lin" valueType="num">
                                      <p:cBhvr additive="base">
                                        <p:cTn id="49"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997451"/>
                                        </p:tgtEl>
                                        <p:attrNameLst>
                                          <p:attrName>style.visibility</p:attrName>
                                        </p:attrNameLst>
                                      </p:cBhvr>
                                      <p:to>
                                        <p:strVal val="visible"/>
                                      </p:to>
                                    </p:set>
                                    <p:anim calcmode="lin" valueType="num">
                                      <p:cBhvr>
                                        <p:cTn id="53" dur="500" fill="hold"/>
                                        <p:tgtEl>
                                          <p:spTgt spid="997451"/>
                                        </p:tgtEl>
                                        <p:attrNameLst>
                                          <p:attrName>ppt_w</p:attrName>
                                        </p:attrNameLst>
                                      </p:cBhvr>
                                      <p:tavLst>
                                        <p:tav tm="0">
                                          <p:val>
                                            <p:fltVal val="0"/>
                                          </p:val>
                                        </p:tav>
                                        <p:tav tm="100000">
                                          <p:val>
                                            <p:strVal val="#ppt_w"/>
                                          </p:val>
                                        </p:tav>
                                      </p:tavLst>
                                    </p:anim>
                                    <p:anim calcmode="lin" valueType="num">
                                      <p:cBhvr>
                                        <p:cTn id="54" dur="500" fill="hold"/>
                                        <p:tgtEl>
                                          <p:spTgt spid="997451"/>
                                        </p:tgtEl>
                                        <p:attrNameLst>
                                          <p:attrName>ppt_h</p:attrName>
                                        </p:attrNameLst>
                                      </p:cBhvr>
                                      <p:tavLst>
                                        <p:tav tm="0">
                                          <p:val>
                                            <p:fltVal val="0"/>
                                          </p:val>
                                        </p:tav>
                                        <p:tav tm="100000">
                                          <p:val>
                                            <p:strVal val="#ppt_h"/>
                                          </p:val>
                                        </p:tav>
                                      </p:tavLst>
                                    </p:anim>
                                    <p:animEffect transition="in" filter="fade">
                                      <p:cBhvr>
                                        <p:cTn id="55" dur="500"/>
                                        <p:tgtEl>
                                          <p:spTgt spid="9974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997452"/>
                                        </p:tgtEl>
                                        <p:attrNameLst>
                                          <p:attrName>style.visibility</p:attrName>
                                        </p:attrNameLst>
                                      </p:cBhvr>
                                      <p:to>
                                        <p:strVal val="visible"/>
                                      </p:to>
                                    </p:set>
                                    <p:anim calcmode="lin" valueType="num">
                                      <p:cBhvr>
                                        <p:cTn id="60" dur="500" fill="hold"/>
                                        <p:tgtEl>
                                          <p:spTgt spid="997452"/>
                                        </p:tgtEl>
                                        <p:attrNameLst>
                                          <p:attrName>ppt_w</p:attrName>
                                        </p:attrNameLst>
                                      </p:cBhvr>
                                      <p:tavLst>
                                        <p:tav tm="0">
                                          <p:val>
                                            <p:fltVal val="0"/>
                                          </p:val>
                                        </p:tav>
                                        <p:tav tm="100000">
                                          <p:val>
                                            <p:strVal val="#ppt_w"/>
                                          </p:val>
                                        </p:tav>
                                      </p:tavLst>
                                    </p:anim>
                                    <p:anim calcmode="lin" valueType="num">
                                      <p:cBhvr>
                                        <p:cTn id="61" dur="500" fill="hold"/>
                                        <p:tgtEl>
                                          <p:spTgt spid="997452"/>
                                        </p:tgtEl>
                                        <p:attrNameLst>
                                          <p:attrName>ppt_h</p:attrName>
                                        </p:attrNameLst>
                                      </p:cBhvr>
                                      <p:tavLst>
                                        <p:tav tm="0">
                                          <p:val>
                                            <p:fltVal val="0"/>
                                          </p:val>
                                        </p:tav>
                                        <p:tav tm="100000">
                                          <p:val>
                                            <p:strVal val="#ppt_h"/>
                                          </p:val>
                                        </p:tav>
                                      </p:tavLst>
                                    </p:anim>
                                    <p:animEffect transition="in" filter="fade">
                                      <p:cBhvr>
                                        <p:cTn id="62" dur="500"/>
                                        <p:tgtEl>
                                          <p:spTgt spid="997452"/>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97378">
                                            <p:txEl>
                                              <p:pRg st="4" end="4"/>
                                            </p:txEl>
                                          </p:spTgt>
                                        </p:tgtEl>
                                        <p:attrNameLst>
                                          <p:attrName>style.visibility</p:attrName>
                                        </p:attrNameLst>
                                      </p:cBhvr>
                                      <p:to>
                                        <p:strVal val="visible"/>
                                      </p:to>
                                    </p:set>
                                    <p:anim calcmode="lin" valueType="num">
                                      <p:cBhvr additive="base">
                                        <p:cTn id="67"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997454"/>
                                        </p:tgtEl>
                                        <p:attrNameLst>
                                          <p:attrName>style.visibility</p:attrName>
                                        </p:attrNameLst>
                                      </p:cBhvr>
                                      <p:to>
                                        <p:strVal val="visible"/>
                                      </p:to>
                                    </p:set>
                                    <p:anim calcmode="lin" valueType="num">
                                      <p:cBhvr>
                                        <p:cTn id="73" dur="500" fill="hold"/>
                                        <p:tgtEl>
                                          <p:spTgt spid="997454"/>
                                        </p:tgtEl>
                                        <p:attrNameLst>
                                          <p:attrName>ppt_w</p:attrName>
                                        </p:attrNameLst>
                                      </p:cBhvr>
                                      <p:tavLst>
                                        <p:tav tm="0">
                                          <p:val>
                                            <p:fltVal val="0"/>
                                          </p:val>
                                        </p:tav>
                                        <p:tav tm="100000">
                                          <p:val>
                                            <p:strVal val="#ppt_w"/>
                                          </p:val>
                                        </p:tav>
                                      </p:tavLst>
                                    </p:anim>
                                    <p:anim calcmode="lin" valueType="num">
                                      <p:cBhvr>
                                        <p:cTn id="74" dur="500" fill="hold"/>
                                        <p:tgtEl>
                                          <p:spTgt spid="997454"/>
                                        </p:tgtEl>
                                        <p:attrNameLst>
                                          <p:attrName>ppt_h</p:attrName>
                                        </p:attrNameLst>
                                      </p:cBhvr>
                                      <p:tavLst>
                                        <p:tav tm="0">
                                          <p:val>
                                            <p:fltVal val="0"/>
                                          </p:val>
                                        </p:tav>
                                        <p:tav tm="100000">
                                          <p:val>
                                            <p:strVal val="#ppt_h"/>
                                          </p:val>
                                        </p:tav>
                                      </p:tavLst>
                                    </p:anim>
                                    <p:animEffect transition="in" filter="fade">
                                      <p:cBhvr>
                                        <p:cTn id="75" dur="500"/>
                                        <p:tgtEl>
                                          <p:spTgt spid="99745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997454"/>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685800" y="1328738"/>
            <a:ext cx="7772400" cy="28892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In living organisms, radiation causes its damage mainly by ionization in the living cells.</a:t>
            </a:r>
            <a:endParaRPr lang="en-US" altLang="en-US" dirty="0">
              <a:solidFill>
                <a:srgbClr val="000000"/>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three particles energize atoms in the living tissue to the point that they lose electrons and become charged (ions).</a:t>
            </a: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All three are thus detrimental to living cells.</a:t>
            </a:r>
            <a:endParaRPr lang="en-US" altLang="en-US" dirty="0">
              <a:solidFill>
                <a:srgbClr val="000000"/>
              </a:solidFill>
              <a:latin typeface="+mn-lt"/>
              <a:cs typeface="Times New Roman" pitchFamily="18" charset="0"/>
            </a:endParaRPr>
          </a:p>
        </p:txBody>
      </p:sp>
      <p:pic>
        <p:nvPicPr>
          <p:cNvPr id="999429" name="Picture 5" descr="Little-Boy-Hiroshima-Atomic-Bomb-1945"/>
          <p:cNvPicPr>
            <a:picLocks noChangeAspect="1" noChangeArrowheads="1"/>
          </p:cNvPicPr>
          <p:nvPr/>
        </p:nvPicPr>
        <p:blipFill>
          <a:blip r:embed="rId5" cstate="print"/>
          <a:srcRect/>
          <a:stretch>
            <a:fillRect/>
          </a:stretch>
        </p:blipFill>
        <p:spPr bwMode="auto">
          <a:xfrm>
            <a:off x="6196013" y="4324350"/>
            <a:ext cx="2786062" cy="2228850"/>
          </a:xfrm>
          <a:prstGeom prst="rect">
            <a:avLst/>
          </a:prstGeom>
          <a:ln>
            <a:noFill/>
          </a:ln>
          <a:effectLst>
            <a:outerShdw blurRad="292100" dist="139700" dir="2700000" algn="tl" rotWithShape="0">
              <a:srgbClr val="333333">
                <a:alpha val="65000"/>
              </a:srgbClr>
            </a:outerShdw>
          </a:effectLst>
        </p:spPr>
      </p:pic>
      <p:pic>
        <p:nvPicPr>
          <p:cNvPr id="999433" name="Picture 9" descr="ANd9GcROtKyp_60MFRFuyPD4WSSL72EKFW5bOVnmfYmUKjYwU3Gsf5ePwQ"/>
          <p:cNvPicPr>
            <a:picLocks noChangeAspect="1" noChangeArrowheads="1"/>
          </p:cNvPicPr>
          <p:nvPr/>
        </p:nvPicPr>
        <p:blipFill>
          <a:blip r:embed="rId6" cstate="print"/>
          <a:srcRect r="15091"/>
          <a:stretch>
            <a:fillRect/>
          </a:stretch>
        </p:blipFill>
        <p:spPr bwMode="auto">
          <a:xfrm>
            <a:off x="236538" y="4332288"/>
            <a:ext cx="2771775" cy="2220912"/>
          </a:xfrm>
          <a:prstGeom prst="rect">
            <a:avLst/>
          </a:prstGeom>
          <a:ln>
            <a:noFill/>
          </a:ln>
          <a:effectLst>
            <a:outerShdw blurRad="292100" dist="139700" dir="2700000" algn="tl" rotWithShape="0">
              <a:srgbClr val="333333">
                <a:alpha val="65000"/>
              </a:srgbClr>
            </a:outerShdw>
          </a:effectLst>
        </p:spPr>
      </p:pic>
      <p:pic>
        <p:nvPicPr>
          <p:cNvPr id="999431" name="Picture 7" descr="ANd9GcR5P3p7ZQXFau9oWpxp09Bgm2kqVpnt-o_v_qwIPE2c5gFhRHsF"/>
          <p:cNvPicPr>
            <a:picLocks noChangeAspect="1" noChangeArrowheads="1"/>
          </p:cNvPicPr>
          <p:nvPr/>
        </p:nvPicPr>
        <p:blipFill>
          <a:blip r:embed="rId7" cstate="print"/>
          <a:srcRect/>
          <a:stretch>
            <a:fillRect/>
          </a:stretch>
        </p:blipFill>
        <p:spPr bwMode="auto">
          <a:xfrm>
            <a:off x="3201988" y="4335463"/>
            <a:ext cx="2813050" cy="2219325"/>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9426">
                                            <p:txEl>
                                              <p:pRg st="1" end="1"/>
                                            </p:txEl>
                                          </p:spTgt>
                                        </p:tgtEl>
                                        <p:attrNameLst>
                                          <p:attrName>style.visibility</p:attrName>
                                        </p:attrNameLst>
                                      </p:cBhvr>
                                      <p:to>
                                        <p:strVal val="visible"/>
                                      </p:to>
                                    </p:set>
                                    <p:anim calcmode="lin" valueType="num">
                                      <p:cBhvr additive="base">
                                        <p:cTn id="7" dur="500" fill="hold"/>
                                        <p:tgtEl>
                                          <p:spTgt spid="999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9426">
                                            <p:txEl>
                                              <p:pRg st="2" end="2"/>
                                            </p:txEl>
                                          </p:spTgt>
                                        </p:tgtEl>
                                        <p:attrNameLst>
                                          <p:attrName>style.visibility</p:attrName>
                                        </p:attrNameLst>
                                      </p:cBhvr>
                                      <p:to>
                                        <p:strVal val="visible"/>
                                      </p:to>
                                    </p:set>
                                    <p:anim calcmode="lin" valueType="num">
                                      <p:cBhvr additive="base">
                                        <p:cTn id="13" dur="500" fill="hold"/>
                                        <p:tgtEl>
                                          <p:spTgt spid="9994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9426">
                                            <p:txEl>
                                              <p:pRg st="3" end="3"/>
                                            </p:txEl>
                                          </p:spTgt>
                                        </p:tgtEl>
                                        <p:attrNameLst>
                                          <p:attrName>style.visibility</p:attrName>
                                        </p:attrNameLst>
                                      </p:cBhvr>
                                      <p:to>
                                        <p:strVal val="visible"/>
                                      </p:to>
                                    </p:set>
                                    <p:anim calcmode="lin" valueType="num">
                                      <p:cBhvr additive="base">
                                        <p:cTn id="19" dur="500" fill="hold"/>
                                        <p:tgtEl>
                                          <p:spTgt spid="9994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9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9429"/>
                                        </p:tgtEl>
                                        <p:attrNameLst>
                                          <p:attrName>style.visibility</p:attrName>
                                        </p:attrNameLst>
                                      </p:cBhvr>
                                      <p:to>
                                        <p:strVal val="visible"/>
                                      </p:to>
                                    </p:set>
                                    <p:anim calcmode="lin" valueType="num">
                                      <p:cBhvr>
                                        <p:cTn id="25" dur="500" fill="hold"/>
                                        <p:tgtEl>
                                          <p:spTgt spid="999429"/>
                                        </p:tgtEl>
                                        <p:attrNameLst>
                                          <p:attrName>ppt_w</p:attrName>
                                        </p:attrNameLst>
                                      </p:cBhvr>
                                      <p:tavLst>
                                        <p:tav tm="0">
                                          <p:val>
                                            <p:fltVal val="0"/>
                                          </p:val>
                                        </p:tav>
                                        <p:tav tm="100000">
                                          <p:val>
                                            <p:strVal val="#ppt_w"/>
                                          </p:val>
                                        </p:tav>
                                      </p:tavLst>
                                    </p:anim>
                                    <p:anim calcmode="lin" valueType="num">
                                      <p:cBhvr>
                                        <p:cTn id="26" dur="500" fill="hold"/>
                                        <p:tgtEl>
                                          <p:spTgt spid="999429"/>
                                        </p:tgtEl>
                                        <p:attrNameLst>
                                          <p:attrName>ppt_h</p:attrName>
                                        </p:attrNameLst>
                                      </p:cBhvr>
                                      <p:tavLst>
                                        <p:tav tm="0">
                                          <p:val>
                                            <p:fltVal val="0"/>
                                          </p:val>
                                        </p:tav>
                                        <p:tav tm="100000">
                                          <p:val>
                                            <p:strVal val="#ppt_h"/>
                                          </p:val>
                                        </p:tav>
                                      </p:tavLst>
                                    </p:anim>
                                    <p:animEffect transition="in" filter="fade">
                                      <p:cBhvr>
                                        <p:cTn id="27" dur="500"/>
                                        <p:tgtEl>
                                          <p:spTgt spid="99942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99433"/>
                                        </p:tgtEl>
                                        <p:attrNameLst>
                                          <p:attrName>style.visibility</p:attrName>
                                        </p:attrNameLst>
                                      </p:cBhvr>
                                      <p:to>
                                        <p:strVal val="visible"/>
                                      </p:to>
                                    </p:set>
                                    <p:anim calcmode="lin" valueType="num">
                                      <p:cBhvr>
                                        <p:cTn id="32" dur="500" fill="hold"/>
                                        <p:tgtEl>
                                          <p:spTgt spid="999433"/>
                                        </p:tgtEl>
                                        <p:attrNameLst>
                                          <p:attrName>ppt_w</p:attrName>
                                        </p:attrNameLst>
                                      </p:cBhvr>
                                      <p:tavLst>
                                        <p:tav tm="0">
                                          <p:val>
                                            <p:fltVal val="0"/>
                                          </p:val>
                                        </p:tav>
                                        <p:tav tm="100000">
                                          <p:val>
                                            <p:strVal val="#ppt_w"/>
                                          </p:val>
                                        </p:tav>
                                      </p:tavLst>
                                    </p:anim>
                                    <p:anim calcmode="lin" valueType="num">
                                      <p:cBhvr>
                                        <p:cTn id="33" dur="500" fill="hold"/>
                                        <p:tgtEl>
                                          <p:spTgt spid="999433"/>
                                        </p:tgtEl>
                                        <p:attrNameLst>
                                          <p:attrName>ppt_h</p:attrName>
                                        </p:attrNameLst>
                                      </p:cBhvr>
                                      <p:tavLst>
                                        <p:tav tm="0">
                                          <p:val>
                                            <p:fltVal val="0"/>
                                          </p:val>
                                        </p:tav>
                                        <p:tav tm="100000">
                                          <p:val>
                                            <p:strVal val="#ppt_h"/>
                                          </p:val>
                                        </p:tav>
                                      </p:tavLst>
                                    </p:anim>
                                    <p:animEffect transition="in" filter="fade">
                                      <p:cBhvr>
                                        <p:cTn id="34" dur="500"/>
                                        <p:tgtEl>
                                          <p:spTgt spid="99943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 calcmode="lin" valueType="num">
                                      <p:cBhvr>
                                        <p:cTn id="39" dur="500" fill="hold"/>
                                        <p:tgtEl>
                                          <p:spTgt spid="999431"/>
                                        </p:tgtEl>
                                        <p:attrNameLst>
                                          <p:attrName>ppt_w</p:attrName>
                                        </p:attrNameLst>
                                      </p:cBhvr>
                                      <p:tavLst>
                                        <p:tav tm="0">
                                          <p:val>
                                            <p:fltVal val="0"/>
                                          </p:val>
                                        </p:tav>
                                        <p:tav tm="100000">
                                          <p:val>
                                            <p:strVal val="#ppt_w"/>
                                          </p:val>
                                        </p:tav>
                                      </p:tavLst>
                                    </p:anim>
                                    <p:anim calcmode="lin" valueType="num">
                                      <p:cBhvr>
                                        <p:cTn id="40" dur="500" fill="hold"/>
                                        <p:tgtEl>
                                          <p:spTgt spid="999431"/>
                                        </p:tgtEl>
                                        <p:attrNameLst>
                                          <p:attrName>ppt_h</p:attrName>
                                        </p:attrNameLst>
                                      </p:cBhvr>
                                      <p:tavLst>
                                        <p:tav tm="0">
                                          <p:val>
                                            <p:fltVal val="0"/>
                                          </p:val>
                                        </p:tav>
                                        <p:tav tm="100000">
                                          <p:val>
                                            <p:strVal val="#ppt_h"/>
                                          </p:val>
                                        </p:tav>
                                      </p:tavLst>
                                    </p:anim>
                                    <p:animEffect transition="in" filter="fade">
                                      <p:cBhvr>
                                        <p:cTn id="41" dur="500"/>
                                        <p:tgtEl>
                                          <p:spTgt spid="999431"/>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83" name="Rectangle 11"/>
          <p:cNvSpPr>
            <a:spLocks noChangeArrowheads="1"/>
          </p:cNvSpPr>
          <p:nvPr/>
        </p:nvSpPr>
        <p:spPr bwMode="auto">
          <a:xfrm>
            <a:off x="682625" y="5265738"/>
            <a:ext cx="4759325" cy="1562100"/>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There is evidence that cancer and genetic mutations can occur after exposure to radiation.</a:t>
            </a:r>
          </a:p>
        </p:txBody>
      </p:sp>
      <p:sp>
        <p:nvSpPr>
          <p:cNvPr id="1001474" name="Rectangle 2"/>
          <p:cNvSpPr>
            <a:spLocks noChangeArrowheads="1"/>
          </p:cNvSpPr>
          <p:nvPr/>
        </p:nvSpPr>
        <p:spPr bwMode="auto">
          <a:xfrm>
            <a:off x="685800" y="1328738"/>
            <a:ext cx="7772400" cy="3981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High exposure: damage to                                               central nervous system and                                                              death within weeks.</a:t>
            </a:r>
          </a:p>
          <a:p>
            <a:pPr>
              <a:spcBef>
                <a:spcPct val="20000"/>
              </a:spcBef>
              <a:defRPr/>
            </a:pPr>
            <a:r>
              <a:rPr lang="en-US" altLang="en-US" dirty="0">
                <a:solidFill>
                  <a:srgbClr val="000000"/>
                </a:solidFill>
                <a:latin typeface="+mn-lt"/>
                <a:cs typeface="Times New Roman" pitchFamily="18" charset="0"/>
                <a:sym typeface="Symbol" pitchFamily="18" charset="2"/>
              </a:rPr>
              <a:t>Medium exposure: damage                                                     to stomach and intestines                                                       leading to general sickness and                             diarrhea.</a:t>
            </a:r>
          </a:p>
          <a:p>
            <a:pPr>
              <a:spcBef>
                <a:spcPct val="20000"/>
              </a:spcBef>
              <a:defRPr/>
            </a:pPr>
            <a:r>
              <a:rPr lang="en-US" altLang="en-US" dirty="0">
                <a:solidFill>
                  <a:srgbClr val="000000"/>
                </a:solidFill>
                <a:latin typeface="+mn-lt"/>
                <a:cs typeface="Times New Roman" pitchFamily="18" charset="0"/>
                <a:sym typeface="Symbol" pitchFamily="18" charset="2"/>
              </a:rPr>
              <a:t>Low exposure: hair loss,                                                               bleeding and diarrhea.</a:t>
            </a:r>
          </a:p>
          <a:p>
            <a:pPr>
              <a:spcBef>
                <a:spcPct val="20000"/>
              </a:spcBef>
              <a:buFontTx/>
              <a:buChar char="-"/>
              <a:defRPr/>
            </a:pPr>
            <a:endParaRPr lang="en-US" altLang="en-US" dirty="0">
              <a:solidFill>
                <a:srgbClr val="000000"/>
              </a:solidFill>
              <a:latin typeface="+mn-lt"/>
              <a:cs typeface="Times New Roman" pitchFamily="18" charset="0"/>
              <a:sym typeface="Symbol" pitchFamily="18" charset="2"/>
            </a:endParaRP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52230" name="Picture 6"/>
          <p:cNvPicPr>
            <a:picLocks noChangeAspect="1" noChangeArrowheads="1"/>
          </p:cNvPicPr>
          <p:nvPr/>
        </p:nvPicPr>
        <p:blipFill>
          <a:blip r:embed="rId6" cstate="print"/>
          <a:srcRect/>
          <a:stretch>
            <a:fillRect/>
          </a:stretch>
        </p:blipFill>
        <p:spPr bwMode="auto">
          <a:xfrm>
            <a:off x="5380038" y="1179513"/>
            <a:ext cx="3481387" cy="5545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wipe(up)">
                                      <p:cBhvr>
                                        <p:cTn id="13" dur="2000"/>
                                        <p:tgtEl>
                                          <p:spTgt spid="5223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01474">
                                            <p:txEl>
                                              <p:pRg st="2" end="2"/>
                                            </p:txEl>
                                          </p:spTgt>
                                        </p:tgtEl>
                                        <p:attrNameLst>
                                          <p:attrName>style.visibility</p:attrName>
                                        </p:attrNameLst>
                                      </p:cBhvr>
                                      <p:to>
                                        <p:strVal val="visible"/>
                                      </p:to>
                                    </p:set>
                                    <p:anim calcmode="lin" valueType="num">
                                      <p:cBhvr additive="base">
                                        <p:cTn id="18"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1474">
                                            <p:txEl>
                                              <p:pRg st="3" end="3"/>
                                            </p:txEl>
                                          </p:spTgt>
                                        </p:tgtEl>
                                        <p:attrNameLst>
                                          <p:attrName>style.visibility</p:attrName>
                                        </p:attrNameLst>
                                      </p:cBhvr>
                                      <p:to>
                                        <p:strVal val="visible"/>
                                      </p:to>
                                    </p:set>
                                    <p:anim calcmode="lin" valueType="num">
                                      <p:cBhvr additive="base">
                                        <p:cTn id="24" dur="500" fill="hold"/>
                                        <p:tgtEl>
                                          <p:spTgt spid="10014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1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01483">
                                            <p:txEl>
                                              <p:pRg st="1" end="1"/>
                                            </p:txEl>
                                          </p:spTgt>
                                        </p:tgtEl>
                                        <p:attrNameLst>
                                          <p:attrName>style.visibility</p:attrName>
                                        </p:attrNameLst>
                                      </p:cBhvr>
                                      <p:to>
                                        <p:strVal val="visible"/>
                                      </p:to>
                                    </p:set>
                                    <p:anim calcmode="lin" valueType="num">
                                      <p:cBhvr additive="base">
                                        <p:cTn id="30" dur="500" fill="hold"/>
                                        <p:tgtEl>
                                          <p:spTgt spid="100148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01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328738"/>
            <a:ext cx="7772400" cy="31702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There are uses for                                                           radiation…</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-X-rays of teeth and                                                              bones</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-radiotherapy for                                                                               cancer treatment</a:t>
            </a:r>
          </a:p>
        </p:txBody>
      </p:sp>
      <p:sp>
        <p:nvSpPr>
          <p:cNvPr id="1003524" name="Rectangle 4"/>
          <p:cNvSpPr>
            <a:spLocks noChangeArrowheads="1"/>
          </p:cNvSpPr>
          <p:nvPr/>
        </p:nvSpPr>
        <p:spPr bwMode="auto">
          <a:xfrm>
            <a:off x="682625" y="4468813"/>
            <a:ext cx="4937125" cy="2389187"/>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In radiotherapy radiation is used because rapidly dividing cancer cells are more susceptible to the damaging effects of radiation than healthy cells.</a:t>
            </a:r>
          </a:p>
        </p:txBody>
      </p:sp>
      <p:pic>
        <p:nvPicPr>
          <p:cNvPr id="1003526" name="Picture 6" descr="graf01"/>
          <p:cNvPicPr>
            <a:picLocks noChangeAspect="1" noChangeArrowheads="1"/>
          </p:cNvPicPr>
          <p:nvPr/>
        </p:nvPicPr>
        <p:blipFill>
          <a:blip r:embed="rId7" cstate="print"/>
          <a:srcRect/>
          <a:stretch>
            <a:fillRect/>
          </a:stretch>
        </p:blipFill>
        <p:spPr bwMode="auto">
          <a:xfrm>
            <a:off x="4151313" y="1831975"/>
            <a:ext cx="4162425" cy="2466975"/>
          </a:xfrm>
          <a:prstGeom prst="rect">
            <a:avLst/>
          </a:prstGeom>
          <a:ln>
            <a:noFill/>
          </a:ln>
          <a:effectLst>
            <a:outerShdw blurRad="292100" dist="139700" dir="2700000" algn="tl" rotWithShape="0">
              <a:srgbClr val="333333">
                <a:alpha val="65000"/>
              </a:srgbClr>
            </a:outerShdw>
          </a:effectLst>
        </p:spPr>
      </p:pic>
      <p:pic>
        <p:nvPicPr>
          <p:cNvPr id="1003528" name="Picture 8" descr="X-Ray"/>
          <p:cNvPicPr>
            <a:picLocks noChangeAspect="1" noChangeArrowheads="1"/>
          </p:cNvPicPr>
          <p:nvPr/>
        </p:nvPicPr>
        <p:blipFill>
          <a:blip r:embed="rId8" cstate="print"/>
          <a:srcRect/>
          <a:stretch>
            <a:fillRect/>
          </a:stretch>
        </p:blipFill>
        <p:spPr bwMode="auto">
          <a:xfrm>
            <a:off x="6132513" y="4483100"/>
            <a:ext cx="1816100" cy="2190750"/>
          </a:xfrm>
          <a:prstGeom prst="rect">
            <a:avLst/>
          </a:prstGeom>
          <a:ln>
            <a:noFill/>
          </a:ln>
          <a:effectLst>
            <a:outerShdw blurRad="292100" dist="139700" dir="2700000" algn="tl" rotWithShape="0">
              <a:srgbClr val="333333">
                <a:alpha val="65000"/>
              </a:srgbClr>
            </a:outerShdw>
          </a:effectLst>
        </p:spPr>
      </p:pic>
      <p:sp>
        <p:nvSpPr>
          <p:cNvPr id="1003529" name="Text Box 9"/>
          <p:cNvSpPr txBox="1">
            <a:spLocks noChangeArrowheads="1"/>
          </p:cNvSpPr>
          <p:nvPr/>
        </p:nvSpPr>
        <p:spPr bwMode="auto">
          <a:xfrm>
            <a:off x="5394325" y="1831975"/>
            <a:ext cx="2908300" cy="396875"/>
          </a:xfrm>
          <a:prstGeom prst="rect">
            <a:avLst/>
          </a:prstGeom>
          <a:noFill/>
          <a:ln w="9525">
            <a:noFill/>
            <a:miter lim="800000"/>
            <a:headEnd/>
            <a:tailEnd/>
          </a:ln>
        </p:spPr>
        <p:txBody>
          <a:bodyPr>
            <a:spAutoFit/>
          </a:bodyPr>
          <a:lstStyle/>
          <a:p>
            <a:pPr algn="r"/>
            <a:r>
              <a:rPr lang="en-US" altLang="en-US" b="1">
                <a:solidFill>
                  <a:srgbClr val="FF6600"/>
                </a:solidFill>
              </a:rPr>
              <a:t>Cancer treatment</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1" end="1"/>
                                            </p:txEl>
                                          </p:spTgt>
                                        </p:tgtEl>
                                        <p:attrNameLst>
                                          <p:attrName>style.visibility</p:attrName>
                                        </p:attrNameLst>
                                      </p:cBhvr>
                                      <p:to>
                                        <p:strVal val="visible"/>
                                      </p:to>
                                    </p:set>
                                    <p:anim calcmode="lin" valueType="num">
                                      <p:cBhvr additive="base">
                                        <p:cTn id="7" dur="500" fill="hold"/>
                                        <p:tgtEl>
                                          <p:spTgt spid="1003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22">
                                            <p:txEl>
                                              <p:pRg st="2" end="2"/>
                                            </p:txEl>
                                          </p:spTgt>
                                        </p:tgtEl>
                                        <p:attrNameLst>
                                          <p:attrName>style.visibility</p:attrName>
                                        </p:attrNameLst>
                                      </p:cBhvr>
                                      <p:to>
                                        <p:strVal val="visible"/>
                                      </p:to>
                                    </p:set>
                                    <p:anim calcmode="lin" valueType="num">
                                      <p:cBhvr additive="base">
                                        <p:cTn id="13" dur="500" fill="hold"/>
                                        <p:tgtEl>
                                          <p:spTgt spid="10035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03528"/>
                                        </p:tgtEl>
                                        <p:attrNameLst>
                                          <p:attrName>style.visibility</p:attrName>
                                        </p:attrNameLst>
                                      </p:cBhvr>
                                      <p:to>
                                        <p:strVal val="visible"/>
                                      </p:to>
                                    </p:set>
                                    <p:anim calcmode="lin" valueType="num">
                                      <p:cBhvr>
                                        <p:cTn id="19" dur="500" fill="hold"/>
                                        <p:tgtEl>
                                          <p:spTgt spid="1003528"/>
                                        </p:tgtEl>
                                        <p:attrNameLst>
                                          <p:attrName>ppt_w</p:attrName>
                                        </p:attrNameLst>
                                      </p:cBhvr>
                                      <p:tavLst>
                                        <p:tav tm="0">
                                          <p:val>
                                            <p:fltVal val="0"/>
                                          </p:val>
                                        </p:tav>
                                        <p:tav tm="100000">
                                          <p:val>
                                            <p:strVal val="#ppt_w"/>
                                          </p:val>
                                        </p:tav>
                                      </p:tavLst>
                                    </p:anim>
                                    <p:anim calcmode="lin" valueType="num">
                                      <p:cBhvr>
                                        <p:cTn id="20" dur="500" fill="hold"/>
                                        <p:tgtEl>
                                          <p:spTgt spid="1003528"/>
                                        </p:tgtEl>
                                        <p:attrNameLst>
                                          <p:attrName>ppt_h</p:attrName>
                                        </p:attrNameLst>
                                      </p:cBhvr>
                                      <p:tavLst>
                                        <p:tav tm="0">
                                          <p:val>
                                            <p:fltVal val="0"/>
                                          </p:val>
                                        </p:tav>
                                        <p:tav tm="100000">
                                          <p:val>
                                            <p:strVal val="#ppt_h"/>
                                          </p:val>
                                        </p:tav>
                                      </p:tavLst>
                                    </p:anim>
                                    <p:animEffect transition="in" filter="fade">
                                      <p:cBhvr>
                                        <p:cTn id="21" dur="500"/>
                                        <p:tgtEl>
                                          <p:spTgt spid="1003528"/>
                                        </p:tgtEl>
                                      </p:cBhvr>
                                    </p:animEffect>
                                  </p:childTnLst>
                                  <p:subTnLst>
                                    <p:audio>
                                      <p:cMediaNode>
                                        <p:cTn display="0" masterRel="sameClick">
                                          <p:stCondLst>
                                            <p:cond evt="begin" delay="0">
                                              <p:tn val="17"/>
                                            </p:cond>
                                          </p:stCondLst>
                                          <p:endCondLst>
                                            <p:cond evt="onStopAudio" delay="0">
                                              <p:tgtEl>
                                                <p:sldTgt/>
                                              </p:tgtEl>
                                            </p:cond>
                                          </p:endCondLst>
                                        </p:cTn>
                                        <p:tgtEl>
                                          <p:sndTgt r:embed="rId5" name="Simpsons-IGotNoTimeForYourGa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03522">
                                            <p:txEl>
                                              <p:pRg st="3" end="3"/>
                                            </p:txEl>
                                          </p:spTgt>
                                        </p:tgtEl>
                                        <p:attrNameLst>
                                          <p:attrName>style.visibility</p:attrName>
                                        </p:attrNameLst>
                                      </p:cBhvr>
                                      <p:to>
                                        <p:strVal val="visible"/>
                                      </p:to>
                                    </p:set>
                                    <p:anim calcmode="lin" valueType="num">
                                      <p:cBhvr additive="base">
                                        <p:cTn id="26" dur="500" fill="hold"/>
                                        <p:tgtEl>
                                          <p:spTgt spid="100352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03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003526"/>
                                        </p:tgtEl>
                                        <p:attrNameLst>
                                          <p:attrName>style.visibility</p:attrName>
                                        </p:attrNameLst>
                                      </p:cBhvr>
                                      <p:to>
                                        <p:strVal val="visible"/>
                                      </p:to>
                                    </p:set>
                                    <p:anim calcmode="lin" valueType="num">
                                      <p:cBhvr>
                                        <p:cTn id="32" dur="500" fill="hold"/>
                                        <p:tgtEl>
                                          <p:spTgt spid="1003526"/>
                                        </p:tgtEl>
                                        <p:attrNameLst>
                                          <p:attrName>ppt_w</p:attrName>
                                        </p:attrNameLst>
                                      </p:cBhvr>
                                      <p:tavLst>
                                        <p:tav tm="0">
                                          <p:val>
                                            <p:fltVal val="0"/>
                                          </p:val>
                                        </p:tav>
                                        <p:tav tm="100000">
                                          <p:val>
                                            <p:strVal val="#ppt_w"/>
                                          </p:val>
                                        </p:tav>
                                      </p:tavLst>
                                    </p:anim>
                                    <p:anim calcmode="lin" valueType="num">
                                      <p:cBhvr>
                                        <p:cTn id="33" dur="500" fill="hold"/>
                                        <p:tgtEl>
                                          <p:spTgt spid="1003526"/>
                                        </p:tgtEl>
                                        <p:attrNameLst>
                                          <p:attrName>ppt_h</p:attrName>
                                        </p:attrNameLst>
                                      </p:cBhvr>
                                      <p:tavLst>
                                        <p:tav tm="0">
                                          <p:val>
                                            <p:fltVal val="0"/>
                                          </p:val>
                                        </p:tav>
                                        <p:tav tm="100000">
                                          <p:val>
                                            <p:strVal val="#ppt_h"/>
                                          </p:val>
                                        </p:tav>
                                      </p:tavLst>
                                    </p:anim>
                                    <p:animEffect transition="in" filter="fade">
                                      <p:cBhvr>
                                        <p:cTn id="34" dur="500"/>
                                        <p:tgtEl>
                                          <p:spTgt spid="1003526"/>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03529"/>
                                        </p:tgtEl>
                                        <p:attrNameLst>
                                          <p:attrName>style.visibility</p:attrName>
                                        </p:attrNameLst>
                                      </p:cBhvr>
                                      <p:to>
                                        <p:strVal val="visible"/>
                                      </p:to>
                                    </p:set>
                                    <p:anim calcmode="lin" valueType="num">
                                      <p:cBhvr>
                                        <p:cTn id="39" dur="500" fill="hold"/>
                                        <p:tgtEl>
                                          <p:spTgt spid="1003529"/>
                                        </p:tgtEl>
                                        <p:attrNameLst>
                                          <p:attrName>ppt_w</p:attrName>
                                        </p:attrNameLst>
                                      </p:cBhvr>
                                      <p:tavLst>
                                        <p:tav tm="0">
                                          <p:val>
                                            <p:fltVal val="0"/>
                                          </p:val>
                                        </p:tav>
                                        <p:tav tm="100000">
                                          <p:val>
                                            <p:strVal val="#ppt_w"/>
                                          </p:val>
                                        </p:tav>
                                      </p:tavLst>
                                    </p:anim>
                                    <p:anim calcmode="lin" valueType="num">
                                      <p:cBhvr>
                                        <p:cTn id="40" dur="500" fill="hold"/>
                                        <p:tgtEl>
                                          <p:spTgt spid="1003529"/>
                                        </p:tgtEl>
                                        <p:attrNameLst>
                                          <p:attrName>ppt_h</p:attrName>
                                        </p:attrNameLst>
                                      </p:cBhvr>
                                      <p:tavLst>
                                        <p:tav tm="0">
                                          <p:val>
                                            <p:fltVal val="0"/>
                                          </p:val>
                                        </p:tav>
                                        <p:tav tm="100000">
                                          <p:val>
                                            <p:strVal val="#ppt_h"/>
                                          </p:val>
                                        </p:tav>
                                      </p:tavLst>
                                    </p:anim>
                                    <p:animEffect transition="in" filter="fade">
                                      <p:cBhvr>
                                        <p:cTn id="41" dur="500"/>
                                        <p:tgtEl>
                                          <p:spTgt spid="100352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03524">
                                            <p:txEl>
                                              <p:pRg st="1" end="1"/>
                                            </p:txEl>
                                          </p:spTgt>
                                        </p:tgtEl>
                                        <p:attrNameLst>
                                          <p:attrName>style.visibility</p:attrName>
                                        </p:attrNameLst>
                                      </p:cBhvr>
                                      <p:to>
                                        <p:strVal val="visible"/>
                                      </p:to>
                                    </p:set>
                                    <p:anim calcmode="lin" valueType="num">
                                      <p:cBhvr additive="base">
                                        <p:cTn id="46" dur="500" fill="hold"/>
                                        <p:tgtEl>
                                          <p:spTgt spid="100352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03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685800" y="1317625"/>
            <a:ext cx="7772400" cy="554672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Nuclear stability</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cs typeface="Times New Roman" panose="02020603050405020304" pitchFamily="18" charset="0"/>
                <a:sym typeface="Symbol" panose="05050102010706020507" pitchFamily="18" charset="2"/>
              </a:rPr>
              <a:t>W</a:t>
            </a:r>
            <a:r>
              <a:rPr lang="en-US" altLang="en-US" dirty="0" smtClean="0">
                <a:solidFill>
                  <a:srgbClr val="000000"/>
                </a:solidFill>
                <a:latin typeface="+mn-lt"/>
                <a:cs typeface="Times New Roman" panose="02020603050405020304" pitchFamily="18" charset="0"/>
              </a:rPr>
              <a:t>hy are some nuclei stable                                                and others unstable.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Stable isotopes exist for                                                 elements having atomic                                                 numbers Z = 1 to 83.</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Up to Z = 20, the neutron-                                                  proton ratio is close to 1.</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Beyond Z = 20, the neutron                                                        -proton ratio is bigger than 1,                                               and grows with atomic number.</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The extra neutrons add to the                                           strong force without increasing                                                 the repulsive Coulomb force.</a:t>
            </a:r>
            <a:r>
              <a:rPr lang="en-US" altLang="en-US" dirty="0" smtClean="0">
                <a:solidFill>
                  <a:srgbClr val="000000"/>
                </a:solidFill>
                <a:latin typeface="+mn-lt"/>
                <a:cs typeface="Times New Roman" panose="02020603050405020304" pitchFamily="18" charset="0"/>
              </a:rPr>
              <a:t>	</a:t>
            </a:r>
          </a:p>
        </p:txBody>
      </p:sp>
      <p:pic>
        <p:nvPicPr>
          <p:cNvPr id="100558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2075" y="950913"/>
            <a:ext cx="3962400" cy="5916612"/>
          </a:xfrm>
          <a:prstGeom prst="rect">
            <a:avLst/>
          </a:prstGeom>
          <a:ln>
            <a:noFill/>
          </a:ln>
          <a:effectLst>
            <a:outerShdw blurRad="292100" dist="139700" dir="2700000" algn="tl" rotWithShape="0">
              <a:srgbClr val="333333">
                <a:alpha val="65000"/>
              </a:srgbClr>
            </a:outerShdw>
          </a:effectLst>
          <a:extLst/>
        </p:spPr>
      </p:pic>
      <p:sp>
        <p:nvSpPr>
          <p:cNvPr id="1005588" name="Freeform 20"/>
          <p:cNvSpPr>
            <a:spLocks/>
          </p:cNvSpPr>
          <p:nvPr/>
        </p:nvSpPr>
        <p:spPr bwMode="auto">
          <a:xfrm>
            <a:off x="6070600" y="1131888"/>
            <a:ext cx="2903538" cy="4354512"/>
          </a:xfrm>
          <a:custGeom>
            <a:avLst/>
            <a:gdLst>
              <a:gd name="T0" fmla="*/ 0 w 1829"/>
              <a:gd name="T1" fmla="*/ 2147483647 h 2743"/>
              <a:gd name="T2" fmla="*/ 2147483647 w 1829"/>
              <a:gd name="T3" fmla="*/ 2147483647 h 2743"/>
              <a:gd name="T4" fmla="*/ 2147483647 w 1829"/>
              <a:gd name="T5" fmla="*/ 2147483647 h 2743"/>
              <a:gd name="T6" fmla="*/ 2147483647 w 1829"/>
              <a:gd name="T7" fmla="*/ 2147483647 h 2743"/>
              <a:gd name="T8" fmla="*/ 2147483647 w 1829"/>
              <a:gd name="T9" fmla="*/ 2147483647 h 2743"/>
              <a:gd name="T10" fmla="*/ 2147483647 w 1829"/>
              <a:gd name="T11" fmla="*/ 2147483647 h 2743"/>
              <a:gd name="T12" fmla="*/ 2147483647 w 1829"/>
              <a:gd name="T13" fmla="*/ 2147483647 h 2743"/>
              <a:gd name="T14" fmla="*/ 2147483647 w 1829"/>
              <a:gd name="T15" fmla="*/ 2147483647 h 2743"/>
              <a:gd name="T16" fmla="*/ 2147483647 w 1829"/>
              <a:gd name="T17" fmla="*/ 2147483647 h 2743"/>
              <a:gd name="T18" fmla="*/ 2147483647 w 1829"/>
              <a:gd name="T19" fmla="*/ 2147483647 h 2743"/>
              <a:gd name="T20" fmla="*/ 2147483647 w 1829"/>
              <a:gd name="T21" fmla="*/ 2147483647 h 2743"/>
              <a:gd name="T22" fmla="*/ 2147483647 w 1829"/>
              <a:gd name="T23" fmla="*/ 2147483647 h 2743"/>
              <a:gd name="T24" fmla="*/ 2147483647 w 1829"/>
              <a:gd name="T25" fmla="*/ 2147483647 h 2743"/>
              <a:gd name="T26" fmla="*/ 2147483647 w 1829"/>
              <a:gd name="T27" fmla="*/ 2147483647 h 2743"/>
              <a:gd name="T28" fmla="*/ 2147483647 w 1829"/>
              <a:gd name="T29" fmla="*/ 2147483647 h 2743"/>
              <a:gd name="T30" fmla="*/ 2147483647 w 1829"/>
              <a:gd name="T31" fmla="*/ 2147483647 h 2743"/>
              <a:gd name="T32" fmla="*/ 2147483647 w 1829"/>
              <a:gd name="T33" fmla="*/ 2147483647 h 2743"/>
              <a:gd name="T34" fmla="*/ 2147483647 w 1829"/>
              <a:gd name="T35" fmla="*/ 2147483647 h 2743"/>
              <a:gd name="T36" fmla="*/ 2147483647 w 1829"/>
              <a:gd name="T37" fmla="*/ 2147483647 h 2743"/>
              <a:gd name="T38" fmla="*/ 2147483647 w 1829"/>
              <a:gd name="T39" fmla="*/ 2147483647 h 2743"/>
              <a:gd name="T40" fmla="*/ 2147483647 w 1829"/>
              <a:gd name="T41" fmla="*/ 2147483647 h 2743"/>
              <a:gd name="T42" fmla="*/ 2147483647 w 1829"/>
              <a:gd name="T43" fmla="*/ 2147483647 h 2743"/>
              <a:gd name="T44" fmla="*/ 2147483647 w 1829"/>
              <a:gd name="T45" fmla="*/ 2147483647 h 2743"/>
              <a:gd name="T46" fmla="*/ 2147483647 w 1829"/>
              <a:gd name="T47" fmla="*/ 0 h 2743"/>
              <a:gd name="T48" fmla="*/ 2147483647 w 1829"/>
              <a:gd name="T49" fmla="*/ 0 h 2743"/>
              <a:gd name="T50" fmla="*/ 2147483647 w 1829"/>
              <a:gd name="T51" fmla="*/ 2147483647 h 2743"/>
              <a:gd name="T52" fmla="*/ 2147483647 w 1829"/>
              <a:gd name="T53" fmla="*/ 2147483647 h 2743"/>
              <a:gd name="T54" fmla="*/ 2147483647 w 1829"/>
              <a:gd name="T55" fmla="*/ 2147483647 h 2743"/>
              <a:gd name="T56" fmla="*/ 2147483647 w 1829"/>
              <a:gd name="T57" fmla="*/ 2147483647 h 2743"/>
              <a:gd name="T58" fmla="*/ 2147483647 w 1829"/>
              <a:gd name="T59" fmla="*/ 2147483647 h 2743"/>
              <a:gd name="T60" fmla="*/ 2147483647 w 1829"/>
              <a:gd name="T61" fmla="*/ 2147483647 h 2743"/>
              <a:gd name="T62" fmla="*/ 2147483647 w 1829"/>
              <a:gd name="T63" fmla="*/ 2147483647 h 2743"/>
              <a:gd name="T64" fmla="*/ 2147483647 w 1829"/>
              <a:gd name="T65" fmla="*/ 2147483647 h 2743"/>
              <a:gd name="T66" fmla="*/ 2147483647 w 1829"/>
              <a:gd name="T67" fmla="*/ 2147483647 h 2743"/>
              <a:gd name="T68" fmla="*/ 2147483647 w 1829"/>
              <a:gd name="T69" fmla="*/ 2147483647 h 2743"/>
              <a:gd name="T70" fmla="*/ 2147483647 w 1829"/>
              <a:gd name="T71" fmla="*/ 2147483647 h 2743"/>
              <a:gd name="T72" fmla="*/ 2147483647 w 1829"/>
              <a:gd name="T73" fmla="*/ 2147483647 h 2743"/>
              <a:gd name="T74" fmla="*/ 0 w 1829"/>
              <a:gd name="T75" fmla="*/ 2147483647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6600">
              <a:alpha val="39999"/>
            </a:srgbClr>
          </a:solidFill>
          <a:ln w="9525">
            <a:noFill/>
            <a:round/>
            <a:headEnd/>
            <a:tailEnd/>
          </a:ln>
        </p:spPr>
        <p:txBody>
          <a:bodyPr/>
          <a:lstStyle/>
          <a:p>
            <a:endParaRPr lang="en-US"/>
          </a:p>
        </p:txBody>
      </p:sp>
      <p:sp>
        <p:nvSpPr>
          <p:cNvPr id="1005589" name="Text Box 21"/>
          <p:cNvSpPr txBox="1">
            <a:spLocks noChangeArrowheads="1"/>
          </p:cNvSpPr>
          <p:nvPr/>
        </p:nvSpPr>
        <p:spPr bwMode="auto">
          <a:xfrm>
            <a:off x="6176963" y="1101725"/>
            <a:ext cx="19907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u="sng"/>
              <a:t>Unstable region</a:t>
            </a:r>
            <a:endParaRPr lang="en-US" altLang="en-US" sz="1600"/>
          </a:p>
          <a:p>
            <a:pPr algn="ctr"/>
            <a:r>
              <a:rPr lang="en-US" altLang="en-US" sz="1600" i="1"/>
              <a:t>Too many neutrons</a:t>
            </a:r>
            <a:endParaRPr lang="en-US" altLang="en-US" sz="1600"/>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0" name="Text Box 22"/>
          <p:cNvSpPr txBox="1">
            <a:spLocks noChangeArrowheads="1"/>
          </p:cNvSpPr>
          <p:nvPr/>
        </p:nvSpPr>
        <p:spPr bwMode="auto">
          <a:xfrm>
            <a:off x="7110413" y="4695825"/>
            <a:ext cx="19018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a:solidFill>
                  <a:srgbClr val="FF6600"/>
                </a:solidFill>
              </a:rPr>
              <a:t> </a:t>
            </a:r>
            <a:r>
              <a:rPr lang="en-US" altLang="en-US" sz="1600" u="sng"/>
              <a:t>Unstable region</a:t>
            </a:r>
          </a:p>
          <a:p>
            <a:pPr algn="ctr"/>
            <a:r>
              <a:rPr lang="en-US" altLang="en-US" sz="1600" i="1"/>
              <a:t>Too many protons</a:t>
            </a:r>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1" name="Text Box 23"/>
          <p:cNvSpPr txBox="1">
            <a:spLocks noChangeArrowheads="1"/>
          </p:cNvSpPr>
          <p:nvPr/>
        </p:nvSpPr>
        <p:spPr bwMode="auto">
          <a:xfrm>
            <a:off x="6264275" y="6461125"/>
            <a:ext cx="2617788" cy="461963"/>
          </a:xfrm>
          <a:prstGeom prst="rect">
            <a:avLst/>
          </a:prstGeom>
          <a:noFill/>
          <a:ln w="9525">
            <a:noFill/>
            <a:miter lim="800000"/>
            <a:headEnd/>
            <a:tailEnd/>
          </a:ln>
        </p:spPr>
        <p:txBody>
          <a:bodyPr wrap="none">
            <a:spAutoFit/>
          </a:bodyPr>
          <a:lstStyle/>
          <a:p>
            <a:r>
              <a:rPr lang="en-US" altLang="en-US">
                <a:solidFill>
                  <a:srgbClr val="FF6600"/>
                </a:solidFill>
              </a:rPr>
              <a:t>Unstable nuclides</a:t>
            </a:r>
          </a:p>
        </p:txBody>
      </p:sp>
      <p:grpSp>
        <p:nvGrpSpPr>
          <p:cNvPr id="2" name="Group 32"/>
          <p:cNvGrpSpPr>
            <a:grpSpLocks/>
          </p:cNvGrpSpPr>
          <p:nvPr/>
        </p:nvGrpSpPr>
        <p:grpSpPr bwMode="auto">
          <a:xfrm rot="-2622761">
            <a:off x="5916613" y="2713038"/>
            <a:ext cx="2003425" cy="487362"/>
            <a:chOff x="3438" y="939"/>
            <a:chExt cx="1262" cy="307"/>
          </a:xfrm>
        </p:grpSpPr>
        <p:sp>
          <p:nvSpPr>
            <p:cNvPr id="34838" name="Text Box 25"/>
            <p:cNvSpPr txBox="1">
              <a:spLocks noChangeArrowheads="1"/>
            </p:cNvSpPr>
            <p:nvPr/>
          </p:nvSpPr>
          <p:spPr bwMode="auto">
            <a:xfrm>
              <a:off x="3438" y="939"/>
              <a:ext cx="1262" cy="291"/>
            </a:xfrm>
            <a:prstGeom prst="rect">
              <a:avLst/>
            </a:prstGeom>
            <a:noFill/>
            <a:ln w="9525">
              <a:noFill/>
              <a:miter lim="800000"/>
              <a:headEnd/>
              <a:tailEnd/>
            </a:ln>
          </p:spPr>
          <p:txBody>
            <a:bodyPr wrap="none">
              <a:spAutoFit/>
            </a:bodyPr>
            <a:lstStyle/>
            <a:p>
              <a:r>
                <a:rPr lang="en-US" altLang="en-US" baseline="30000">
                  <a:solidFill>
                    <a:schemeClr val="hlink"/>
                  </a:solidFill>
                </a:rPr>
                <a:t>110</a:t>
              </a:r>
              <a:r>
                <a:rPr lang="en-US" altLang="en-US">
                  <a:solidFill>
                    <a:schemeClr val="hlink"/>
                  </a:solidFill>
                </a:rPr>
                <a:t>Cd(1.29:1)</a:t>
              </a:r>
            </a:p>
          </p:txBody>
        </p:sp>
        <p:sp>
          <p:nvSpPr>
            <p:cNvPr id="34839" name="Text Box 26"/>
            <p:cNvSpPr txBox="1">
              <a:spLocks noChangeArrowheads="1"/>
            </p:cNvSpPr>
            <p:nvPr/>
          </p:nvSpPr>
          <p:spPr bwMode="auto">
            <a:xfrm>
              <a:off x="3491" y="1033"/>
              <a:ext cx="276" cy="213"/>
            </a:xfrm>
            <a:prstGeom prst="rect">
              <a:avLst/>
            </a:prstGeom>
            <a:noFill/>
            <a:ln w="9525">
              <a:noFill/>
              <a:miter lim="800000"/>
              <a:headEnd/>
              <a:tailEnd/>
            </a:ln>
          </p:spPr>
          <p:txBody>
            <a:bodyPr>
              <a:spAutoFit/>
            </a:bodyPr>
            <a:lstStyle/>
            <a:p>
              <a:r>
                <a:rPr lang="en-US" altLang="en-US" baseline="-25000">
                  <a:solidFill>
                    <a:schemeClr val="hlink"/>
                  </a:solidFill>
                </a:rPr>
                <a:t>48</a:t>
              </a:r>
            </a:p>
          </p:txBody>
        </p:sp>
      </p:grpSp>
      <p:grpSp>
        <p:nvGrpSpPr>
          <p:cNvPr id="3" name="Group 28"/>
          <p:cNvGrpSpPr>
            <a:grpSpLocks/>
          </p:cNvGrpSpPr>
          <p:nvPr/>
        </p:nvGrpSpPr>
        <p:grpSpPr bwMode="auto">
          <a:xfrm>
            <a:off x="6927850" y="79375"/>
            <a:ext cx="2014538" cy="461963"/>
            <a:chOff x="2943" y="556"/>
            <a:chExt cx="1269" cy="291"/>
          </a:xfrm>
        </p:grpSpPr>
        <p:sp>
          <p:nvSpPr>
            <p:cNvPr id="34836" name="Text Box 24"/>
            <p:cNvSpPr txBox="1">
              <a:spLocks noChangeArrowheads="1"/>
            </p:cNvSpPr>
            <p:nvPr/>
          </p:nvSpPr>
          <p:spPr bwMode="auto">
            <a:xfrm>
              <a:off x="2943" y="556"/>
              <a:ext cx="1269" cy="291"/>
            </a:xfrm>
            <a:prstGeom prst="rect">
              <a:avLst/>
            </a:prstGeom>
            <a:noFill/>
            <a:ln w="9525">
              <a:noFill/>
              <a:miter lim="800000"/>
              <a:headEnd/>
              <a:tailEnd/>
            </a:ln>
          </p:spPr>
          <p:txBody>
            <a:bodyPr wrap="none">
              <a:spAutoFit/>
            </a:bodyPr>
            <a:lstStyle/>
            <a:p>
              <a:r>
                <a:rPr lang="en-US" altLang="en-US" baseline="30000">
                  <a:solidFill>
                    <a:schemeClr val="hlink"/>
                  </a:solidFill>
                </a:rPr>
                <a:t>202</a:t>
              </a:r>
              <a:r>
                <a:rPr lang="en-US" altLang="en-US">
                  <a:solidFill>
                    <a:schemeClr val="hlink"/>
                  </a:solidFill>
                </a:rPr>
                <a:t>Hg(1.53:1)</a:t>
              </a:r>
            </a:p>
          </p:txBody>
        </p:sp>
        <p:sp>
          <p:nvSpPr>
            <p:cNvPr id="34837" name="Text Box 27"/>
            <p:cNvSpPr txBox="1">
              <a:spLocks noChangeArrowheads="1"/>
            </p:cNvSpPr>
            <p:nvPr/>
          </p:nvSpPr>
          <p:spPr bwMode="auto">
            <a:xfrm>
              <a:off x="3006" y="627"/>
              <a:ext cx="318" cy="213"/>
            </a:xfrm>
            <a:prstGeom prst="rect">
              <a:avLst/>
            </a:prstGeom>
            <a:noFill/>
            <a:ln w="9525">
              <a:noFill/>
              <a:miter lim="800000"/>
              <a:headEnd/>
              <a:tailEnd/>
            </a:ln>
          </p:spPr>
          <p:txBody>
            <a:bodyPr>
              <a:spAutoFit/>
            </a:bodyPr>
            <a:lstStyle/>
            <a:p>
              <a:r>
                <a:rPr lang="en-US" altLang="en-US" baseline="-25000">
                  <a:solidFill>
                    <a:schemeClr val="hlink"/>
                  </a:solidFill>
                </a:rPr>
                <a:t>80</a:t>
              </a:r>
            </a:p>
          </p:txBody>
        </p:sp>
      </p:grpSp>
      <p:grpSp>
        <p:nvGrpSpPr>
          <p:cNvPr id="4" name="Group 31"/>
          <p:cNvGrpSpPr>
            <a:grpSpLocks/>
          </p:cNvGrpSpPr>
          <p:nvPr/>
        </p:nvGrpSpPr>
        <p:grpSpPr bwMode="auto">
          <a:xfrm rot="-2459055">
            <a:off x="5033963" y="5913438"/>
            <a:ext cx="1725612" cy="461962"/>
            <a:chOff x="3900" y="2235"/>
            <a:chExt cx="1087" cy="291"/>
          </a:xfrm>
        </p:grpSpPr>
        <p:sp>
          <p:nvSpPr>
            <p:cNvPr id="34834" name="Text Box 29"/>
            <p:cNvSpPr txBox="1">
              <a:spLocks noChangeArrowheads="1"/>
            </p:cNvSpPr>
            <p:nvPr/>
          </p:nvSpPr>
          <p:spPr bwMode="auto">
            <a:xfrm>
              <a:off x="3900" y="2282"/>
              <a:ext cx="240" cy="213"/>
            </a:xfrm>
            <a:prstGeom prst="rect">
              <a:avLst/>
            </a:prstGeom>
            <a:noFill/>
            <a:ln w="9525">
              <a:noFill/>
              <a:miter lim="800000"/>
              <a:headEnd/>
              <a:tailEnd/>
            </a:ln>
          </p:spPr>
          <p:txBody>
            <a:bodyPr>
              <a:spAutoFit/>
            </a:bodyPr>
            <a:lstStyle/>
            <a:p>
              <a:r>
                <a:rPr lang="en-US" altLang="en-US" baseline="-25000">
                  <a:solidFill>
                    <a:schemeClr val="hlink"/>
                  </a:solidFill>
                </a:rPr>
                <a:t>3</a:t>
              </a:r>
            </a:p>
          </p:txBody>
        </p:sp>
        <p:sp>
          <p:nvSpPr>
            <p:cNvPr id="34835" name="Text Box 30"/>
            <p:cNvSpPr txBox="1">
              <a:spLocks noChangeArrowheads="1"/>
            </p:cNvSpPr>
            <p:nvPr/>
          </p:nvSpPr>
          <p:spPr bwMode="auto">
            <a:xfrm>
              <a:off x="3948" y="2235"/>
              <a:ext cx="1039" cy="291"/>
            </a:xfrm>
            <a:prstGeom prst="rect">
              <a:avLst/>
            </a:prstGeom>
            <a:noFill/>
            <a:ln w="9525">
              <a:noFill/>
              <a:miter lim="800000"/>
              <a:headEnd/>
              <a:tailEnd/>
            </a:ln>
          </p:spPr>
          <p:txBody>
            <a:bodyPr wrap="none">
              <a:spAutoFit/>
            </a:bodyPr>
            <a:lstStyle/>
            <a:p>
              <a:r>
                <a:rPr lang="en-US" altLang="en-US" baseline="30000">
                  <a:solidFill>
                    <a:schemeClr val="hlink"/>
                  </a:solidFill>
                </a:rPr>
                <a:t>6</a:t>
              </a:r>
              <a:r>
                <a:rPr lang="en-US" altLang="en-US">
                  <a:solidFill>
                    <a:schemeClr val="hlink"/>
                  </a:solidFill>
                </a:rPr>
                <a:t>Li(1.00:1)</a:t>
              </a:r>
            </a:p>
          </p:txBody>
        </p:sp>
      </p:grpSp>
      <p:sp>
        <p:nvSpPr>
          <p:cNvPr id="1005601" name="Line 33"/>
          <p:cNvSpPr>
            <a:spLocks noChangeShapeType="1"/>
          </p:cNvSpPr>
          <p:nvPr/>
        </p:nvSpPr>
        <p:spPr bwMode="auto">
          <a:xfrm flipH="1" flipV="1">
            <a:off x="6175375" y="5319713"/>
            <a:ext cx="57150" cy="358775"/>
          </a:xfrm>
          <a:prstGeom prst="line">
            <a:avLst/>
          </a:prstGeom>
          <a:noFill/>
          <a:ln w="9525">
            <a:solidFill>
              <a:schemeClr val="tx1"/>
            </a:solidFill>
            <a:round/>
            <a:headEnd/>
            <a:tailEnd/>
          </a:ln>
        </p:spPr>
        <p:txBody>
          <a:bodyPr/>
          <a:lstStyle/>
          <a:p>
            <a:endParaRPr lang="en-US"/>
          </a:p>
        </p:txBody>
      </p:sp>
      <p:sp>
        <p:nvSpPr>
          <p:cNvPr id="1005602" name="Line 34"/>
          <p:cNvSpPr>
            <a:spLocks noChangeShapeType="1"/>
          </p:cNvSpPr>
          <p:nvPr/>
        </p:nvSpPr>
        <p:spPr bwMode="auto">
          <a:xfrm>
            <a:off x="7231063" y="2863850"/>
            <a:ext cx="577850" cy="144463"/>
          </a:xfrm>
          <a:prstGeom prst="line">
            <a:avLst/>
          </a:prstGeom>
          <a:noFill/>
          <a:ln w="9525">
            <a:solidFill>
              <a:schemeClr val="tx1"/>
            </a:solidFill>
            <a:round/>
            <a:headEnd/>
            <a:tailEnd/>
          </a:ln>
        </p:spPr>
        <p:txBody>
          <a:bodyPr/>
          <a:lstStyle/>
          <a:p>
            <a:endParaRPr lang="en-US"/>
          </a:p>
        </p:txBody>
      </p:sp>
      <p:sp>
        <p:nvSpPr>
          <p:cNvPr id="1005603" name="Line 35"/>
          <p:cNvSpPr>
            <a:spLocks noChangeShapeType="1"/>
          </p:cNvSpPr>
          <p:nvPr/>
        </p:nvSpPr>
        <p:spPr bwMode="auto">
          <a:xfrm>
            <a:off x="8181975" y="601663"/>
            <a:ext cx="746125" cy="493712"/>
          </a:xfrm>
          <a:prstGeom prst="line">
            <a:avLst/>
          </a:prstGeom>
          <a:noFill/>
          <a:ln w="9525">
            <a:solidFill>
              <a:schemeClr val="tx1"/>
            </a:solidFill>
            <a:round/>
            <a:headEnd/>
            <a:tailEnd/>
          </a:ln>
        </p:spPr>
        <p:txBody>
          <a:bodyPr/>
          <a:lstStyle/>
          <a:p>
            <a:endParaRPr lang="en-US"/>
          </a:p>
        </p:txBody>
      </p:sp>
      <p:grpSp>
        <p:nvGrpSpPr>
          <p:cNvPr id="5" name="Group 39"/>
          <p:cNvGrpSpPr>
            <a:grpSpLocks/>
          </p:cNvGrpSpPr>
          <p:nvPr/>
        </p:nvGrpSpPr>
        <p:grpSpPr bwMode="auto">
          <a:xfrm>
            <a:off x="6065838" y="4770438"/>
            <a:ext cx="731837" cy="768350"/>
            <a:chOff x="3214" y="3139"/>
            <a:chExt cx="461" cy="484"/>
          </a:xfrm>
        </p:grpSpPr>
        <p:sp>
          <p:nvSpPr>
            <p:cNvPr id="34832" name="Rectangle 36"/>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ltLang="en-US"/>
            </a:p>
          </p:txBody>
        </p:sp>
        <p:sp>
          <p:nvSpPr>
            <p:cNvPr id="34833" name="Freeform 38"/>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5570">
                                            <p:txEl>
                                              <p:pRg st="0" end="0"/>
                                            </p:txEl>
                                          </p:spTgt>
                                        </p:tgtEl>
                                        <p:attrNameLst>
                                          <p:attrName>style.visibility</p:attrName>
                                        </p:attrNameLst>
                                      </p:cBhvr>
                                      <p:to>
                                        <p:strVal val="visible"/>
                                      </p:to>
                                    </p:set>
                                    <p:anim calcmode="lin" valueType="num">
                                      <p:cBhvr additive="base">
                                        <p:cTn id="7" dur="500" fill="hold"/>
                                        <p:tgtEl>
                                          <p:spTgt spid="1005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5570">
                                            <p:txEl>
                                              <p:pRg st="1" end="1"/>
                                            </p:txEl>
                                          </p:spTgt>
                                        </p:tgtEl>
                                        <p:attrNameLst>
                                          <p:attrName>style.visibility</p:attrName>
                                        </p:attrNameLst>
                                      </p:cBhvr>
                                      <p:to>
                                        <p:strVal val="visible"/>
                                      </p:to>
                                    </p:set>
                                    <p:anim calcmode="lin" valueType="num">
                                      <p:cBhvr additive="base">
                                        <p:cTn id="13" dur="500" fill="hold"/>
                                        <p:tgtEl>
                                          <p:spTgt spid="1005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5570">
                                            <p:txEl>
                                              <p:pRg st="2" end="2"/>
                                            </p:txEl>
                                          </p:spTgt>
                                        </p:tgtEl>
                                        <p:attrNameLst>
                                          <p:attrName>style.visibility</p:attrName>
                                        </p:attrNameLst>
                                      </p:cBhvr>
                                      <p:to>
                                        <p:strVal val="visible"/>
                                      </p:to>
                                    </p:set>
                                    <p:anim calcmode="lin" valueType="num">
                                      <p:cBhvr additive="base">
                                        <p:cTn id="19" dur="500" fill="hold"/>
                                        <p:tgtEl>
                                          <p:spTgt spid="1005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5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53" presetClass="entr" presetSubtype="0" fill="hold" nodeType="afterEffect">
                                  <p:stCondLst>
                                    <p:cond delay="0"/>
                                  </p:stCondLst>
                                  <p:childTnLst>
                                    <p:set>
                                      <p:cBhvr>
                                        <p:cTn id="23" dur="1" fill="hold">
                                          <p:stCondLst>
                                            <p:cond delay="0"/>
                                          </p:stCondLst>
                                        </p:cTn>
                                        <p:tgtEl>
                                          <p:spTgt spid="1005587"/>
                                        </p:tgtEl>
                                        <p:attrNameLst>
                                          <p:attrName>style.visibility</p:attrName>
                                        </p:attrNameLst>
                                      </p:cBhvr>
                                      <p:to>
                                        <p:strVal val="visible"/>
                                      </p:to>
                                    </p:set>
                                    <p:anim calcmode="lin" valueType="num">
                                      <p:cBhvr>
                                        <p:cTn id="24" dur="2000" fill="hold"/>
                                        <p:tgtEl>
                                          <p:spTgt spid="1005587"/>
                                        </p:tgtEl>
                                        <p:attrNameLst>
                                          <p:attrName>ppt_w</p:attrName>
                                        </p:attrNameLst>
                                      </p:cBhvr>
                                      <p:tavLst>
                                        <p:tav tm="0">
                                          <p:val>
                                            <p:fltVal val="0"/>
                                          </p:val>
                                        </p:tav>
                                        <p:tav tm="100000">
                                          <p:val>
                                            <p:strVal val="#ppt_w"/>
                                          </p:val>
                                        </p:tav>
                                      </p:tavLst>
                                    </p:anim>
                                    <p:anim calcmode="lin" valueType="num">
                                      <p:cBhvr>
                                        <p:cTn id="25" dur="2000" fill="hold"/>
                                        <p:tgtEl>
                                          <p:spTgt spid="1005587"/>
                                        </p:tgtEl>
                                        <p:attrNameLst>
                                          <p:attrName>ppt_h</p:attrName>
                                        </p:attrNameLst>
                                      </p:cBhvr>
                                      <p:tavLst>
                                        <p:tav tm="0">
                                          <p:val>
                                            <p:fltVal val="0"/>
                                          </p:val>
                                        </p:tav>
                                        <p:tav tm="100000">
                                          <p:val>
                                            <p:strVal val="#ppt_h"/>
                                          </p:val>
                                        </p:tav>
                                      </p:tavLst>
                                    </p:anim>
                                    <p:animEffect transition="in" filter="fade">
                                      <p:cBhvr>
                                        <p:cTn id="26" dur="2000"/>
                                        <p:tgtEl>
                                          <p:spTgt spid="1005587"/>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5570">
                                            <p:txEl>
                                              <p:pRg st="3" end="3"/>
                                            </p:txEl>
                                          </p:spTgt>
                                        </p:tgtEl>
                                        <p:attrNameLst>
                                          <p:attrName>style.visibility</p:attrName>
                                        </p:attrNameLst>
                                      </p:cBhvr>
                                      <p:to>
                                        <p:strVal val="visible"/>
                                      </p:to>
                                    </p:set>
                                    <p:anim calcmode="lin" valueType="num">
                                      <p:cBhvr additive="base">
                                        <p:cTn id="31" dur="500" fill="hold"/>
                                        <p:tgtEl>
                                          <p:spTgt spid="1005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5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0-#ppt_w/2"/>
                                          </p:val>
                                        </p:tav>
                                        <p:tav tm="100000">
                                          <p:val>
                                            <p:strVal val="#ppt_x"/>
                                          </p:val>
                                        </p:tav>
                                      </p:tavLst>
                                    </p:anim>
                                    <p:anim calcmode="lin" valueType="num">
                                      <p:cBhvr additive="base">
                                        <p:cTn id="38"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000" fill="hold"/>
                                        <p:tgtEl>
                                          <p:spTgt spid="4"/>
                                        </p:tgtEl>
                                        <p:attrNameLst>
                                          <p:attrName>ppt_w</p:attrName>
                                        </p:attrNameLst>
                                      </p:cBhvr>
                                      <p:tavLst>
                                        <p:tav tm="0">
                                          <p:val>
                                            <p:fltVal val="0"/>
                                          </p:val>
                                        </p:tav>
                                        <p:tav tm="100000">
                                          <p:val>
                                            <p:strVal val="#ppt_w"/>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Effect transition="in" filter="fade">
                                      <p:cBhvr>
                                        <p:cTn id="45" dur="20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005601"/>
                                        </p:tgtEl>
                                        <p:attrNameLst>
                                          <p:attrName>style.visibility</p:attrName>
                                        </p:attrNameLst>
                                      </p:cBhvr>
                                      <p:to>
                                        <p:strVal val="visible"/>
                                      </p:to>
                                    </p:set>
                                    <p:anim calcmode="lin" valueType="num">
                                      <p:cBhvr>
                                        <p:cTn id="48" dur="500" fill="hold"/>
                                        <p:tgtEl>
                                          <p:spTgt spid="1005601"/>
                                        </p:tgtEl>
                                        <p:attrNameLst>
                                          <p:attrName>ppt_w</p:attrName>
                                        </p:attrNameLst>
                                      </p:cBhvr>
                                      <p:tavLst>
                                        <p:tav tm="0">
                                          <p:val>
                                            <p:fltVal val="0"/>
                                          </p:val>
                                        </p:tav>
                                        <p:tav tm="100000">
                                          <p:val>
                                            <p:strVal val="#ppt_w"/>
                                          </p:val>
                                        </p:tav>
                                      </p:tavLst>
                                    </p:anim>
                                    <p:anim calcmode="lin" valueType="num">
                                      <p:cBhvr>
                                        <p:cTn id="49" dur="500" fill="hold"/>
                                        <p:tgtEl>
                                          <p:spTgt spid="1005601"/>
                                        </p:tgtEl>
                                        <p:attrNameLst>
                                          <p:attrName>ppt_h</p:attrName>
                                        </p:attrNameLst>
                                      </p:cBhvr>
                                      <p:tavLst>
                                        <p:tav tm="0">
                                          <p:val>
                                            <p:fltVal val="0"/>
                                          </p:val>
                                        </p:tav>
                                        <p:tav tm="100000">
                                          <p:val>
                                            <p:strVal val="#ppt_h"/>
                                          </p:val>
                                        </p:tav>
                                      </p:tavLst>
                                    </p:anim>
                                    <p:animEffect transition="in" filter="fade">
                                      <p:cBhvr>
                                        <p:cTn id="50" dur="500"/>
                                        <p:tgtEl>
                                          <p:spTgt spid="100560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05570">
                                            <p:txEl>
                                              <p:pRg st="4" end="4"/>
                                            </p:txEl>
                                          </p:spTgt>
                                        </p:tgtEl>
                                        <p:attrNameLst>
                                          <p:attrName>style.visibility</p:attrName>
                                        </p:attrNameLst>
                                      </p:cBhvr>
                                      <p:to>
                                        <p:strVal val="visible"/>
                                      </p:to>
                                    </p:set>
                                    <p:anim calcmode="lin" valueType="num">
                                      <p:cBhvr additive="base">
                                        <p:cTn id="55" dur="500" fill="hold"/>
                                        <p:tgtEl>
                                          <p:spTgt spid="100557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2000" fill="hold"/>
                                        <p:tgtEl>
                                          <p:spTgt spid="2"/>
                                        </p:tgtEl>
                                        <p:attrNameLst>
                                          <p:attrName>ppt_w</p:attrName>
                                        </p:attrNameLst>
                                      </p:cBhvr>
                                      <p:tavLst>
                                        <p:tav tm="0">
                                          <p:val>
                                            <p:fltVal val="0"/>
                                          </p:val>
                                        </p:tav>
                                        <p:tav tm="100000">
                                          <p:val>
                                            <p:strVal val="#ppt_w"/>
                                          </p:val>
                                        </p:tav>
                                      </p:tavLst>
                                    </p:anim>
                                    <p:anim calcmode="lin" valueType="num">
                                      <p:cBhvr>
                                        <p:cTn id="62" dur="2000" fill="hold"/>
                                        <p:tgtEl>
                                          <p:spTgt spid="2"/>
                                        </p:tgtEl>
                                        <p:attrNameLst>
                                          <p:attrName>ppt_h</p:attrName>
                                        </p:attrNameLst>
                                      </p:cBhvr>
                                      <p:tavLst>
                                        <p:tav tm="0">
                                          <p:val>
                                            <p:fltVal val="0"/>
                                          </p:val>
                                        </p:tav>
                                        <p:tav tm="100000">
                                          <p:val>
                                            <p:strVal val="#ppt_h"/>
                                          </p:val>
                                        </p:tav>
                                      </p:tavLst>
                                    </p:anim>
                                    <p:animEffect transition="in" filter="fade">
                                      <p:cBhvr>
                                        <p:cTn id="63" dur="20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6" name="chimes.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1005602"/>
                                        </p:tgtEl>
                                        <p:attrNameLst>
                                          <p:attrName>style.visibility</p:attrName>
                                        </p:attrNameLst>
                                      </p:cBhvr>
                                      <p:to>
                                        <p:strVal val="visible"/>
                                      </p:to>
                                    </p:set>
                                    <p:anim calcmode="lin" valueType="num">
                                      <p:cBhvr>
                                        <p:cTn id="66" dur="2000" fill="hold"/>
                                        <p:tgtEl>
                                          <p:spTgt spid="1005602"/>
                                        </p:tgtEl>
                                        <p:attrNameLst>
                                          <p:attrName>ppt_w</p:attrName>
                                        </p:attrNameLst>
                                      </p:cBhvr>
                                      <p:tavLst>
                                        <p:tav tm="0">
                                          <p:val>
                                            <p:fltVal val="0"/>
                                          </p:val>
                                        </p:tav>
                                        <p:tav tm="100000">
                                          <p:val>
                                            <p:strVal val="#ppt_w"/>
                                          </p:val>
                                        </p:tav>
                                      </p:tavLst>
                                    </p:anim>
                                    <p:anim calcmode="lin" valueType="num">
                                      <p:cBhvr>
                                        <p:cTn id="67" dur="2000" fill="hold"/>
                                        <p:tgtEl>
                                          <p:spTgt spid="1005602"/>
                                        </p:tgtEl>
                                        <p:attrNameLst>
                                          <p:attrName>ppt_h</p:attrName>
                                        </p:attrNameLst>
                                      </p:cBhvr>
                                      <p:tavLst>
                                        <p:tav tm="0">
                                          <p:val>
                                            <p:fltVal val="0"/>
                                          </p:val>
                                        </p:tav>
                                        <p:tav tm="100000">
                                          <p:val>
                                            <p:strVal val="#ppt_h"/>
                                          </p:val>
                                        </p:tav>
                                      </p:tavLst>
                                    </p:anim>
                                    <p:animEffect transition="in" filter="fade">
                                      <p:cBhvr>
                                        <p:cTn id="68" dur="2000"/>
                                        <p:tgtEl>
                                          <p:spTgt spid="100560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2000" fill="hold"/>
                                        <p:tgtEl>
                                          <p:spTgt spid="3"/>
                                        </p:tgtEl>
                                        <p:attrNameLst>
                                          <p:attrName>ppt_w</p:attrName>
                                        </p:attrNameLst>
                                      </p:cBhvr>
                                      <p:tavLst>
                                        <p:tav tm="0">
                                          <p:val>
                                            <p:fltVal val="0"/>
                                          </p:val>
                                        </p:tav>
                                        <p:tav tm="100000">
                                          <p:val>
                                            <p:strVal val="#ppt_w"/>
                                          </p:val>
                                        </p:tav>
                                      </p:tavLst>
                                    </p:anim>
                                    <p:anim calcmode="lin" valueType="num">
                                      <p:cBhvr>
                                        <p:cTn id="74" dur="2000" fill="hold"/>
                                        <p:tgtEl>
                                          <p:spTgt spid="3"/>
                                        </p:tgtEl>
                                        <p:attrNameLst>
                                          <p:attrName>ppt_h</p:attrName>
                                        </p:attrNameLst>
                                      </p:cBhvr>
                                      <p:tavLst>
                                        <p:tav tm="0">
                                          <p:val>
                                            <p:fltVal val="0"/>
                                          </p:val>
                                        </p:tav>
                                        <p:tav tm="100000">
                                          <p:val>
                                            <p:strVal val="#ppt_h"/>
                                          </p:val>
                                        </p:tav>
                                      </p:tavLst>
                                    </p:anim>
                                    <p:animEffect transition="in" filter="fade">
                                      <p:cBhvr>
                                        <p:cTn id="75" dur="20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par>
                                <p:cTn id="76" presetID="53" presetClass="entr" presetSubtype="0" fill="hold" grpId="0" nodeType="withEffect">
                                  <p:stCondLst>
                                    <p:cond delay="0"/>
                                  </p:stCondLst>
                                  <p:childTnLst>
                                    <p:set>
                                      <p:cBhvr>
                                        <p:cTn id="77" dur="1" fill="hold">
                                          <p:stCondLst>
                                            <p:cond delay="0"/>
                                          </p:stCondLst>
                                        </p:cTn>
                                        <p:tgtEl>
                                          <p:spTgt spid="1005603"/>
                                        </p:tgtEl>
                                        <p:attrNameLst>
                                          <p:attrName>style.visibility</p:attrName>
                                        </p:attrNameLst>
                                      </p:cBhvr>
                                      <p:to>
                                        <p:strVal val="visible"/>
                                      </p:to>
                                    </p:set>
                                    <p:anim calcmode="lin" valueType="num">
                                      <p:cBhvr>
                                        <p:cTn id="78" dur="2000" fill="hold"/>
                                        <p:tgtEl>
                                          <p:spTgt spid="1005603"/>
                                        </p:tgtEl>
                                        <p:attrNameLst>
                                          <p:attrName>ppt_w</p:attrName>
                                        </p:attrNameLst>
                                      </p:cBhvr>
                                      <p:tavLst>
                                        <p:tav tm="0">
                                          <p:val>
                                            <p:fltVal val="0"/>
                                          </p:val>
                                        </p:tav>
                                        <p:tav tm="100000">
                                          <p:val>
                                            <p:strVal val="#ppt_w"/>
                                          </p:val>
                                        </p:tav>
                                      </p:tavLst>
                                    </p:anim>
                                    <p:anim calcmode="lin" valueType="num">
                                      <p:cBhvr>
                                        <p:cTn id="79" dur="2000" fill="hold"/>
                                        <p:tgtEl>
                                          <p:spTgt spid="1005603"/>
                                        </p:tgtEl>
                                        <p:attrNameLst>
                                          <p:attrName>ppt_h</p:attrName>
                                        </p:attrNameLst>
                                      </p:cBhvr>
                                      <p:tavLst>
                                        <p:tav tm="0">
                                          <p:val>
                                            <p:fltVal val="0"/>
                                          </p:val>
                                        </p:tav>
                                        <p:tav tm="100000">
                                          <p:val>
                                            <p:strVal val="#ppt_h"/>
                                          </p:val>
                                        </p:tav>
                                      </p:tavLst>
                                    </p:anim>
                                    <p:animEffect transition="in" filter="fade">
                                      <p:cBhvr>
                                        <p:cTn id="80" dur="2000"/>
                                        <p:tgtEl>
                                          <p:spTgt spid="10056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05570">
                                            <p:txEl>
                                              <p:pRg st="5" end="5"/>
                                            </p:txEl>
                                          </p:spTgt>
                                        </p:tgtEl>
                                        <p:attrNameLst>
                                          <p:attrName>style.visibility</p:attrName>
                                        </p:attrNameLst>
                                      </p:cBhvr>
                                      <p:to>
                                        <p:strVal val="visible"/>
                                      </p:to>
                                    </p:set>
                                    <p:anim calcmode="lin" valueType="num">
                                      <p:cBhvr additive="base">
                                        <p:cTn id="85" dur="500" fill="hold"/>
                                        <p:tgtEl>
                                          <p:spTgt spid="1005570">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05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05588"/>
                                        </p:tgtEl>
                                        <p:attrNameLst>
                                          <p:attrName>style.visibility</p:attrName>
                                        </p:attrNameLst>
                                      </p:cBhvr>
                                      <p:to>
                                        <p:strVal val="visible"/>
                                      </p:to>
                                    </p:set>
                                    <p:animEffect transition="in" filter="fade">
                                      <p:cBhvr>
                                        <p:cTn id="91" dur="1000"/>
                                        <p:tgtEl>
                                          <p:spTgt spid="1005588"/>
                                        </p:tgtEl>
                                      </p:cBhvr>
                                    </p:animEffect>
                                  </p:childTnLst>
                                  <p:subTnLst>
                                    <p:audio>
                                      <p:cMediaNode>
                                        <p:cTn display="0" masterRel="sameClick">
                                          <p:stCondLst>
                                            <p:cond evt="begin" delay="0">
                                              <p:tn val="89"/>
                                            </p:cond>
                                          </p:stCondLst>
                                          <p:endCondLst>
                                            <p:cond evt="onStopAudio" delay="0">
                                              <p:tgtEl>
                                                <p:sldTgt/>
                                              </p:tgtEl>
                                            </p:cond>
                                          </p:endCondLst>
                                        </p:cTn>
                                        <p:tgtEl>
                                          <p:sndTgt r:embed="rId7" name="voltag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005591"/>
                                        </p:tgtEl>
                                        <p:attrNameLst>
                                          <p:attrName>style.visibility</p:attrName>
                                        </p:attrNameLst>
                                      </p:cBhvr>
                                      <p:to>
                                        <p:strVal val="visible"/>
                                      </p:to>
                                    </p:set>
                                    <p:anim calcmode="lin" valueType="num">
                                      <p:cBhvr>
                                        <p:cTn id="96" dur="500" fill="hold"/>
                                        <p:tgtEl>
                                          <p:spTgt spid="1005591"/>
                                        </p:tgtEl>
                                        <p:attrNameLst>
                                          <p:attrName>ppt_w</p:attrName>
                                        </p:attrNameLst>
                                      </p:cBhvr>
                                      <p:tavLst>
                                        <p:tav tm="0">
                                          <p:val>
                                            <p:fltVal val="0"/>
                                          </p:val>
                                        </p:tav>
                                        <p:tav tm="100000">
                                          <p:val>
                                            <p:strVal val="#ppt_w"/>
                                          </p:val>
                                        </p:tav>
                                      </p:tavLst>
                                    </p:anim>
                                    <p:anim calcmode="lin" valueType="num">
                                      <p:cBhvr>
                                        <p:cTn id="97" dur="500" fill="hold"/>
                                        <p:tgtEl>
                                          <p:spTgt spid="1005591"/>
                                        </p:tgtEl>
                                        <p:attrNameLst>
                                          <p:attrName>ppt_h</p:attrName>
                                        </p:attrNameLst>
                                      </p:cBhvr>
                                      <p:tavLst>
                                        <p:tav tm="0">
                                          <p:val>
                                            <p:fltVal val="0"/>
                                          </p:val>
                                        </p:tav>
                                        <p:tav tm="100000">
                                          <p:val>
                                            <p:strVal val="#ppt_h"/>
                                          </p:val>
                                        </p:tav>
                                      </p:tavLst>
                                    </p:anim>
                                    <p:animEffect transition="in" filter="fade">
                                      <p:cBhvr>
                                        <p:cTn id="98" dur="500"/>
                                        <p:tgtEl>
                                          <p:spTgt spid="1005591"/>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005589"/>
                                        </p:tgtEl>
                                        <p:attrNameLst>
                                          <p:attrName>style.visibility</p:attrName>
                                        </p:attrNameLst>
                                      </p:cBhvr>
                                      <p:to>
                                        <p:strVal val="visible"/>
                                      </p:to>
                                    </p:set>
                                    <p:anim calcmode="lin" valueType="num">
                                      <p:cBhvr>
                                        <p:cTn id="103" dur="500" fill="hold"/>
                                        <p:tgtEl>
                                          <p:spTgt spid="1005589"/>
                                        </p:tgtEl>
                                        <p:attrNameLst>
                                          <p:attrName>ppt_w</p:attrName>
                                        </p:attrNameLst>
                                      </p:cBhvr>
                                      <p:tavLst>
                                        <p:tav tm="0">
                                          <p:val>
                                            <p:fltVal val="0"/>
                                          </p:val>
                                        </p:tav>
                                        <p:tav tm="100000">
                                          <p:val>
                                            <p:strVal val="#ppt_w"/>
                                          </p:val>
                                        </p:tav>
                                      </p:tavLst>
                                    </p:anim>
                                    <p:anim calcmode="lin" valueType="num">
                                      <p:cBhvr>
                                        <p:cTn id="104" dur="500" fill="hold"/>
                                        <p:tgtEl>
                                          <p:spTgt spid="1005589"/>
                                        </p:tgtEl>
                                        <p:attrNameLst>
                                          <p:attrName>ppt_h</p:attrName>
                                        </p:attrNameLst>
                                      </p:cBhvr>
                                      <p:tavLst>
                                        <p:tav tm="0">
                                          <p:val>
                                            <p:fltVal val="0"/>
                                          </p:val>
                                        </p:tav>
                                        <p:tav tm="100000">
                                          <p:val>
                                            <p:strVal val="#ppt_h"/>
                                          </p:val>
                                        </p:tav>
                                      </p:tavLst>
                                    </p:anim>
                                    <p:animEffect transition="in" filter="fade">
                                      <p:cBhvr>
                                        <p:cTn id="105" dur="500"/>
                                        <p:tgtEl>
                                          <p:spTgt spid="1005589"/>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005590"/>
                                        </p:tgtEl>
                                        <p:attrNameLst>
                                          <p:attrName>style.visibility</p:attrName>
                                        </p:attrNameLst>
                                      </p:cBhvr>
                                      <p:to>
                                        <p:strVal val="visible"/>
                                      </p:to>
                                    </p:set>
                                    <p:anim calcmode="lin" valueType="num">
                                      <p:cBhvr>
                                        <p:cTn id="110" dur="500" fill="hold"/>
                                        <p:tgtEl>
                                          <p:spTgt spid="1005590"/>
                                        </p:tgtEl>
                                        <p:attrNameLst>
                                          <p:attrName>ppt_w</p:attrName>
                                        </p:attrNameLst>
                                      </p:cBhvr>
                                      <p:tavLst>
                                        <p:tav tm="0">
                                          <p:val>
                                            <p:fltVal val="0"/>
                                          </p:val>
                                        </p:tav>
                                        <p:tav tm="100000">
                                          <p:val>
                                            <p:strVal val="#ppt_w"/>
                                          </p:val>
                                        </p:tav>
                                      </p:tavLst>
                                    </p:anim>
                                    <p:anim calcmode="lin" valueType="num">
                                      <p:cBhvr>
                                        <p:cTn id="111" dur="500" fill="hold"/>
                                        <p:tgtEl>
                                          <p:spTgt spid="1005590"/>
                                        </p:tgtEl>
                                        <p:attrNameLst>
                                          <p:attrName>ppt_h</p:attrName>
                                        </p:attrNameLst>
                                      </p:cBhvr>
                                      <p:tavLst>
                                        <p:tav tm="0">
                                          <p:val>
                                            <p:fltVal val="0"/>
                                          </p:val>
                                        </p:tav>
                                        <p:tav tm="100000">
                                          <p:val>
                                            <p:strVal val="#ppt_h"/>
                                          </p:val>
                                        </p:tav>
                                      </p:tavLst>
                                    </p:anim>
                                    <p:animEffect transition="in" filter="fade">
                                      <p:cBhvr>
                                        <p:cTn id="112" dur="500"/>
                                        <p:tgtEl>
                                          <p:spTgt spid="1005590"/>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8" grpId="0" animBg="1"/>
      <p:bldP spid="1005589" grpId="0" animBg="1"/>
      <p:bldP spid="1005590" grpId="0" animBg="1"/>
      <p:bldP spid="1005591" grpId="0"/>
      <p:bldP spid="1005601" grpId="0" animBg="1"/>
      <p:bldP spid="1005602" grpId="0" animBg="1"/>
      <p:bldP spid="10056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5"/>
          <p:cNvSpPr>
            <a:spLocks noChangeArrowheads="1"/>
          </p:cNvSpPr>
          <p:nvPr/>
        </p:nvSpPr>
        <p:spPr bwMode="auto">
          <a:xfrm>
            <a:off x="3017838" y="246063"/>
            <a:ext cx="4911725" cy="322262"/>
          </a:xfrm>
          <a:prstGeom prst="rect">
            <a:avLst/>
          </a:prstGeom>
          <a:noFill/>
          <a:ln w="9525">
            <a:noFill/>
            <a:miter lim="800000"/>
            <a:headEnd/>
            <a:tailEnd/>
          </a:ln>
        </p:spPr>
        <p:txBody>
          <a:bodyPr/>
          <a:lstStyle/>
          <a:p>
            <a:pPr>
              <a:lnSpc>
                <a:spcPct val="90000"/>
              </a:lnSpc>
              <a:spcBef>
                <a:spcPct val="20000"/>
              </a:spcBef>
            </a:pPr>
            <a:r>
              <a:rPr lang="en-US" altLang="en-US" sz="2000" b="1">
                <a:latin typeface="Courier New" pitchFamily="49" charset="0"/>
              </a:rPr>
              <a:t>D</a:t>
            </a:r>
            <a:r>
              <a:rPr lang="en-US" altLang="en-US" sz="1800" b="1">
                <a:latin typeface="Courier New" pitchFamily="49" charset="0"/>
              </a:rPr>
              <a:t>ECAY </a:t>
            </a:r>
            <a:r>
              <a:rPr lang="en-US" altLang="en-US" sz="2000" b="1">
                <a:latin typeface="Courier New" pitchFamily="49" charset="0"/>
              </a:rPr>
              <a:t>S</a:t>
            </a:r>
            <a:r>
              <a:rPr lang="en-US" altLang="en-US" sz="1800" b="1">
                <a:latin typeface="Courier New" pitchFamily="49" charset="0"/>
              </a:rPr>
              <a:t>ERIES for </a:t>
            </a:r>
            <a:r>
              <a:rPr lang="en-US" altLang="en-US" sz="1800" b="1" baseline="30000">
                <a:latin typeface="Courier New" pitchFamily="49" charset="0"/>
              </a:rPr>
              <a:t>238</a:t>
            </a:r>
            <a:r>
              <a:rPr lang="en-US" altLang="en-US" sz="1800" b="1">
                <a:latin typeface="Courier New" pitchFamily="49" charset="0"/>
              </a:rPr>
              <a:t>U</a:t>
            </a:r>
            <a:endParaRPr lang="en-US" altLang="en-US" sz="1600" b="1">
              <a:latin typeface="Courier New" pitchFamily="49" charset="0"/>
              <a:sym typeface="Symbol" pitchFamily="18" charset="2"/>
            </a:endParaRPr>
          </a:p>
        </p:txBody>
      </p:sp>
      <p:grpSp>
        <p:nvGrpSpPr>
          <p:cNvPr id="2" name="Group 26"/>
          <p:cNvGrpSpPr>
            <a:grpSpLocks/>
          </p:cNvGrpSpPr>
          <p:nvPr/>
        </p:nvGrpSpPr>
        <p:grpSpPr bwMode="auto">
          <a:xfrm>
            <a:off x="1863725" y="606425"/>
            <a:ext cx="381000" cy="5486400"/>
            <a:chOff x="2016" y="408"/>
            <a:chExt cx="144" cy="3456"/>
          </a:xfrm>
        </p:grpSpPr>
        <p:sp>
          <p:nvSpPr>
            <p:cNvPr id="36301" name="Rectangle 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2" name="Rectangle 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3" name="Rectangle 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4" name="Rectangle 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5" name="Rectangle 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6" name="Rectangle 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7" name="Rectangle 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8" name="Rectangle 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9" name="Rectangle 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0" name="Rectangle 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1" name="Rectangle 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2" name="Rectangle 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3" name="Rectangle 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4" name="Rectangle 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5" name="Rectangle 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6" name="Rectangle 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7" name="Rectangle 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8" name="Rectangle 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9" name="Rectangle 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0" name="Rectangle 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1" name="Rectangle 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2" name="Rectangle 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3" name="Rectangle 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4" name="Rectangle 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51"/>
          <p:cNvGrpSpPr>
            <a:grpSpLocks/>
          </p:cNvGrpSpPr>
          <p:nvPr/>
        </p:nvGrpSpPr>
        <p:grpSpPr bwMode="auto">
          <a:xfrm>
            <a:off x="2244725" y="606425"/>
            <a:ext cx="381000" cy="5486400"/>
            <a:chOff x="2016" y="408"/>
            <a:chExt cx="144" cy="3456"/>
          </a:xfrm>
        </p:grpSpPr>
        <p:sp>
          <p:nvSpPr>
            <p:cNvPr id="36277" name="Rectangle 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8" name="Rectangle 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9" name="Rectangle 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0" name="Rectangle 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1" name="Rectangle 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2" name="Rectangle 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3" name="Rectangle 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4" name="Rectangle 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5" name="Rectangle 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6" name="Rectangle 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7" name="Rectangle 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8" name="Rectangle 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9" name="Rectangle 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0" name="Rectangle 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1" name="Rectangle 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2" name="Rectangle 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3" name="Rectangle 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4" name="Rectangle 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5" name="Rectangle 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6" name="Rectangle 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7" name="Rectangle 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8" name="Rectangle 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9" name="Rectangle 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0" name="Rectangle 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4" name="Group 76"/>
          <p:cNvGrpSpPr>
            <a:grpSpLocks/>
          </p:cNvGrpSpPr>
          <p:nvPr/>
        </p:nvGrpSpPr>
        <p:grpSpPr bwMode="auto">
          <a:xfrm>
            <a:off x="2625725" y="606425"/>
            <a:ext cx="381000" cy="5486400"/>
            <a:chOff x="2016" y="408"/>
            <a:chExt cx="144" cy="3456"/>
          </a:xfrm>
        </p:grpSpPr>
        <p:sp>
          <p:nvSpPr>
            <p:cNvPr id="36253" name="Rectangle 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4" name="Rectangle 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5" name="Rectangle 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6" name="Rectangle 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7" name="Rectangle 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8" name="Rectangle 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9" name="Rectangle 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0" name="Rectangle 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1" name="Rectangle 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2" name="Rectangle 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3" name="Rectangle 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4" name="Rectangle 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5" name="Rectangle 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6" name="Rectangle 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7" name="Rectangle 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8" name="Rectangle 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9" name="Rectangle 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0" name="Rectangle 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1" name="Rectangle 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2" name="Rectangle 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3" name="Rectangle 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4" name="Rectangle 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5" name="Rectangle 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6" name="Rectangle 1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101"/>
          <p:cNvGrpSpPr>
            <a:grpSpLocks/>
          </p:cNvGrpSpPr>
          <p:nvPr/>
        </p:nvGrpSpPr>
        <p:grpSpPr bwMode="auto">
          <a:xfrm>
            <a:off x="3006725" y="606425"/>
            <a:ext cx="381000" cy="5486400"/>
            <a:chOff x="2016" y="408"/>
            <a:chExt cx="144" cy="3456"/>
          </a:xfrm>
        </p:grpSpPr>
        <p:sp>
          <p:nvSpPr>
            <p:cNvPr id="36229" name="Rectangle 1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0" name="Rectangle 1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1" name="Rectangle 1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2" name="Rectangle 1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3" name="Rectangle 1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4" name="Rectangle 1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5" name="Rectangle 1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6" name="Rectangle 1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7" name="Rectangle 1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8" name="Rectangle 1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9" name="Rectangle 1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0" name="Rectangle 1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1" name="Rectangle 1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2" name="Rectangle 1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3" name="Rectangle 1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4" name="Rectangle 1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5" name="Rectangle 1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6" name="Rectangle 1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7" name="Rectangle 1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8" name="Rectangle 1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9" name="Rectangle 1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0" name="Rectangle 1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1" name="Rectangle 1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2" name="Rectangle 1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6" name="Group 126"/>
          <p:cNvGrpSpPr>
            <a:grpSpLocks/>
          </p:cNvGrpSpPr>
          <p:nvPr/>
        </p:nvGrpSpPr>
        <p:grpSpPr bwMode="auto">
          <a:xfrm>
            <a:off x="3387725" y="606425"/>
            <a:ext cx="381000" cy="5486400"/>
            <a:chOff x="2016" y="408"/>
            <a:chExt cx="144" cy="3456"/>
          </a:xfrm>
        </p:grpSpPr>
        <p:sp>
          <p:nvSpPr>
            <p:cNvPr id="36205" name="Rectangle 1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6" name="Rectangle 1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7" name="Rectangle 1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8" name="Rectangle 1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9" name="Rectangle 1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0" name="Rectangle 1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1" name="Rectangle 1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2" name="Rectangle 1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3" name="Rectangle 1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4" name="Rectangle 1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5" name="Rectangle 1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6" name="Rectangle 1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7" name="Rectangle 1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8" name="Rectangle 1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9" name="Rectangle 1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0" name="Rectangle 1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1" name="Rectangle 1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2" name="Rectangle 1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3" name="Rectangle 1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4" name="Rectangle 1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5" name="Rectangle 1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6" name="Rectangle 1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7" name="Rectangle 1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8" name="Rectangle 1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7" name="Group 151"/>
          <p:cNvGrpSpPr>
            <a:grpSpLocks/>
          </p:cNvGrpSpPr>
          <p:nvPr/>
        </p:nvGrpSpPr>
        <p:grpSpPr bwMode="auto">
          <a:xfrm>
            <a:off x="3768725" y="606425"/>
            <a:ext cx="381000" cy="5486400"/>
            <a:chOff x="2016" y="408"/>
            <a:chExt cx="144" cy="3456"/>
          </a:xfrm>
        </p:grpSpPr>
        <p:sp>
          <p:nvSpPr>
            <p:cNvPr id="36181" name="Rectangle 1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2" name="Rectangle 1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3" name="Rectangle 1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4" name="Rectangle 1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5" name="Rectangle 1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6" name="Rectangle 1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7" name="Rectangle 1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8" name="Rectangle 1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9" name="Rectangle 1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0" name="Rectangle 1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1" name="Rectangle 1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2" name="Rectangle 1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3" name="Rectangle 1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4" name="Rectangle 1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5" name="Rectangle 1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6" name="Rectangle 1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7" name="Rectangle 1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8" name="Rectangle 1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9" name="Rectangle 1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0" name="Rectangle 1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1" name="Rectangle 1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2" name="Rectangle 1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3" name="Rectangle 1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4" name="Rectangle 1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8" name="Group 176"/>
          <p:cNvGrpSpPr>
            <a:grpSpLocks/>
          </p:cNvGrpSpPr>
          <p:nvPr/>
        </p:nvGrpSpPr>
        <p:grpSpPr bwMode="auto">
          <a:xfrm>
            <a:off x="4149725" y="606425"/>
            <a:ext cx="381000" cy="5486400"/>
            <a:chOff x="2016" y="408"/>
            <a:chExt cx="144" cy="3456"/>
          </a:xfrm>
        </p:grpSpPr>
        <p:sp>
          <p:nvSpPr>
            <p:cNvPr id="36157" name="Rectangle 1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8" name="Rectangle 1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9" name="Rectangle 1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0" name="Rectangle 1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1" name="Rectangle 1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2" name="Rectangle 1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3" name="Rectangle 1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4" name="Rectangle 1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5" name="Rectangle 1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6" name="Rectangle 1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7" name="Rectangle 1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8" name="Rectangle 1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9" name="Rectangle 1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0" name="Rectangle 1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1" name="Rectangle 1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2" name="Rectangle 1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3" name="Rectangle 1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4" name="Rectangle 1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5" name="Rectangle 1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6" name="Rectangle 1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7" name="Rectangle 1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8" name="Rectangle 1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9" name="Rectangle 1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0" name="Rectangle 2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 name="Group 201"/>
          <p:cNvGrpSpPr>
            <a:grpSpLocks/>
          </p:cNvGrpSpPr>
          <p:nvPr/>
        </p:nvGrpSpPr>
        <p:grpSpPr bwMode="auto">
          <a:xfrm>
            <a:off x="4530725" y="606425"/>
            <a:ext cx="381000" cy="5486400"/>
            <a:chOff x="2016" y="408"/>
            <a:chExt cx="144" cy="3456"/>
          </a:xfrm>
        </p:grpSpPr>
        <p:sp>
          <p:nvSpPr>
            <p:cNvPr id="36133" name="Rectangle 2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4" name="Rectangle 2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5" name="Rectangle 2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6" name="Rectangle 2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7" name="Rectangle 2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8" name="Rectangle 2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9" name="Rectangle 2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0" name="Rectangle 2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1" name="Rectangle 2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2" name="Rectangle 2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3" name="Rectangle 2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4" name="Rectangle 2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5" name="Rectangle 2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6" name="Rectangle 2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7" name="Rectangle 2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8" name="Rectangle 2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9" name="Rectangle 2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0" name="Rectangle 2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1" name="Rectangle 2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2" name="Rectangle 2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3" name="Rectangle 2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4" name="Rectangle 2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5" name="Rectangle 2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6" name="Rectangle 2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0" name="Group 226"/>
          <p:cNvGrpSpPr>
            <a:grpSpLocks/>
          </p:cNvGrpSpPr>
          <p:nvPr/>
        </p:nvGrpSpPr>
        <p:grpSpPr bwMode="auto">
          <a:xfrm>
            <a:off x="4911725" y="606425"/>
            <a:ext cx="381000" cy="5486400"/>
            <a:chOff x="2016" y="408"/>
            <a:chExt cx="144" cy="3456"/>
          </a:xfrm>
        </p:grpSpPr>
        <p:sp>
          <p:nvSpPr>
            <p:cNvPr id="36109" name="Rectangle 2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0" name="Rectangle 2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1" name="Rectangle 2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2" name="Rectangle 2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3" name="Rectangle 2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4" name="Rectangle 2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5" name="Rectangle 2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6" name="Rectangle 2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7" name="Rectangle 2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8" name="Rectangle 2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9" name="Rectangle 2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0" name="Rectangle 2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1" name="Rectangle 2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2" name="Rectangle 2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3" name="Rectangle 2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4" name="Rectangle 2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5" name="Rectangle 2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6" name="Rectangle 2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7" name="Rectangle 2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8" name="Rectangle 2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9" name="Rectangle 2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0" name="Rectangle 2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1" name="Rectangle 2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2" name="Rectangle 2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1" name="Group 251"/>
          <p:cNvGrpSpPr>
            <a:grpSpLocks/>
          </p:cNvGrpSpPr>
          <p:nvPr/>
        </p:nvGrpSpPr>
        <p:grpSpPr bwMode="auto">
          <a:xfrm>
            <a:off x="5292725" y="606425"/>
            <a:ext cx="381000" cy="5486400"/>
            <a:chOff x="2016" y="408"/>
            <a:chExt cx="144" cy="3456"/>
          </a:xfrm>
        </p:grpSpPr>
        <p:sp>
          <p:nvSpPr>
            <p:cNvPr id="36085" name="Rectangle 2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6" name="Rectangle 2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7" name="Rectangle 2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8" name="Rectangle 2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9" name="Rectangle 2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0" name="Rectangle 2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1" name="Rectangle 2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2" name="Rectangle 2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3" name="Rectangle 2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4" name="Rectangle 2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5" name="Rectangle 2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6" name="Rectangle 2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7" name="Rectangle 2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8" name="Rectangle 2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9" name="Rectangle 2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0" name="Rectangle 2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1" name="Rectangle 2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2" name="Rectangle 2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3" name="Rectangle 2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4" name="Rectangle 2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5" name="Rectangle 2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6" name="Rectangle 2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7" name="Rectangle 2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8" name="Rectangle 2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2" name="Group 276"/>
          <p:cNvGrpSpPr>
            <a:grpSpLocks/>
          </p:cNvGrpSpPr>
          <p:nvPr/>
        </p:nvGrpSpPr>
        <p:grpSpPr bwMode="auto">
          <a:xfrm>
            <a:off x="5673725" y="606425"/>
            <a:ext cx="381000" cy="5486400"/>
            <a:chOff x="2016" y="408"/>
            <a:chExt cx="144" cy="3456"/>
          </a:xfrm>
        </p:grpSpPr>
        <p:sp>
          <p:nvSpPr>
            <p:cNvPr id="36061" name="Rectangle 2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2" name="Rectangle 2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3" name="Rectangle 2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4" name="Rectangle 2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5" name="Rectangle 2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6" name="Rectangle 2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7" name="Rectangle 2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8" name="Rectangle 2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9" name="Rectangle 2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0" name="Rectangle 2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1" name="Rectangle 2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2" name="Rectangle 2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3" name="Rectangle 2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4" name="Rectangle 2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5" name="Rectangle 2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6" name="Rectangle 2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7" name="Rectangle 2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8" name="Rectangle 2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9" name="Rectangle 2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0" name="Rectangle 2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1" name="Rectangle 2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2" name="Rectangle 2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3" name="Rectangle 2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4" name="Rectangle 3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3" name="Group 301"/>
          <p:cNvGrpSpPr>
            <a:grpSpLocks/>
          </p:cNvGrpSpPr>
          <p:nvPr/>
        </p:nvGrpSpPr>
        <p:grpSpPr bwMode="auto">
          <a:xfrm>
            <a:off x="6054725" y="606425"/>
            <a:ext cx="381000" cy="5486400"/>
            <a:chOff x="2016" y="408"/>
            <a:chExt cx="144" cy="3456"/>
          </a:xfrm>
        </p:grpSpPr>
        <p:sp>
          <p:nvSpPr>
            <p:cNvPr id="36037" name="Rectangle 3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8" name="Rectangle 3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9" name="Rectangle 3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0" name="Rectangle 3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1" name="Rectangle 3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2" name="Rectangle 3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3" name="Rectangle 3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4" name="Rectangle 3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5" name="Rectangle 3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6" name="Rectangle 3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7" name="Rectangle 3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8" name="Rectangle 3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9" name="Rectangle 3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0" name="Rectangle 3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1" name="Rectangle 3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2" name="Rectangle 3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3" name="Rectangle 3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4" name="Rectangle 3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5" name="Rectangle 3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6" name="Rectangle 3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7" name="Rectangle 3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8" name="Rectangle 3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9" name="Rectangle 3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0" name="Rectangle 3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4" name="Group 326"/>
          <p:cNvGrpSpPr>
            <a:grpSpLocks/>
          </p:cNvGrpSpPr>
          <p:nvPr/>
        </p:nvGrpSpPr>
        <p:grpSpPr bwMode="auto">
          <a:xfrm>
            <a:off x="6435725" y="606425"/>
            <a:ext cx="381000" cy="5486400"/>
            <a:chOff x="2016" y="408"/>
            <a:chExt cx="144" cy="3456"/>
          </a:xfrm>
        </p:grpSpPr>
        <p:sp>
          <p:nvSpPr>
            <p:cNvPr id="36013" name="Rectangle 3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4" name="Rectangle 3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5" name="Rectangle 3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6" name="Rectangle 3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7" name="Rectangle 3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8" name="Rectangle 3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9" name="Rectangle 3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0" name="Rectangle 3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1" name="Rectangle 3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2" name="Rectangle 3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3" name="Rectangle 3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4" name="Rectangle 3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5" name="Rectangle 3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6" name="Rectangle 3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7" name="Rectangle 3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8" name="Rectangle 3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9" name="Rectangle 3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0" name="Rectangle 3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1" name="Rectangle 3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2" name="Rectangle 3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3" name="Rectangle 3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4" name="Rectangle 3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5" name="Rectangle 3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6" name="Rectangle 3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5" name="Group 351"/>
          <p:cNvGrpSpPr>
            <a:grpSpLocks/>
          </p:cNvGrpSpPr>
          <p:nvPr/>
        </p:nvGrpSpPr>
        <p:grpSpPr bwMode="auto">
          <a:xfrm>
            <a:off x="6816725" y="606425"/>
            <a:ext cx="381000" cy="5486400"/>
            <a:chOff x="2016" y="408"/>
            <a:chExt cx="144" cy="3456"/>
          </a:xfrm>
        </p:grpSpPr>
        <p:sp>
          <p:nvSpPr>
            <p:cNvPr id="35989" name="Rectangle 3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0" name="Rectangle 3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1" name="Rectangle 3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2" name="Rectangle 3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3" name="Rectangle 3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4" name="Rectangle 3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5" name="Rectangle 3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6" name="Rectangle 3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7" name="Rectangle 3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8" name="Rectangle 3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9" name="Rectangle 3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0" name="Rectangle 3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1" name="Rectangle 3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2" name="Rectangle 3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3" name="Rectangle 3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4" name="Rectangle 3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5" name="Rectangle 3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6" name="Rectangle 3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7" name="Rectangle 3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8" name="Rectangle 3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9" name="Rectangle 3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0" name="Rectangle 3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1" name="Rectangle 3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2" name="Rectangle 3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56" name="Text Box 376"/>
          <p:cNvSpPr txBox="1">
            <a:spLocks noChangeArrowheads="1"/>
          </p:cNvSpPr>
          <p:nvPr/>
        </p:nvSpPr>
        <p:spPr bwMode="auto">
          <a:xfrm>
            <a:off x="1330325" y="488950"/>
            <a:ext cx="533400" cy="5959475"/>
          </a:xfrm>
          <a:prstGeom prst="rect">
            <a:avLst/>
          </a:prstGeom>
          <a:noFill/>
          <a:ln w="9525">
            <a:noFill/>
            <a:miter lim="800000"/>
            <a:headEnd/>
            <a:tailEnd/>
          </a:ln>
        </p:spPr>
        <p:txBody>
          <a:bodyPr>
            <a:spAutoFit/>
          </a:bodyPr>
          <a:lstStyle/>
          <a:p>
            <a:pPr algn="r">
              <a:spcBef>
                <a:spcPct val="50000"/>
              </a:spcBef>
            </a:pPr>
            <a:r>
              <a:rPr lang="en-US" altLang="en-US" sz="1000"/>
              <a:t>147</a:t>
            </a:r>
          </a:p>
          <a:p>
            <a:pPr algn="r">
              <a:spcBef>
                <a:spcPct val="50000"/>
              </a:spcBef>
            </a:pPr>
            <a:r>
              <a:rPr lang="en-US" altLang="en-US" sz="1000"/>
              <a:t>146</a:t>
            </a:r>
          </a:p>
          <a:p>
            <a:pPr algn="r">
              <a:spcBef>
                <a:spcPct val="50000"/>
              </a:spcBef>
            </a:pPr>
            <a:r>
              <a:rPr lang="en-US" altLang="en-US" sz="1000"/>
              <a:t>145</a:t>
            </a:r>
          </a:p>
          <a:p>
            <a:pPr algn="r">
              <a:spcBef>
                <a:spcPct val="50000"/>
              </a:spcBef>
            </a:pPr>
            <a:r>
              <a:rPr lang="en-US" altLang="en-US" sz="1000"/>
              <a:t>144</a:t>
            </a:r>
          </a:p>
          <a:p>
            <a:pPr algn="r">
              <a:spcBef>
                <a:spcPct val="50000"/>
              </a:spcBef>
            </a:pPr>
            <a:r>
              <a:rPr lang="en-US" altLang="en-US" sz="1000"/>
              <a:t>143</a:t>
            </a:r>
          </a:p>
          <a:p>
            <a:pPr algn="r">
              <a:spcBef>
                <a:spcPct val="50000"/>
              </a:spcBef>
            </a:pPr>
            <a:r>
              <a:rPr lang="en-US" altLang="en-US" sz="1000"/>
              <a:t>142</a:t>
            </a:r>
          </a:p>
          <a:p>
            <a:pPr algn="r">
              <a:spcBef>
                <a:spcPct val="50000"/>
              </a:spcBef>
            </a:pPr>
            <a:r>
              <a:rPr lang="en-US" altLang="en-US" sz="1000"/>
              <a:t>141</a:t>
            </a:r>
          </a:p>
          <a:p>
            <a:pPr algn="r">
              <a:spcBef>
                <a:spcPct val="50000"/>
              </a:spcBef>
            </a:pPr>
            <a:r>
              <a:rPr lang="en-US" altLang="en-US" sz="1000"/>
              <a:t>140</a:t>
            </a:r>
          </a:p>
          <a:p>
            <a:pPr algn="r">
              <a:spcBef>
                <a:spcPct val="50000"/>
              </a:spcBef>
            </a:pPr>
            <a:r>
              <a:rPr lang="en-US" altLang="en-US" sz="1000"/>
              <a:t>139</a:t>
            </a:r>
          </a:p>
          <a:p>
            <a:pPr algn="r">
              <a:spcBef>
                <a:spcPct val="50000"/>
              </a:spcBef>
            </a:pPr>
            <a:r>
              <a:rPr lang="en-US" altLang="en-US" sz="1000"/>
              <a:t>138</a:t>
            </a:r>
          </a:p>
          <a:p>
            <a:pPr algn="r">
              <a:spcBef>
                <a:spcPct val="50000"/>
              </a:spcBef>
            </a:pPr>
            <a:r>
              <a:rPr lang="en-US" altLang="en-US" sz="1000"/>
              <a:t>137</a:t>
            </a:r>
          </a:p>
          <a:p>
            <a:pPr algn="r">
              <a:spcBef>
                <a:spcPct val="50000"/>
              </a:spcBef>
            </a:pPr>
            <a:r>
              <a:rPr lang="en-US" altLang="en-US" sz="1000"/>
              <a:t>136</a:t>
            </a:r>
          </a:p>
          <a:p>
            <a:pPr algn="r">
              <a:spcBef>
                <a:spcPct val="50000"/>
              </a:spcBef>
            </a:pPr>
            <a:r>
              <a:rPr lang="en-US" altLang="en-US" sz="1000"/>
              <a:t>135</a:t>
            </a:r>
          </a:p>
          <a:p>
            <a:pPr algn="r">
              <a:spcBef>
                <a:spcPct val="50000"/>
              </a:spcBef>
            </a:pPr>
            <a:r>
              <a:rPr lang="en-US" altLang="en-US" sz="1000"/>
              <a:t>134</a:t>
            </a:r>
          </a:p>
          <a:p>
            <a:pPr algn="r">
              <a:spcBef>
                <a:spcPct val="50000"/>
              </a:spcBef>
            </a:pPr>
            <a:r>
              <a:rPr lang="en-US" altLang="en-US" sz="1000"/>
              <a:t>133</a:t>
            </a:r>
          </a:p>
          <a:p>
            <a:pPr algn="r">
              <a:spcBef>
                <a:spcPct val="50000"/>
              </a:spcBef>
            </a:pPr>
            <a:r>
              <a:rPr lang="en-US" altLang="en-US" sz="1000"/>
              <a:t>132</a:t>
            </a:r>
          </a:p>
          <a:p>
            <a:pPr algn="r">
              <a:spcBef>
                <a:spcPct val="50000"/>
              </a:spcBef>
            </a:pPr>
            <a:r>
              <a:rPr lang="en-US" altLang="en-US" sz="1000"/>
              <a:t>131</a:t>
            </a:r>
          </a:p>
          <a:p>
            <a:pPr algn="r">
              <a:spcBef>
                <a:spcPct val="50000"/>
              </a:spcBef>
            </a:pPr>
            <a:r>
              <a:rPr lang="en-US" altLang="en-US" sz="1000"/>
              <a:t>130</a:t>
            </a:r>
          </a:p>
          <a:p>
            <a:pPr algn="r">
              <a:spcBef>
                <a:spcPct val="50000"/>
              </a:spcBef>
            </a:pPr>
            <a:r>
              <a:rPr lang="en-US" altLang="en-US" sz="1000"/>
              <a:t>129</a:t>
            </a:r>
          </a:p>
          <a:p>
            <a:pPr algn="r">
              <a:spcBef>
                <a:spcPct val="50000"/>
              </a:spcBef>
            </a:pPr>
            <a:r>
              <a:rPr lang="en-US" altLang="en-US" sz="1000"/>
              <a:t>128</a:t>
            </a:r>
          </a:p>
          <a:p>
            <a:pPr algn="r">
              <a:spcBef>
                <a:spcPct val="50000"/>
              </a:spcBef>
            </a:pPr>
            <a:r>
              <a:rPr lang="en-US" altLang="en-US" sz="1000"/>
              <a:t>127</a:t>
            </a:r>
          </a:p>
          <a:p>
            <a:pPr algn="r">
              <a:spcBef>
                <a:spcPct val="50000"/>
              </a:spcBef>
            </a:pPr>
            <a:r>
              <a:rPr lang="en-US" altLang="en-US" sz="1000"/>
              <a:t>126</a:t>
            </a:r>
          </a:p>
          <a:p>
            <a:pPr algn="r">
              <a:spcBef>
                <a:spcPct val="50000"/>
              </a:spcBef>
            </a:pPr>
            <a:r>
              <a:rPr lang="en-US" altLang="en-US" sz="1000"/>
              <a:t>125</a:t>
            </a:r>
          </a:p>
          <a:p>
            <a:pPr algn="r">
              <a:spcBef>
                <a:spcPct val="50000"/>
              </a:spcBef>
            </a:pPr>
            <a:r>
              <a:rPr lang="en-US" altLang="en-US" sz="1000"/>
              <a:t>124</a:t>
            </a:r>
          </a:p>
          <a:p>
            <a:pPr algn="r">
              <a:spcBef>
                <a:spcPct val="50000"/>
              </a:spcBef>
            </a:pPr>
            <a:r>
              <a:rPr lang="en-US" altLang="en-US" sz="1000"/>
              <a:t>123</a:t>
            </a:r>
          </a:p>
          <a:p>
            <a:pPr algn="r">
              <a:spcBef>
                <a:spcPct val="50000"/>
              </a:spcBef>
            </a:pPr>
            <a:endParaRPr lang="en-US" altLang="en-US" sz="1000"/>
          </a:p>
        </p:txBody>
      </p:sp>
      <p:sp>
        <p:nvSpPr>
          <p:cNvPr id="1070457" name="Text Box 377"/>
          <p:cNvSpPr txBox="1">
            <a:spLocks noChangeArrowheads="1"/>
          </p:cNvSpPr>
          <p:nvPr/>
        </p:nvSpPr>
        <p:spPr bwMode="auto">
          <a:xfrm rot="-5400000">
            <a:off x="197644" y="3082132"/>
            <a:ext cx="2254250" cy="366712"/>
          </a:xfrm>
          <a:prstGeom prst="rect">
            <a:avLst/>
          </a:prstGeom>
          <a:noFill/>
          <a:ln w="9525">
            <a:noFill/>
            <a:miter lim="800000"/>
            <a:headEnd/>
            <a:tailEnd/>
          </a:ln>
        </p:spPr>
        <p:txBody>
          <a:bodyPr wrap="none">
            <a:spAutoFit/>
          </a:bodyPr>
          <a:lstStyle/>
          <a:p>
            <a:r>
              <a:rPr lang="en-US" altLang="en-US" sz="1800"/>
              <a:t>Neutron Number (N)</a:t>
            </a:r>
          </a:p>
        </p:txBody>
      </p:sp>
      <p:sp>
        <p:nvSpPr>
          <p:cNvPr id="1070458" name="Text Box 378"/>
          <p:cNvSpPr txBox="1">
            <a:spLocks noChangeArrowheads="1"/>
          </p:cNvSpPr>
          <p:nvPr/>
        </p:nvSpPr>
        <p:spPr bwMode="auto">
          <a:xfrm>
            <a:off x="1681163" y="6135688"/>
            <a:ext cx="6153150" cy="366712"/>
          </a:xfrm>
          <a:prstGeom prst="rect">
            <a:avLst/>
          </a:prstGeom>
          <a:noFill/>
          <a:ln w="9525">
            <a:noFill/>
            <a:miter lim="800000"/>
            <a:headEnd/>
            <a:tailEnd/>
          </a:ln>
        </p:spPr>
        <p:txBody>
          <a:bodyPr wrap="none">
            <a:spAutoFit/>
          </a:bodyPr>
          <a:lstStyle/>
          <a:p>
            <a:r>
              <a:rPr lang="en-US" altLang="en-US" sz="1800"/>
              <a:t>80  81  82  83  84  85  86  87  88  89  90  91  92  93  94  95</a:t>
            </a:r>
          </a:p>
        </p:txBody>
      </p:sp>
      <p:grpSp>
        <p:nvGrpSpPr>
          <p:cNvPr id="16" name="Group 379"/>
          <p:cNvGrpSpPr>
            <a:grpSpLocks/>
          </p:cNvGrpSpPr>
          <p:nvPr/>
        </p:nvGrpSpPr>
        <p:grpSpPr bwMode="auto">
          <a:xfrm>
            <a:off x="7197725" y="606425"/>
            <a:ext cx="381000" cy="5486400"/>
            <a:chOff x="2016" y="408"/>
            <a:chExt cx="144" cy="3456"/>
          </a:xfrm>
        </p:grpSpPr>
        <p:sp>
          <p:nvSpPr>
            <p:cNvPr id="35965" name="Rectangle 380"/>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6" name="Rectangle 381"/>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7" name="Rectangle 382"/>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8" name="Rectangle 383"/>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9" name="Rectangle 384"/>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0" name="Rectangle 385"/>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1" name="Rectangle 386"/>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2" name="Rectangle 387"/>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3" name="Rectangle 388"/>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4" name="Rectangle 389"/>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5" name="Rectangle 390"/>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6" name="Rectangle 391"/>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7" name="Rectangle 392"/>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8" name="Rectangle 393"/>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9" name="Rectangle 394"/>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0" name="Rectangle 395"/>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1" name="Rectangle 396"/>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2" name="Rectangle 397"/>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3" name="Rectangle 398"/>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4" name="Rectangle 399"/>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5" name="Rectangle 400"/>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6" name="Rectangle 401"/>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7" name="Rectangle 402"/>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8" name="Rectangle 403"/>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84" name="Text Box 404"/>
          <p:cNvSpPr txBox="1">
            <a:spLocks noChangeArrowheads="1"/>
          </p:cNvSpPr>
          <p:nvPr/>
        </p:nvSpPr>
        <p:spPr bwMode="auto">
          <a:xfrm>
            <a:off x="3751263" y="6491288"/>
            <a:ext cx="2089150" cy="366712"/>
          </a:xfrm>
          <a:prstGeom prst="rect">
            <a:avLst/>
          </a:prstGeom>
          <a:noFill/>
          <a:ln w="9525">
            <a:noFill/>
            <a:miter lim="800000"/>
            <a:headEnd/>
            <a:tailEnd/>
          </a:ln>
        </p:spPr>
        <p:txBody>
          <a:bodyPr wrap="none">
            <a:spAutoFit/>
          </a:bodyPr>
          <a:lstStyle/>
          <a:p>
            <a:r>
              <a:rPr lang="en-US" altLang="en-US" sz="1800"/>
              <a:t>Proton Number (Z)</a:t>
            </a:r>
          </a:p>
        </p:txBody>
      </p:sp>
      <p:sp>
        <p:nvSpPr>
          <p:cNvPr id="1070485" name="Oval 405"/>
          <p:cNvSpPr>
            <a:spLocks noChangeArrowheads="1"/>
          </p:cNvSpPr>
          <p:nvPr/>
        </p:nvSpPr>
        <p:spPr bwMode="auto">
          <a:xfrm>
            <a:off x="6367463"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6" name="Text Box 406"/>
          <p:cNvSpPr txBox="1">
            <a:spLocks noChangeArrowheads="1"/>
          </p:cNvSpPr>
          <p:nvPr/>
        </p:nvSpPr>
        <p:spPr bwMode="auto">
          <a:xfrm>
            <a:off x="6534150" y="611188"/>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238</a:t>
            </a:r>
            <a:r>
              <a:rPr lang="en-US" altLang="en-US" sz="1800"/>
              <a:t>U</a:t>
            </a:r>
            <a:endParaRPr lang="en-US" altLang="en-US" sz="1800" baseline="30000"/>
          </a:p>
        </p:txBody>
      </p:sp>
      <p:sp>
        <p:nvSpPr>
          <p:cNvPr id="1070487" name="Text Box 407"/>
          <p:cNvSpPr txBox="1">
            <a:spLocks noChangeArrowheads="1"/>
          </p:cNvSpPr>
          <p:nvPr/>
        </p:nvSpPr>
        <p:spPr bwMode="auto">
          <a:xfrm>
            <a:off x="5006975" y="9223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Th</a:t>
            </a:r>
            <a:endParaRPr lang="en-US" altLang="en-US" sz="1800" baseline="30000"/>
          </a:p>
        </p:txBody>
      </p:sp>
      <p:sp>
        <p:nvSpPr>
          <p:cNvPr id="1070488" name="Oval 408"/>
          <p:cNvSpPr>
            <a:spLocks noChangeArrowheads="1"/>
          </p:cNvSpPr>
          <p:nvPr/>
        </p:nvSpPr>
        <p:spPr bwMode="auto">
          <a:xfrm>
            <a:off x="5588000"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9" name="Oval 409"/>
          <p:cNvSpPr>
            <a:spLocks noChangeArrowheads="1"/>
          </p:cNvSpPr>
          <p:nvPr/>
        </p:nvSpPr>
        <p:spPr bwMode="auto">
          <a:xfrm>
            <a:off x="5962650"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0" name="Text Box 410"/>
          <p:cNvSpPr txBox="1">
            <a:spLocks noChangeArrowheads="1"/>
          </p:cNvSpPr>
          <p:nvPr/>
        </p:nvSpPr>
        <p:spPr bwMode="auto">
          <a:xfrm>
            <a:off x="6129338" y="1276350"/>
            <a:ext cx="7159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Pa</a:t>
            </a:r>
            <a:endParaRPr lang="en-US" altLang="en-US" sz="1800" baseline="30000"/>
          </a:p>
        </p:txBody>
      </p:sp>
      <p:sp>
        <p:nvSpPr>
          <p:cNvPr id="1070491" name="Oval 411"/>
          <p:cNvSpPr>
            <a:spLocks noChangeArrowheads="1"/>
          </p:cNvSpPr>
          <p:nvPr/>
        </p:nvSpPr>
        <p:spPr bwMode="auto">
          <a:xfrm>
            <a:off x="6364288"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2" name="Text Box 412"/>
          <p:cNvSpPr txBox="1">
            <a:spLocks noChangeArrowheads="1"/>
          </p:cNvSpPr>
          <p:nvPr/>
        </p:nvSpPr>
        <p:spPr bwMode="auto">
          <a:xfrm>
            <a:off x="6530975" y="1522413"/>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U</a:t>
            </a:r>
            <a:endParaRPr lang="en-US" altLang="en-US" sz="1800" baseline="30000"/>
          </a:p>
        </p:txBody>
      </p:sp>
      <p:grpSp>
        <p:nvGrpSpPr>
          <p:cNvPr id="17" name="Group 413"/>
          <p:cNvGrpSpPr>
            <a:grpSpLocks/>
          </p:cNvGrpSpPr>
          <p:nvPr/>
        </p:nvGrpSpPr>
        <p:grpSpPr bwMode="auto">
          <a:xfrm>
            <a:off x="5651500" y="1277938"/>
            <a:ext cx="395288" cy="323850"/>
            <a:chOff x="3560" y="805"/>
            <a:chExt cx="249" cy="204"/>
          </a:xfrm>
        </p:grpSpPr>
        <p:sp>
          <p:nvSpPr>
            <p:cNvPr id="35963" name="Text Box 41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4" name="Line 41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416"/>
          <p:cNvGrpSpPr>
            <a:grpSpLocks/>
          </p:cNvGrpSpPr>
          <p:nvPr/>
        </p:nvGrpSpPr>
        <p:grpSpPr bwMode="auto">
          <a:xfrm>
            <a:off x="6053138" y="1524000"/>
            <a:ext cx="395287" cy="323850"/>
            <a:chOff x="3560" y="805"/>
            <a:chExt cx="249" cy="204"/>
          </a:xfrm>
        </p:grpSpPr>
        <p:sp>
          <p:nvSpPr>
            <p:cNvPr id="35961" name="Text Box 41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2" name="Line 41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499" name="Text Box 419"/>
          <p:cNvSpPr txBox="1">
            <a:spLocks noChangeArrowheads="1"/>
          </p:cNvSpPr>
          <p:nvPr/>
        </p:nvSpPr>
        <p:spPr bwMode="auto">
          <a:xfrm>
            <a:off x="5019675" y="18494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230</a:t>
            </a:r>
            <a:r>
              <a:rPr lang="en-US" altLang="en-US" sz="1800"/>
              <a:t>Th</a:t>
            </a:r>
            <a:endParaRPr lang="en-US" altLang="en-US" sz="1800" baseline="30000"/>
          </a:p>
        </p:txBody>
      </p:sp>
      <p:sp>
        <p:nvSpPr>
          <p:cNvPr id="1070500" name="Oval 420"/>
          <p:cNvSpPr>
            <a:spLocks noChangeArrowheads="1"/>
          </p:cNvSpPr>
          <p:nvPr/>
        </p:nvSpPr>
        <p:spPr bwMode="auto">
          <a:xfrm>
            <a:off x="5600700"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19" name="Group 421"/>
          <p:cNvGrpSpPr>
            <a:grpSpLocks/>
          </p:cNvGrpSpPr>
          <p:nvPr/>
        </p:nvGrpSpPr>
        <p:grpSpPr bwMode="auto">
          <a:xfrm>
            <a:off x="5662613" y="825500"/>
            <a:ext cx="769937" cy="468313"/>
            <a:chOff x="3807" y="520"/>
            <a:chExt cx="485" cy="295"/>
          </a:xfrm>
        </p:grpSpPr>
        <p:sp>
          <p:nvSpPr>
            <p:cNvPr id="35959" name="Text Box 42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60" name="Line 42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24"/>
          <p:cNvGrpSpPr>
            <a:grpSpLocks/>
          </p:cNvGrpSpPr>
          <p:nvPr/>
        </p:nvGrpSpPr>
        <p:grpSpPr bwMode="auto">
          <a:xfrm>
            <a:off x="5675313" y="1752600"/>
            <a:ext cx="769937" cy="468313"/>
            <a:chOff x="3807" y="520"/>
            <a:chExt cx="485" cy="295"/>
          </a:xfrm>
        </p:grpSpPr>
        <p:sp>
          <p:nvSpPr>
            <p:cNvPr id="35957" name="Text Box 42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8" name="Line 42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27"/>
          <p:cNvGrpSpPr>
            <a:grpSpLocks/>
          </p:cNvGrpSpPr>
          <p:nvPr/>
        </p:nvGrpSpPr>
        <p:grpSpPr bwMode="auto">
          <a:xfrm>
            <a:off x="4900613" y="2200275"/>
            <a:ext cx="769937" cy="468313"/>
            <a:chOff x="3807" y="520"/>
            <a:chExt cx="485" cy="295"/>
          </a:xfrm>
        </p:grpSpPr>
        <p:sp>
          <p:nvSpPr>
            <p:cNvPr id="35955" name="Text Box 42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6" name="Line 42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0" name="Text Box 430"/>
          <p:cNvSpPr txBox="1">
            <a:spLocks noChangeArrowheads="1"/>
          </p:cNvSpPr>
          <p:nvPr/>
        </p:nvSpPr>
        <p:spPr bwMode="auto">
          <a:xfrm>
            <a:off x="4244975" y="2297113"/>
            <a:ext cx="728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226</a:t>
            </a:r>
            <a:r>
              <a:rPr lang="en-US" altLang="en-US" sz="1800"/>
              <a:t>Ra</a:t>
            </a:r>
            <a:endParaRPr lang="en-US" altLang="en-US" sz="1800" baseline="30000"/>
          </a:p>
        </p:txBody>
      </p:sp>
      <p:sp>
        <p:nvSpPr>
          <p:cNvPr id="1070511" name="Oval 431"/>
          <p:cNvSpPr>
            <a:spLocks noChangeArrowheads="1"/>
          </p:cNvSpPr>
          <p:nvPr/>
        </p:nvSpPr>
        <p:spPr bwMode="auto">
          <a:xfrm>
            <a:off x="4826000"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2" name="Group 432"/>
          <p:cNvGrpSpPr>
            <a:grpSpLocks/>
          </p:cNvGrpSpPr>
          <p:nvPr/>
        </p:nvGrpSpPr>
        <p:grpSpPr bwMode="auto">
          <a:xfrm>
            <a:off x="4143375" y="2667000"/>
            <a:ext cx="769938" cy="468313"/>
            <a:chOff x="3807" y="520"/>
            <a:chExt cx="485" cy="295"/>
          </a:xfrm>
        </p:grpSpPr>
        <p:sp>
          <p:nvSpPr>
            <p:cNvPr id="35953" name="Text Box 43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4" name="Line 43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5" name="Text Box 435"/>
          <p:cNvSpPr txBox="1">
            <a:spLocks noChangeArrowheads="1"/>
          </p:cNvSpPr>
          <p:nvPr/>
        </p:nvSpPr>
        <p:spPr bwMode="auto">
          <a:xfrm>
            <a:off x="3487738" y="2763838"/>
            <a:ext cx="7286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222</a:t>
            </a:r>
            <a:r>
              <a:rPr lang="en-US" altLang="en-US" sz="1800"/>
              <a:t>Rn</a:t>
            </a:r>
            <a:endParaRPr lang="en-US" altLang="en-US" sz="1800" baseline="30000"/>
          </a:p>
        </p:txBody>
      </p:sp>
      <p:sp>
        <p:nvSpPr>
          <p:cNvPr id="1070516" name="Oval 436"/>
          <p:cNvSpPr>
            <a:spLocks noChangeArrowheads="1"/>
          </p:cNvSpPr>
          <p:nvPr/>
        </p:nvSpPr>
        <p:spPr bwMode="auto">
          <a:xfrm>
            <a:off x="4068763"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3" name="Group 437"/>
          <p:cNvGrpSpPr>
            <a:grpSpLocks/>
          </p:cNvGrpSpPr>
          <p:nvPr/>
        </p:nvGrpSpPr>
        <p:grpSpPr bwMode="auto">
          <a:xfrm>
            <a:off x="3389313" y="3114675"/>
            <a:ext cx="769937" cy="468313"/>
            <a:chOff x="3807" y="520"/>
            <a:chExt cx="485" cy="295"/>
          </a:xfrm>
        </p:grpSpPr>
        <p:sp>
          <p:nvSpPr>
            <p:cNvPr id="35951"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2"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0" name="Text Box 440"/>
          <p:cNvSpPr txBox="1">
            <a:spLocks noChangeArrowheads="1"/>
          </p:cNvSpPr>
          <p:nvPr/>
        </p:nvSpPr>
        <p:spPr bwMode="auto">
          <a:xfrm>
            <a:off x="2733675" y="32115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Po</a:t>
            </a:r>
            <a:endParaRPr lang="en-US" altLang="en-US" sz="1800" baseline="30000"/>
          </a:p>
        </p:txBody>
      </p:sp>
      <p:sp>
        <p:nvSpPr>
          <p:cNvPr id="1070521" name="Oval 441"/>
          <p:cNvSpPr>
            <a:spLocks noChangeArrowheads="1"/>
          </p:cNvSpPr>
          <p:nvPr/>
        </p:nvSpPr>
        <p:spPr bwMode="auto">
          <a:xfrm>
            <a:off x="3314700"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4" name="Group 442"/>
          <p:cNvGrpSpPr>
            <a:grpSpLocks/>
          </p:cNvGrpSpPr>
          <p:nvPr/>
        </p:nvGrpSpPr>
        <p:grpSpPr bwMode="auto">
          <a:xfrm>
            <a:off x="2624138" y="3571875"/>
            <a:ext cx="769937" cy="468313"/>
            <a:chOff x="3807" y="520"/>
            <a:chExt cx="485" cy="295"/>
          </a:xfrm>
        </p:grpSpPr>
        <p:sp>
          <p:nvSpPr>
            <p:cNvPr id="35949" name="Text Box 44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0" name="Line 44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5" name="Text Box 445"/>
          <p:cNvSpPr txBox="1">
            <a:spLocks noChangeArrowheads="1"/>
          </p:cNvSpPr>
          <p:nvPr/>
        </p:nvSpPr>
        <p:spPr bwMode="auto">
          <a:xfrm>
            <a:off x="1968500" y="36687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Pb</a:t>
            </a:r>
            <a:endParaRPr lang="en-US" altLang="en-US" sz="1800" baseline="30000"/>
          </a:p>
        </p:txBody>
      </p:sp>
      <p:sp>
        <p:nvSpPr>
          <p:cNvPr id="1070526" name="Oval 446"/>
          <p:cNvSpPr>
            <a:spLocks noChangeArrowheads="1"/>
          </p:cNvSpPr>
          <p:nvPr/>
        </p:nvSpPr>
        <p:spPr bwMode="auto">
          <a:xfrm>
            <a:off x="2549525"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7" name="Oval 447"/>
          <p:cNvSpPr>
            <a:spLocks noChangeArrowheads="1"/>
          </p:cNvSpPr>
          <p:nvPr/>
        </p:nvSpPr>
        <p:spPr bwMode="auto">
          <a:xfrm>
            <a:off x="3689350"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8" name="Text Box 448"/>
          <p:cNvSpPr txBox="1">
            <a:spLocks noChangeArrowheads="1"/>
          </p:cNvSpPr>
          <p:nvPr/>
        </p:nvSpPr>
        <p:spPr bwMode="auto">
          <a:xfrm>
            <a:off x="3856038" y="3578225"/>
            <a:ext cx="6524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At</a:t>
            </a:r>
            <a:endParaRPr lang="en-US" altLang="en-US" sz="1800" baseline="30000"/>
          </a:p>
        </p:txBody>
      </p:sp>
      <p:grpSp>
        <p:nvGrpSpPr>
          <p:cNvPr id="25" name="Group 449"/>
          <p:cNvGrpSpPr>
            <a:grpSpLocks/>
          </p:cNvGrpSpPr>
          <p:nvPr/>
        </p:nvGrpSpPr>
        <p:grpSpPr bwMode="auto">
          <a:xfrm>
            <a:off x="3378200" y="3579813"/>
            <a:ext cx="395288" cy="323850"/>
            <a:chOff x="3560" y="805"/>
            <a:chExt cx="249" cy="204"/>
          </a:xfrm>
        </p:grpSpPr>
        <p:sp>
          <p:nvSpPr>
            <p:cNvPr id="35947" name="Text Box 450"/>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8" name="Line 451"/>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52"/>
          <p:cNvGrpSpPr>
            <a:grpSpLocks/>
          </p:cNvGrpSpPr>
          <p:nvPr/>
        </p:nvGrpSpPr>
        <p:grpSpPr bwMode="auto">
          <a:xfrm>
            <a:off x="3019425" y="3808413"/>
            <a:ext cx="769938" cy="468312"/>
            <a:chOff x="3807" y="520"/>
            <a:chExt cx="485" cy="295"/>
          </a:xfrm>
        </p:grpSpPr>
        <p:sp>
          <p:nvSpPr>
            <p:cNvPr id="35945" name="Text Box 45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6" name="Line 45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35" name="Text Box 455"/>
          <p:cNvSpPr txBox="1">
            <a:spLocks noChangeArrowheads="1"/>
          </p:cNvSpPr>
          <p:nvPr/>
        </p:nvSpPr>
        <p:spPr bwMode="auto">
          <a:xfrm>
            <a:off x="3109913" y="40798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Bi</a:t>
            </a:r>
            <a:endParaRPr lang="en-US" altLang="en-US" sz="1800" baseline="30000"/>
          </a:p>
        </p:txBody>
      </p:sp>
      <p:sp>
        <p:nvSpPr>
          <p:cNvPr id="1070536" name="Oval 456"/>
          <p:cNvSpPr>
            <a:spLocks noChangeArrowheads="1"/>
          </p:cNvSpPr>
          <p:nvPr/>
        </p:nvSpPr>
        <p:spPr bwMode="auto">
          <a:xfrm>
            <a:off x="2944813"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7" name="Group 457"/>
          <p:cNvGrpSpPr>
            <a:grpSpLocks/>
          </p:cNvGrpSpPr>
          <p:nvPr/>
        </p:nvGrpSpPr>
        <p:grpSpPr bwMode="auto">
          <a:xfrm>
            <a:off x="2625725" y="4030663"/>
            <a:ext cx="395288" cy="323850"/>
            <a:chOff x="3560" y="805"/>
            <a:chExt cx="249" cy="204"/>
          </a:xfrm>
        </p:grpSpPr>
        <p:sp>
          <p:nvSpPr>
            <p:cNvPr id="35943"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4"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60"/>
          <p:cNvGrpSpPr>
            <a:grpSpLocks/>
          </p:cNvGrpSpPr>
          <p:nvPr/>
        </p:nvGrpSpPr>
        <p:grpSpPr bwMode="auto">
          <a:xfrm>
            <a:off x="2244725" y="4257675"/>
            <a:ext cx="769938" cy="468313"/>
            <a:chOff x="3807" y="520"/>
            <a:chExt cx="485" cy="295"/>
          </a:xfrm>
        </p:grpSpPr>
        <p:sp>
          <p:nvSpPr>
            <p:cNvPr id="35941"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2"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43" name="Text Box 463"/>
          <p:cNvSpPr txBox="1">
            <a:spLocks noChangeArrowheads="1"/>
          </p:cNvSpPr>
          <p:nvPr/>
        </p:nvSpPr>
        <p:spPr bwMode="auto">
          <a:xfrm>
            <a:off x="1822450" y="4327525"/>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Tl</a:t>
            </a:r>
            <a:endParaRPr lang="en-US" altLang="en-US" sz="1800" baseline="30000"/>
          </a:p>
        </p:txBody>
      </p:sp>
      <p:sp>
        <p:nvSpPr>
          <p:cNvPr id="1070544" name="Oval 464"/>
          <p:cNvSpPr>
            <a:spLocks noChangeArrowheads="1"/>
          </p:cNvSpPr>
          <p:nvPr/>
        </p:nvSpPr>
        <p:spPr bwMode="auto">
          <a:xfrm>
            <a:off x="2170113"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45" name="Oval 465"/>
          <p:cNvSpPr>
            <a:spLocks noChangeArrowheads="1"/>
          </p:cNvSpPr>
          <p:nvPr/>
        </p:nvSpPr>
        <p:spPr bwMode="auto">
          <a:xfrm>
            <a:off x="3330575"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9" name="Group 466"/>
          <p:cNvGrpSpPr>
            <a:grpSpLocks/>
          </p:cNvGrpSpPr>
          <p:nvPr/>
        </p:nvGrpSpPr>
        <p:grpSpPr bwMode="auto">
          <a:xfrm>
            <a:off x="3011488" y="4257675"/>
            <a:ext cx="395287" cy="323850"/>
            <a:chOff x="3560" y="805"/>
            <a:chExt cx="249" cy="204"/>
          </a:xfrm>
        </p:grpSpPr>
        <p:sp>
          <p:nvSpPr>
            <p:cNvPr id="35939" name="Text Box 46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0" name="Line 46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49" name="Text Box 469"/>
          <p:cNvSpPr txBox="1">
            <a:spLocks noChangeArrowheads="1"/>
          </p:cNvSpPr>
          <p:nvPr/>
        </p:nvSpPr>
        <p:spPr bwMode="auto">
          <a:xfrm>
            <a:off x="3476625" y="43068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Po</a:t>
            </a:r>
            <a:endParaRPr lang="en-US" altLang="en-US" sz="1800" baseline="30000"/>
          </a:p>
        </p:txBody>
      </p:sp>
      <p:grpSp>
        <p:nvGrpSpPr>
          <p:cNvPr id="30" name="Group 470"/>
          <p:cNvGrpSpPr>
            <a:grpSpLocks/>
          </p:cNvGrpSpPr>
          <p:nvPr/>
        </p:nvGrpSpPr>
        <p:grpSpPr bwMode="auto">
          <a:xfrm>
            <a:off x="2617788" y="4508500"/>
            <a:ext cx="769937" cy="468313"/>
            <a:chOff x="3807" y="520"/>
            <a:chExt cx="485" cy="295"/>
          </a:xfrm>
        </p:grpSpPr>
        <p:sp>
          <p:nvSpPr>
            <p:cNvPr id="35937"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8"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53" name="Text Box 473"/>
          <p:cNvSpPr txBox="1">
            <a:spLocks noChangeArrowheads="1"/>
          </p:cNvSpPr>
          <p:nvPr/>
        </p:nvSpPr>
        <p:spPr bwMode="auto">
          <a:xfrm>
            <a:off x="2709863" y="4764088"/>
            <a:ext cx="7159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Pb</a:t>
            </a:r>
            <a:endParaRPr lang="en-US" altLang="en-US" sz="1800" baseline="30000"/>
          </a:p>
        </p:txBody>
      </p:sp>
      <p:sp>
        <p:nvSpPr>
          <p:cNvPr id="1070554" name="Oval 474"/>
          <p:cNvSpPr>
            <a:spLocks noChangeArrowheads="1"/>
          </p:cNvSpPr>
          <p:nvPr/>
        </p:nvSpPr>
        <p:spPr bwMode="auto">
          <a:xfrm>
            <a:off x="2543175"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31" name="Group 475"/>
          <p:cNvGrpSpPr>
            <a:grpSpLocks/>
          </p:cNvGrpSpPr>
          <p:nvPr/>
        </p:nvGrpSpPr>
        <p:grpSpPr bwMode="auto">
          <a:xfrm>
            <a:off x="2222500" y="4727575"/>
            <a:ext cx="395288" cy="323850"/>
            <a:chOff x="3560" y="805"/>
            <a:chExt cx="249" cy="204"/>
          </a:xfrm>
        </p:grpSpPr>
        <p:sp>
          <p:nvSpPr>
            <p:cNvPr id="35935"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6"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58" name="Text Box 478"/>
          <p:cNvSpPr txBox="1">
            <a:spLocks noChangeArrowheads="1"/>
          </p:cNvSpPr>
          <p:nvPr/>
        </p:nvSpPr>
        <p:spPr bwMode="auto">
          <a:xfrm>
            <a:off x="3103563" y="49815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Bi</a:t>
            </a:r>
            <a:endParaRPr lang="en-US" altLang="en-US" sz="1800" baseline="30000"/>
          </a:p>
        </p:txBody>
      </p:sp>
      <p:sp>
        <p:nvSpPr>
          <p:cNvPr id="1070559" name="Oval 479"/>
          <p:cNvSpPr>
            <a:spLocks noChangeArrowheads="1"/>
          </p:cNvSpPr>
          <p:nvPr/>
        </p:nvSpPr>
        <p:spPr bwMode="auto">
          <a:xfrm>
            <a:off x="2936875"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7" name="Group 480"/>
          <p:cNvGrpSpPr>
            <a:grpSpLocks/>
          </p:cNvGrpSpPr>
          <p:nvPr/>
        </p:nvGrpSpPr>
        <p:grpSpPr bwMode="auto">
          <a:xfrm>
            <a:off x="2616200" y="4945063"/>
            <a:ext cx="395288" cy="323850"/>
            <a:chOff x="3560" y="805"/>
            <a:chExt cx="249" cy="204"/>
          </a:xfrm>
        </p:grpSpPr>
        <p:sp>
          <p:nvSpPr>
            <p:cNvPr id="35933" name="Text Box 48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4" name="Line 48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4998" name="Group 483"/>
          <p:cNvGrpSpPr>
            <a:grpSpLocks/>
          </p:cNvGrpSpPr>
          <p:nvPr/>
        </p:nvGrpSpPr>
        <p:grpSpPr bwMode="auto">
          <a:xfrm>
            <a:off x="2247900" y="5175250"/>
            <a:ext cx="769938" cy="468313"/>
            <a:chOff x="3807" y="520"/>
            <a:chExt cx="485" cy="295"/>
          </a:xfrm>
        </p:grpSpPr>
        <p:sp>
          <p:nvSpPr>
            <p:cNvPr id="35931" name="Text Box 48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2" name="Line 48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66" name="Text Box 486"/>
          <p:cNvSpPr txBox="1">
            <a:spLocks noChangeArrowheads="1"/>
          </p:cNvSpPr>
          <p:nvPr/>
        </p:nvSpPr>
        <p:spPr bwMode="auto">
          <a:xfrm>
            <a:off x="1825625" y="5245100"/>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206</a:t>
            </a:r>
            <a:r>
              <a:rPr lang="en-US" altLang="en-US" sz="1800"/>
              <a:t>Tl</a:t>
            </a:r>
            <a:endParaRPr lang="en-US" altLang="en-US" sz="1800" baseline="30000"/>
          </a:p>
        </p:txBody>
      </p:sp>
      <p:sp>
        <p:nvSpPr>
          <p:cNvPr id="1070567" name="Oval 487"/>
          <p:cNvSpPr>
            <a:spLocks noChangeArrowheads="1"/>
          </p:cNvSpPr>
          <p:nvPr/>
        </p:nvSpPr>
        <p:spPr bwMode="auto">
          <a:xfrm>
            <a:off x="2173288"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68" name="Text Box 488"/>
          <p:cNvSpPr txBox="1">
            <a:spLocks noChangeArrowheads="1"/>
          </p:cNvSpPr>
          <p:nvPr/>
        </p:nvSpPr>
        <p:spPr bwMode="auto">
          <a:xfrm>
            <a:off x="3498850" y="52085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Po</a:t>
            </a:r>
            <a:endParaRPr lang="en-US" altLang="en-US" sz="1800" baseline="30000"/>
          </a:p>
        </p:txBody>
      </p:sp>
      <p:sp>
        <p:nvSpPr>
          <p:cNvPr id="1070569" name="Oval 489"/>
          <p:cNvSpPr>
            <a:spLocks noChangeArrowheads="1"/>
          </p:cNvSpPr>
          <p:nvPr/>
        </p:nvSpPr>
        <p:spPr bwMode="auto">
          <a:xfrm>
            <a:off x="3332163"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9" name="Group 490"/>
          <p:cNvGrpSpPr>
            <a:grpSpLocks/>
          </p:cNvGrpSpPr>
          <p:nvPr/>
        </p:nvGrpSpPr>
        <p:grpSpPr bwMode="auto">
          <a:xfrm>
            <a:off x="3011488" y="5172075"/>
            <a:ext cx="395287" cy="323850"/>
            <a:chOff x="3560" y="805"/>
            <a:chExt cx="249" cy="204"/>
          </a:xfrm>
        </p:grpSpPr>
        <p:sp>
          <p:nvSpPr>
            <p:cNvPr id="35929" name="Text Box 4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0" name="Line 4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0" name="Group 493"/>
          <p:cNvGrpSpPr>
            <a:grpSpLocks/>
          </p:cNvGrpSpPr>
          <p:nvPr/>
        </p:nvGrpSpPr>
        <p:grpSpPr bwMode="auto">
          <a:xfrm>
            <a:off x="2633663" y="5411788"/>
            <a:ext cx="769937" cy="468312"/>
            <a:chOff x="3807" y="520"/>
            <a:chExt cx="485" cy="295"/>
          </a:xfrm>
        </p:grpSpPr>
        <p:sp>
          <p:nvSpPr>
            <p:cNvPr id="35927" name="Text Box 49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28" name="Line 49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76" name="Text Box 496"/>
          <p:cNvSpPr txBox="1">
            <a:spLocks noChangeArrowheads="1"/>
          </p:cNvSpPr>
          <p:nvPr/>
        </p:nvSpPr>
        <p:spPr bwMode="auto">
          <a:xfrm>
            <a:off x="2657475" y="5780088"/>
            <a:ext cx="1976438" cy="366712"/>
          </a:xfrm>
          <a:prstGeom prst="rect">
            <a:avLst/>
          </a:prstGeom>
          <a:solidFill>
            <a:schemeClr val="accent1">
              <a:alpha val="65097"/>
            </a:schemeClr>
          </a:solidFill>
          <a:ln w="9525">
            <a:noFill/>
            <a:miter lim="800000"/>
            <a:headEnd/>
            <a:tailEnd/>
          </a:ln>
        </p:spPr>
        <p:txBody>
          <a:bodyPr>
            <a:spAutoFit/>
          </a:bodyPr>
          <a:lstStyle/>
          <a:p>
            <a:r>
              <a:rPr lang="en-US" altLang="en-US" sz="1800" baseline="30000"/>
              <a:t>206</a:t>
            </a:r>
            <a:r>
              <a:rPr lang="en-US" altLang="en-US" sz="1800"/>
              <a:t>Pb (STABLE)</a:t>
            </a:r>
            <a:endParaRPr lang="en-US" altLang="en-US" sz="1800" baseline="30000"/>
          </a:p>
        </p:txBody>
      </p:sp>
      <p:sp>
        <p:nvSpPr>
          <p:cNvPr id="1070577" name="Oval 497"/>
          <p:cNvSpPr>
            <a:spLocks noChangeArrowheads="1"/>
          </p:cNvSpPr>
          <p:nvPr/>
        </p:nvSpPr>
        <p:spPr bwMode="auto">
          <a:xfrm>
            <a:off x="2559050"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5001" name="Group 498"/>
          <p:cNvGrpSpPr>
            <a:grpSpLocks/>
          </p:cNvGrpSpPr>
          <p:nvPr/>
        </p:nvGrpSpPr>
        <p:grpSpPr bwMode="auto">
          <a:xfrm>
            <a:off x="2246313" y="5629275"/>
            <a:ext cx="395287" cy="323850"/>
            <a:chOff x="3560" y="805"/>
            <a:chExt cx="249" cy="204"/>
          </a:xfrm>
        </p:grpSpPr>
        <p:sp>
          <p:nvSpPr>
            <p:cNvPr id="35925" name="Text Box 49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6" name="Line 500"/>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2" name="Group 501"/>
          <p:cNvGrpSpPr>
            <a:grpSpLocks/>
          </p:cNvGrpSpPr>
          <p:nvPr/>
        </p:nvGrpSpPr>
        <p:grpSpPr bwMode="auto">
          <a:xfrm>
            <a:off x="4529138" y="5407025"/>
            <a:ext cx="395287" cy="323850"/>
            <a:chOff x="3560" y="805"/>
            <a:chExt cx="249" cy="204"/>
          </a:xfrm>
        </p:grpSpPr>
        <p:sp>
          <p:nvSpPr>
            <p:cNvPr id="35923" name="Text Box 502"/>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4" name="Line 503"/>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1070584" name="Text Box 504"/>
          <p:cNvSpPr txBox="1">
            <a:spLocks noChangeArrowheads="1"/>
          </p:cNvSpPr>
          <p:nvPr/>
        </p:nvSpPr>
        <p:spPr bwMode="auto">
          <a:xfrm>
            <a:off x="5045075" y="2860675"/>
            <a:ext cx="3729038" cy="915988"/>
          </a:xfrm>
          <a:prstGeom prst="rect">
            <a:avLst/>
          </a:prstGeom>
          <a:solidFill>
            <a:srgbClr val="FF0000"/>
          </a:solidFill>
          <a:ln w="9525">
            <a:noFill/>
            <a:miter lim="800000"/>
            <a:headEnd/>
            <a:tailEnd/>
          </a:ln>
        </p:spPr>
        <p:txBody>
          <a:bodyPr>
            <a:spAutoFit/>
          </a:bodyPr>
          <a:lstStyle/>
          <a:p>
            <a:r>
              <a:rPr lang="en-US" altLang="en-US" sz="1800">
                <a:solidFill>
                  <a:schemeClr val="bg1"/>
                </a:solidFill>
              </a:rPr>
              <a:t>Question:  What type of beta decay is represented in this decay series?</a:t>
            </a:r>
            <a:endParaRPr lang="en-US" altLang="en-US" sz="1800">
              <a:solidFill>
                <a:schemeClr val="bg1"/>
              </a:solidFill>
              <a:sym typeface="Symbol" pitchFamily="18" charset="2"/>
            </a:endParaRPr>
          </a:p>
        </p:txBody>
      </p:sp>
      <p:sp>
        <p:nvSpPr>
          <p:cNvPr id="1070585" name="Text Box 505"/>
          <p:cNvSpPr txBox="1">
            <a:spLocks noChangeArrowheads="1"/>
          </p:cNvSpPr>
          <p:nvPr/>
        </p:nvSpPr>
        <p:spPr bwMode="auto">
          <a:xfrm>
            <a:off x="5046663" y="3759200"/>
            <a:ext cx="3729037" cy="641350"/>
          </a:xfrm>
          <a:prstGeom prst="rect">
            <a:avLst/>
          </a:prstGeom>
          <a:solidFill>
            <a:srgbClr val="FF6699"/>
          </a:solidFill>
          <a:ln w="9525">
            <a:noFill/>
            <a:miter lim="800000"/>
            <a:headEnd/>
            <a:tailEnd/>
          </a:ln>
        </p:spPr>
        <p:txBody>
          <a:bodyPr>
            <a:spAutoFit/>
          </a:bodyPr>
          <a:lstStyle/>
          <a:p>
            <a:r>
              <a:rPr lang="en-US" altLang="en-US" sz="1800">
                <a:solidFill>
                  <a:schemeClr val="bg1"/>
                </a:solidFill>
              </a:rPr>
              <a:t>Answer:  Since </a:t>
            </a:r>
            <a:r>
              <a:rPr lang="en-US" altLang="en-US" sz="1800" i="1">
                <a:solidFill>
                  <a:schemeClr val="bg1"/>
                </a:solidFill>
              </a:rPr>
              <a:t>Z</a:t>
            </a:r>
            <a:r>
              <a:rPr lang="en-US" altLang="en-US" sz="1800">
                <a:solidFill>
                  <a:schemeClr val="bg1"/>
                </a:solidFill>
              </a:rPr>
              <a:t> increases and </a:t>
            </a:r>
            <a:r>
              <a:rPr lang="en-US" altLang="en-US" sz="1800" i="1">
                <a:solidFill>
                  <a:schemeClr val="bg1"/>
                </a:solidFill>
              </a:rPr>
              <a:t>N</a:t>
            </a:r>
            <a:r>
              <a:rPr lang="en-US" altLang="en-US" sz="1800">
                <a:solidFill>
                  <a:schemeClr val="bg1"/>
                </a:solidFill>
              </a:rPr>
              <a:t> decreases, it must be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a:t>
            </a:r>
          </a:p>
        </p:txBody>
      </p:sp>
      <p:sp>
        <p:nvSpPr>
          <p:cNvPr id="1070586" name="Text Box 506"/>
          <p:cNvSpPr txBox="1">
            <a:spLocks noChangeArrowheads="1"/>
          </p:cNvSpPr>
          <p:nvPr/>
        </p:nvSpPr>
        <p:spPr bwMode="auto">
          <a:xfrm>
            <a:off x="5048250" y="4402138"/>
            <a:ext cx="3729038" cy="915987"/>
          </a:xfrm>
          <a:prstGeom prst="rect">
            <a:avLst/>
          </a:prstGeom>
          <a:solidFill>
            <a:schemeClr val="accent2"/>
          </a:solidFill>
          <a:ln w="9525">
            <a:noFill/>
            <a:miter lim="800000"/>
            <a:headEnd/>
            <a:tailEnd/>
          </a:ln>
        </p:spPr>
        <p:txBody>
          <a:bodyPr>
            <a:spAutoFit/>
          </a:bodyPr>
          <a:lstStyle/>
          <a:p>
            <a:r>
              <a:rPr lang="en-US" altLang="en-US" sz="1800">
                <a:solidFill>
                  <a:schemeClr val="bg1"/>
                </a:solidFill>
              </a:rPr>
              <a:t>Question:  What would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 look like?  (</a:t>
            </a:r>
            <a:r>
              <a:rPr lang="en-US" altLang="en-US" sz="1800" i="1">
                <a:solidFill>
                  <a:schemeClr val="bg1"/>
                </a:solidFill>
                <a:sym typeface="Symbol" pitchFamily="18" charset="2"/>
              </a:rPr>
              <a:t>N</a:t>
            </a:r>
            <a:r>
              <a:rPr lang="en-US" altLang="en-US" sz="1800">
                <a:solidFill>
                  <a:schemeClr val="bg1"/>
                </a:solidFill>
                <a:sym typeface="Symbol" pitchFamily="18" charset="2"/>
              </a:rPr>
              <a:t> increases and </a:t>
            </a:r>
            <a:r>
              <a:rPr lang="en-US" altLang="en-US" sz="1800" i="1">
                <a:solidFill>
                  <a:schemeClr val="bg1"/>
                </a:solidFill>
                <a:sym typeface="Symbol" pitchFamily="18" charset="2"/>
              </a:rPr>
              <a:t>Z</a:t>
            </a:r>
            <a:r>
              <a:rPr lang="en-US" altLang="en-US" sz="1800">
                <a:solidFill>
                  <a:schemeClr val="bg1"/>
                </a:solidFill>
                <a:sym typeface="Symbol" pitchFamily="18" charset="2"/>
              </a:rPr>
              <a:t> decreases.)</a:t>
            </a:r>
          </a:p>
        </p:txBody>
      </p:sp>
      <p:sp>
        <p:nvSpPr>
          <p:cNvPr id="1070587" name="Text Box 507"/>
          <p:cNvSpPr txBox="1">
            <a:spLocks noChangeArrowheads="1"/>
          </p:cNvSpPr>
          <p:nvPr/>
        </p:nvSpPr>
        <p:spPr bwMode="auto">
          <a:xfrm>
            <a:off x="5049838" y="5319713"/>
            <a:ext cx="3729037" cy="641350"/>
          </a:xfrm>
          <a:prstGeom prst="rect">
            <a:avLst/>
          </a:prstGeom>
          <a:solidFill>
            <a:srgbClr val="3366CC"/>
          </a:solidFill>
          <a:ln w="9525">
            <a:noFill/>
            <a:miter lim="800000"/>
            <a:headEnd/>
            <a:tailEnd/>
          </a:ln>
        </p:spPr>
        <p:txBody>
          <a:bodyPr>
            <a:spAutoFit/>
          </a:bodyPr>
          <a:lstStyle/>
          <a:p>
            <a:r>
              <a:rPr lang="en-US" altLang="en-US" sz="1800">
                <a:solidFill>
                  <a:schemeClr val="bg1"/>
                </a:solidFill>
              </a:rPr>
              <a:t>Answer:  The arrow would point LEFT and UP one unit each.</a:t>
            </a:r>
            <a:endParaRPr lang="en-US" altLang="en-US" sz="18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1070456"/>
                                        </p:tgtEl>
                                        <p:attrNameLst>
                                          <p:attrName>style.visibility</p:attrName>
                                        </p:attrNameLst>
                                      </p:cBhvr>
                                      <p:to>
                                        <p:strVal val="visible"/>
                                      </p:to>
                                    </p:set>
                                    <p:anim calcmode="lin" valueType="num">
                                      <p:cBhvr additive="base">
                                        <p:cTn id="68" dur="500" fill="hold"/>
                                        <p:tgtEl>
                                          <p:spTgt spid="1070456"/>
                                        </p:tgtEl>
                                        <p:attrNameLst>
                                          <p:attrName>ppt_x</p:attrName>
                                        </p:attrNameLst>
                                      </p:cBhvr>
                                      <p:tavLst>
                                        <p:tav tm="0">
                                          <p:val>
                                            <p:strVal val="#ppt_x"/>
                                          </p:val>
                                        </p:tav>
                                        <p:tav tm="100000">
                                          <p:val>
                                            <p:strVal val="#ppt_x"/>
                                          </p:val>
                                        </p:tav>
                                      </p:tavLst>
                                    </p:anim>
                                    <p:anim calcmode="lin" valueType="num">
                                      <p:cBhvr additive="base">
                                        <p:cTn id="69" dur="500" fill="hold"/>
                                        <p:tgtEl>
                                          <p:spTgt spid="10704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70457"/>
                                        </p:tgtEl>
                                        <p:attrNameLst>
                                          <p:attrName>style.visibility</p:attrName>
                                        </p:attrNameLst>
                                      </p:cBhvr>
                                      <p:to>
                                        <p:strVal val="visible"/>
                                      </p:to>
                                    </p:set>
                                    <p:anim calcmode="lin" valueType="num">
                                      <p:cBhvr additive="base">
                                        <p:cTn id="74" dur="500" fill="hold"/>
                                        <p:tgtEl>
                                          <p:spTgt spid="1070457"/>
                                        </p:tgtEl>
                                        <p:attrNameLst>
                                          <p:attrName>ppt_x</p:attrName>
                                        </p:attrNameLst>
                                      </p:cBhvr>
                                      <p:tavLst>
                                        <p:tav tm="0">
                                          <p:val>
                                            <p:strVal val="#ppt_x"/>
                                          </p:val>
                                        </p:tav>
                                        <p:tav tm="100000">
                                          <p:val>
                                            <p:strVal val="#ppt_x"/>
                                          </p:val>
                                        </p:tav>
                                      </p:tavLst>
                                    </p:anim>
                                    <p:anim calcmode="lin" valueType="num">
                                      <p:cBhvr additive="base">
                                        <p:cTn id="75" dur="500" fill="hold"/>
                                        <p:tgtEl>
                                          <p:spTgt spid="107045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1070458"/>
                                        </p:tgtEl>
                                        <p:attrNameLst>
                                          <p:attrName>style.visibility</p:attrName>
                                        </p:attrNameLst>
                                      </p:cBhvr>
                                      <p:to>
                                        <p:strVal val="visible"/>
                                      </p:to>
                                    </p:set>
                                    <p:anim calcmode="lin" valueType="num">
                                      <p:cBhvr additive="base">
                                        <p:cTn id="80" dur="500" fill="hold"/>
                                        <p:tgtEl>
                                          <p:spTgt spid="1070458"/>
                                        </p:tgtEl>
                                        <p:attrNameLst>
                                          <p:attrName>ppt_x</p:attrName>
                                        </p:attrNameLst>
                                      </p:cBhvr>
                                      <p:tavLst>
                                        <p:tav tm="0">
                                          <p:val>
                                            <p:strVal val="1+#ppt_w/2"/>
                                          </p:val>
                                        </p:tav>
                                        <p:tav tm="100000">
                                          <p:val>
                                            <p:strVal val="#ppt_x"/>
                                          </p:val>
                                        </p:tav>
                                      </p:tavLst>
                                    </p:anim>
                                    <p:anim calcmode="lin" valueType="num">
                                      <p:cBhvr additive="base">
                                        <p:cTn id="81" dur="500" fill="hold"/>
                                        <p:tgtEl>
                                          <p:spTgt spid="107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070484"/>
                                        </p:tgtEl>
                                        <p:attrNameLst>
                                          <p:attrName>style.visibility</p:attrName>
                                        </p:attrNameLst>
                                      </p:cBhvr>
                                      <p:to>
                                        <p:strVal val="visible"/>
                                      </p:to>
                                    </p:set>
                                    <p:anim calcmode="lin" valueType="num">
                                      <p:cBhvr additive="base">
                                        <p:cTn id="86" dur="500" fill="hold"/>
                                        <p:tgtEl>
                                          <p:spTgt spid="1070484"/>
                                        </p:tgtEl>
                                        <p:attrNameLst>
                                          <p:attrName>ppt_x</p:attrName>
                                        </p:attrNameLst>
                                      </p:cBhvr>
                                      <p:tavLst>
                                        <p:tav tm="0">
                                          <p:val>
                                            <p:strVal val="#ppt_x"/>
                                          </p:val>
                                        </p:tav>
                                        <p:tav tm="100000">
                                          <p:val>
                                            <p:strVal val="#ppt_x"/>
                                          </p:val>
                                        </p:tav>
                                      </p:tavLst>
                                    </p:anim>
                                    <p:anim calcmode="lin" valueType="num">
                                      <p:cBhvr additive="base">
                                        <p:cTn id="87" dur="500" fill="hold"/>
                                        <p:tgtEl>
                                          <p:spTgt spid="1070484"/>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70485"/>
                                        </p:tgtEl>
                                        <p:attrNameLst>
                                          <p:attrName>style.visibility</p:attrName>
                                        </p:attrNameLst>
                                      </p:cBhvr>
                                      <p:to>
                                        <p:strVal val="visible"/>
                                      </p:to>
                                    </p:set>
                                    <p:animEffect transition="in" filter="fade">
                                      <p:cBhvr>
                                        <p:cTn id="92" dur="1000"/>
                                        <p:tgtEl>
                                          <p:spTgt spid="107048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70486"/>
                                        </p:tgtEl>
                                        <p:attrNameLst>
                                          <p:attrName>style.visibility</p:attrName>
                                        </p:attrNameLst>
                                      </p:cBhvr>
                                      <p:to>
                                        <p:strVal val="visible"/>
                                      </p:to>
                                    </p:set>
                                    <p:anim calcmode="lin" valueType="num">
                                      <p:cBhvr additive="base">
                                        <p:cTn id="97" dur="500" fill="hold"/>
                                        <p:tgtEl>
                                          <p:spTgt spid="1070486"/>
                                        </p:tgtEl>
                                        <p:attrNameLst>
                                          <p:attrName>ppt_x</p:attrName>
                                        </p:attrNameLst>
                                      </p:cBhvr>
                                      <p:tavLst>
                                        <p:tav tm="0">
                                          <p:val>
                                            <p:strVal val="#ppt_x"/>
                                          </p:val>
                                        </p:tav>
                                        <p:tav tm="100000">
                                          <p:val>
                                            <p:strVal val="#ppt_x"/>
                                          </p:val>
                                        </p:tav>
                                      </p:tavLst>
                                    </p:anim>
                                    <p:anim calcmode="lin" valueType="num">
                                      <p:cBhvr additive="base">
                                        <p:cTn id="98" dur="500" fill="hold"/>
                                        <p:tgtEl>
                                          <p:spTgt spid="107048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70488"/>
                                        </p:tgtEl>
                                        <p:attrNameLst>
                                          <p:attrName>style.visibility</p:attrName>
                                        </p:attrNameLst>
                                      </p:cBhvr>
                                      <p:to>
                                        <p:strVal val="visible"/>
                                      </p:to>
                                    </p:set>
                                    <p:animEffect transition="in" filter="fade">
                                      <p:cBhvr>
                                        <p:cTn id="108" dur="1000"/>
                                        <p:tgtEl>
                                          <p:spTgt spid="107048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70487"/>
                                        </p:tgtEl>
                                        <p:attrNameLst>
                                          <p:attrName>style.visibility</p:attrName>
                                        </p:attrNameLst>
                                      </p:cBhvr>
                                      <p:to>
                                        <p:strVal val="visible"/>
                                      </p:to>
                                    </p:set>
                                    <p:anim calcmode="lin" valueType="num">
                                      <p:cBhvr additive="base">
                                        <p:cTn id="113" dur="500" fill="hold"/>
                                        <p:tgtEl>
                                          <p:spTgt spid="1070487"/>
                                        </p:tgtEl>
                                        <p:attrNameLst>
                                          <p:attrName>ppt_x</p:attrName>
                                        </p:attrNameLst>
                                      </p:cBhvr>
                                      <p:tavLst>
                                        <p:tav tm="0">
                                          <p:val>
                                            <p:strVal val="#ppt_x"/>
                                          </p:val>
                                        </p:tav>
                                        <p:tav tm="100000">
                                          <p:val>
                                            <p:strVal val="#ppt_x"/>
                                          </p:val>
                                        </p:tav>
                                      </p:tavLst>
                                    </p:anim>
                                    <p:anim calcmode="lin" valueType="num">
                                      <p:cBhvr additive="base">
                                        <p:cTn id="114" dur="500" fill="hold"/>
                                        <p:tgtEl>
                                          <p:spTgt spid="1070487"/>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70489"/>
                                        </p:tgtEl>
                                        <p:attrNameLst>
                                          <p:attrName>style.visibility</p:attrName>
                                        </p:attrNameLst>
                                      </p:cBhvr>
                                      <p:to>
                                        <p:strVal val="visible"/>
                                      </p:to>
                                    </p:set>
                                    <p:animEffect transition="in" filter="fade">
                                      <p:cBhvr>
                                        <p:cTn id="124" dur="1000"/>
                                        <p:tgtEl>
                                          <p:spTgt spid="1070489"/>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70490"/>
                                        </p:tgtEl>
                                        <p:attrNameLst>
                                          <p:attrName>style.visibility</p:attrName>
                                        </p:attrNameLst>
                                      </p:cBhvr>
                                      <p:to>
                                        <p:strVal val="visible"/>
                                      </p:to>
                                    </p:set>
                                    <p:anim calcmode="lin" valueType="num">
                                      <p:cBhvr additive="base">
                                        <p:cTn id="129" dur="500" fill="hold"/>
                                        <p:tgtEl>
                                          <p:spTgt spid="1070490"/>
                                        </p:tgtEl>
                                        <p:attrNameLst>
                                          <p:attrName>ppt_x</p:attrName>
                                        </p:attrNameLst>
                                      </p:cBhvr>
                                      <p:tavLst>
                                        <p:tav tm="0">
                                          <p:val>
                                            <p:strVal val="#ppt_x"/>
                                          </p:val>
                                        </p:tav>
                                        <p:tav tm="100000">
                                          <p:val>
                                            <p:strVal val="#ppt_x"/>
                                          </p:val>
                                        </p:tav>
                                      </p:tavLst>
                                    </p:anim>
                                    <p:anim calcmode="lin" valueType="num">
                                      <p:cBhvr additive="base">
                                        <p:cTn id="130" dur="500" fill="hold"/>
                                        <p:tgtEl>
                                          <p:spTgt spid="1070490"/>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70491"/>
                                        </p:tgtEl>
                                        <p:attrNameLst>
                                          <p:attrName>style.visibility</p:attrName>
                                        </p:attrNameLst>
                                      </p:cBhvr>
                                      <p:to>
                                        <p:strVal val="visible"/>
                                      </p:to>
                                    </p:set>
                                    <p:animEffect transition="in" filter="fade">
                                      <p:cBhvr>
                                        <p:cTn id="140" dur="1000"/>
                                        <p:tgtEl>
                                          <p:spTgt spid="1070491"/>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70492"/>
                                        </p:tgtEl>
                                        <p:attrNameLst>
                                          <p:attrName>style.visibility</p:attrName>
                                        </p:attrNameLst>
                                      </p:cBhvr>
                                      <p:to>
                                        <p:strVal val="visible"/>
                                      </p:to>
                                    </p:set>
                                    <p:anim calcmode="lin" valueType="num">
                                      <p:cBhvr additive="base">
                                        <p:cTn id="145" dur="500" fill="hold"/>
                                        <p:tgtEl>
                                          <p:spTgt spid="1070492"/>
                                        </p:tgtEl>
                                        <p:attrNameLst>
                                          <p:attrName>ppt_x</p:attrName>
                                        </p:attrNameLst>
                                      </p:cBhvr>
                                      <p:tavLst>
                                        <p:tav tm="0">
                                          <p:val>
                                            <p:strVal val="#ppt_x"/>
                                          </p:val>
                                        </p:tav>
                                        <p:tav tm="100000">
                                          <p:val>
                                            <p:strVal val="#ppt_x"/>
                                          </p:val>
                                        </p:tav>
                                      </p:tavLst>
                                    </p:anim>
                                    <p:anim calcmode="lin" valueType="num">
                                      <p:cBhvr additive="base">
                                        <p:cTn id="146" dur="500" fill="hold"/>
                                        <p:tgtEl>
                                          <p:spTgt spid="1070492"/>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70500"/>
                                        </p:tgtEl>
                                        <p:attrNameLst>
                                          <p:attrName>style.visibility</p:attrName>
                                        </p:attrNameLst>
                                      </p:cBhvr>
                                      <p:to>
                                        <p:strVal val="visible"/>
                                      </p:to>
                                    </p:set>
                                    <p:animEffect transition="in" filter="fade">
                                      <p:cBhvr>
                                        <p:cTn id="156" dur="1000"/>
                                        <p:tgtEl>
                                          <p:spTgt spid="1070500"/>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70499"/>
                                        </p:tgtEl>
                                        <p:attrNameLst>
                                          <p:attrName>style.visibility</p:attrName>
                                        </p:attrNameLst>
                                      </p:cBhvr>
                                      <p:to>
                                        <p:strVal val="visible"/>
                                      </p:to>
                                    </p:set>
                                    <p:anim calcmode="lin" valueType="num">
                                      <p:cBhvr additive="base">
                                        <p:cTn id="161" dur="500" fill="hold"/>
                                        <p:tgtEl>
                                          <p:spTgt spid="1070499"/>
                                        </p:tgtEl>
                                        <p:attrNameLst>
                                          <p:attrName>ppt_x</p:attrName>
                                        </p:attrNameLst>
                                      </p:cBhvr>
                                      <p:tavLst>
                                        <p:tav tm="0">
                                          <p:val>
                                            <p:strVal val="#ppt_x"/>
                                          </p:val>
                                        </p:tav>
                                        <p:tav tm="100000">
                                          <p:val>
                                            <p:strVal val="#ppt_x"/>
                                          </p:val>
                                        </p:tav>
                                      </p:tavLst>
                                    </p:anim>
                                    <p:anim calcmode="lin" valueType="num">
                                      <p:cBhvr additive="base">
                                        <p:cTn id="162" dur="500" fill="hold"/>
                                        <p:tgtEl>
                                          <p:spTgt spid="1070499"/>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70511"/>
                                        </p:tgtEl>
                                        <p:attrNameLst>
                                          <p:attrName>style.visibility</p:attrName>
                                        </p:attrNameLst>
                                      </p:cBhvr>
                                      <p:to>
                                        <p:strVal val="visible"/>
                                      </p:to>
                                    </p:set>
                                    <p:animEffect transition="in" filter="fade">
                                      <p:cBhvr>
                                        <p:cTn id="172" dur="1000"/>
                                        <p:tgtEl>
                                          <p:spTgt spid="1070511"/>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070510"/>
                                        </p:tgtEl>
                                        <p:attrNameLst>
                                          <p:attrName>style.visibility</p:attrName>
                                        </p:attrNameLst>
                                      </p:cBhvr>
                                      <p:to>
                                        <p:strVal val="visible"/>
                                      </p:to>
                                    </p:set>
                                    <p:anim calcmode="lin" valueType="num">
                                      <p:cBhvr additive="base">
                                        <p:cTn id="177" dur="500" fill="hold"/>
                                        <p:tgtEl>
                                          <p:spTgt spid="1070510"/>
                                        </p:tgtEl>
                                        <p:attrNameLst>
                                          <p:attrName>ppt_x</p:attrName>
                                        </p:attrNameLst>
                                      </p:cBhvr>
                                      <p:tavLst>
                                        <p:tav tm="0">
                                          <p:val>
                                            <p:strVal val="#ppt_x"/>
                                          </p:val>
                                        </p:tav>
                                        <p:tav tm="100000">
                                          <p:val>
                                            <p:strVal val="#ppt_x"/>
                                          </p:val>
                                        </p:tav>
                                      </p:tavLst>
                                    </p:anim>
                                    <p:anim calcmode="lin" valueType="num">
                                      <p:cBhvr additive="base">
                                        <p:cTn id="178" dur="500" fill="hold"/>
                                        <p:tgtEl>
                                          <p:spTgt spid="1070510"/>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70516"/>
                                        </p:tgtEl>
                                        <p:attrNameLst>
                                          <p:attrName>style.visibility</p:attrName>
                                        </p:attrNameLst>
                                      </p:cBhvr>
                                      <p:to>
                                        <p:strVal val="visible"/>
                                      </p:to>
                                    </p:set>
                                    <p:animEffect transition="in" filter="fade">
                                      <p:cBhvr>
                                        <p:cTn id="188" dur="1000"/>
                                        <p:tgtEl>
                                          <p:spTgt spid="107051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070515"/>
                                        </p:tgtEl>
                                        <p:attrNameLst>
                                          <p:attrName>style.visibility</p:attrName>
                                        </p:attrNameLst>
                                      </p:cBhvr>
                                      <p:to>
                                        <p:strVal val="visible"/>
                                      </p:to>
                                    </p:set>
                                    <p:anim calcmode="lin" valueType="num">
                                      <p:cBhvr additive="base">
                                        <p:cTn id="193" dur="500" fill="hold"/>
                                        <p:tgtEl>
                                          <p:spTgt spid="1070515"/>
                                        </p:tgtEl>
                                        <p:attrNameLst>
                                          <p:attrName>ppt_x</p:attrName>
                                        </p:attrNameLst>
                                      </p:cBhvr>
                                      <p:tavLst>
                                        <p:tav tm="0">
                                          <p:val>
                                            <p:strVal val="#ppt_x"/>
                                          </p:val>
                                        </p:tav>
                                        <p:tav tm="100000">
                                          <p:val>
                                            <p:strVal val="#ppt_x"/>
                                          </p:val>
                                        </p:tav>
                                      </p:tavLst>
                                    </p:anim>
                                    <p:anim calcmode="lin" valueType="num">
                                      <p:cBhvr additive="base">
                                        <p:cTn id="194" dur="500" fill="hold"/>
                                        <p:tgtEl>
                                          <p:spTgt spid="1070515"/>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070521"/>
                                        </p:tgtEl>
                                        <p:attrNameLst>
                                          <p:attrName>style.visibility</p:attrName>
                                        </p:attrNameLst>
                                      </p:cBhvr>
                                      <p:to>
                                        <p:strVal val="visible"/>
                                      </p:to>
                                    </p:set>
                                    <p:animEffect transition="in" filter="fade">
                                      <p:cBhvr>
                                        <p:cTn id="204" dur="1000"/>
                                        <p:tgtEl>
                                          <p:spTgt spid="1070521"/>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070520"/>
                                        </p:tgtEl>
                                        <p:attrNameLst>
                                          <p:attrName>style.visibility</p:attrName>
                                        </p:attrNameLst>
                                      </p:cBhvr>
                                      <p:to>
                                        <p:strVal val="visible"/>
                                      </p:to>
                                    </p:set>
                                    <p:anim calcmode="lin" valueType="num">
                                      <p:cBhvr additive="base">
                                        <p:cTn id="209" dur="500" fill="hold"/>
                                        <p:tgtEl>
                                          <p:spTgt spid="1070520"/>
                                        </p:tgtEl>
                                        <p:attrNameLst>
                                          <p:attrName>ppt_x</p:attrName>
                                        </p:attrNameLst>
                                      </p:cBhvr>
                                      <p:tavLst>
                                        <p:tav tm="0">
                                          <p:val>
                                            <p:strVal val="#ppt_x"/>
                                          </p:val>
                                        </p:tav>
                                        <p:tav tm="100000">
                                          <p:val>
                                            <p:strVal val="#ppt_x"/>
                                          </p:val>
                                        </p:tav>
                                      </p:tavLst>
                                    </p:anim>
                                    <p:anim calcmode="lin" valueType="num">
                                      <p:cBhvr additive="base">
                                        <p:cTn id="210" dur="500" fill="hold"/>
                                        <p:tgtEl>
                                          <p:spTgt spid="1070520"/>
                                        </p:tgtEl>
                                        <p:attrNameLst>
                                          <p:attrName>ppt_y</p:attrName>
                                        </p:attrNameLst>
                                      </p:cBhvr>
                                      <p:tavLst>
                                        <p:tav tm="0">
                                          <p:val>
                                            <p:strVal val="1+#ppt_h/2"/>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070526"/>
                                        </p:tgtEl>
                                        <p:attrNameLst>
                                          <p:attrName>style.visibility</p:attrName>
                                        </p:attrNameLst>
                                      </p:cBhvr>
                                      <p:to>
                                        <p:strVal val="visible"/>
                                      </p:to>
                                    </p:set>
                                    <p:animEffect transition="in" filter="fade">
                                      <p:cBhvr>
                                        <p:cTn id="220" dur="1000"/>
                                        <p:tgtEl>
                                          <p:spTgt spid="1070526"/>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070525"/>
                                        </p:tgtEl>
                                        <p:attrNameLst>
                                          <p:attrName>style.visibility</p:attrName>
                                        </p:attrNameLst>
                                      </p:cBhvr>
                                      <p:to>
                                        <p:strVal val="visible"/>
                                      </p:to>
                                    </p:set>
                                    <p:anim calcmode="lin" valueType="num">
                                      <p:cBhvr additive="base">
                                        <p:cTn id="225" dur="500" fill="hold"/>
                                        <p:tgtEl>
                                          <p:spTgt spid="1070525"/>
                                        </p:tgtEl>
                                        <p:attrNameLst>
                                          <p:attrName>ppt_x</p:attrName>
                                        </p:attrNameLst>
                                      </p:cBhvr>
                                      <p:tavLst>
                                        <p:tav tm="0">
                                          <p:val>
                                            <p:strVal val="#ppt_x"/>
                                          </p:val>
                                        </p:tav>
                                        <p:tav tm="100000">
                                          <p:val>
                                            <p:strVal val="#ppt_x"/>
                                          </p:val>
                                        </p:tav>
                                      </p:tavLst>
                                    </p:anim>
                                    <p:anim calcmode="lin" valueType="num">
                                      <p:cBhvr additive="base">
                                        <p:cTn id="226" dur="500" fill="hold"/>
                                        <p:tgtEl>
                                          <p:spTgt spid="1070525"/>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070527"/>
                                        </p:tgtEl>
                                        <p:attrNameLst>
                                          <p:attrName>style.visibility</p:attrName>
                                        </p:attrNameLst>
                                      </p:cBhvr>
                                      <p:to>
                                        <p:strVal val="visible"/>
                                      </p:to>
                                    </p:set>
                                    <p:animEffect transition="in" filter="fade">
                                      <p:cBhvr>
                                        <p:cTn id="236" dur="1000"/>
                                        <p:tgtEl>
                                          <p:spTgt spid="1070527"/>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70528"/>
                                        </p:tgtEl>
                                        <p:attrNameLst>
                                          <p:attrName>style.visibility</p:attrName>
                                        </p:attrNameLst>
                                      </p:cBhvr>
                                      <p:to>
                                        <p:strVal val="visible"/>
                                      </p:to>
                                    </p:set>
                                    <p:anim calcmode="lin" valueType="num">
                                      <p:cBhvr additive="base">
                                        <p:cTn id="241" dur="500" fill="hold"/>
                                        <p:tgtEl>
                                          <p:spTgt spid="1070528"/>
                                        </p:tgtEl>
                                        <p:attrNameLst>
                                          <p:attrName>ppt_x</p:attrName>
                                        </p:attrNameLst>
                                      </p:cBhvr>
                                      <p:tavLst>
                                        <p:tav tm="0">
                                          <p:val>
                                            <p:strVal val="#ppt_x"/>
                                          </p:val>
                                        </p:tav>
                                        <p:tav tm="100000">
                                          <p:val>
                                            <p:strVal val="#ppt_x"/>
                                          </p:val>
                                        </p:tav>
                                      </p:tavLst>
                                    </p:anim>
                                    <p:anim calcmode="lin" valueType="num">
                                      <p:cBhvr additive="base">
                                        <p:cTn id="242" dur="500" fill="hold"/>
                                        <p:tgtEl>
                                          <p:spTgt spid="1070528"/>
                                        </p:tgtEl>
                                        <p:attrNameLst>
                                          <p:attrName>ppt_y</p:attrName>
                                        </p:attrNameLst>
                                      </p:cBhvr>
                                      <p:tavLst>
                                        <p:tav tm="0">
                                          <p:val>
                                            <p:strVal val="1+#ppt_h/2"/>
                                          </p:val>
                                        </p:tav>
                                        <p:tav tm="100000">
                                          <p:val>
                                            <p:strVal val="#ppt_y"/>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070536"/>
                                        </p:tgtEl>
                                        <p:attrNameLst>
                                          <p:attrName>style.visibility</p:attrName>
                                        </p:attrNameLst>
                                      </p:cBhvr>
                                      <p:to>
                                        <p:strVal val="visible"/>
                                      </p:to>
                                    </p:set>
                                    <p:animEffect transition="in" filter="fade">
                                      <p:cBhvr>
                                        <p:cTn id="252" dur="1000"/>
                                        <p:tgtEl>
                                          <p:spTgt spid="1070536"/>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1070535"/>
                                        </p:tgtEl>
                                        <p:attrNameLst>
                                          <p:attrName>style.visibility</p:attrName>
                                        </p:attrNameLst>
                                      </p:cBhvr>
                                      <p:to>
                                        <p:strVal val="visible"/>
                                      </p:to>
                                    </p:set>
                                    <p:anim calcmode="lin" valueType="num">
                                      <p:cBhvr additive="base">
                                        <p:cTn id="257" dur="500" fill="hold"/>
                                        <p:tgtEl>
                                          <p:spTgt spid="1070535"/>
                                        </p:tgtEl>
                                        <p:attrNameLst>
                                          <p:attrName>ppt_x</p:attrName>
                                        </p:attrNameLst>
                                      </p:cBhvr>
                                      <p:tavLst>
                                        <p:tav tm="0">
                                          <p:val>
                                            <p:strVal val="#ppt_x"/>
                                          </p:val>
                                        </p:tav>
                                        <p:tav tm="100000">
                                          <p:val>
                                            <p:strVal val="#ppt_x"/>
                                          </p:val>
                                        </p:tav>
                                      </p:tavLst>
                                    </p:anim>
                                    <p:anim calcmode="lin" valueType="num">
                                      <p:cBhvr additive="base">
                                        <p:cTn id="258" dur="500" fill="hold"/>
                                        <p:tgtEl>
                                          <p:spTgt spid="1070535"/>
                                        </p:tgtEl>
                                        <p:attrNameLst>
                                          <p:attrName>ppt_y</p:attrName>
                                        </p:attrNameLst>
                                      </p:cBhvr>
                                      <p:tavLst>
                                        <p:tav tm="0">
                                          <p:val>
                                            <p:strVal val="1+#ppt_h/2"/>
                                          </p:val>
                                        </p:tav>
                                        <p:tav tm="100000">
                                          <p:val>
                                            <p:strVal val="#ppt_y"/>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nodeType="clickPar">
                      <p:stCondLst>
                        <p:cond delay="indefinite"/>
                      </p:stCondLst>
                      <p:childTnLst>
                        <p:par>
                          <p:cTn id="270" fill="hold" nodeType="withGroup">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1070544"/>
                                        </p:tgtEl>
                                        <p:attrNameLst>
                                          <p:attrName>style.visibility</p:attrName>
                                        </p:attrNameLst>
                                      </p:cBhvr>
                                      <p:to>
                                        <p:strVal val="visible"/>
                                      </p:to>
                                    </p:set>
                                    <p:animEffect transition="in" filter="fade">
                                      <p:cBhvr>
                                        <p:cTn id="273" dur="1000"/>
                                        <p:tgtEl>
                                          <p:spTgt spid="1070544"/>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1070543"/>
                                        </p:tgtEl>
                                        <p:attrNameLst>
                                          <p:attrName>style.visibility</p:attrName>
                                        </p:attrNameLst>
                                      </p:cBhvr>
                                      <p:to>
                                        <p:strVal val="visible"/>
                                      </p:to>
                                    </p:set>
                                    <p:anim calcmode="lin" valueType="num">
                                      <p:cBhvr additive="base">
                                        <p:cTn id="278" dur="500" fill="hold"/>
                                        <p:tgtEl>
                                          <p:spTgt spid="1070543"/>
                                        </p:tgtEl>
                                        <p:attrNameLst>
                                          <p:attrName>ppt_x</p:attrName>
                                        </p:attrNameLst>
                                      </p:cBhvr>
                                      <p:tavLst>
                                        <p:tav tm="0">
                                          <p:val>
                                            <p:strVal val="#ppt_x"/>
                                          </p:val>
                                        </p:tav>
                                        <p:tav tm="100000">
                                          <p:val>
                                            <p:strVal val="#ppt_x"/>
                                          </p:val>
                                        </p:tav>
                                      </p:tavLst>
                                    </p:anim>
                                    <p:anim calcmode="lin" valueType="num">
                                      <p:cBhvr additive="base">
                                        <p:cTn id="279" dur="500" fill="hold"/>
                                        <p:tgtEl>
                                          <p:spTgt spid="1070543"/>
                                        </p:tgtEl>
                                        <p:attrNameLst>
                                          <p:attrName>ppt_y</p:attrName>
                                        </p:attrNameLst>
                                      </p:cBhvr>
                                      <p:tavLst>
                                        <p:tav tm="0">
                                          <p:val>
                                            <p:strVal val="1+#ppt_h/2"/>
                                          </p:val>
                                        </p:tav>
                                        <p:tav tm="100000">
                                          <p:val>
                                            <p:strVal val="#ppt_y"/>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1070545"/>
                                        </p:tgtEl>
                                        <p:attrNameLst>
                                          <p:attrName>style.visibility</p:attrName>
                                        </p:attrNameLst>
                                      </p:cBhvr>
                                      <p:to>
                                        <p:strVal val="visible"/>
                                      </p:to>
                                    </p:set>
                                    <p:animEffect transition="in" filter="fade">
                                      <p:cBhvr>
                                        <p:cTn id="284" dur="1000"/>
                                        <p:tgtEl>
                                          <p:spTgt spid="1070545"/>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1070549"/>
                                        </p:tgtEl>
                                        <p:attrNameLst>
                                          <p:attrName>style.visibility</p:attrName>
                                        </p:attrNameLst>
                                      </p:cBhvr>
                                      <p:to>
                                        <p:strVal val="visible"/>
                                      </p:to>
                                    </p:set>
                                    <p:anim calcmode="lin" valueType="num">
                                      <p:cBhvr additive="base">
                                        <p:cTn id="294" dur="500" fill="hold"/>
                                        <p:tgtEl>
                                          <p:spTgt spid="1070549"/>
                                        </p:tgtEl>
                                        <p:attrNameLst>
                                          <p:attrName>ppt_x</p:attrName>
                                        </p:attrNameLst>
                                      </p:cBhvr>
                                      <p:tavLst>
                                        <p:tav tm="0">
                                          <p:val>
                                            <p:strVal val="#ppt_x"/>
                                          </p:val>
                                        </p:tav>
                                        <p:tav tm="100000">
                                          <p:val>
                                            <p:strVal val="#ppt_x"/>
                                          </p:val>
                                        </p:tav>
                                      </p:tavLst>
                                    </p:anim>
                                    <p:anim calcmode="lin" valueType="num">
                                      <p:cBhvr additive="base">
                                        <p:cTn id="295" dur="500" fill="hold"/>
                                        <p:tgtEl>
                                          <p:spTgt spid="1070549"/>
                                        </p:tgtEl>
                                        <p:attrNameLst>
                                          <p:attrName>ppt_y</p:attrName>
                                        </p:attrNameLst>
                                      </p:cBhvr>
                                      <p:tavLst>
                                        <p:tav tm="0">
                                          <p:val>
                                            <p:strVal val="1+#ppt_h/2"/>
                                          </p:val>
                                        </p:tav>
                                        <p:tav tm="100000">
                                          <p:val>
                                            <p:strVal val="#ppt_y"/>
                                          </p:val>
                                        </p:tav>
                                      </p:tavLst>
                                    </p:anim>
                                  </p:childTnLst>
                                </p:cTn>
                              </p:par>
                            </p:childTnLst>
                          </p:cTn>
                        </p:par>
                      </p:childTnLst>
                    </p:cTn>
                  </p:par>
                  <p:par>
                    <p:cTn id="296" fill="hold" nodeType="clickPar">
                      <p:stCondLst>
                        <p:cond delay="indefinite"/>
                      </p:stCondLst>
                      <p:childTnLst>
                        <p:par>
                          <p:cTn id="297" fill="hold" nodeType="withGroup">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070554"/>
                                        </p:tgtEl>
                                        <p:attrNameLst>
                                          <p:attrName>style.visibility</p:attrName>
                                        </p:attrNameLst>
                                      </p:cBhvr>
                                      <p:to>
                                        <p:strVal val="visible"/>
                                      </p:to>
                                    </p:set>
                                    <p:animEffect transition="in" filter="fade">
                                      <p:cBhvr>
                                        <p:cTn id="305" dur="1000"/>
                                        <p:tgtEl>
                                          <p:spTgt spid="1070554"/>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nodeType="clickPar">
                      <p:stCondLst>
                        <p:cond delay="indefinite"/>
                      </p:stCondLst>
                      <p:childTnLst>
                        <p:par>
                          <p:cTn id="307" fill="hold" nodeType="withGroup">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1070553"/>
                                        </p:tgtEl>
                                        <p:attrNameLst>
                                          <p:attrName>style.visibility</p:attrName>
                                        </p:attrNameLst>
                                      </p:cBhvr>
                                      <p:to>
                                        <p:strVal val="visible"/>
                                      </p:to>
                                    </p:set>
                                    <p:anim calcmode="lin" valueType="num">
                                      <p:cBhvr additive="base">
                                        <p:cTn id="310" dur="500" fill="hold"/>
                                        <p:tgtEl>
                                          <p:spTgt spid="1070553"/>
                                        </p:tgtEl>
                                        <p:attrNameLst>
                                          <p:attrName>ppt_x</p:attrName>
                                        </p:attrNameLst>
                                      </p:cBhvr>
                                      <p:tavLst>
                                        <p:tav tm="0">
                                          <p:val>
                                            <p:strVal val="#ppt_x"/>
                                          </p:val>
                                        </p:tav>
                                        <p:tav tm="100000">
                                          <p:val>
                                            <p:strVal val="#ppt_x"/>
                                          </p:val>
                                        </p:tav>
                                      </p:tavLst>
                                    </p:anim>
                                    <p:anim calcmode="lin" valueType="num">
                                      <p:cBhvr additive="base">
                                        <p:cTn id="311" dur="500" fill="hold"/>
                                        <p:tgtEl>
                                          <p:spTgt spid="1070553"/>
                                        </p:tgtEl>
                                        <p:attrNameLst>
                                          <p:attrName>ppt_y</p:attrName>
                                        </p:attrNameLst>
                                      </p:cBhvr>
                                      <p:tavLst>
                                        <p:tav tm="0">
                                          <p:val>
                                            <p:strVal val="1+#ppt_h/2"/>
                                          </p:val>
                                        </p:tav>
                                        <p:tav tm="100000">
                                          <p:val>
                                            <p:strVal val="#ppt_y"/>
                                          </p:val>
                                        </p:tav>
                                      </p:tavLst>
                                    </p:anim>
                                  </p:childTnLst>
                                </p:cTn>
                              </p:par>
                            </p:childTnLst>
                          </p:cTn>
                        </p:par>
                      </p:childTnLst>
                    </p:cTn>
                  </p:par>
                  <p:par>
                    <p:cTn id="312" fill="hold" nodeType="clickPar">
                      <p:stCondLst>
                        <p:cond delay="indefinite"/>
                      </p:stCondLst>
                      <p:childTnLst>
                        <p:par>
                          <p:cTn id="313" fill="hold" nodeType="withGroup">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nodeType="clickPar">
                      <p:stCondLst>
                        <p:cond delay="indefinite"/>
                      </p:stCondLst>
                      <p:childTnLst>
                        <p:par>
                          <p:cTn id="318" fill="hold" nodeType="withGroup">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1070559"/>
                                        </p:tgtEl>
                                        <p:attrNameLst>
                                          <p:attrName>style.visibility</p:attrName>
                                        </p:attrNameLst>
                                      </p:cBhvr>
                                      <p:to>
                                        <p:strVal val="visible"/>
                                      </p:to>
                                    </p:set>
                                    <p:animEffect transition="in" filter="fade">
                                      <p:cBhvr>
                                        <p:cTn id="321" dur="1000"/>
                                        <p:tgtEl>
                                          <p:spTgt spid="1070559"/>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nodeType="clickPar">
                      <p:stCondLst>
                        <p:cond delay="indefinite"/>
                      </p:stCondLst>
                      <p:childTnLst>
                        <p:par>
                          <p:cTn id="323" fill="hold" nodeType="withGroup">
                            <p:stCondLst>
                              <p:cond delay="0"/>
                            </p:stCondLst>
                            <p:childTnLst>
                              <p:par>
                                <p:cTn id="324" presetID="2" presetClass="entr" presetSubtype="4" fill="hold" grpId="0" nodeType="clickEffect">
                                  <p:stCondLst>
                                    <p:cond delay="0"/>
                                  </p:stCondLst>
                                  <p:childTnLst>
                                    <p:set>
                                      <p:cBhvr>
                                        <p:cTn id="325" dur="1" fill="hold">
                                          <p:stCondLst>
                                            <p:cond delay="0"/>
                                          </p:stCondLst>
                                        </p:cTn>
                                        <p:tgtEl>
                                          <p:spTgt spid="1070558"/>
                                        </p:tgtEl>
                                        <p:attrNameLst>
                                          <p:attrName>style.visibility</p:attrName>
                                        </p:attrNameLst>
                                      </p:cBhvr>
                                      <p:to>
                                        <p:strVal val="visible"/>
                                      </p:to>
                                    </p:set>
                                    <p:anim calcmode="lin" valueType="num">
                                      <p:cBhvr additive="base">
                                        <p:cTn id="326" dur="500" fill="hold"/>
                                        <p:tgtEl>
                                          <p:spTgt spid="1070558"/>
                                        </p:tgtEl>
                                        <p:attrNameLst>
                                          <p:attrName>ppt_x</p:attrName>
                                        </p:attrNameLst>
                                      </p:cBhvr>
                                      <p:tavLst>
                                        <p:tav tm="0">
                                          <p:val>
                                            <p:strVal val="#ppt_x"/>
                                          </p:val>
                                        </p:tav>
                                        <p:tav tm="100000">
                                          <p:val>
                                            <p:strVal val="#ppt_x"/>
                                          </p:val>
                                        </p:tav>
                                      </p:tavLst>
                                    </p:anim>
                                    <p:anim calcmode="lin" valueType="num">
                                      <p:cBhvr additive="base">
                                        <p:cTn id="327" dur="500" fill="hold"/>
                                        <p:tgtEl>
                                          <p:spTgt spid="1070558"/>
                                        </p:tgtEl>
                                        <p:attrNameLst>
                                          <p:attrName>ppt_y</p:attrName>
                                        </p:attrNameLst>
                                      </p:cBhvr>
                                      <p:tavLst>
                                        <p:tav tm="0">
                                          <p:val>
                                            <p:strVal val="1+#ppt_h/2"/>
                                          </p:val>
                                        </p:tav>
                                        <p:tav tm="100000">
                                          <p:val>
                                            <p:strVal val="#ppt_y"/>
                                          </p:val>
                                        </p:tav>
                                      </p:tavLst>
                                    </p:anim>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2" presetClass="entr" presetSubtype="8" fill="hold" nodeType="clickEffect">
                                  <p:stCondLst>
                                    <p:cond delay="0"/>
                                  </p:stCondLst>
                                  <p:childTnLst>
                                    <p:set>
                                      <p:cBhvr>
                                        <p:cTn id="331" dur="1" fill="hold">
                                          <p:stCondLst>
                                            <p:cond delay="0"/>
                                          </p:stCondLst>
                                        </p:cTn>
                                        <p:tgtEl>
                                          <p:spTgt spid="64997"/>
                                        </p:tgtEl>
                                        <p:attrNameLst>
                                          <p:attrName>style.visibility</p:attrName>
                                        </p:attrNameLst>
                                      </p:cBhvr>
                                      <p:to>
                                        <p:strVal val="visible"/>
                                      </p:to>
                                    </p:set>
                                    <p:animEffect transition="in" filter="wipe(left)">
                                      <p:cBhvr>
                                        <p:cTn id="332" dur="500"/>
                                        <p:tgtEl>
                                          <p:spTgt spid="64997"/>
                                        </p:tgtEl>
                                      </p:cBhvr>
                                    </p:animEffect>
                                  </p:childTnLst>
                                  <p:subTnLst>
                                    <p:audio>
                                      <p:cMediaNode>
                                        <p:cTn display="0" masterRel="sameClick">
                                          <p:stCondLst>
                                            <p:cond evt="begin" delay="0">
                                              <p:tn val="330"/>
                                            </p:cond>
                                          </p:stCondLst>
                                          <p:endCondLst>
                                            <p:cond evt="onStopAudio" delay="0">
                                              <p:tgtEl>
                                                <p:sldTgt/>
                                              </p:tgtEl>
                                            </p:cond>
                                          </p:endCondLst>
                                        </p:cTn>
                                        <p:tgtEl>
                                          <p:sndTgt r:embed="rId6" name="voltage.wav"/>
                                        </p:tgtEl>
                                      </p:cMediaNode>
                                    </p:audio>
                                  </p:subTnLst>
                                </p:cTn>
                              </p:par>
                            </p:childTnLst>
                          </p:cTn>
                        </p:par>
                      </p:childTnLst>
                    </p:cTn>
                  </p:par>
                  <p:par>
                    <p:cTn id="333" fill="hold" nodeType="clickPar">
                      <p:stCondLst>
                        <p:cond delay="indefinite"/>
                      </p:stCondLst>
                      <p:childTnLst>
                        <p:par>
                          <p:cTn id="334" fill="hold" nodeType="withGroup">
                            <p:stCondLst>
                              <p:cond delay="0"/>
                            </p:stCondLst>
                            <p:childTnLst>
                              <p:par>
                                <p:cTn id="335" presetID="22" presetClass="entr" presetSubtype="2" fill="hold" nodeType="clickEffect">
                                  <p:stCondLst>
                                    <p:cond delay="0"/>
                                  </p:stCondLst>
                                  <p:childTnLst>
                                    <p:set>
                                      <p:cBhvr>
                                        <p:cTn id="336" dur="1" fill="hold">
                                          <p:stCondLst>
                                            <p:cond delay="0"/>
                                          </p:stCondLst>
                                        </p:cTn>
                                        <p:tgtEl>
                                          <p:spTgt spid="64998"/>
                                        </p:tgtEl>
                                        <p:attrNameLst>
                                          <p:attrName>style.visibility</p:attrName>
                                        </p:attrNameLst>
                                      </p:cBhvr>
                                      <p:to>
                                        <p:strVal val="visible"/>
                                      </p:to>
                                    </p:set>
                                    <p:animEffect transition="in" filter="wipe(right)">
                                      <p:cBhvr>
                                        <p:cTn id="337" dur="500"/>
                                        <p:tgtEl>
                                          <p:spTgt spid="64998"/>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nodeType="clickPar">
                      <p:stCondLst>
                        <p:cond delay="indefinite"/>
                      </p:stCondLst>
                      <p:childTnLst>
                        <p:par>
                          <p:cTn id="339" fill="hold" nodeType="withGroup">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070567"/>
                                        </p:tgtEl>
                                        <p:attrNameLst>
                                          <p:attrName>style.visibility</p:attrName>
                                        </p:attrNameLst>
                                      </p:cBhvr>
                                      <p:to>
                                        <p:strVal val="visible"/>
                                      </p:to>
                                    </p:set>
                                    <p:animEffect transition="in" filter="fade">
                                      <p:cBhvr>
                                        <p:cTn id="342" dur="1000"/>
                                        <p:tgtEl>
                                          <p:spTgt spid="1070567"/>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nodeType="clickPar">
                      <p:stCondLst>
                        <p:cond delay="indefinite"/>
                      </p:stCondLst>
                      <p:childTnLst>
                        <p:par>
                          <p:cTn id="344" fill="hold" nodeType="withGroup">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1070566"/>
                                        </p:tgtEl>
                                        <p:attrNameLst>
                                          <p:attrName>style.visibility</p:attrName>
                                        </p:attrNameLst>
                                      </p:cBhvr>
                                      <p:to>
                                        <p:strVal val="visible"/>
                                      </p:to>
                                    </p:set>
                                    <p:anim calcmode="lin" valueType="num">
                                      <p:cBhvr additive="base">
                                        <p:cTn id="347" dur="500" fill="hold"/>
                                        <p:tgtEl>
                                          <p:spTgt spid="1070566"/>
                                        </p:tgtEl>
                                        <p:attrNameLst>
                                          <p:attrName>ppt_x</p:attrName>
                                        </p:attrNameLst>
                                      </p:cBhvr>
                                      <p:tavLst>
                                        <p:tav tm="0">
                                          <p:val>
                                            <p:strVal val="#ppt_x"/>
                                          </p:val>
                                        </p:tav>
                                        <p:tav tm="100000">
                                          <p:val>
                                            <p:strVal val="#ppt_x"/>
                                          </p:val>
                                        </p:tav>
                                      </p:tavLst>
                                    </p:anim>
                                    <p:anim calcmode="lin" valueType="num">
                                      <p:cBhvr additive="base">
                                        <p:cTn id="348" dur="500" fill="hold"/>
                                        <p:tgtEl>
                                          <p:spTgt spid="1070566"/>
                                        </p:tgtEl>
                                        <p:attrNameLst>
                                          <p:attrName>ppt_y</p:attrName>
                                        </p:attrNameLst>
                                      </p:cBhvr>
                                      <p:tavLst>
                                        <p:tav tm="0">
                                          <p:val>
                                            <p:strVal val="1+#ppt_h/2"/>
                                          </p:val>
                                        </p:tav>
                                        <p:tav tm="100000">
                                          <p:val>
                                            <p:strVal val="#ppt_y"/>
                                          </p:val>
                                        </p:tav>
                                      </p:tavLst>
                                    </p:anim>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0569"/>
                                        </p:tgtEl>
                                        <p:attrNameLst>
                                          <p:attrName>style.visibility</p:attrName>
                                        </p:attrNameLst>
                                      </p:cBhvr>
                                      <p:to>
                                        <p:strVal val="visible"/>
                                      </p:to>
                                    </p:set>
                                    <p:animEffect transition="in" filter="fade">
                                      <p:cBhvr>
                                        <p:cTn id="353" dur="1000"/>
                                        <p:tgtEl>
                                          <p:spTgt spid="1070569"/>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nodeType="clickPar">
                      <p:stCondLst>
                        <p:cond delay="indefinite"/>
                      </p:stCondLst>
                      <p:childTnLst>
                        <p:par>
                          <p:cTn id="355" fill="hold" nodeType="withGroup">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1070568"/>
                                        </p:tgtEl>
                                        <p:attrNameLst>
                                          <p:attrName>style.visibility</p:attrName>
                                        </p:attrNameLst>
                                      </p:cBhvr>
                                      <p:to>
                                        <p:strVal val="visible"/>
                                      </p:to>
                                    </p:set>
                                    <p:anim calcmode="lin" valueType="num">
                                      <p:cBhvr additive="base">
                                        <p:cTn id="358" dur="500" fill="hold"/>
                                        <p:tgtEl>
                                          <p:spTgt spid="1070568"/>
                                        </p:tgtEl>
                                        <p:attrNameLst>
                                          <p:attrName>ppt_x</p:attrName>
                                        </p:attrNameLst>
                                      </p:cBhvr>
                                      <p:tavLst>
                                        <p:tav tm="0">
                                          <p:val>
                                            <p:strVal val="#ppt_x"/>
                                          </p:val>
                                        </p:tav>
                                        <p:tav tm="100000">
                                          <p:val>
                                            <p:strVal val="#ppt_x"/>
                                          </p:val>
                                        </p:tav>
                                      </p:tavLst>
                                    </p:anim>
                                    <p:anim calcmode="lin" valueType="num">
                                      <p:cBhvr additive="base">
                                        <p:cTn id="359" dur="500" fill="hold"/>
                                        <p:tgtEl>
                                          <p:spTgt spid="1070568"/>
                                        </p:tgtEl>
                                        <p:attrNameLst>
                                          <p:attrName>ppt_y</p:attrName>
                                        </p:attrNameLst>
                                      </p:cBhvr>
                                      <p:tavLst>
                                        <p:tav tm="0">
                                          <p:val>
                                            <p:strVal val="1+#ppt_h/2"/>
                                          </p:val>
                                        </p:tav>
                                        <p:tav tm="100000">
                                          <p:val>
                                            <p:strVal val="#ppt_y"/>
                                          </p:val>
                                        </p:tav>
                                      </p:tavLst>
                                    </p:anim>
                                  </p:childTnLst>
                                </p:cTn>
                              </p:par>
                            </p:childTnLst>
                          </p:cTn>
                        </p:par>
                      </p:childTnLst>
                    </p:cTn>
                  </p:par>
                  <p:par>
                    <p:cTn id="360" fill="hold" nodeType="clickPar">
                      <p:stCondLst>
                        <p:cond delay="indefinite"/>
                      </p:stCondLst>
                      <p:childTnLst>
                        <p:par>
                          <p:cTn id="361" fill="hold" nodeType="withGroup">
                            <p:stCondLst>
                              <p:cond delay="0"/>
                            </p:stCondLst>
                            <p:childTnLst>
                              <p:par>
                                <p:cTn id="362" presetID="22" presetClass="entr" presetSubtype="8" fill="hold" nodeType="clickEffect">
                                  <p:stCondLst>
                                    <p:cond delay="0"/>
                                  </p:stCondLst>
                                  <p:childTnLst>
                                    <p:set>
                                      <p:cBhvr>
                                        <p:cTn id="363" dur="1" fill="hold">
                                          <p:stCondLst>
                                            <p:cond delay="0"/>
                                          </p:stCondLst>
                                        </p:cTn>
                                        <p:tgtEl>
                                          <p:spTgt spid="64999"/>
                                        </p:tgtEl>
                                        <p:attrNameLst>
                                          <p:attrName>style.visibility</p:attrName>
                                        </p:attrNameLst>
                                      </p:cBhvr>
                                      <p:to>
                                        <p:strVal val="visible"/>
                                      </p:to>
                                    </p:set>
                                    <p:animEffect transition="in" filter="wipe(left)">
                                      <p:cBhvr>
                                        <p:cTn id="364" dur="500"/>
                                        <p:tgtEl>
                                          <p:spTgt spid="64999"/>
                                        </p:tgtEl>
                                      </p:cBhvr>
                                    </p:animEffect>
                                  </p:childTnLst>
                                  <p:subTnLst>
                                    <p:audio>
                                      <p:cMediaNode>
                                        <p:cTn display="0" masterRel="sameClick">
                                          <p:stCondLst>
                                            <p:cond evt="begin" delay="0">
                                              <p:tn val="362"/>
                                            </p:cond>
                                          </p:stCondLst>
                                          <p:endCondLst>
                                            <p:cond evt="onStopAudio" delay="0">
                                              <p:tgtEl>
                                                <p:sldTgt/>
                                              </p:tgtEl>
                                            </p:cond>
                                          </p:endCondLst>
                                        </p:cTn>
                                        <p:tgtEl>
                                          <p:sndTgt r:embed="rId6" name="voltage.wav"/>
                                        </p:tgtEl>
                                      </p:cMediaNode>
                                    </p:audio>
                                  </p:subTnLst>
                                </p:cTn>
                              </p:par>
                            </p:childTnLst>
                          </p:cTn>
                        </p:par>
                      </p:childTnLst>
                    </p:cTn>
                  </p:par>
                  <p:par>
                    <p:cTn id="365" fill="hold" nodeType="clickPar">
                      <p:stCondLst>
                        <p:cond delay="indefinite"/>
                      </p:stCondLst>
                      <p:childTnLst>
                        <p:par>
                          <p:cTn id="366" fill="hold" nodeType="withGroup">
                            <p:stCondLst>
                              <p:cond delay="0"/>
                            </p:stCondLst>
                            <p:childTnLst>
                              <p:par>
                                <p:cTn id="367" presetID="22" presetClass="entr" presetSubtype="2" fill="hold" nodeType="clickEffect">
                                  <p:stCondLst>
                                    <p:cond delay="0"/>
                                  </p:stCondLst>
                                  <p:childTnLst>
                                    <p:set>
                                      <p:cBhvr>
                                        <p:cTn id="368" dur="1" fill="hold">
                                          <p:stCondLst>
                                            <p:cond delay="0"/>
                                          </p:stCondLst>
                                        </p:cTn>
                                        <p:tgtEl>
                                          <p:spTgt spid="65000"/>
                                        </p:tgtEl>
                                        <p:attrNameLst>
                                          <p:attrName>style.visibility</p:attrName>
                                        </p:attrNameLst>
                                      </p:cBhvr>
                                      <p:to>
                                        <p:strVal val="visible"/>
                                      </p:to>
                                    </p:set>
                                    <p:animEffect transition="in" filter="wipe(right)">
                                      <p:cBhvr>
                                        <p:cTn id="369" dur="500"/>
                                        <p:tgtEl>
                                          <p:spTgt spid="65000"/>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nodeType="clickPar">
                      <p:stCondLst>
                        <p:cond delay="indefinite"/>
                      </p:stCondLst>
                      <p:childTnLst>
                        <p:par>
                          <p:cTn id="371" fill="hold" nodeType="withGroup">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1070577"/>
                                        </p:tgtEl>
                                        <p:attrNameLst>
                                          <p:attrName>style.visibility</p:attrName>
                                        </p:attrNameLst>
                                      </p:cBhvr>
                                      <p:to>
                                        <p:strVal val="visible"/>
                                      </p:to>
                                    </p:set>
                                    <p:animEffect transition="in" filter="fade">
                                      <p:cBhvr>
                                        <p:cTn id="374" dur="1000"/>
                                        <p:tgtEl>
                                          <p:spTgt spid="1070577"/>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nodeType="clickPar">
                      <p:stCondLst>
                        <p:cond delay="indefinite"/>
                      </p:stCondLst>
                      <p:childTnLst>
                        <p:par>
                          <p:cTn id="376" fill="hold" nodeType="withGroup">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1070576"/>
                                        </p:tgtEl>
                                        <p:attrNameLst>
                                          <p:attrName>style.visibility</p:attrName>
                                        </p:attrNameLst>
                                      </p:cBhvr>
                                      <p:to>
                                        <p:strVal val="visible"/>
                                      </p:to>
                                    </p:set>
                                    <p:anim calcmode="lin" valueType="num">
                                      <p:cBhvr additive="base">
                                        <p:cTn id="379" dur="500" fill="hold"/>
                                        <p:tgtEl>
                                          <p:spTgt spid="1070576"/>
                                        </p:tgtEl>
                                        <p:attrNameLst>
                                          <p:attrName>ppt_x</p:attrName>
                                        </p:attrNameLst>
                                      </p:cBhvr>
                                      <p:tavLst>
                                        <p:tav tm="0">
                                          <p:val>
                                            <p:strVal val="#ppt_x"/>
                                          </p:val>
                                        </p:tav>
                                        <p:tav tm="100000">
                                          <p:val>
                                            <p:strVal val="#ppt_x"/>
                                          </p:val>
                                        </p:tav>
                                      </p:tavLst>
                                    </p:anim>
                                    <p:anim calcmode="lin" valueType="num">
                                      <p:cBhvr additive="base">
                                        <p:cTn id="380" dur="500" fill="hold"/>
                                        <p:tgtEl>
                                          <p:spTgt spid="1070576"/>
                                        </p:tgtEl>
                                        <p:attrNameLst>
                                          <p:attrName>ppt_y</p:attrName>
                                        </p:attrNameLst>
                                      </p:cBhvr>
                                      <p:tavLst>
                                        <p:tav tm="0">
                                          <p:val>
                                            <p:strVal val="1+#ppt_h/2"/>
                                          </p:val>
                                        </p:tav>
                                        <p:tav tm="100000">
                                          <p:val>
                                            <p:strVal val="#ppt_y"/>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22" presetClass="entr" presetSubtype="8" fill="hold" nodeType="clickEffect">
                                  <p:stCondLst>
                                    <p:cond delay="0"/>
                                  </p:stCondLst>
                                  <p:childTnLst>
                                    <p:set>
                                      <p:cBhvr>
                                        <p:cTn id="384" dur="1" fill="hold">
                                          <p:stCondLst>
                                            <p:cond delay="0"/>
                                          </p:stCondLst>
                                        </p:cTn>
                                        <p:tgtEl>
                                          <p:spTgt spid="65001"/>
                                        </p:tgtEl>
                                        <p:attrNameLst>
                                          <p:attrName>style.visibility</p:attrName>
                                        </p:attrNameLst>
                                      </p:cBhvr>
                                      <p:to>
                                        <p:strVal val="visible"/>
                                      </p:to>
                                    </p:set>
                                    <p:animEffect transition="in" filter="wipe(left)">
                                      <p:cBhvr>
                                        <p:cTn id="385" dur="500"/>
                                        <p:tgtEl>
                                          <p:spTgt spid="65001"/>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1070584"/>
                                        </p:tgtEl>
                                        <p:attrNameLst>
                                          <p:attrName>style.visibility</p:attrName>
                                        </p:attrNameLst>
                                      </p:cBhvr>
                                      <p:to>
                                        <p:strVal val="visible"/>
                                      </p:to>
                                    </p:set>
                                    <p:anim calcmode="lin" valueType="num">
                                      <p:cBhvr>
                                        <p:cTn id="390" dur="500" fill="hold"/>
                                        <p:tgtEl>
                                          <p:spTgt spid="1070584"/>
                                        </p:tgtEl>
                                        <p:attrNameLst>
                                          <p:attrName>ppt_w</p:attrName>
                                        </p:attrNameLst>
                                      </p:cBhvr>
                                      <p:tavLst>
                                        <p:tav tm="0">
                                          <p:val>
                                            <p:fltVal val="0"/>
                                          </p:val>
                                        </p:tav>
                                        <p:tav tm="100000">
                                          <p:val>
                                            <p:strVal val="#ppt_w"/>
                                          </p:val>
                                        </p:tav>
                                      </p:tavLst>
                                    </p:anim>
                                    <p:anim calcmode="lin" valueType="num">
                                      <p:cBhvr>
                                        <p:cTn id="391" dur="500" fill="hold"/>
                                        <p:tgtEl>
                                          <p:spTgt spid="10705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nodeType="clickPar">
                      <p:stCondLst>
                        <p:cond delay="indefinite"/>
                      </p:stCondLst>
                      <p:childTnLst>
                        <p:par>
                          <p:cTn id="393" fill="hold" nodeType="withGroup">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1070585"/>
                                        </p:tgtEl>
                                        <p:attrNameLst>
                                          <p:attrName>style.visibility</p:attrName>
                                        </p:attrNameLst>
                                      </p:cBhvr>
                                      <p:to>
                                        <p:strVal val="visible"/>
                                      </p:to>
                                    </p:set>
                                    <p:anim calcmode="lin" valueType="num">
                                      <p:cBhvr>
                                        <p:cTn id="396" dur="500" fill="hold"/>
                                        <p:tgtEl>
                                          <p:spTgt spid="1070585"/>
                                        </p:tgtEl>
                                        <p:attrNameLst>
                                          <p:attrName>ppt_w</p:attrName>
                                        </p:attrNameLst>
                                      </p:cBhvr>
                                      <p:tavLst>
                                        <p:tav tm="0">
                                          <p:val>
                                            <p:fltVal val="0"/>
                                          </p:val>
                                        </p:tav>
                                        <p:tav tm="100000">
                                          <p:val>
                                            <p:strVal val="#ppt_w"/>
                                          </p:val>
                                        </p:tav>
                                      </p:tavLst>
                                    </p:anim>
                                    <p:anim calcmode="lin" valueType="num">
                                      <p:cBhvr>
                                        <p:cTn id="397" dur="500" fill="hold"/>
                                        <p:tgtEl>
                                          <p:spTgt spid="10705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nodeType="clickPar">
                      <p:stCondLst>
                        <p:cond delay="indefinite"/>
                      </p:stCondLst>
                      <p:childTnLst>
                        <p:par>
                          <p:cTn id="399" fill="hold" nodeType="withGroup">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1070586"/>
                                        </p:tgtEl>
                                        <p:attrNameLst>
                                          <p:attrName>style.visibility</p:attrName>
                                        </p:attrNameLst>
                                      </p:cBhvr>
                                      <p:to>
                                        <p:strVal val="visible"/>
                                      </p:to>
                                    </p:set>
                                    <p:anim calcmode="lin" valueType="num">
                                      <p:cBhvr>
                                        <p:cTn id="402" dur="500" fill="hold"/>
                                        <p:tgtEl>
                                          <p:spTgt spid="1070586"/>
                                        </p:tgtEl>
                                        <p:attrNameLst>
                                          <p:attrName>ppt_w</p:attrName>
                                        </p:attrNameLst>
                                      </p:cBhvr>
                                      <p:tavLst>
                                        <p:tav tm="0">
                                          <p:val>
                                            <p:fltVal val="0"/>
                                          </p:val>
                                        </p:tav>
                                        <p:tav tm="100000">
                                          <p:val>
                                            <p:strVal val="#ppt_w"/>
                                          </p:val>
                                        </p:tav>
                                      </p:tavLst>
                                    </p:anim>
                                    <p:anim calcmode="lin" valueType="num">
                                      <p:cBhvr>
                                        <p:cTn id="403" dur="500" fill="hold"/>
                                        <p:tgtEl>
                                          <p:spTgt spid="1070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nodeType="clickPar">
                      <p:stCondLst>
                        <p:cond delay="indefinite"/>
                      </p:stCondLst>
                      <p:childTnLst>
                        <p:par>
                          <p:cTn id="405" fill="hold" nodeType="withGroup">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1070587"/>
                                        </p:tgtEl>
                                        <p:attrNameLst>
                                          <p:attrName>style.visibility</p:attrName>
                                        </p:attrNameLst>
                                      </p:cBhvr>
                                      <p:to>
                                        <p:strVal val="visible"/>
                                      </p:to>
                                    </p:set>
                                    <p:anim calcmode="lin" valueType="num">
                                      <p:cBhvr>
                                        <p:cTn id="408" dur="500" fill="hold"/>
                                        <p:tgtEl>
                                          <p:spTgt spid="1070587"/>
                                        </p:tgtEl>
                                        <p:attrNameLst>
                                          <p:attrName>ppt_w</p:attrName>
                                        </p:attrNameLst>
                                      </p:cBhvr>
                                      <p:tavLst>
                                        <p:tav tm="0">
                                          <p:val>
                                            <p:fltVal val="0"/>
                                          </p:val>
                                        </p:tav>
                                        <p:tav tm="100000">
                                          <p:val>
                                            <p:strVal val="#ppt_w"/>
                                          </p:val>
                                        </p:tav>
                                      </p:tavLst>
                                    </p:anim>
                                    <p:anim calcmode="lin" valueType="num">
                                      <p:cBhvr>
                                        <p:cTn id="409" dur="500" fill="hold"/>
                                        <p:tgtEl>
                                          <p:spTgt spid="10705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nodeType="clickPar">
                      <p:stCondLst>
                        <p:cond delay="indefinite"/>
                      </p:stCondLst>
                      <p:childTnLst>
                        <p:par>
                          <p:cTn id="411" fill="hold" nodeType="withGroup">
                            <p:stCondLst>
                              <p:cond delay="0"/>
                            </p:stCondLst>
                            <p:childTnLst>
                              <p:par>
                                <p:cTn id="412" presetID="22" presetClass="entr" presetSubtype="2" fill="hold" nodeType="clickEffect">
                                  <p:stCondLst>
                                    <p:cond delay="0"/>
                                  </p:stCondLst>
                                  <p:childTnLst>
                                    <p:set>
                                      <p:cBhvr>
                                        <p:cTn id="413" dur="1" fill="hold">
                                          <p:stCondLst>
                                            <p:cond delay="0"/>
                                          </p:stCondLst>
                                        </p:cTn>
                                        <p:tgtEl>
                                          <p:spTgt spid="65002"/>
                                        </p:tgtEl>
                                        <p:attrNameLst>
                                          <p:attrName>style.visibility</p:attrName>
                                        </p:attrNameLst>
                                      </p:cBhvr>
                                      <p:to>
                                        <p:strVal val="visible"/>
                                      </p:to>
                                    </p:set>
                                    <p:animEffect transition="in" filter="wipe(right)">
                                      <p:cBhvr>
                                        <p:cTn id="414" dur="500"/>
                                        <p:tgtEl>
                                          <p:spTgt spid="65002"/>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456" grpId="0"/>
      <p:bldP spid="1070457" grpId="0"/>
      <p:bldP spid="1070458" grpId="0"/>
      <p:bldP spid="1070484" grpId="0"/>
      <p:bldP spid="1070485" grpId="0" animBg="1"/>
      <p:bldP spid="1070486" grpId="0" animBg="1"/>
      <p:bldP spid="1070487" grpId="0" animBg="1"/>
      <p:bldP spid="1070488" grpId="0" animBg="1"/>
      <p:bldP spid="1070489" grpId="0" animBg="1"/>
      <p:bldP spid="1070490" grpId="0" animBg="1"/>
      <p:bldP spid="1070491" grpId="0" animBg="1"/>
      <p:bldP spid="1070492" grpId="0" animBg="1"/>
      <p:bldP spid="1070499" grpId="0" animBg="1"/>
      <p:bldP spid="1070500" grpId="0" animBg="1"/>
      <p:bldP spid="1070510" grpId="0" animBg="1"/>
      <p:bldP spid="1070511" grpId="0" animBg="1"/>
      <p:bldP spid="1070515" grpId="0" animBg="1"/>
      <p:bldP spid="1070516" grpId="0" animBg="1"/>
      <p:bldP spid="1070520" grpId="0" animBg="1"/>
      <p:bldP spid="1070521" grpId="0" animBg="1"/>
      <p:bldP spid="1070525" grpId="0" animBg="1"/>
      <p:bldP spid="1070526" grpId="0" animBg="1"/>
      <p:bldP spid="1070527" grpId="0" animBg="1"/>
      <p:bldP spid="1070528" grpId="0" animBg="1"/>
      <p:bldP spid="1070535" grpId="0" animBg="1"/>
      <p:bldP spid="1070536" grpId="0" animBg="1"/>
      <p:bldP spid="1070543" grpId="0" animBg="1"/>
      <p:bldP spid="1070544" grpId="0" animBg="1"/>
      <p:bldP spid="1070545" grpId="0" animBg="1"/>
      <p:bldP spid="1070549" grpId="0" animBg="1"/>
      <p:bldP spid="1070553" grpId="0" animBg="1"/>
      <p:bldP spid="1070554" grpId="0" animBg="1"/>
      <p:bldP spid="1070558" grpId="0" animBg="1"/>
      <p:bldP spid="1070559" grpId="0" animBg="1"/>
      <p:bldP spid="1070566" grpId="0" animBg="1"/>
      <p:bldP spid="1070567" grpId="0" animBg="1"/>
      <p:bldP spid="1070568" grpId="0" animBg="1"/>
      <p:bldP spid="1070569" grpId="0" animBg="1"/>
      <p:bldP spid="1070576" grpId="0" animBg="1"/>
      <p:bldP spid="1070577" grpId="0" animBg="1"/>
      <p:bldP spid="1070584" grpId="0" animBg="1"/>
      <p:bldP spid="1070585" grpId="0" animBg="1"/>
      <p:bldP spid="1070586" grpId="0" animBg="1"/>
      <p:bldP spid="10705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Radioactive half-life</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As we have seen, some nuclides are unstable.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What this means is that an unstable nucleus may </a:t>
            </a:r>
            <a:r>
              <a:rPr lang="en-US" altLang="en-US" b="1" dirty="0" smtClean="0">
                <a:solidFill>
                  <a:srgbClr val="000000"/>
                </a:solidFill>
                <a:latin typeface="+mn-lt"/>
                <a:cs typeface="Times New Roman" panose="02020603050405020304" pitchFamily="18" charset="0"/>
              </a:rPr>
              <a:t>spontaneously</a:t>
            </a:r>
            <a:r>
              <a:rPr lang="en-US" altLang="en-US" dirty="0" smtClean="0">
                <a:solidFill>
                  <a:srgbClr val="000000"/>
                </a:solidFill>
                <a:latin typeface="+mn-lt"/>
                <a:cs typeface="Times New Roman" panose="02020603050405020304" pitchFamily="18" charset="0"/>
              </a:rPr>
              <a:t> decay into another nucleus (which may or may not be 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Given many identical unstable nuclides, which </a:t>
            </a:r>
            <a:r>
              <a:rPr lang="en-US" altLang="en-US" i="1" dirty="0" smtClean="0">
                <a:solidFill>
                  <a:srgbClr val="000000"/>
                </a:solidFill>
                <a:latin typeface="+mn-lt"/>
                <a:cs typeface="Times New Roman" panose="02020603050405020304" pitchFamily="18" charset="0"/>
              </a:rPr>
              <a:t>particular</a:t>
            </a:r>
            <a:r>
              <a:rPr lang="en-US" altLang="en-US" dirty="0" smtClean="0">
                <a:solidFill>
                  <a:srgbClr val="000000"/>
                </a:solidFill>
                <a:latin typeface="+mn-lt"/>
                <a:cs typeface="Times New Roman" panose="02020603050405020304" pitchFamily="18" charset="0"/>
              </a:rPr>
              <a:t> ones will decay in any particular time is impossible to predict.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In other words, the decay process is </a:t>
            </a:r>
            <a:r>
              <a:rPr lang="en-US" altLang="en-US" b="1" dirty="0" smtClean="0">
                <a:solidFill>
                  <a:srgbClr val="000000"/>
                </a:solidFill>
                <a:latin typeface="+mn-lt"/>
                <a:cs typeface="Times New Roman" panose="02020603050405020304" pitchFamily="18" charset="0"/>
              </a:rPr>
              <a:t>random</a:t>
            </a:r>
            <a:r>
              <a:rPr lang="en-US" altLang="en-US" dirty="0" smtClean="0">
                <a:solidFill>
                  <a:srgbClr val="000000"/>
                </a:solidFill>
                <a:latin typeface="+mn-lt"/>
                <a:cs typeface="Times New Roman" panose="02020603050405020304" pitchFamily="18" charset="0"/>
              </a:rPr>
              <a: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random though the process is, if there is a large enough population of an unstable nuclide, the probability that </a:t>
            </a:r>
            <a:r>
              <a:rPr lang="en-US" altLang="en-US" b="1" dirty="0" smtClean="0">
                <a:solidFill>
                  <a:srgbClr val="000000"/>
                </a:solidFill>
                <a:latin typeface="+mn-lt"/>
                <a:cs typeface="Times New Roman" panose="02020603050405020304" pitchFamily="18" charset="0"/>
              </a:rPr>
              <a:t>a certain proportion will decay in a certain time</a:t>
            </a:r>
            <a:r>
              <a:rPr lang="en-US" altLang="en-US" dirty="0" smtClean="0">
                <a:solidFill>
                  <a:srgbClr val="000000"/>
                </a:solidFill>
                <a:latin typeface="+mn-lt"/>
                <a:cs typeface="Times New Roman" panose="02020603050405020304" pitchFamily="18" charset="0"/>
              </a:rPr>
              <a:t> is well defined.	</a:t>
            </a:r>
          </a:p>
        </p:txBody>
      </p:sp>
      <p:sp>
        <p:nvSpPr>
          <p:cNvPr id="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7618">
                                            <p:txEl>
                                              <p:pRg st="0" end="0"/>
                                            </p:txEl>
                                          </p:spTgt>
                                        </p:tgtEl>
                                        <p:attrNameLst>
                                          <p:attrName>style.visibility</p:attrName>
                                        </p:attrNameLst>
                                      </p:cBhvr>
                                      <p:to>
                                        <p:strVal val="visible"/>
                                      </p:to>
                                    </p:set>
                                    <p:anim calcmode="lin" valueType="num">
                                      <p:cBhvr additive="base">
                                        <p:cTn id="7" dur="500" fill="hold"/>
                                        <p:tgtEl>
                                          <p:spTgt spid="1007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8">
                                            <p:txEl>
                                              <p:pRg st="1" end="1"/>
                                            </p:txEl>
                                          </p:spTgt>
                                        </p:tgtEl>
                                        <p:attrNameLst>
                                          <p:attrName>style.visibility</p:attrName>
                                        </p:attrNameLst>
                                      </p:cBhvr>
                                      <p:to>
                                        <p:strVal val="visible"/>
                                      </p:to>
                                    </p:set>
                                    <p:anim calcmode="lin" valueType="num">
                                      <p:cBhvr additive="base">
                                        <p:cTn id="13" dur="500" fill="hold"/>
                                        <p:tgtEl>
                                          <p:spTgt spid="1007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7618">
                                            <p:txEl>
                                              <p:pRg st="2" end="2"/>
                                            </p:txEl>
                                          </p:spTgt>
                                        </p:tgtEl>
                                        <p:attrNameLst>
                                          <p:attrName>style.visibility</p:attrName>
                                        </p:attrNameLst>
                                      </p:cBhvr>
                                      <p:to>
                                        <p:strVal val="visible"/>
                                      </p:to>
                                    </p:set>
                                    <p:anim calcmode="lin" valueType="num">
                                      <p:cBhvr additive="base">
                                        <p:cTn id="19" dur="500" fill="hold"/>
                                        <p:tgtEl>
                                          <p:spTgt spid="1007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7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7618">
                                            <p:txEl>
                                              <p:pRg st="3" end="3"/>
                                            </p:txEl>
                                          </p:spTgt>
                                        </p:tgtEl>
                                        <p:attrNameLst>
                                          <p:attrName>style.visibility</p:attrName>
                                        </p:attrNameLst>
                                      </p:cBhvr>
                                      <p:to>
                                        <p:strVal val="visible"/>
                                      </p:to>
                                    </p:set>
                                    <p:anim calcmode="lin" valueType="num">
                                      <p:cBhvr additive="base">
                                        <p:cTn id="25" dur="500" fill="hold"/>
                                        <p:tgtEl>
                                          <p:spTgt spid="1007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7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7618">
                                            <p:txEl>
                                              <p:pRg st="4" end="4"/>
                                            </p:txEl>
                                          </p:spTgt>
                                        </p:tgtEl>
                                        <p:attrNameLst>
                                          <p:attrName>style.visibility</p:attrName>
                                        </p:attrNameLst>
                                      </p:cBhvr>
                                      <p:to>
                                        <p:strVal val="visible"/>
                                      </p:to>
                                    </p:set>
                                    <p:anim calcmode="lin" valueType="num">
                                      <p:cBhvr additive="base">
                                        <p:cTn id="31" dur="500" fill="hold"/>
                                        <p:tgtEl>
                                          <p:spTgt spid="10076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7618">
                                            <p:txEl>
                                              <p:pRg st="5" end="5"/>
                                            </p:txEl>
                                          </p:spTgt>
                                        </p:tgtEl>
                                        <p:attrNameLst>
                                          <p:attrName>style.visibility</p:attrName>
                                        </p:attrNameLst>
                                      </p:cBhvr>
                                      <p:to>
                                        <p:strVal val="visible"/>
                                      </p:to>
                                    </p:set>
                                    <p:anim calcmode="lin" valueType="num">
                                      <p:cBhvr additive="base">
                                        <p:cTn id="37" dur="500" fill="hold"/>
                                        <p:tgtEl>
                                          <p:spTgt spid="10076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7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nvSpPr>
        <p:spPr bwMode="auto">
          <a:xfrm>
            <a:off x="684213" y="1771650"/>
            <a:ext cx="7772400" cy="3322638"/>
          </a:xfrm>
          <a:prstGeom prst="rect">
            <a:avLst/>
          </a:prstGeom>
          <a:solidFill>
            <a:srgbClr val="FFFFCC"/>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dirty="0" smtClean="0">
                <a:latin typeface="+mn-lt"/>
                <a:sym typeface="Symbol" panose="05050102010706020507" pitchFamily="18" charset="2"/>
              </a:rPr>
              <a:t>EXAMPLE: Here we have a collection of unstable Americium-241 nuclides. </a:t>
            </a:r>
          </a:p>
          <a:p>
            <a:pPr>
              <a:spcBef>
                <a:spcPct val="20000"/>
              </a:spcBef>
              <a:defRPr/>
            </a:pPr>
            <a:r>
              <a:rPr lang="en-US" altLang="en-US" dirty="0" smtClean="0">
                <a:latin typeface="+mn-lt"/>
                <a:sym typeface="Symbol" panose="05050102010706020507" pitchFamily="18" charset="2"/>
              </a:rPr>
              <a:t>We don’t know which particular nucleus will decay next.</a:t>
            </a:r>
          </a:p>
          <a:p>
            <a:pPr>
              <a:spcBef>
                <a:spcPct val="20000"/>
              </a:spcBef>
              <a:defRPr/>
            </a:pPr>
            <a:r>
              <a:rPr lang="en-US" altLang="en-US" dirty="0" smtClean="0">
                <a:latin typeface="+mn-lt"/>
                <a:sym typeface="Symbol" panose="05050102010706020507" pitchFamily="18" charset="2"/>
              </a:rPr>
              <a:t>All we can say is that a certain proportion will decay in a certain amount of time.</a:t>
            </a:r>
          </a:p>
          <a:p>
            <a:pPr>
              <a:spcBef>
                <a:spcPct val="20000"/>
              </a:spcBef>
              <a:defRPr/>
            </a:pPr>
            <a:r>
              <a:rPr lang="en-US" altLang="en-US" dirty="0" smtClean="0">
                <a:sym typeface="Symbol" panose="05050102010706020507" pitchFamily="18" charset="2"/>
              </a:rPr>
              <a:t>The quantum tunneling allowed by the Heisenberg uncertainty principle explains the probability of decay.</a:t>
            </a:r>
            <a:endParaRPr lang="en-US" altLang="en-US" dirty="0" smtClean="0">
              <a:latin typeface="+mn-lt"/>
              <a:sym typeface="Symbol" panose="05050102010706020507" pitchFamily="18" charset="2"/>
            </a:endParaRPr>
          </a:p>
        </p:txBody>
      </p:sp>
      <p:sp>
        <p:nvSpPr>
          <p:cNvPr id="35842"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endParaRPr lang="en-US" altLang="en-US" dirty="0" smtClean="0">
              <a:solidFill>
                <a:srgbClr val="333399"/>
              </a:solidFill>
              <a:latin typeface="+mn-lt"/>
              <a:cs typeface="Times New Roman" panose="02020603050405020304" pitchFamily="18" charset="0"/>
            </a:endParaRPr>
          </a:p>
        </p:txBody>
      </p:sp>
      <p:pic>
        <p:nvPicPr>
          <p:cNvPr id="10096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167313"/>
            <a:ext cx="1390650" cy="1652587"/>
          </a:xfrm>
          <a:prstGeom prst="rect">
            <a:avLst/>
          </a:prstGeom>
          <a:noFill/>
          <a:ln w="9525">
            <a:noFill/>
            <a:miter lim="800000"/>
            <a:headEnd/>
            <a:tailEnd/>
          </a:ln>
        </p:spPr>
      </p:pic>
      <p:pic>
        <p:nvPicPr>
          <p:cNvPr id="10096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168900"/>
            <a:ext cx="1390650" cy="1652588"/>
          </a:xfrm>
          <a:prstGeom prst="rect">
            <a:avLst/>
          </a:prstGeom>
          <a:noFill/>
          <a:ln w="9525">
            <a:noFill/>
            <a:miter lim="800000"/>
            <a:headEnd/>
            <a:tailEnd/>
          </a:ln>
        </p:spPr>
      </p:pic>
      <p:pic>
        <p:nvPicPr>
          <p:cNvPr id="10096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156200"/>
            <a:ext cx="1390650" cy="1652588"/>
          </a:xfrm>
          <a:prstGeom prst="rect">
            <a:avLst/>
          </a:prstGeom>
          <a:noFill/>
          <a:ln w="9525">
            <a:noFill/>
            <a:miter lim="800000"/>
            <a:headEnd/>
            <a:tailEnd/>
          </a:ln>
        </p:spPr>
      </p:pic>
      <p:pic>
        <p:nvPicPr>
          <p:cNvPr id="100967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149850"/>
            <a:ext cx="1390650" cy="1652588"/>
          </a:xfrm>
          <a:prstGeom prst="rect">
            <a:avLst/>
          </a:prstGeom>
          <a:noFill/>
          <a:ln w="9525">
            <a:noFill/>
            <a:miter lim="800000"/>
            <a:headEnd/>
            <a:tailEnd/>
          </a:ln>
        </p:spPr>
      </p:pic>
      <p:pic>
        <p:nvPicPr>
          <p:cNvPr id="1009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521325"/>
            <a:ext cx="447675" cy="514350"/>
          </a:xfrm>
          <a:prstGeom prst="rect">
            <a:avLst/>
          </a:prstGeom>
          <a:noFill/>
          <a:ln w="9525">
            <a:noFill/>
            <a:miter lim="800000"/>
            <a:headEnd/>
            <a:tailEnd/>
          </a:ln>
        </p:spPr>
      </p:pic>
      <p:pic>
        <p:nvPicPr>
          <p:cNvPr id="1009674" name="Picture 10"/>
          <p:cNvPicPr>
            <a:picLocks noChangeAspect="1" noChangeArrowheads="1"/>
          </p:cNvPicPr>
          <p:nvPr/>
        </p:nvPicPr>
        <p:blipFill>
          <a:blip r:embed="rId7" cstate="print"/>
          <a:srcRect/>
          <a:stretch>
            <a:fillRect/>
          </a:stretch>
        </p:blipFill>
        <p:spPr bwMode="auto">
          <a:xfrm>
            <a:off x="3727450" y="5154613"/>
            <a:ext cx="1417638" cy="1709737"/>
          </a:xfrm>
          <a:prstGeom prst="rect">
            <a:avLst/>
          </a:prstGeom>
          <a:noFill/>
          <a:ln w="9525">
            <a:noFill/>
            <a:miter lim="800000"/>
            <a:headEnd/>
            <a:tailEnd/>
          </a:ln>
        </p:spPr>
      </p:pic>
      <p:grpSp>
        <p:nvGrpSpPr>
          <p:cNvPr id="2" name="Group 12"/>
          <p:cNvGrpSpPr>
            <a:grpSpLocks/>
          </p:cNvGrpSpPr>
          <p:nvPr/>
        </p:nvGrpSpPr>
        <p:grpSpPr bwMode="auto">
          <a:xfrm>
            <a:off x="6846888" y="5130800"/>
            <a:ext cx="1503362" cy="1503363"/>
            <a:chOff x="4100" y="2501"/>
            <a:chExt cx="947" cy="947"/>
          </a:xfrm>
        </p:grpSpPr>
        <p:sp>
          <p:nvSpPr>
            <p:cNvPr id="37904" name="Oval 1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7905" name="Line 1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7906" name="Line 1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7907" name="Line 1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7908" name="Line 1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7909" name="Line 1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7910" name="Line 1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7911" name="Oval 2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7912" name="Text Box 2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7913" name="Text Box 2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7914" name="Text Box 2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7915" name="Text Box 2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25"/>
          <p:cNvGrpSpPr>
            <a:grpSpLocks/>
          </p:cNvGrpSpPr>
          <p:nvPr/>
        </p:nvGrpSpPr>
        <p:grpSpPr bwMode="auto">
          <a:xfrm>
            <a:off x="7558088" y="5226050"/>
            <a:ext cx="96837" cy="1311275"/>
            <a:chOff x="4532" y="2501"/>
            <a:chExt cx="61" cy="826"/>
          </a:xfrm>
        </p:grpSpPr>
        <p:sp>
          <p:nvSpPr>
            <p:cNvPr id="37901" name="Line 2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7902" name="Rectangle 2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7903" name="Oval 2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2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9669">
                                            <p:txEl>
                                              <p:pRg st="0" end="0"/>
                                            </p:txEl>
                                          </p:spTgt>
                                        </p:tgtEl>
                                        <p:attrNameLst>
                                          <p:attrName>style.visibility</p:attrName>
                                        </p:attrNameLst>
                                      </p:cBhvr>
                                      <p:to>
                                        <p:strVal val="visible"/>
                                      </p:to>
                                    </p:set>
                                    <p:anim calcmode="lin" valueType="num">
                                      <p:cBhvr additive="base">
                                        <p:cTn id="7" dur="500" fill="hold"/>
                                        <p:tgtEl>
                                          <p:spTgt spid="10096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09670"/>
                                        </p:tgtEl>
                                        <p:attrNameLst>
                                          <p:attrName>style.visibility</p:attrName>
                                        </p:attrNameLst>
                                      </p:cBhvr>
                                      <p:to>
                                        <p:strVal val="visible"/>
                                      </p:to>
                                    </p:set>
                                    <p:anim calcmode="lin" valueType="num">
                                      <p:cBhvr>
                                        <p:cTn id="12" dur="500" fill="hold"/>
                                        <p:tgtEl>
                                          <p:spTgt spid="1009670"/>
                                        </p:tgtEl>
                                        <p:attrNameLst>
                                          <p:attrName>ppt_w</p:attrName>
                                        </p:attrNameLst>
                                      </p:cBhvr>
                                      <p:tavLst>
                                        <p:tav tm="0">
                                          <p:val>
                                            <p:fltVal val="0"/>
                                          </p:val>
                                        </p:tav>
                                        <p:tav tm="100000">
                                          <p:val>
                                            <p:strVal val="#ppt_w"/>
                                          </p:val>
                                        </p:tav>
                                      </p:tavLst>
                                    </p:anim>
                                    <p:anim calcmode="lin" valueType="num">
                                      <p:cBhvr>
                                        <p:cTn id="13" dur="500" fill="hold"/>
                                        <p:tgtEl>
                                          <p:spTgt spid="1009670"/>
                                        </p:tgtEl>
                                        <p:attrNameLst>
                                          <p:attrName>ppt_h</p:attrName>
                                        </p:attrNameLst>
                                      </p:cBhvr>
                                      <p:tavLst>
                                        <p:tav tm="0">
                                          <p:val>
                                            <p:fltVal val="0"/>
                                          </p:val>
                                        </p:tav>
                                        <p:tav tm="100000">
                                          <p:val>
                                            <p:strVal val="#ppt_h"/>
                                          </p:val>
                                        </p:tav>
                                      </p:tavLst>
                                    </p:anim>
                                    <p:animEffect transition="in" filter="fade">
                                      <p:cBhvr>
                                        <p:cTn id="14" dur="500"/>
                                        <p:tgtEl>
                                          <p:spTgt spid="100967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1009671"/>
                                        </p:tgtEl>
                                        <p:attrNameLst>
                                          <p:attrName>style.visibility</p:attrName>
                                        </p:attrNameLst>
                                      </p:cBhvr>
                                      <p:to>
                                        <p:strVal val="visible"/>
                                      </p:to>
                                    </p:set>
                                    <p:anim calcmode="lin" valueType="num">
                                      <p:cBhvr>
                                        <p:cTn id="18" dur="500" fill="hold"/>
                                        <p:tgtEl>
                                          <p:spTgt spid="1009671"/>
                                        </p:tgtEl>
                                        <p:attrNameLst>
                                          <p:attrName>ppt_w</p:attrName>
                                        </p:attrNameLst>
                                      </p:cBhvr>
                                      <p:tavLst>
                                        <p:tav tm="0">
                                          <p:val>
                                            <p:fltVal val="0"/>
                                          </p:val>
                                        </p:tav>
                                        <p:tav tm="100000">
                                          <p:val>
                                            <p:strVal val="#ppt_w"/>
                                          </p:val>
                                        </p:tav>
                                      </p:tavLst>
                                    </p:anim>
                                    <p:anim calcmode="lin" valueType="num">
                                      <p:cBhvr>
                                        <p:cTn id="19" dur="500" fill="hold"/>
                                        <p:tgtEl>
                                          <p:spTgt spid="1009671"/>
                                        </p:tgtEl>
                                        <p:attrNameLst>
                                          <p:attrName>ppt_h</p:attrName>
                                        </p:attrNameLst>
                                      </p:cBhvr>
                                      <p:tavLst>
                                        <p:tav tm="0">
                                          <p:val>
                                            <p:fltVal val="0"/>
                                          </p:val>
                                        </p:tav>
                                        <p:tav tm="100000">
                                          <p:val>
                                            <p:strVal val="#ppt_h"/>
                                          </p:val>
                                        </p:tav>
                                      </p:tavLst>
                                    </p:anim>
                                    <p:animEffect transition="in" filter="fade">
                                      <p:cBhvr>
                                        <p:cTn id="20" dur="500"/>
                                        <p:tgtEl>
                                          <p:spTgt spid="100967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009672"/>
                                        </p:tgtEl>
                                        <p:attrNameLst>
                                          <p:attrName>style.visibility</p:attrName>
                                        </p:attrNameLst>
                                      </p:cBhvr>
                                      <p:to>
                                        <p:strVal val="visible"/>
                                      </p:to>
                                    </p:set>
                                    <p:anim calcmode="lin" valueType="num">
                                      <p:cBhvr>
                                        <p:cTn id="24" dur="500" fill="hold"/>
                                        <p:tgtEl>
                                          <p:spTgt spid="1009672"/>
                                        </p:tgtEl>
                                        <p:attrNameLst>
                                          <p:attrName>ppt_w</p:attrName>
                                        </p:attrNameLst>
                                      </p:cBhvr>
                                      <p:tavLst>
                                        <p:tav tm="0">
                                          <p:val>
                                            <p:fltVal val="0"/>
                                          </p:val>
                                        </p:tav>
                                        <p:tav tm="100000">
                                          <p:val>
                                            <p:strVal val="#ppt_w"/>
                                          </p:val>
                                        </p:tav>
                                      </p:tavLst>
                                    </p:anim>
                                    <p:anim calcmode="lin" valueType="num">
                                      <p:cBhvr>
                                        <p:cTn id="25" dur="500" fill="hold"/>
                                        <p:tgtEl>
                                          <p:spTgt spid="1009672"/>
                                        </p:tgtEl>
                                        <p:attrNameLst>
                                          <p:attrName>ppt_h</p:attrName>
                                        </p:attrNameLst>
                                      </p:cBhvr>
                                      <p:tavLst>
                                        <p:tav tm="0">
                                          <p:val>
                                            <p:fltVal val="0"/>
                                          </p:val>
                                        </p:tav>
                                        <p:tav tm="100000">
                                          <p:val>
                                            <p:strVal val="#ppt_h"/>
                                          </p:val>
                                        </p:tav>
                                      </p:tavLst>
                                    </p:anim>
                                    <p:animEffect transition="in" filter="fade">
                                      <p:cBhvr>
                                        <p:cTn id="26" dur="500"/>
                                        <p:tgtEl>
                                          <p:spTgt spid="100967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009673"/>
                                        </p:tgtEl>
                                        <p:attrNameLst>
                                          <p:attrName>style.visibility</p:attrName>
                                        </p:attrNameLst>
                                      </p:cBhvr>
                                      <p:to>
                                        <p:strVal val="visible"/>
                                      </p:to>
                                    </p:set>
                                    <p:anim calcmode="lin" valueType="num">
                                      <p:cBhvr>
                                        <p:cTn id="30" dur="500" fill="hold"/>
                                        <p:tgtEl>
                                          <p:spTgt spid="1009673"/>
                                        </p:tgtEl>
                                        <p:attrNameLst>
                                          <p:attrName>ppt_w</p:attrName>
                                        </p:attrNameLst>
                                      </p:cBhvr>
                                      <p:tavLst>
                                        <p:tav tm="0">
                                          <p:val>
                                            <p:fltVal val="0"/>
                                          </p:val>
                                        </p:tav>
                                        <p:tav tm="100000">
                                          <p:val>
                                            <p:strVal val="#ppt_w"/>
                                          </p:val>
                                        </p:tav>
                                      </p:tavLst>
                                    </p:anim>
                                    <p:anim calcmode="lin" valueType="num">
                                      <p:cBhvr>
                                        <p:cTn id="31" dur="500" fill="hold"/>
                                        <p:tgtEl>
                                          <p:spTgt spid="1009673"/>
                                        </p:tgtEl>
                                        <p:attrNameLst>
                                          <p:attrName>ppt_h</p:attrName>
                                        </p:attrNameLst>
                                      </p:cBhvr>
                                      <p:tavLst>
                                        <p:tav tm="0">
                                          <p:val>
                                            <p:fltVal val="0"/>
                                          </p:val>
                                        </p:tav>
                                        <p:tav tm="100000">
                                          <p:val>
                                            <p:strVal val="#ppt_h"/>
                                          </p:val>
                                        </p:tav>
                                      </p:tavLst>
                                    </p:anim>
                                    <p:animEffect transition="in" filter="fade">
                                      <p:cBhvr>
                                        <p:cTn id="32" dur="500"/>
                                        <p:tgtEl>
                                          <p:spTgt spid="1009673"/>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09669">
                                            <p:txEl>
                                              <p:pRg st="1" end="1"/>
                                            </p:txEl>
                                          </p:spTgt>
                                        </p:tgtEl>
                                        <p:attrNameLst>
                                          <p:attrName>style.visibility</p:attrName>
                                        </p:attrNameLst>
                                      </p:cBhvr>
                                      <p:to>
                                        <p:strVal val="visible"/>
                                      </p:to>
                                    </p:set>
                                    <p:anim calcmode="lin" valueType="num">
                                      <p:cBhvr additive="base">
                                        <p:cTn id="37" dur="500" fill="hold"/>
                                        <p:tgtEl>
                                          <p:spTgt spid="100966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96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009669">
                                            <p:txEl>
                                              <p:pRg st="2" end="2"/>
                                            </p:txEl>
                                          </p:spTgt>
                                        </p:tgtEl>
                                        <p:attrNameLst>
                                          <p:attrName>style.visibility</p:attrName>
                                        </p:attrNameLst>
                                      </p:cBhvr>
                                      <p:to>
                                        <p:strVal val="visible"/>
                                      </p:to>
                                    </p:set>
                                    <p:anim calcmode="lin" valueType="num">
                                      <p:cBhvr additive="base">
                                        <p:cTn id="53" dur="500" fill="hold"/>
                                        <p:tgtEl>
                                          <p:spTgt spid="1009669">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096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009669">
                                            <p:txEl>
                                              <p:pRg st="3" end="3"/>
                                            </p:txEl>
                                          </p:spTgt>
                                        </p:tgtEl>
                                        <p:attrNameLst>
                                          <p:attrName>style.visibility</p:attrName>
                                        </p:attrNameLst>
                                      </p:cBhvr>
                                      <p:to>
                                        <p:strVal val="visible"/>
                                      </p:to>
                                    </p:set>
                                    <p:anim calcmode="lin" valueType="num">
                                      <p:cBhvr additive="base">
                                        <p:cTn id="59" dur="500" fill="hold"/>
                                        <p:tgtEl>
                                          <p:spTgt spid="1009669">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096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009674"/>
                                        </p:tgtEl>
                                        <p:attrNameLst>
                                          <p:attrName>style.visibility</p:attrName>
                                        </p:attrNameLst>
                                      </p:cBhvr>
                                      <p:to>
                                        <p:strVal val="visible"/>
                                      </p:to>
                                    </p:set>
                                    <p:animEffect transition="in" filter="fade">
                                      <p:cBhvr>
                                        <p:cTn id="65" dur="2000"/>
                                        <p:tgtEl>
                                          <p:spTgt spid="1009674"/>
                                        </p:tgtEl>
                                      </p:cBhvr>
                                    </p:animEffect>
                                  </p:childTnLst>
                                </p:cTn>
                              </p:par>
                              <p:par>
                                <p:cTn id="66" presetID="10" presetClass="entr" presetSubtype="0" fill="hold" nodeType="withEffect">
                                  <p:stCondLst>
                                    <p:cond delay="0"/>
                                  </p:stCondLst>
                                  <p:childTnLst>
                                    <p:set>
                                      <p:cBhvr>
                                        <p:cTn id="67" dur="1" fill="hold">
                                          <p:stCondLst>
                                            <p:cond delay="0"/>
                                          </p:stCondLst>
                                        </p:cTn>
                                        <p:tgtEl>
                                          <p:spTgt spid="1009675"/>
                                        </p:tgtEl>
                                        <p:attrNameLst>
                                          <p:attrName>style.visibility</p:attrName>
                                        </p:attrNameLst>
                                      </p:cBhvr>
                                      <p:to>
                                        <p:strVal val="visible"/>
                                      </p:to>
                                    </p:set>
                                    <p:animEffect transition="in" filter="fade">
                                      <p:cBhvr>
                                        <p:cTn id="68" dur="500"/>
                                        <p:tgtEl>
                                          <p:spTgt spid="1009675"/>
                                        </p:tgtEl>
                                      </p:cBhvr>
                                    </p:animEffect>
                                  </p:childTnLst>
                                </p:cTn>
                              </p:par>
                              <p:par>
                                <p:cTn id="69" presetID="56" presetClass="path" presetSubtype="0" fill="hold" nodeType="withEffect">
                                  <p:stCondLst>
                                    <p:cond delay="0"/>
                                  </p:stCondLst>
                                  <p:childTnLst>
                                    <p:animMotion origin="layout" path="M -4.72222E-6 4.44444E-6 L 0.45 -0.68774 " pathEditMode="relative" rAng="0" ptsTypes="AA">
                                      <p:cBhvr>
                                        <p:cTn id="70" dur="2000" fill="hold"/>
                                        <p:tgtEl>
                                          <p:spTgt spid="1009675"/>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358900"/>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r>
              <a:rPr lang="en-US" altLang="en-US" dirty="0" smtClean="0">
                <a:solidFill>
                  <a:srgbClr val="000000"/>
                </a:solidFill>
                <a:latin typeface="+mn-lt"/>
                <a:cs typeface="Times New Roman" panose="02020603050405020304" pitchFamily="18" charset="0"/>
              </a:rPr>
              <a:t>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Obviously the higher the population of Americium-241                      there is, the more decays there will be in a time interval.</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each decay decreases the population.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Hence the decay rate decreases over time for a fixed sample.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It is an </a:t>
            </a:r>
            <a:r>
              <a:rPr lang="en-US" altLang="en-US" b="1" dirty="0" smtClean="0">
                <a:solidFill>
                  <a:srgbClr val="000000"/>
                </a:solidFill>
                <a:latin typeface="+mn-lt"/>
                <a:cs typeface="Times New Roman" panose="02020603050405020304" pitchFamily="18" charset="0"/>
              </a:rPr>
              <a:t>exponential                                                            decrease</a:t>
            </a:r>
            <a:r>
              <a:rPr lang="en-US" altLang="en-US" dirty="0" smtClean="0">
                <a:solidFill>
                  <a:srgbClr val="000000"/>
                </a:solidFill>
                <a:latin typeface="+mn-lt"/>
                <a:cs typeface="Times New Roman" panose="02020603050405020304" pitchFamily="18" charset="0"/>
              </a:rPr>
              <a:t> in decay rate.</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1011733" name="Picture 21"/>
          <p:cNvPicPr>
            <a:picLocks noChangeAspect="1" noChangeArrowheads="1"/>
          </p:cNvPicPr>
          <p:nvPr/>
        </p:nvPicPr>
        <p:blipFill>
          <a:blip r:embed="rId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2" name="Picture 20"/>
          <p:cNvPicPr>
            <a:picLocks noChangeAspect="1" noChangeArrowheads="1"/>
          </p:cNvPicPr>
          <p:nvPr/>
        </p:nvPicPr>
        <p:blipFill>
          <a:blip r:embed="rId9"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1" name="Picture 19"/>
          <p:cNvPicPr>
            <a:picLocks noChangeAspect="1" noChangeArrowheads="1"/>
          </p:cNvPicPr>
          <p:nvPr/>
        </p:nvPicPr>
        <p:blipFill>
          <a:blip r:embed="rId10"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0" name="Picture 18"/>
          <p:cNvPicPr>
            <a:picLocks noChangeAspect="1" noChangeArrowheads="1"/>
          </p:cNvPicPr>
          <p:nvPr/>
        </p:nvPicPr>
        <p:blipFill>
          <a:blip r:embed="rId11"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9" name="Picture 17"/>
          <p:cNvPicPr>
            <a:picLocks noChangeAspect="1" noChangeArrowheads="1"/>
          </p:cNvPicPr>
          <p:nvPr/>
        </p:nvPicPr>
        <p:blipFill>
          <a:blip r:embed="rId12"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8" name="Picture 16"/>
          <p:cNvPicPr>
            <a:picLocks noChangeAspect="1" noChangeArrowheads="1"/>
          </p:cNvPicPr>
          <p:nvPr/>
        </p:nvPicPr>
        <p:blipFill>
          <a:blip r:embed="rId13"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7" name="Picture 15"/>
          <p:cNvPicPr>
            <a:picLocks noChangeAspect="1" noChangeArrowheads="1"/>
          </p:cNvPicPr>
          <p:nvPr/>
        </p:nvPicPr>
        <p:blipFill>
          <a:blip r:embed="rId14"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6" name="Picture 14"/>
          <p:cNvPicPr>
            <a:picLocks noChangeAspect="1" noChangeArrowheads="1"/>
          </p:cNvPicPr>
          <p:nvPr/>
        </p:nvPicPr>
        <p:blipFill>
          <a:blip r:embed="rId15"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5" name="Picture 13"/>
          <p:cNvPicPr>
            <a:picLocks noChangeAspect="1" noChangeArrowheads="1"/>
          </p:cNvPicPr>
          <p:nvPr/>
        </p:nvPicPr>
        <p:blipFill>
          <a:blip r:embed="rId16"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4" name="Picture 12"/>
          <p:cNvPicPr>
            <a:picLocks noChangeAspect="1" noChangeArrowheads="1"/>
          </p:cNvPicPr>
          <p:nvPr/>
        </p:nvPicPr>
        <p:blipFill>
          <a:blip r:embed="rId17"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3" name="Picture 11"/>
          <p:cNvPicPr>
            <a:picLocks noChangeAspect="1" noChangeArrowheads="1"/>
          </p:cNvPicPr>
          <p:nvPr/>
        </p:nvPicPr>
        <p:blipFill>
          <a:blip r:embed="rId1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2" name="Picture 1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97400" y="3519488"/>
            <a:ext cx="3686175" cy="3228975"/>
          </a:xfrm>
          <a:prstGeom prst="rect">
            <a:avLst/>
          </a:prstGeom>
          <a:noFill/>
          <a:ln w="9525">
            <a:noFill/>
            <a:miter lim="800000"/>
            <a:headEnd/>
            <a:tailEnd/>
          </a:ln>
        </p:spPr>
      </p:pic>
      <p:sp>
        <p:nvSpPr>
          <p:cNvPr id="1011719" name="Text Box 7"/>
          <p:cNvSpPr txBox="1">
            <a:spLocks noChangeArrowheads="1"/>
          </p:cNvSpPr>
          <p:nvPr/>
        </p:nvSpPr>
        <p:spPr bwMode="auto">
          <a:xfrm>
            <a:off x="5827713" y="6234113"/>
            <a:ext cx="1682750" cy="461962"/>
          </a:xfrm>
          <a:prstGeom prst="rect">
            <a:avLst/>
          </a:prstGeom>
          <a:noFill/>
          <a:ln w="9525">
            <a:noFill/>
            <a:miter lim="800000"/>
            <a:headEnd/>
            <a:tailEnd/>
          </a:ln>
        </p:spPr>
        <p:txBody>
          <a:bodyPr>
            <a:spAutoFit/>
          </a:bodyPr>
          <a:lstStyle/>
          <a:p>
            <a:r>
              <a:rPr lang="en-US" altLang="en-US">
                <a:solidFill>
                  <a:schemeClr val="hlink"/>
                </a:solidFill>
              </a:rPr>
              <a:t>Time axis</a:t>
            </a:r>
          </a:p>
        </p:txBody>
      </p:sp>
      <p:sp>
        <p:nvSpPr>
          <p:cNvPr id="1011720" name="Text Box 8"/>
          <p:cNvSpPr txBox="1">
            <a:spLocks noChangeArrowheads="1"/>
          </p:cNvSpPr>
          <p:nvPr/>
        </p:nvSpPr>
        <p:spPr bwMode="auto">
          <a:xfrm rot="-5400000">
            <a:off x="3471863" y="4460875"/>
            <a:ext cx="2644775" cy="460375"/>
          </a:xfrm>
          <a:prstGeom prst="rect">
            <a:avLst/>
          </a:prstGeom>
          <a:noFill/>
          <a:ln w="9525">
            <a:noFill/>
            <a:miter lim="800000"/>
            <a:headEnd/>
            <a:tailEnd/>
          </a:ln>
        </p:spPr>
        <p:txBody>
          <a:bodyPr>
            <a:spAutoFit/>
          </a:bodyPr>
          <a:lstStyle/>
          <a:p>
            <a:r>
              <a:rPr lang="en-US" altLang="en-US" baseline="30000">
                <a:solidFill>
                  <a:schemeClr val="hlink"/>
                </a:solidFill>
              </a:rPr>
              <a:t>241</a:t>
            </a:r>
            <a:r>
              <a:rPr lang="en-US" altLang="en-US">
                <a:solidFill>
                  <a:schemeClr val="hlink"/>
                </a:solidFill>
              </a:rPr>
              <a:t>Am remaining</a:t>
            </a:r>
          </a:p>
        </p:txBody>
      </p:sp>
      <p:grpSp>
        <p:nvGrpSpPr>
          <p:cNvPr id="2" name="Group 22"/>
          <p:cNvGrpSpPr>
            <a:grpSpLocks/>
          </p:cNvGrpSpPr>
          <p:nvPr/>
        </p:nvGrpSpPr>
        <p:grpSpPr bwMode="auto">
          <a:xfrm>
            <a:off x="6226175" y="3752850"/>
            <a:ext cx="1503363" cy="1503363"/>
            <a:chOff x="4100" y="2501"/>
            <a:chExt cx="947" cy="947"/>
          </a:xfrm>
        </p:grpSpPr>
        <p:sp>
          <p:nvSpPr>
            <p:cNvPr id="38936"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8937"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8938"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8939"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8940"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8941"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8942"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8943"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8944" name="Text Box 3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8945"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8946"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8947"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35"/>
          <p:cNvGrpSpPr>
            <a:grpSpLocks/>
          </p:cNvGrpSpPr>
          <p:nvPr/>
        </p:nvGrpSpPr>
        <p:grpSpPr bwMode="auto">
          <a:xfrm>
            <a:off x="6937375" y="3848100"/>
            <a:ext cx="96838" cy="1311275"/>
            <a:chOff x="4532" y="2501"/>
            <a:chExt cx="61" cy="826"/>
          </a:xfrm>
        </p:grpSpPr>
        <p:sp>
          <p:nvSpPr>
            <p:cNvPr id="38933"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8934"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8935"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011751" name="Freeform 39"/>
          <p:cNvSpPr>
            <a:spLocks/>
          </p:cNvSpPr>
          <p:nvPr/>
        </p:nvSpPr>
        <p:spPr bwMode="auto">
          <a:xfrm>
            <a:off x="5348288" y="365601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3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1" end="1"/>
                                            </p:txEl>
                                          </p:spTgt>
                                        </p:tgtEl>
                                        <p:attrNameLst>
                                          <p:attrName>style.visibility</p:attrName>
                                        </p:attrNameLst>
                                      </p:cBhvr>
                                      <p:to>
                                        <p:strVal val="visible"/>
                                      </p:to>
                                    </p:set>
                                    <p:anim calcmode="lin" valueType="num">
                                      <p:cBhvr additive="base">
                                        <p:cTn id="7"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2" end="2"/>
                                            </p:txEl>
                                          </p:spTgt>
                                        </p:tgtEl>
                                        <p:attrNameLst>
                                          <p:attrName>style.visibility</p:attrName>
                                        </p:attrNameLst>
                                      </p:cBhvr>
                                      <p:to>
                                        <p:strVal val="visible"/>
                                      </p:to>
                                    </p:set>
                                    <p:anim calcmode="lin" valueType="num">
                                      <p:cBhvr additive="base">
                                        <p:cTn id="13"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11733"/>
                                        </p:tgtEl>
                                        <p:attrNameLst>
                                          <p:attrName>style.visibility</p:attrName>
                                        </p:attrNameLst>
                                      </p:cBhvr>
                                      <p:to>
                                        <p:strVal val="visible"/>
                                      </p:to>
                                    </p:set>
                                    <p:animEffect transition="in" filter="fade">
                                      <p:cBhvr>
                                        <p:cTn id="19" dur="2000"/>
                                        <p:tgtEl>
                                          <p:spTgt spid="1011733"/>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11720"/>
                                        </p:tgtEl>
                                        <p:attrNameLst>
                                          <p:attrName>style.visibility</p:attrName>
                                        </p:attrNameLst>
                                      </p:cBhvr>
                                      <p:to>
                                        <p:strVal val="visible"/>
                                      </p:to>
                                    </p:set>
                                    <p:anim calcmode="lin" valueType="num">
                                      <p:cBhvr>
                                        <p:cTn id="24" dur="500" fill="hold"/>
                                        <p:tgtEl>
                                          <p:spTgt spid="1011720"/>
                                        </p:tgtEl>
                                        <p:attrNameLst>
                                          <p:attrName>ppt_w</p:attrName>
                                        </p:attrNameLst>
                                      </p:cBhvr>
                                      <p:tavLst>
                                        <p:tav tm="0">
                                          <p:val>
                                            <p:fltVal val="0"/>
                                          </p:val>
                                        </p:tav>
                                        <p:tav tm="100000">
                                          <p:val>
                                            <p:strVal val="#ppt_w"/>
                                          </p:val>
                                        </p:tav>
                                      </p:tavLst>
                                    </p:anim>
                                    <p:anim calcmode="lin" valueType="num">
                                      <p:cBhvr>
                                        <p:cTn id="25" dur="500" fill="hold"/>
                                        <p:tgtEl>
                                          <p:spTgt spid="1011720"/>
                                        </p:tgtEl>
                                        <p:attrNameLst>
                                          <p:attrName>ppt_h</p:attrName>
                                        </p:attrNameLst>
                                      </p:cBhvr>
                                      <p:tavLst>
                                        <p:tav tm="0">
                                          <p:val>
                                            <p:fltVal val="0"/>
                                          </p:val>
                                        </p:tav>
                                        <p:tav tm="100000">
                                          <p:val>
                                            <p:strVal val="#ppt_h"/>
                                          </p:val>
                                        </p:tav>
                                      </p:tavLst>
                                    </p:anim>
                                    <p:animEffect transition="in" filter="fade">
                                      <p:cBhvr>
                                        <p:cTn id="26" dur="500"/>
                                        <p:tgtEl>
                                          <p:spTgt spid="10117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11719"/>
                                        </p:tgtEl>
                                        <p:attrNameLst>
                                          <p:attrName>style.visibility</p:attrName>
                                        </p:attrNameLst>
                                      </p:cBhvr>
                                      <p:to>
                                        <p:strVal val="visible"/>
                                      </p:to>
                                    </p:set>
                                    <p:anim calcmode="lin" valueType="num">
                                      <p:cBhvr>
                                        <p:cTn id="31" dur="500" fill="hold"/>
                                        <p:tgtEl>
                                          <p:spTgt spid="1011719"/>
                                        </p:tgtEl>
                                        <p:attrNameLst>
                                          <p:attrName>ppt_w</p:attrName>
                                        </p:attrNameLst>
                                      </p:cBhvr>
                                      <p:tavLst>
                                        <p:tav tm="0">
                                          <p:val>
                                            <p:fltVal val="0"/>
                                          </p:val>
                                        </p:tav>
                                        <p:tav tm="100000">
                                          <p:val>
                                            <p:strVal val="#ppt_w"/>
                                          </p:val>
                                        </p:tav>
                                      </p:tavLst>
                                    </p:anim>
                                    <p:anim calcmode="lin" valueType="num">
                                      <p:cBhvr>
                                        <p:cTn id="32" dur="500" fill="hold"/>
                                        <p:tgtEl>
                                          <p:spTgt spid="1011719"/>
                                        </p:tgtEl>
                                        <p:attrNameLst>
                                          <p:attrName>ppt_h</p:attrName>
                                        </p:attrNameLst>
                                      </p:cBhvr>
                                      <p:tavLst>
                                        <p:tav tm="0">
                                          <p:val>
                                            <p:fltVal val="0"/>
                                          </p:val>
                                        </p:tav>
                                        <p:tav tm="100000">
                                          <p:val>
                                            <p:strVal val="#ppt_h"/>
                                          </p:val>
                                        </p:tav>
                                      </p:tavLst>
                                    </p:anim>
                                    <p:animEffect transition="in" filter="fade">
                                      <p:cBhvr>
                                        <p:cTn id="33" dur="500"/>
                                        <p:tgtEl>
                                          <p:spTgt spid="1011719"/>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011714">
                                            <p:txEl>
                                              <p:pRg st="3" end="3"/>
                                            </p:txEl>
                                          </p:spTgt>
                                        </p:tgtEl>
                                        <p:attrNameLst>
                                          <p:attrName>style.visibility</p:attrName>
                                        </p:attrNameLst>
                                      </p:cBhvr>
                                      <p:to>
                                        <p:strVal val="visible"/>
                                      </p:to>
                                    </p:set>
                                    <p:anim calcmode="lin" valueType="num">
                                      <p:cBhvr additive="base">
                                        <p:cTn id="44" dur="500" fill="hold"/>
                                        <p:tgtEl>
                                          <p:spTgt spid="1011714">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117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11732"/>
                                        </p:tgtEl>
                                        <p:attrNameLst>
                                          <p:attrName>style.visibility</p:attrName>
                                        </p:attrNameLst>
                                      </p:cBhvr>
                                      <p:to>
                                        <p:strVal val="visible"/>
                                      </p:to>
                                    </p:set>
                                    <p:animEffect transition="in" filter="fade">
                                      <p:cBhvr>
                                        <p:cTn id="53" dur="2000"/>
                                        <p:tgtEl>
                                          <p:spTgt spid="1011732"/>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7000"/>
                            </p:stCondLst>
                            <p:childTnLst>
                              <p:par>
                                <p:cTn id="55" presetID="10" presetClass="entr" presetSubtype="0" fill="hold" nodeType="afterEffect">
                                  <p:stCondLst>
                                    <p:cond delay="0"/>
                                  </p:stCondLst>
                                  <p:childTnLst>
                                    <p:set>
                                      <p:cBhvr>
                                        <p:cTn id="56" dur="1" fill="hold">
                                          <p:stCondLst>
                                            <p:cond delay="0"/>
                                          </p:stCondLst>
                                        </p:cTn>
                                        <p:tgtEl>
                                          <p:spTgt spid="1011731"/>
                                        </p:tgtEl>
                                        <p:attrNameLst>
                                          <p:attrName>style.visibility</p:attrName>
                                        </p:attrNameLst>
                                      </p:cBhvr>
                                      <p:to>
                                        <p:strVal val="visible"/>
                                      </p:to>
                                    </p:set>
                                    <p:animEffect transition="in" filter="fade">
                                      <p:cBhvr>
                                        <p:cTn id="57" dur="2000"/>
                                        <p:tgtEl>
                                          <p:spTgt spid="101173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9000"/>
                            </p:stCondLst>
                            <p:childTnLst>
                              <p:par>
                                <p:cTn id="59" presetID="10" presetClass="entr" presetSubtype="0" fill="hold" nodeType="afterEffect">
                                  <p:stCondLst>
                                    <p:cond delay="0"/>
                                  </p:stCondLst>
                                  <p:childTnLst>
                                    <p:set>
                                      <p:cBhvr>
                                        <p:cTn id="60" dur="1" fill="hold">
                                          <p:stCondLst>
                                            <p:cond delay="0"/>
                                          </p:stCondLst>
                                        </p:cTn>
                                        <p:tgtEl>
                                          <p:spTgt spid="1011730"/>
                                        </p:tgtEl>
                                        <p:attrNameLst>
                                          <p:attrName>style.visibility</p:attrName>
                                        </p:attrNameLst>
                                      </p:cBhvr>
                                      <p:to>
                                        <p:strVal val="visible"/>
                                      </p:to>
                                    </p:set>
                                    <p:animEffect transition="in" filter="fade">
                                      <p:cBhvr>
                                        <p:cTn id="61" dur="2000"/>
                                        <p:tgtEl>
                                          <p:spTgt spid="101173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1000"/>
                            </p:stCondLst>
                            <p:childTnLst>
                              <p:par>
                                <p:cTn id="63" presetID="10" presetClass="entr" presetSubtype="0" fill="hold" nodeType="afterEffect">
                                  <p:stCondLst>
                                    <p:cond delay="0"/>
                                  </p:stCondLst>
                                  <p:childTnLst>
                                    <p:set>
                                      <p:cBhvr>
                                        <p:cTn id="64" dur="1" fill="hold">
                                          <p:stCondLst>
                                            <p:cond delay="0"/>
                                          </p:stCondLst>
                                        </p:cTn>
                                        <p:tgtEl>
                                          <p:spTgt spid="1011729"/>
                                        </p:tgtEl>
                                        <p:attrNameLst>
                                          <p:attrName>style.visibility</p:attrName>
                                        </p:attrNameLst>
                                      </p:cBhvr>
                                      <p:to>
                                        <p:strVal val="visible"/>
                                      </p:to>
                                    </p:set>
                                    <p:animEffect transition="in" filter="fade">
                                      <p:cBhvr>
                                        <p:cTn id="65" dur="2000"/>
                                        <p:tgtEl>
                                          <p:spTgt spid="1011729"/>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000"/>
                            </p:stCondLst>
                            <p:childTnLst>
                              <p:par>
                                <p:cTn id="67" presetID="10" presetClass="entr" presetSubtype="0" fill="hold" nodeType="afterEffect">
                                  <p:stCondLst>
                                    <p:cond delay="0"/>
                                  </p:stCondLst>
                                  <p:childTnLst>
                                    <p:set>
                                      <p:cBhvr>
                                        <p:cTn id="68" dur="1" fill="hold">
                                          <p:stCondLst>
                                            <p:cond delay="0"/>
                                          </p:stCondLst>
                                        </p:cTn>
                                        <p:tgtEl>
                                          <p:spTgt spid="1011728"/>
                                        </p:tgtEl>
                                        <p:attrNameLst>
                                          <p:attrName>style.visibility</p:attrName>
                                        </p:attrNameLst>
                                      </p:cBhvr>
                                      <p:to>
                                        <p:strVal val="visible"/>
                                      </p:to>
                                    </p:set>
                                    <p:animEffect transition="in" filter="fade">
                                      <p:cBhvr>
                                        <p:cTn id="69" dur="2000"/>
                                        <p:tgtEl>
                                          <p:spTgt spid="1011728"/>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5000"/>
                            </p:stCondLst>
                            <p:childTnLst>
                              <p:par>
                                <p:cTn id="71" presetID="10" presetClass="entr" presetSubtype="0" fill="hold" nodeType="afterEffect">
                                  <p:stCondLst>
                                    <p:cond delay="0"/>
                                  </p:stCondLst>
                                  <p:childTnLst>
                                    <p:set>
                                      <p:cBhvr>
                                        <p:cTn id="72" dur="1" fill="hold">
                                          <p:stCondLst>
                                            <p:cond delay="0"/>
                                          </p:stCondLst>
                                        </p:cTn>
                                        <p:tgtEl>
                                          <p:spTgt spid="1011727"/>
                                        </p:tgtEl>
                                        <p:attrNameLst>
                                          <p:attrName>style.visibility</p:attrName>
                                        </p:attrNameLst>
                                      </p:cBhvr>
                                      <p:to>
                                        <p:strVal val="visible"/>
                                      </p:to>
                                    </p:set>
                                    <p:animEffect transition="in" filter="fade">
                                      <p:cBhvr>
                                        <p:cTn id="73" dur="2000"/>
                                        <p:tgtEl>
                                          <p:spTgt spid="1011727"/>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7000"/>
                            </p:stCondLst>
                            <p:childTnLst>
                              <p:par>
                                <p:cTn id="75" presetID="10" presetClass="entr" presetSubtype="0" fill="hold" nodeType="afterEffect">
                                  <p:stCondLst>
                                    <p:cond delay="0"/>
                                  </p:stCondLst>
                                  <p:childTnLst>
                                    <p:set>
                                      <p:cBhvr>
                                        <p:cTn id="76" dur="1" fill="hold">
                                          <p:stCondLst>
                                            <p:cond delay="0"/>
                                          </p:stCondLst>
                                        </p:cTn>
                                        <p:tgtEl>
                                          <p:spTgt spid="1011726"/>
                                        </p:tgtEl>
                                        <p:attrNameLst>
                                          <p:attrName>style.visibility</p:attrName>
                                        </p:attrNameLst>
                                      </p:cBhvr>
                                      <p:to>
                                        <p:strVal val="visible"/>
                                      </p:to>
                                    </p:set>
                                    <p:animEffect transition="in" filter="fade">
                                      <p:cBhvr>
                                        <p:cTn id="77" dur="2000"/>
                                        <p:tgtEl>
                                          <p:spTgt spid="101172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9000"/>
                            </p:stCondLst>
                            <p:childTnLst>
                              <p:par>
                                <p:cTn id="79" presetID="10" presetClass="entr" presetSubtype="0" fill="hold" nodeType="afterEffect">
                                  <p:stCondLst>
                                    <p:cond delay="0"/>
                                  </p:stCondLst>
                                  <p:childTnLst>
                                    <p:set>
                                      <p:cBhvr>
                                        <p:cTn id="80" dur="1" fill="hold">
                                          <p:stCondLst>
                                            <p:cond delay="0"/>
                                          </p:stCondLst>
                                        </p:cTn>
                                        <p:tgtEl>
                                          <p:spTgt spid="1011725"/>
                                        </p:tgtEl>
                                        <p:attrNameLst>
                                          <p:attrName>style.visibility</p:attrName>
                                        </p:attrNameLst>
                                      </p:cBhvr>
                                      <p:to>
                                        <p:strVal val="visible"/>
                                      </p:to>
                                    </p:set>
                                    <p:animEffect transition="in" filter="fade">
                                      <p:cBhvr>
                                        <p:cTn id="81" dur="2000"/>
                                        <p:tgtEl>
                                          <p:spTgt spid="101172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21000"/>
                            </p:stCondLst>
                            <p:childTnLst>
                              <p:par>
                                <p:cTn id="83" presetID="10" presetClass="entr" presetSubtype="0" fill="hold" nodeType="afterEffect">
                                  <p:stCondLst>
                                    <p:cond delay="0"/>
                                  </p:stCondLst>
                                  <p:childTnLst>
                                    <p:set>
                                      <p:cBhvr>
                                        <p:cTn id="84" dur="1" fill="hold">
                                          <p:stCondLst>
                                            <p:cond delay="0"/>
                                          </p:stCondLst>
                                        </p:cTn>
                                        <p:tgtEl>
                                          <p:spTgt spid="1011724"/>
                                        </p:tgtEl>
                                        <p:attrNameLst>
                                          <p:attrName>style.visibility</p:attrName>
                                        </p:attrNameLst>
                                      </p:cBhvr>
                                      <p:to>
                                        <p:strVal val="visible"/>
                                      </p:to>
                                    </p:set>
                                    <p:animEffect transition="in" filter="fade">
                                      <p:cBhvr>
                                        <p:cTn id="85" dur="2000"/>
                                        <p:tgtEl>
                                          <p:spTgt spid="1011724"/>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23000"/>
                            </p:stCondLst>
                            <p:childTnLst>
                              <p:par>
                                <p:cTn id="87" presetID="10" presetClass="entr" presetSubtype="0" fill="hold" nodeType="afterEffect">
                                  <p:stCondLst>
                                    <p:cond delay="0"/>
                                  </p:stCondLst>
                                  <p:childTnLst>
                                    <p:set>
                                      <p:cBhvr>
                                        <p:cTn id="88" dur="1" fill="hold">
                                          <p:stCondLst>
                                            <p:cond delay="0"/>
                                          </p:stCondLst>
                                        </p:cTn>
                                        <p:tgtEl>
                                          <p:spTgt spid="1011723"/>
                                        </p:tgtEl>
                                        <p:attrNameLst>
                                          <p:attrName>style.visibility</p:attrName>
                                        </p:attrNameLst>
                                      </p:cBhvr>
                                      <p:to>
                                        <p:strVal val="visible"/>
                                      </p:to>
                                    </p:set>
                                    <p:animEffect transition="in" filter="fade">
                                      <p:cBhvr>
                                        <p:cTn id="89" dur="2000"/>
                                        <p:tgtEl>
                                          <p:spTgt spid="101172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25000"/>
                            </p:stCondLst>
                            <p:childTnLst>
                              <p:par>
                                <p:cTn id="91" presetID="10" presetClass="entr" presetSubtype="0" fill="hold" nodeType="afterEffect">
                                  <p:stCondLst>
                                    <p:cond delay="0"/>
                                  </p:stCondLst>
                                  <p:childTnLst>
                                    <p:set>
                                      <p:cBhvr>
                                        <p:cTn id="92" dur="1" fill="hold">
                                          <p:stCondLst>
                                            <p:cond delay="0"/>
                                          </p:stCondLst>
                                        </p:cTn>
                                        <p:tgtEl>
                                          <p:spTgt spid="1011722"/>
                                        </p:tgtEl>
                                        <p:attrNameLst>
                                          <p:attrName>style.visibility</p:attrName>
                                        </p:attrNameLst>
                                      </p:cBhvr>
                                      <p:to>
                                        <p:strVal val="visible"/>
                                      </p:to>
                                    </p:set>
                                    <p:animEffect transition="in" filter="fade">
                                      <p:cBhvr>
                                        <p:cTn id="93" dur="2000"/>
                                        <p:tgtEl>
                                          <p:spTgt spid="101172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011714">
                                            <p:txEl>
                                              <p:pRg st="4" end="4"/>
                                            </p:txEl>
                                          </p:spTgt>
                                        </p:tgtEl>
                                        <p:attrNameLst>
                                          <p:attrName>style.visibility</p:attrName>
                                        </p:attrNameLst>
                                      </p:cBhvr>
                                      <p:to>
                                        <p:strVal val="visible"/>
                                      </p:to>
                                    </p:set>
                                    <p:anim calcmode="lin" valueType="num">
                                      <p:cBhvr additive="base">
                                        <p:cTn id="98"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11751"/>
                                        </p:tgtEl>
                                        <p:attrNameLst>
                                          <p:attrName>style.visibility</p:attrName>
                                        </p:attrNameLst>
                                      </p:cBhvr>
                                      <p:to>
                                        <p:strVal val="visible"/>
                                      </p:to>
                                    </p:set>
                                    <p:animEffect transition="in" filter="wipe(left)">
                                      <p:cBhvr>
                                        <p:cTn id="104" dur="2000"/>
                                        <p:tgtEl>
                                          <p:spTgt spid="10117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9" grpId="0"/>
      <p:bldP spid="1011720" grpId="0"/>
      <p:bldP spid="10117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a:solidFill>
                  <a:srgbClr val="333399"/>
                </a:solidFill>
                <a:latin typeface="Arial"/>
                <a:cs typeface="Times New Roman" panose="02020603050405020304" pitchFamily="18" charset="0"/>
              </a:rPr>
              <a:t>Radioactive h</a:t>
            </a:r>
            <a:r>
              <a:rPr lang="en-US" altLang="en-US" sz="2400" i="1" dirty="0" smtClean="0">
                <a:solidFill>
                  <a:srgbClr val="333399"/>
                </a:solidFill>
                <a:latin typeface="Arial"/>
                <a:cs typeface="Times New Roman" panose="02020603050405020304" pitchFamily="18" charset="0"/>
              </a:rPr>
              <a:t>alf-life</a:t>
            </a:r>
            <a:r>
              <a:rPr lang="en-US" altLang="en-US" sz="2400" dirty="0">
                <a:solidFill>
                  <a:srgbClr val="000000"/>
                </a:solidFill>
                <a:latin typeface="Arial"/>
                <a:cs typeface="Times New Roman" panose="02020603050405020304" pitchFamily="18" charset="0"/>
              </a:rPr>
              <a:t>	</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We call the time it takes half of the population of an unstable nuclide to decay the </a:t>
            </a:r>
            <a:r>
              <a:rPr lang="en-US" altLang="en-US" sz="2400" b="1" dirty="0" smtClean="0">
                <a:solidFill>
                  <a:srgbClr val="000000"/>
                </a:solidFill>
                <a:latin typeface="+mn-lt"/>
                <a:cs typeface="Times New Roman" panose="02020603050405020304" pitchFamily="18" charset="0"/>
              </a:rPr>
              <a:t>radioactive half-life</a:t>
            </a:r>
            <a:r>
              <a:rPr lang="en-US" altLang="en-US" sz="2400" dirty="0" smtClean="0">
                <a:solidFill>
                  <a:srgbClr val="000000"/>
                </a:solidFill>
                <a:latin typeface="+mn-lt"/>
                <a:cs typeface="Times New Roman" panose="02020603050405020304" pitchFamily="18" charset="0"/>
              </a:rPr>
              <a:t> of that nuclide.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the previous graph had the time axis in increments of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From the graph we see that                                                    half of the original 100 nuclei                                                  have decayed after 1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after 1 half-life, only 50                                          of the original population of                                              100 have retained their                                                     original form.</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And the process continues…</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3" name="Picture 2"/>
          <p:cNvPicPr>
            <a:picLocks noChangeAspect="1"/>
          </p:cNvPicPr>
          <p:nvPr/>
        </p:nvPicPr>
        <p:blipFill>
          <a:blip r:embed="rId7" cstate="print">
            <a:clrChange>
              <a:clrFrom>
                <a:srgbClr val="FFFFFF"/>
              </a:clrFrom>
              <a:clrTo>
                <a:srgbClr val="FFFFFF">
                  <a:alpha val="0"/>
                </a:srgbClr>
              </a:clrTo>
            </a:clrChange>
          </a:blip>
          <a:stretch>
            <a:fillRect/>
          </a:stretch>
        </p:blipFill>
        <p:spPr>
          <a:xfrm>
            <a:off x="4949825" y="3602038"/>
            <a:ext cx="3648075" cy="3228975"/>
          </a:xfrm>
          <a:prstGeom prst="rect">
            <a:avLst/>
          </a:prstGeom>
          <a:ln>
            <a:noFill/>
          </a:ln>
          <a:effectLst>
            <a:outerShdw blurRad="292100" dist="139700" dir="2700000" algn="tl" rotWithShape="0">
              <a:srgbClr val="333333">
                <a:alpha val="65000"/>
              </a:srgbClr>
            </a:outerShdw>
          </a:effectLst>
        </p:spPr>
      </p:pic>
      <p:sp>
        <p:nvSpPr>
          <p:cNvPr id="1013765" name="Text Box 5"/>
          <p:cNvSpPr txBox="1">
            <a:spLocks noChangeArrowheads="1"/>
          </p:cNvSpPr>
          <p:nvPr/>
        </p:nvSpPr>
        <p:spPr bwMode="auto">
          <a:xfrm>
            <a:off x="5705475" y="6407150"/>
            <a:ext cx="2825750" cy="461963"/>
          </a:xfrm>
          <a:prstGeom prst="rect">
            <a:avLst/>
          </a:prstGeom>
          <a:noFill/>
          <a:ln w="9525">
            <a:noFill/>
            <a:miter lim="800000"/>
            <a:headEnd/>
            <a:tailEnd/>
          </a:ln>
        </p:spPr>
        <p:txBody>
          <a:bodyPr>
            <a:spAutoFit/>
          </a:bodyPr>
          <a:lstStyle/>
          <a:p>
            <a:r>
              <a:rPr lang="en-US" altLang="en-US">
                <a:solidFill>
                  <a:schemeClr val="hlink"/>
                </a:solidFill>
              </a:rPr>
              <a:t>Time (half-lives)</a:t>
            </a:r>
          </a:p>
        </p:txBody>
      </p:sp>
      <p:sp>
        <p:nvSpPr>
          <p:cNvPr id="1013766" name="Text Box 6"/>
          <p:cNvSpPr txBox="1">
            <a:spLocks noChangeArrowheads="1"/>
          </p:cNvSpPr>
          <p:nvPr/>
        </p:nvSpPr>
        <p:spPr bwMode="auto">
          <a:xfrm rot="-5400000">
            <a:off x="3844925" y="4568825"/>
            <a:ext cx="2644775" cy="460375"/>
          </a:xfrm>
          <a:prstGeom prst="rect">
            <a:avLst/>
          </a:prstGeom>
          <a:noFill/>
          <a:ln w="9525">
            <a:noFill/>
            <a:miter lim="800000"/>
            <a:headEnd/>
            <a:tailEnd/>
          </a:ln>
        </p:spPr>
        <p:txBody>
          <a:bodyPr>
            <a:spAutoFit/>
          </a:bodyPr>
          <a:lstStyle/>
          <a:p>
            <a:r>
              <a:rPr lang="en-US" altLang="en-US">
                <a:solidFill>
                  <a:schemeClr val="hlink"/>
                </a:solidFill>
              </a:rPr>
              <a:t>N (population)</a:t>
            </a:r>
          </a:p>
        </p:txBody>
      </p:sp>
      <p:sp>
        <p:nvSpPr>
          <p:cNvPr id="1013768" name="Rectangle 8"/>
          <p:cNvSpPr>
            <a:spLocks noChangeArrowheads="1"/>
          </p:cNvSpPr>
          <p:nvPr/>
        </p:nvSpPr>
        <p:spPr bwMode="auto">
          <a:xfrm>
            <a:off x="5643563" y="3767138"/>
            <a:ext cx="219075" cy="2414587"/>
          </a:xfrm>
          <a:prstGeom prst="rect">
            <a:avLst/>
          </a:prstGeom>
          <a:solidFill>
            <a:srgbClr val="FF6600"/>
          </a:solidFill>
          <a:ln w="9525">
            <a:noFill/>
            <a:miter lim="800000"/>
            <a:headEnd/>
            <a:tailEnd/>
          </a:ln>
        </p:spPr>
        <p:txBody>
          <a:bodyPr wrap="none" anchor="ctr"/>
          <a:lstStyle/>
          <a:p>
            <a:endParaRPr lang="en-US" altLang="en-US"/>
          </a:p>
        </p:txBody>
      </p:sp>
      <p:sp>
        <p:nvSpPr>
          <p:cNvPr id="1013769" name="Rectangle 9"/>
          <p:cNvSpPr>
            <a:spLocks noChangeArrowheads="1"/>
          </p:cNvSpPr>
          <p:nvPr/>
        </p:nvSpPr>
        <p:spPr bwMode="auto">
          <a:xfrm>
            <a:off x="5643563" y="4978400"/>
            <a:ext cx="219075" cy="1206500"/>
          </a:xfrm>
          <a:prstGeom prst="rect">
            <a:avLst/>
          </a:prstGeom>
          <a:solidFill>
            <a:srgbClr val="FF6600"/>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1" end="1"/>
                                            </p:txEl>
                                          </p:spTgt>
                                        </p:tgtEl>
                                        <p:attrNameLst>
                                          <p:attrName>style.visibility</p:attrName>
                                        </p:attrNameLst>
                                      </p:cBhvr>
                                      <p:to>
                                        <p:strVal val="visible"/>
                                      </p:to>
                                    </p:set>
                                    <p:anim calcmode="lin" valueType="num">
                                      <p:cBhvr additive="base">
                                        <p:cTn id="7" dur="500" fill="hold"/>
                                        <p:tgtEl>
                                          <p:spTgt spid="1013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62">
                                            <p:txEl>
                                              <p:pRg st="2" end="2"/>
                                            </p:txEl>
                                          </p:spTgt>
                                        </p:tgtEl>
                                        <p:attrNameLst>
                                          <p:attrName>style.visibility</p:attrName>
                                        </p:attrNameLst>
                                      </p:cBhvr>
                                      <p:to>
                                        <p:strVal val="visible"/>
                                      </p:to>
                                    </p:set>
                                    <p:anim calcmode="lin" valueType="num">
                                      <p:cBhvr additive="base">
                                        <p:cTn id="13" dur="500" fill="hold"/>
                                        <p:tgtEl>
                                          <p:spTgt spid="1013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13766"/>
                                        </p:tgtEl>
                                        <p:attrNameLst>
                                          <p:attrName>style.visibility</p:attrName>
                                        </p:attrNameLst>
                                      </p:cBhvr>
                                      <p:to>
                                        <p:strVal val="visible"/>
                                      </p:to>
                                    </p:set>
                                    <p:anim calcmode="lin" valueType="num">
                                      <p:cBhvr>
                                        <p:cTn id="22" dur="500" fill="hold"/>
                                        <p:tgtEl>
                                          <p:spTgt spid="1013766"/>
                                        </p:tgtEl>
                                        <p:attrNameLst>
                                          <p:attrName>ppt_w</p:attrName>
                                        </p:attrNameLst>
                                      </p:cBhvr>
                                      <p:tavLst>
                                        <p:tav tm="0">
                                          <p:val>
                                            <p:fltVal val="0"/>
                                          </p:val>
                                        </p:tav>
                                        <p:tav tm="100000">
                                          <p:val>
                                            <p:strVal val="#ppt_w"/>
                                          </p:val>
                                        </p:tav>
                                      </p:tavLst>
                                    </p:anim>
                                    <p:anim calcmode="lin" valueType="num">
                                      <p:cBhvr>
                                        <p:cTn id="23" dur="500" fill="hold"/>
                                        <p:tgtEl>
                                          <p:spTgt spid="1013766"/>
                                        </p:tgtEl>
                                        <p:attrNameLst>
                                          <p:attrName>ppt_h</p:attrName>
                                        </p:attrNameLst>
                                      </p:cBhvr>
                                      <p:tavLst>
                                        <p:tav tm="0">
                                          <p:val>
                                            <p:fltVal val="0"/>
                                          </p:val>
                                        </p:tav>
                                        <p:tav tm="100000">
                                          <p:val>
                                            <p:strVal val="#ppt_h"/>
                                          </p:val>
                                        </p:tav>
                                      </p:tavLst>
                                    </p:anim>
                                    <p:animEffect transition="in" filter="fade">
                                      <p:cBhvr>
                                        <p:cTn id="24" dur="500"/>
                                        <p:tgtEl>
                                          <p:spTgt spid="1013766"/>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13765"/>
                                        </p:tgtEl>
                                        <p:attrNameLst>
                                          <p:attrName>style.visibility</p:attrName>
                                        </p:attrNameLst>
                                      </p:cBhvr>
                                      <p:to>
                                        <p:strVal val="visible"/>
                                      </p:to>
                                    </p:set>
                                    <p:anim calcmode="lin" valueType="num">
                                      <p:cBhvr>
                                        <p:cTn id="29" dur="500" fill="hold"/>
                                        <p:tgtEl>
                                          <p:spTgt spid="1013765"/>
                                        </p:tgtEl>
                                        <p:attrNameLst>
                                          <p:attrName>ppt_w</p:attrName>
                                        </p:attrNameLst>
                                      </p:cBhvr>
                                      <p:tavLst>
                                        <p:tav tm="0">
                                          <p:val>
                                            <p:fltVal val="0"/>
                                          </p:val>
                                        </p:tav>
                                        <p:tav tm="100000">
                                          <p:val>
                                            <p:strVal val="#ppt_w"/>
                                          </p:val>
                                        </p:tav>
                                      </p:tavLst>
                                    </p:anim>
                                    <p:anim calcmode="lin" valueType="num">
                                      <p:cBhvr>
                                        <p:cTn id="30" dur="500" fill="hold"/>
                                        <p:tgtEl>
                                          <p:spTgt spid="1013765"/>
                                        </p:tgtEl>
                                        <p:attrNameLst>
                                          <p:attrName>ppt_h</p:attrName>
                                        </p:attrNameLst>
                                      </p:cBhvr>
                                      <p:tavLst>
                                        <p:tav tm="0">
                                          <p:val>
                                            <p:fltVal val="0"/>
                                          </p:val>
                                        </p:tav>
                                        <p:tav tm="100000">
                                          <p:val>
                                            <p:strVal val="#ppt_h"/>
                                          </p:val>
                                        </p:tav>
                                      </p:tavLst>
                                    </p:anim>
                                    <p:animEffect transition="in" filter="fade">
                                      <p:cBhvr>
                                        <p:cTn id="31" dur="500"/>
                                        <p:tgtEl>
                                          <p:spTgt spid="1013765"/>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13762">
                                            <p:txEl>
                                              <p:pRg st="3" end="3"/>
                                            </p:txEl>
                                          </p:spTgt>
                                        </p:tgtEl>
                                        <p:attrNameLst>
                                          <p:attrName>style.visibility</p:attrName>
                                        </p:attrNameLst>
                                      </p:cBhvr>
                                      <p:to>
                                        <p:strVal val="visible"/>
                                      </p:to>
                                    </p:set>
                                    <p:anim calcmode="lin" valueType="num">
                                      <p:cBhvr additive="base">
                                        <p:cTn id="36" dur="500" fill="hold"/>
                                        <p:tgtEl>
                                          <p:spTgt spid="10137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13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68"/>
                                        </p:tgtEl>
                                        <p:attrNameLst>
                                          <p:attrName>style.visibility</p:attrName>
                                        </p:attrNameLst>
                                      </p:cBhvr>
                                      <p:to>
                                        <p:strVal val="visible"/>
                                      </p:to>
                                    </p:set>
                                    <p:animEffect transition="in" filter="fade">
                                      <p:cBhvr>
                                        <p:cTn id="42" dur="500"/>
                                        <p:tgtEl>
                                          <p:spTgt spid="101376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13769"/>
                                        </p:tgtEl>
                                        <p:attrNameLst>
                                          <p:attrName>style.visibility</p:attrName>
                                        </p:attrNameLst>
                                      </p:cBhvr>
                                      <p:to>
                                        <p:strVal val="visible"/>
                                      </p:to>
                                    </p:set>
                                    <p:animEffect transition="in" filter="fade">
                                      <p:cBhvr>
                                        <p:cTn id="46" dur="500"/>
                                        <p:tgtEl>
                                          <p:spTgt spid="10137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xit" presetSubtype="1" fill="hold" grpId="1" nodeType="clickEffect">
                                  <p:stCondLst>
                                    <p:cond delay="0"/>
                                  </p:stCondLst>
                                  <p:childTnLst>
                                    <p:animEffect transition="out" filter="wipe(up)">
                                      <p:cBhvr>
                                        <p:cTn id="50" dur="2000"/>
                                        <p:tgtEl>
                                          <p:spTgt spid="1013768"/>
                                        </p:tgtEl>
                                      </p:cBhvr>
                                    </p:animEffect>
                                    <p:set>
                                      <p:cBhvr>
                                        <p:cTn id="51" dur="1" fill="hold">
                                          <p:stCondLst>
                                            <p:cond delay="1999"/>
                                          </p:stCondLst>
                                        </p:cTn>
                                        <p:tgtEl>
                                          <p:spTgt spid="101376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13762">
                                            <p:txEl>
                                              <p:pRg st="4" end="4"/>
                                            </p:txEl>
                                          </p:spTgt>
                                        </p:tgtEl>
                                        <p:attrNameLst>
                                          <p:attrName>style.visibility</p:attrName>
                                        </p:attrNameLst>
                                      </p:cBhvr>
                                      <p:to>
                                        <p:strVal val="visible"/>
                                      </p:to>
                                    </p:set>
                                    <p:anim calcmode="lin" valueType="num">
                                      <p:cBhvr additive="base">
                                        <p:cTn id="56" dur="500" fill="hold"/>
                                        <p:tgtEl>
                                          <p:spTgt spid="101376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13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grpId="1" nodeType="clickEffect">
                                  <p:stCondLst>
                                    <p:cond delay="0"/>
                                  </p:stCondLst>
                                  <p:childTnLst>
                                    <p:animMotion origin="layout" path="M 5E-6 0.00185 L 0.025 0.00185 " pathEditMode="relative" rAng="0" ptsTypes="AA">
                                      <p:cBhvr>
                                        <p:cTn id="61" dur="2000" fill="hold"/>
                                        <p:tgtEl>
                                          <p:spTgt spid="1013769"/>
                                        </p:tgtEl>
                                        <p:attrNameLst>
                                          <p:attrName>ppt_x</p:attrName>
                                          <p:attrName>ppt_y</p:attrName>
                                        </p:attrNameLst>
                                      </p:cBhvr>
                                      <p:rCtr x="13" y="0"/>
                                    </p:animMotion>
                                  </p:childTnLst>
                                  <p:subTnLst>
                                    <p:audio>
                                      <p:cMediaNode>
                                        <p:cTn display="0" masterRel="sameClick">
                                          <p:stCondLst>
                                            <p:cond evt="begin" delay="0">
                                              <p:tn val="60"/>
                                            </p:cond>
                                          </p:stCondLst>
                                          <p:endCondLst>
                                            <p:cond evt="onStopAudio" delay="0">
                                              <p:tgtEl>
                                                <p:sldTgt/>
                                              </p:tgtEl>
                                            </p:cond>
                                          </p:endCondLst>
                                        </p:cTn>
                                        <p:tgtEl>
                                          <p:sndTgt r:embed="rId6" name="push.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013762">
                                            <p:txEl>
                                              <p:pRg st="5" end="5"/>
                                            </p:txEl>
                                          </p:spTgt>
                                        </p:tgtEl>
                                        <p:attrNameLst>
                                          <p:attrName>style.visibility</p:attrName>
                                        </p:attrNameLst>
                                      </p:cBhvr>
                                      <p:to>
                                        <p:strVal val="visible"/>
                                      </p:to>
                                    </p:set>
                                    <p:anim calcmode="lin" valueType="num">
                                      <p:cBhvr additive="base">
                                        <p:cTn id="66" dur="500" fill="hold"/>
                                        <p:tgtEl>
                                          <p:spTgt spid="1013762">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13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5" grpId="0"/>
      <p:bldP spid="1013766" grpId="0"/>
      <p:bldP spid="1013768" grpId="0" animBg="1"/>
      <p:bldP spid="1013768" grpId="1" animBg="1"/>
      <p:bldP spid="1013769" grpId="0" animBg="1"/>
      <p:bldP spid="10137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751668"/>
              </a:xfrm>
              <a:prstGeom prst="rect">
                <a:avLst/>
              </a:prstGeom>
              <a:solidFill>
                <a:srgbClr val="EAEAEA"/>
              </a:solidFill>
              <a:ln w="9525">
                <a:noFill/>
                <a:miter lim="800000"/>
                <a:headEnd/>
                <a:tailEnd/>
              </a:ln>
            </p:spPr>
            <p:txBody>
              <a:bodyPr/>
              <a:lstStyle/>
              <a:p>
                <a:pPr marL="633413" indent="-633413" eaLnBrk="1" hangingPunct="1"/>
                <a:r>
                  <a:rPr lang="en-US" altLang="en-US" b="1" dirty="0" smtClean="0">
                    <a:solidFill>
                      <a:srgbClr val="FF0000"/>
                    </a:solidFill>
                  </a:rPr>
                  <a:t>Data booklet reference: </a:t>
                </a:r>
                <a:endParaRPr lang="en-US" altLang="en-US" dirty="0">
                  <a:solidFill>
                    <a:srgbClr val="FF0000"/>
                  </a:solidFill>
                </a:endParaRP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R</a:t>
                </a:r>
                <a:r>
                  <a:rPr lang="en-US" altLang="en-US" dirty="0">
                    <a:solidFill>
                      <a:srgbClr val="FF0000"/>
                    </a:solidFill>
                  </a:rPr>
                  <a:t> = </a:t>
                </a:r>
                <a:r>
                  <a:rPr lang="en-US" altLang="en-US" i="1" dirty="0">
                    <a:solidFill>
                      <a:srgbClr val="FF0000"/>
                    </a:solidFill>
                  </a:rPr>
                  <a:t>R</a:t>
                </a:r>
                <a:r>
                  <a:rPr lang="en-US" altLang="en-US" baseline="-25000" dirty="0">
                    <a:solidFill>
                      <a:srgbClr val="FF0000"/>
                    </a:solidFill>
                  </a:rPr>
                  <a:t>0</a:t>
                </a:r>
                <a:r>
                  <a:rPr lang="en-US" altLang="en-US" i="1" dirty="0">
                    <a:solidFill>
                      <a:srgbClr val="FF0000"/>
                    </a:solidFill>
                  </a:rPr>
                  <a:t>A</a:t>
                </a:r>
                <a:r>
                  <a:rPr lang="en-US" altLang="en-US" baseline="30000" dirty="0">
                    <a:solidFill>
                      <a:srgbClr val="FF0000"/>
                    </a:solidFill>
                  </a:rPr>
                  <a:t>1/3</a:t>
                </a:r>
              </a:p>
              <a:p>
                <a:pPr marL="633413" indent="-633413" eaLnBrk="1" hangingPunct="1"/>
                <a:r>
                  <a:rPr lang="en-US" altLang="en-US" dirty="0">
                    <a:solidFill>
                      <a:srgbClr val="FF0000"/>
                    </a:solidFill>
                  </a:rPr>
                  <a:t>• </a:t>
                </a:r>
                <a14:m>
                  <m:oMath xmlns:m="http://schemas.openxmlformats.org/officeDocument/2006/math">
                    <m:r>
                      <m:rPr>
                        <m:sty m:val="p"/>
                      </m:rPr>
                      <a:rPr lang="en-US" altLang="en-US" i="1" dirty="0" smtClean="0">
                        <a:solidFill>
                          <a:srgbClr val="FF0000"/>
                        </a:solidFill>
                        <a:latin typeface="Cambria Math" panose="02040503050406030204" pitchFamily="18" charset="0"/>
                        <a:sym typeface="Symbol" pitchFamily="18" charset="2"/>
                      </a:rPr>
                      <m:t>sin</m:t>
                    </m:r>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𝜃</m:t>
                    </m:r>
                    <m:r>
                      <a:rPr lang="en-US" altLang="en-US" i="1" dirty="0" smtClean="0">
                        <a:solidFill>
                          <a:srgbClr val="FF0000"/>
                        </a:solidFill>
                        <a:latin typeface="Cambria Math" panose="02040503050406030204" pitchFamily="18" charset="0"/>
                        <a:sym typeface="Symbol" pitchFamily="18" charset="2"/>
                      </a:rPr>
                      <m:t>=</m:t>
                    </m:r>
                    <m:f>
                      <m:fPr>
                        <m:ctrlP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i="1" dirty="0" smtClean="0">
                            <a:solidFill>
                              <a:srgbClr val="FF0000"/>
                            </a:solidFill>
                            <a:latin typeface="Cambria Math" panose="02040503050406030204" pitchFamily="18" charset="0"/>
                            <a:sym typeface="Symbol" pitchFamily="18" charset="2"/>
                          </a:rPr>
                          <m:t>𝐷</m:t>
                        </m:r>
                      </m:den>
                    </m:f>
                  </m:oMath>
                </a14:m>
                <a:endParaRPr lang="en-US" altLang="en-US" baseline="30000" dirty="0">
                  <a:solidFill>
                    <a:srgbClr val="FF0000"/>
                  </a:solidFill>
                </a:endParaRP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N</a:t>
                </a:r>
                <a:r>
                  <a:rPr lang="en-US" altLang="en-US" dirty="0">
                    <a:solidFill>
                      <a:srgbClr val="FF0000"/>
                    </a:solidFill>
                  </a:rPr>
                  <a:t> = </a:t>
                </a:r>
                <a:r>
                  <a:rPr lang="en-US" altLang="en-US" i="1" dirty="0">
                    <a:solidFill>
                      <a:srgbClr val="FF0000"/>
                    </a:solidFill>
                  </a:rPr>
                  <a:t>N</a:t>
                </a:r>
                <a:r>
                  <a:rPr lang="en-US" altLang="en-US" baseline="-25000" dirty="0">
                    <a:solidFill>
                      <a:srgbClr val="FF0000"/>
                    </a:solidFill>
                  </a:rPr>
                  <a:t>0</a:t>
                </a:r>
                <a:r>
                  <a:rPr lang="en-US" altLang="en-US" dirty="0">
                    <a:solidFill>
                      <a:srgbClr val="FF0000"/>
                    </a:solidFill>
                  </a:rPr>
                  <a:t>e </a:t>
                </a:r>
                <a:r>
                  <a:rPr lang="en-US" altLang="en-US" baseline="30000" dirty="0">
                    <a:solidFill>
                      <a:srgbClr val="FF0000"/>
                    </a:solidFill>
                  </a:rPr>
                  <a:t>-</a:t>
                </a:r>
                <a:r>
                  <a:rPr lang="en-US" altLang="en-US" baseline="30000" dirty="0">
                    <a:solidFill>
                      <a:srgbClr val="FF0000"/>
                    </a:solidFill>
                    <a:sym typeface="Symbol" pitchFamily="18" charset="2"/>
                  </a:rPr>
                  <a:t></a:t>
                </a:r>
                <a:r>
                  <a:rPr lang="en-US" altLang="en-US" i="1" baseline="30000" dirty="0">
                    <a:solidFill>
                      <a:srgbClr val="FF0000"/>
                    </a:solidFill>
                    <a:sym typeface="Symbol" pitchFamily="18" charset="2"/>
                  </a:rPr>
                  <a:t>t</a:t>
                </a: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A</a:t>
                </a:r>
                <a:r>
                  <a:rPr lang="en-US" altLang="en-US" dirty="0">
                    <a:solidFill>
                      <a:srgbClr val="FF0000"/>
                    </a:solidFill>
                  </a:rPr>
                  <a:t> = </a:t>
                </a:r>
                <a:r>
                  <a:rPr lang="en-US" altLang="en-US" dirty="0">
                    <a:solidFill>
                      <a:srgbClr val="FF0000"/>
                    </a:solidFill>
                    <a:sym typeface="Symbol" pitchFamily="18" charset="2"/>
                  </a:rPr>
                  <a:t></a:t>
                </a:r>
                <a:r>
                  <a:rPr lang="en-US" altLang="en-US" i="1" dirty="0">
                    <a:solidFill>
                      <a:srgbClr val="FF0000"/>
                    </a:solidFill>
                  </a:rPr>
                  <a:t>N</a:t>
                </a:r>
                <a:r>
                  <a:rPr lang="en-US" altLang="en-US" baseline="-25000" dirty="0">
                    <a:solidFill>
                      <a:srgbClr val="FF0000"/>
                    </a:solidFill>
                  </a:rPr>
                  <a:t>0</a:t>
                </a:r>
                <a:r>
                  <a:rPr lang="en-US" altLang="en-US" dirty="0">
                    <a:solidFill>
                      <a:srgbClr val="FF0000"/>
                    </a:solidFill>
                  </a:rPr>
                  <a:t>e </a:t>
                </a:r>
                <a:r>
                  <a:rPr lang="en-US" altLang="en-US" baseline="30000" dirty="0">
                    <a:solidFill>
                      <a:srgbClr val="FF0000"/>
                    </a:solidFill>
                  </a:rPr>
                  <a:t>-</a:t>
                </a:r>
                <a:r>
                  <a:rPr lang="en-US" altLang="en-US" baseline="30000" dirty="0">
                    <a:solidFill>
                      <a:srgbClr val="FF0000"/>
                    </a:solidFill>
                    <a:sym typeface="Symbol" pitchFamily="18" charset="2"/>
                  </a:rPr>
                  <a:t></a:t>
                </a:r>
                <a:r>
                  <a:rPr lang="en-US" altLang="en-US" i="1" baseline="30000" dirty="0">
                    <a:solidFill>
                      <a:srgbClr val="FF0000"/>
                    </a:solidFill>
                    <a:sym typeface="Symbol" pitchFamily="18" charset="2"/>
                  </a:rPr>
                  <a:t>t</a:t>
                </a:r>
                <a:endParaRPr lang="en-US" altLang="en-US" dirty="0">
                  <a:solidFill>
                    <a:srgbClr val="FF0000"/>
                  </a:solidFill>
                  <a:latin typeface="Cambria Math" pitchFamily="18" charset="0"/>
                  <a:sym typeface="Symbol" pitchFamily="18" charset="2"/>
                </a:endParaRPr>
              </a:p>
              <a:p>
                <a:pPr marL="633413" indent="-633413" eaLnBrk="1" hangingPunct="1"/>
                <a:r>
                  <a:rPr lang="en-US" altLang="en-US" b="1" dirty="0"/>
                  <a:t>Theory of knowledge: </a:t>
                </a:r>
                <a:endParaRPr lang="en-US" altLang="en-US" dirty="0"/>
              </a:p>
              <a:p>
                <a:pPr marL="633413" indent="-633413"/>
                <a:r>
                  <a:rPr lang="en-US" altLang="en-US" dirty="0"/>
                  <a:t>• Much of the knowledge about subatomic particles is based on the models one uses to interpret the data from experiments. How can we be sure that we are discovering an “independent truth” not influenced by our models? Is there such a thing as a single truth? </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751668"/>
              </a:xfrm>
              <a:prstGeom prst="rect">
                <a:avLst/>
              </a:prstGeom>
              <a:blipFill>
                <a:blip r:embed="rId5"/>
                <a:stretch>
                  <a:fillRect l="-1255" t="-899" r="-1333" b="-899"/>
                </a:stretch>
              </a:blipFill>
              <a:ln w="9525">
                <a:noFill/>
                <a:miter lim="800000"/>
                <a:headEnd/>
                <a:tailEnd/>
              </a:ln>
            </p:spPr>
            <p:txBody>
              <a:bodyPr/>
              <a:lstStyle/>
              <a:p>
                <a:r>
                  <a:rPr lang="en-US">
                    <a:noFill/>
                  </a:rPr>
                  <a:t> </a:t>
                </a:r>
              </a:p>
            </p:txBody>
          </p:sp>
        </mc:Fallback>
      </mc:AlternateContent>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314450"/>
            <a:ext cx="7772400" cy="5543550"/>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Arial" panose="020B0604020202020204" pitchFamily="34" charset="0"/>
              </a:rPr>
              <a:t>The law of radioactive decay and the decay constant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The higher the initial population                                               of a radioactive material, the                                                  more decays there will be in a                                                            time interval.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But each decay decreases the                                                         population.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Hence the decay rate                                                  decreases over time for a fixed                                                  sample and it is an </a:t>
            </a:r>
            <a:r>
              <a:rPr lang="en-US" altLang="en-US" sz="2400" b="1" dirty="0" smtClean="0">
                <a:solidFill>
                  <a:srgbClr val="000000"/>
                </a:solidFill>
                <a:latin typeface="+mn-lt"/>
                <a:cs typeface="Times New Roman" panose="02020603050405020304" pitchFamily="18" charset="0"/>
              </a:rPr>
              <a:t>exponential                                      decrease</a:t>
            </a:r>
            <a:r>
              <a:rPr lang="en-US" altLang="en-US" sz="2400" dirty="0" smtClean="0">
                <a:solidFill>
                  <a:srgbClr val="000000"/>
                </a:solidFill>
                <a:latin typeface="+mn-lt"/>
                <a:cs typeface="Times New Roman" panose="02020603050405020304" pitchFamily="18" charset="0"/>
              </a:rPr>
              <a:t>.</a:t>
            </a: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latin typeface="+mn-lt"/>
                <a:cs typeface="Times New Roman" panose="02020603050405020304" pitchFamily="18" charset="0"/>
              </a:rPr>
              <a:t>where </a:t>
            </a:r>
            <a:r>
              <a:rPr lang="en-US" altLang="en-US" sz="2400" i="1" dirty="0" smtClean="0">
                <a:solidFill>
                  <a:srgbClr val="000000"/>
                </a:solidFill>
                <a:latin typeface="+mn-lt"/>
                <a:cs typeface="Times New Roman" panose="02020603050405020304" pitchFamily="18" charset="0"/>
              </a:rPr>
              <a:t>N</a:t>
            </a:r>
            <a:r>
              <a:rPr lang="en-US" altLang="en-US" sz="2400" baseline="-25000" dirty="0" smtClean="0">
                <a:solidFill>
                  <a:srgbClr val="000000"/>
                </a:solidFill>
                <a:latin typeface="+mn-lt"/>
                <a:cs typeface="Times New Roman" panose="02020603050405020304" pitchFamily="18" charset="0"/>
              </a:rPr>
              <a:t>0</a:t>
            </a:r>
            <a:r>
              <a:rPr lang="en-US" altLang="en-US" sz="2400" dirty="0" smtClean="0">
                <a:solidFill>
                  <a:srgbClr val="000000"/>
                </a:solidFill>
                <a:latin typeface="+mn-lt"/>
                <a:cs typeface="Times New Roman" panose="02020603050405020304" pitchFamily="18" charset="0"/>
              </a:rPr>
              <a:t> is the initial population, </a:t>
            </a:r>
            <a:r>
              <a:rPr lang="en-US" altLang="en-US" sz="2400" i="1" dirty="0" smtClean="0">
                <a:solidFill>
                  <a:srgbClr val="000000"/>
                </a:solidFill>
                <a:latin typeface="+mn-lt"/>
                <a:cs typeface="Times New Roman" panose="02020603050405020304" pitchFamily="18" charset="0"/>
              </a:rPr>
              <a:t>N</a:t>
            </a:r>
            <a:r>
              <a:rPr lang="en-US" altLang="en-US" sz="2400" dirty="0" smtClean="0">
                <a:solidFill>
                  <a:srgbClr val="000000"/>
                </a:solidFill>
                <a:latin typeface="+mn-lt"/>
                <a:cs typeface="Times New Roman" panose="02020603050405020304" pitchFamily="18" charset="0"/>
              </a:rPr>
              <a:t> is the new one, </a:t>
            </a:r>
            <a:r>
              <a:rPr lang="en-US" altLang="en-US" sz="2400" i="1" dirty="0" smtClean="0">
                <a:solidFill>
                  <a:srgbClr val="000000"/>
                </a:solidFill>
                <a:latin typeface="+mn-lt"/>
                <a:cs typeface="Times New Roman" panose="02020603050405020304" pitchFamily="18" charset="0"/>
              </a:rPr>
              <a:t>t</a:t>
            </a:r>
            <a:r>
              <a:rPr lang="en-US" altLang="en-US" sz="2400" dirty="0" smtClean="0">
                <a:solidFill>
                  <a:srgbClr val="000000"/>
                </a:solidFill>
                <a:latin typeface="+mn-lt"/>
                <a:cs typeface="Times New Roman" panose="02020603050405020304" pitchFamily="18" charset="0"/>
              </a:rPr>
              <a:t> is the time, and </a:t>
            </a:r>
            <a:r>
              <a:rPr lang="en-US" altLang="en-US" sz="2400" dirty="0" smtClean="0">
                <a:solidFill>
                  <a:srgbClr val="000000"/>
                </a:solidFill>
                <a:latin typeface="+mn-lt"/>
                <a:cs typeface="Times New Roman" panose="02020603050405020304" pitchFamily="18" charset="0"/>
                <a:sym typeface="Symbol" panose="05050102010706020507" pitchFamily="18" charset="2"/>
              </a:rPr>
              <a:t> is the </a:t>
            </a:r>
            <a:r>
              <a:rPr lang="en-US" altLang="en-US" sz="2400" b="1" dirty="0" smtClean="0">
                <a:solidFill>
                  <a:srgbClr val="000000"/>
                </a:solidFill>
                <a:latin typeface="+mn-lt"/>
                <a:cs typeface="Times New Roman" panose="02020603050405020304" pitchFamily="18" charset="0"/>
                <a:sym typeface="Symbol" panose="05050102010706020507" pitchFamily="18" charset="2"/>
              </a:rPr>
              <a:t>decay constant</a:t>
            </a:r>
            <a:r>
              <a:rPr lang="en-US" altLang="en-US" sz="2400" dirty="0" smtClean="0">
                <a:solidFill>
                  <a:srgbClr val="000000"/>
                </a:solidFill>
                <a:latin typeface="+mn-lt"/>
                <a:cs typeface="Times New Roman" panose="02020603050405020304" pitchFamily="18" charset="0"/>
                <a:sym typeface="Symbol" panose="05050102010706020507" pitchFamily="18" charset="2"/>
              </a:rPr>
              <a:t>.</a:t>
            </a:r>
          </a:p>
        </p:txBody>
      </p:sp>
      <p:pic>
        <p:nvPicPr>
          <p:cNvPr id="1282052" name="Picture 4"/>
          <p:cNvPicPr>
            <a:picLocks noChangeAspect="1" noChangeArrowheads="1"/>
          </p:cNvPicPr>
          <p:nvPr/>
        </p:nvPicPr>
        <p:blipFill>
          <a:blip r:embed="rId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3" name="Picture 5"/>
          <p:cNvPicPr>
            <a:picLocks noChangeAspect="1" noChangeArrowheads="1"/>
          </p:cNvPicPr>
          <p:nvPr/>
        </p:nvPicPr>
        <p:blipFill>
          <a:blip r:embed="rId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4" name="Picture 6"/>
          <p:cNvPicPr>
            <a:picLocks noChangeAspect="1" noChangeArrowheads="1"/>
          </p:cNvPicPr>
          <p:nvPr/>
        </p:nvPicPr>
        <p:blipFill>
          <a:blip r:embed="rId10"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5" name="Picture 7"/>
          <p:cNvPicPr>
            <a:picLocks noChangeAspect="1" noChangeArrowheads="1"/>
          </p:cNvPicPr>
          <p:nvPr/>
        </p:nvPicPr>
        <p:blipFill>
          <a:blip r:embed="rId11"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6" name="Picture 8"/>
          <p:cNvPicPr>
            <a:picLocks noChangeAspect="1" noChangeArrowheads="1"/>
          </p:cNvPicPr>
          <p:nvPr/>
        </p:nvPicPr>
        <p:blipFill>
          <a:blip r:embed="rId12"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7" name="Picture 9"/>
          <p:cNvPicPr>
            <a:picLocks noChangeAspect="1" noChangeArrowheads="1"/>
          </p:cNvPicPr>
          <p:nvPr/>
        </p:nvPicPr>
        <p:blipFill>
          <a:blip r:embed="rId13"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8" name="Picture 10"/>
          <p:cNvPicPr>
            <a:picLocks noChangeAspect="1" noChangeArrowheads="1"/>
          </p:cNvPicPr>
          <p:nvPr/>
        </p:nvPicPr>
        <p:blipFill>
          <a:blip r:embed="rId14"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9" name="Picture 11"/>
          <p:cNvPicPr>
            <a:picLocks noChangeAspect="1" noChangeArrowheads="1"/>
          </p:cNvPicPr>
          <p:nvPr/>
        </p:nvPicPr>
        <p:blipFill>
          <a:blip r:embed="rId15"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0" name="Picture 12"/>
          <p:cNvPicPr>
            <a:picLocks noChangeAspect="1" noChangeArrowheads="1"/>
          </p:cNvPicPr>
          <p:nvPr/>
        </p:nvPicPr>
        <p:blipFill>
          <a:blip r:embed="rId16"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1" name="Picture 13"/>
          <p:cNvPicPr>
            <a:picLocks noChangeAspect="1" noChangeArrowheads="1"/>
          </p:cNvPicPr>
          <p:nvPr/>
        </p:nvPicPr>
        <p:blipFill>
          <a:blip r:embed="rId17"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2" name="Picture 14"/>
          <p:cNvPicPr>
            <a:picLocks noChangeAspect="1" noChangeArrowheads="1"/>
          </p:cNvPicPr>
          <p:nvPr/>
        </p:nvPicPr>
        <p:blipFill>
          <a:blip r:embed="rId1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3" name="Picture 15"/>
          <p:cNvPicPr>
            <a:picLocks noChangeAspect="1" noChangeArrowheads="1"/>
          </p:cNvPicPr>
          <p:nvPr/>
        </p:nvPicPr>
        <p:blipFill>
          <a:blip r:embed="rId1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sp>
        <p:nvSpPr>
          <p:cNvPr id="1282064" name="Text Box 16"/>
          <p:cNvSpPr txBox="1">
            <a:spLocks noChangeArrowheads="1"/>
          </p:cNvSpPr>
          <p:nvPr/>
        </p:nvSpPr>
        <p:spPr bwMode="auto">
          <a:xfrm>
            <a:off x="5992813" y="4792663"/>
            <a:ext cx="2959100" cy="400050"/>
          </a:xfrm>
          <a:prstGeom prst="rect">
            <a:avLst/>
          </a:prstGeom>
          <a:noFill/>
          <a:ln w="9525">
            <a:noFill/>
            <a:miter lim="800000"/>
            <a:headEnd/>
            <a:tailEnd/>
          </a:ln>
        </p:spPr>
        <p:txBody>
          <a:bodyPr>
            <a:spAutoFit/>
          </a:bodyPr>
          <a:lstStyle/>
          <a:p>
            <a:pPr algn="ctr"/>
            <a:r>
              <a:rPr lang="en-US" altLang="en-US" sz="2000">
                <a:solidFill>
                  <a:schemeClr val="hlink"/>
                </a:solidFill>
              </a:rPr>
              <a:t>Time in half-lives</a:t>
            </a:r>
          </a:p>
        </p:txBody>
      </p:sp>
      <p:sp>
        <p:nvSpPr>
          <p:cNvPr id="1282065" name="Text Box 17"/>
          <p:cNvSpPr txBox="1">
            <a:spLocks noChangeArrowheads="1"/>
          </p:cNvSpPr>
          <p:nvPr/>
        </p:nvSpPr>
        <p:spPr bwMode="auto">
          <a:xfrm rot="-5400000">
            <a:off x="3905250" y="3182938"/>
            <a:ext cx="3330575" cy="647700"/>
          </a:xfrm>
          <a:prstGeom prst="rect">
            <a:avLst/>
          </a:prstGeom>
          <a:noFill/>
          <a:ln w="9525">
            <a:noFill/>
            <a:miter lim="800000"/>
            <a:headEnd/>
            <a:tailEnd/>
          </a:ln>
        </p:spPr>
        <p:txBody>
          <a:bodyPr>
            <a:spAutoFit/>
          </a:bodyPr>
          <a:lstStyle/>
          <a:p>
            <a:pPr algn="ctr">
              <a:lnSpc>
                <a:spcPct val="90000"/>
              </a:lnSpc>
            </a:pPr>
            <a:r>
              <a:rPr lang="en-US" altLang="en-US" sz="2000">
                <a:solidFill>
                  <a:schemeClr val="hlink"/>
                </a:solidFill>
              </a:rPr>
              <a:t>Radioactive material remaining</a:t>
            </a:r>
          </a:p>
        </p:txBody>
      </p:sp>
      <p:grpSp>
        <p:nvGrpSpPr>
          <p:cNvPr id="2" name="Group 18"/>
          <p:cNvGrpSpPr>
            <a:grpSpLocks/>
          </p:cNvGrpSpPr>
          <p:nvPr/>
        </p:nvGrpSpPr>
        <p:grpSpPr bwMode="auto">
          <a:xfrm>
            <a:off x="6908800" y="2171700"/>
            <a:ext cx="1503363" cy="1519238"/>
            <a:chOff x="4100" y="2501"/>
            <a:chExt cx="947" cy="957"/>
          </a:xfrm>
        </p:grpSpPr>
        <p:sp>
          <p:nvSpPr>
            <p:cNvPr id="4098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4098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4099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4099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4099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4099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4099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4099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40996" name="Text Box 27"/>
            <p:cNvSpPr txBox="1">
              <a:spLocks noChangeArrowheads="1"/>
            </p:cNvSpPr>
            <p:nvPr/>
          </p:nvSpPr>
          <p:spPr bwMode="auto">
            <a:xfrm>
              <a:off x="4457" y="2528"/>
              <a:ext cx="170" cy="291"/>
            </a:xfrm>
            <a:prstGeom prst="rect">
              <a:avLst/>
            </a:prstGeom>
            <a:noFill/>
            <a:ln w="9525">
              <a:noFill/>
              <a:miter lim="800000"/>
              <a:headEnd/>
              <a:tailEnd/>
            </a:ln>
          </p:spPr>
          <p:txBody>
            <a:bodyPr wrap="none">
              <a:spAutoFit/>
            </a:bodyPr>
            <a:lstStyle/>
            <a:p>
              <a:pPr algn="ctr"/>
              <a:r>
                <a:rPr lang="en-US" altLang="en-US"/>
                <a:t> </a:t>
              </a:r>
            </a:p>
          </p:txBody>
        </p:sp>
        <p:sp>
          <p:nvSpPr>
            <p:cNvPr id="40997" name="Text Box 28"/>
            <p:cNvSpPr txBox="1">
              <a:spLocks noChangeArrowheads="1"/>
            </p:cNvSpPr>
            <p:nvPr/>
          </p:nvSpPr>
          <p:spPr bwMode="auto">
            <a:xfrm>
              <a:off x="4798" y="2863"/>
              <a:ext cx="170" cy="291"/>
            </a:xfrm>
            <a:prstGeom prst="rect">
              <a:avLst/>
            </a:prstGeom>
            <a:noFill/>
            <a:ln w="9525">
              <a:noFill/>
              <a:miter lim="800000"/>
              <a:headEnd/>
              <a:tailEnd/>
            </a:ln>
          </p:spPr>
          <p:txBody>
            <a:bodyPr wrap="none">
              <a:spAutoFit/>
            </a:bodyPr>
            <a:lstStyle/>
            <a:p>
              <a:r>
                <a:rPr lang="en-US" altLang="en-US"/>
                <a:t> </a:t>
              </a:r>
            </a:p>
          </p:txBody>
        </p:sp>
        <p:sp>
          <p:nvSpPr>
            <p:cNvPr id="40998" name="Text Box 29"/>
            <p:cNvSpPr txBox="1">
              <a:spLocks noChangeArrowheads="1"/>
            </p:cNvSpPr>
            <p:nvPr/>
          </p:nvSpPr>
          <p:spPr bwMode="auto">
            <a:xfrm>
              <a:off x="4470" y="3167"/>
              <a:ext cx="170" cy="291"/>
            </a:xfrm>
            <a:prstGeom prst="rect">
              <a:avLst/>
            </a:prstGeom>
            <a:noFill/>
            <a:ln w="9525">
              <a:noFill/>
              <a:miter lim="800000"/>
              <a:headEnd/>
              <a:tailEnd/>
            </a:ln>
          </p:spPr>
          <p:txBody>
            <a:bodyPr wrap="none">
              <a:spAutoFit/>
            </a:bodyPr>
            <a:lstStyle/>
            <a:p>
              <a:r>
                <a:rPr lang="en-US" altLang="en-US"/>
                <a:t> </a:t>
              </a:r>
            </a:p>
          </p:txBody>
        </p:sp>
        <p:sp>
          <p:nvSpPr>
            <p:cNvPr id="40999" name="Text Box 30"/>
            <p:cNvSpPr txBox="1">
              <a:spLocks noChangeArrowheads="1"/>
            </p:cNvSpPr>
            <p:nvPr/>
          </p:nvSpPr>
          <p:spPr bwMode="auto">
            <a:xfrm>
              <a:off x="4154" y="2859"/>
              <a:ext cx="170" cy="291"/>
            </a:xfrm>
            <a:prstGeom prst="rect">
              <a:avLst/>
            </a:prstGeom>
            <a:noFill/>
            <a:ln w="9525">
              <a:noFill/>
              <a:miter lim="800000"/>
              <a:headEnd/>
              <a:tailEnd/>
            </a:ln>
          </p:spPr>
          <p:txBody>
            <a:bodyPr wrap="none">
              <a:spAutoFit/>
            </a:bodyPr>
            <a:lstStyle/>
            <a:p>
              <a:r>
                <a:rPr lang="en-US" altLang="en-US"/>
                <a:t> </a:t>
              </a:r>
            </a:p>
          </p:txBody>
        </p:sp>
      </p:grpSp>
      <p:grpSp>
        <p:nvGrpSpPr>
          <p:cNvPr id="3" name="Group 31"/>
          <p:cNvGrpSpPr>
            <a:grpSpLocks/>
          </p:cNvGrpSpPr>
          <p:nvPr/>
        </p:nvGrpSpPr>
        <p:grpSpPr bwMode="auto">
          <a:xfrm>
            <a:off x="7620000" y="2266950"/>
            <a:ext cx="96838" cy="1311275"/>
            <a:chOff x="4532" y="2501"/>
            <a:chExt cx="61" cy="826"/>
          </a:xfrm>
        </p:grpSpPr>
        <p:sp>
          <p:nvSpPr>
            <p:cNvPr id="4098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4098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4098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282083" name="Freeform 35"/>
          <p:cNvSpPr>
            <a:spLocks/>
          </p:cNvSpPr>
          <p:nvPr/>
        </p:nvSpPr>
        <p:spPr bwMode="auto">
          <a:xfrm>
            <a:off x="6030913" y="207486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grpSp>
        <p:nvGrpSpPr>
          <p:cNvPr id="4" name="Group 36"/>
          <p:cNvGrpSpPr>
            <a:grpSpLocks/>
          </p:cNvGrpSpPr>
          <p:nvPr/>
        </p:nvGrpSpPr>
        <p:grpSpPr bwMode="auto">
          <a:xfrm>
            <a:off x="809625" y="5629275"/>
            <a:ext cx="7464425" cy="461963"/>
            <a:chOff x="510" y="3539"/>
            <a:chExt cx="4702" cy="291"/>
          </a:xfrm>
        </p:grpSpPr>
        <p:sp>
          <p:nvSpPr>
            <p:cNvPr id="1282085" name="Rectangle 37"/>
            <p:cNvSpPr>
              <a:spLocks noChangeArrowheads="1"/>
            </p:cNvSpPr>
            <p:nvPr/>
          </p:nvSpPr>
          <p:spPr bwMode="auto">
            <a:xfrm>
              <a:off x="592" y="3552"/>
              <a:ext cx="311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r>
                <a:rPr lang="en-US" altLang="en-US" sz="2400" i="1" dirty="0" smtClean="0">
                  <a:latin typeface="+mn-lt"/>
                  <a:cs typeface="Arial" panose="020B0604020202020204" pitchFamily="34" charset="0"/>
                </a:rPr>
                <a:t>N</a:t>
              </a:r>
              <a:r>
                <a:rPr lang="en-US" altLang="en-US" sz="2400" dirty="0" smtClean="0">
                  <a:latin typeface="+mn-lt"/>
                  <a:cs typeface="Arial" panose="020B0604020202020204" pitchFamily="34" charset="0"/>
                </a:rPr>
                <a:t>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p>
          </p:txBody>
        </p:sp>
        <p:sp>
          <p:nvSpPr>
            <p:cNvPr id="40983" name="Text Box 38"/>
            <p:cNvSpPr txBox="1">
              <a:spLocks noChangeArrowheads="1"/>
            </p:cNvSpPr>
            <p:nvPr/>
          </p:nvSpPr>
          <p:spPr bwMode="auto">
            <a:xfrm>
              <a:off x="2898" y="3539"/>
              <a:ext cx="2314"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law of radioactive  decay</a:t>
              </a:r>
            </a:p>
          </p:txBody>
        </p:sp>
        <p:sp>
          <p:nvSpPr>
            <p:cNvPr id="40984" name="Rectangle 39"/>
            <p:cNvSpPr>
              <a:spLocks noChangeArrowheads="1"/>
            </p:cNvSpPr>
            <p:nvPr/>
          </p:nvSpPr>
          <p:spPr bwMode="auto">
            <a:xfrm>
              <a:off x="510" y="3541"/>
              <a:ext cx="4701" cy="280"/>
            </a:xfrm>
            <a:prstGeom prst="rect">
              <a:avLst/>
            </a:prstGeom>
            <a:noFill/>
            <a:ln w="12700">
              <a:solidFill>
                <a:schemeClr val="tx1"/>
              </a:solidFill>
              <a:miter lim="800000"/>
              <a:headEnd/>
              <a:tailEnd/>
            </a:ln>
          </p:spPr>
          <p:txBody>
            <a:bodyPr wrap="none" anchor="ctr"/>
            <a:lstStyle/>
            <a:p>
              <a:endParaRPr lang="en-US" altLang="en-US"/>
            </a:p>
          </p:txBody>
        </p:sp>
      </p:gr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0" end="0"/>
                                            </p:txEl>
                                          </p:spTgt>
                                        </p:tgtEl>
                                        <p:attrNameLst>
                                          <p:attrName>style.visibility</p:attrName>
                                        </p:attrNameLst>
                                      </p:cBhvr>
                                      <p:to>
                                        <p:strVal val="visible"/>
                                      </p:to>
                                    </p:set>
                                    <p:anim calcmode="lin" valueType="num">
                                      <p:cBhvr additive="base">
                                        <p:cTn id="7" dur="500" fill="hold"/>
                                        <p:tgtEl>
                                          <p:spTgt spid="1282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2050">
                                            <p:txEl>
                                              <p:pRg st="1" end="1"/>
                                            </p:txEl>
                                          </p:spTgt>
                                        </p:tgtEl>
                                        <p:attrNameLst>
                                          <p:attrName>style.visibility</p:attrName>
                                        </p:attrNameLst>
                                      </p:cBhvr>
                                      <p:to>
                                        <p:strVal val="visible"/>
                                      </p:to>
                                    </p:set>
                                    <p:anim calcmode="lin" valueType="num">
                                      <p:cBhvr additive="base">
                                        <p:cTn id="13"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2050">
                                            <p:txEl>
                                              <p:pRg st="2" end="2"/>
                                            </p:txEl>
                                          </p:spTgt>
                                        </p:tgtEl>
                                        <p:attrNameLst>
                                          <p:attrName>style.visibility</p:attrName>
                                        </p:attrNameLst>
                                      </p:cBhvr>
                                      <p:to>
                                        <p:strVal val="visible"/>
                                      </p:to>
                                    </p:set>
                                    <p:anim calcmode="lin" valueType="num">
                                      <p:cBhvr additive="base">
                                        <p:cTn id="19"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2050">
                                            <p:txEl>
                                              <p:pRg st="3" end="3"/>
                                            </p:txEl>
                                          </p:spTgt>
                                        </p:tgtEl>
                                        <p:attrNameLst>
                                          <p:attrName>style.visibility</p:attrName>
                                        </p:attrNameLst>
                                      </p:cBhvr>
                                      <p:to>
                                        <p:strVal val="visible"/>
                                      </p:to>
                                    </p:set>
                                    <p:anim calcmode="lin" valueType="num">
                                      <p:cBhvr additive="base">
                                        <p:cTn id="25" dur="500" fill="hold"/>
                                        <p:tgtEl>
                                          <p:spTgt spid="1282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2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82052"/>
                                        </p:tgtEl>
                                        <p:attrNameLst>
                                          <p:attrName>style.visibility</p:attrName>
                                        </p:attrNameLst>
                                      </p:cBhvr>
                                      <p:to>
                                        <p:strVal val="visible"/>
                                      </p:to>
                                    </p:set>
                                    <p:animEffect transition="in" filter="fade">
                                      <p:cBhvr>
                                        <p:cTn id="31" dur="2000"/>
                                        <p:tgtEl>
                                          <p:spTgt spid="1282052"/>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282065"/>
                                        </p:tgtEl>
                                        <p:attrNameLst>
                                          <p:attrName>style.visibility</p:attrName>
                                        </p:attrNameLst>
                                      </p:cBhvr>
                                      <p:to>
                                        <p:strVal val="visible"/>
                                      </p:to>
                                    </p:set>
                                    <p:anim calcmode="lin" valueType="num">
                                      <p:cBhvr>
                                        <p:cTn id="36" dur="500" fill="hold"/>
                                        <p:tgtEl>
                                          <p:spTgt spid="1282065"/>
                                        </p:tgtEl>
                                        <p:attrNameLst>
                                          <p:attrName>ppt_w</p:attrName>
                                        </p:attrNameLst>
                                      </p:cBhvr>
                                      <p:tavLst>
                                        <p:tav tm="0">
                                          <p:val>
                                            <p:fltVal val="0"/>
                                          </p:val>
                                        </p:tav>
                                        <p:tav tm="100000">
                                          <p:val>
                                            <p:strVal val="#ppt_w"/>
                                          </p:val>
                                        </p:tav>
                                      </p:tavLst>
                                    </p:anim>
                                    <p:anim calcmode="lin" valueType="num">
                                      <p:cBhvr>
                                        <p:cTn id="37" dur="500" fill="hold"/>
                                        <p:tgtEl>
                                          <p:spTgt spid="1282065"/>
                                        </p:tgtEl>
                                        <p:attrNameLst>
                                          <p:attrName>ppt_h</p:attrName>
                                        </p:attrNameLst>
                                      </p:cBhvr>
                                      <p:tavLst>
                                        <p:tav tm="0">
                                          <p:val>
                                            <p:fltVal val="0"/>
                                          </p:val>
                                        </p:tav>
                                        <p:tav tm="100000">
                                          <p:val>
                                            <p:strVal val="#ppt_h"/>
                                          </p:val>
                                        </p:tav>
                                      </p:tavLst>
                                    </p:anim>
                                    <p:animEffect transition="in" filter="fade">
                                      <p:cBhvr>
                                        <p:cTn id="38" dur="500"/>
                                        <p:tgtEl>
                                          <p:spTgt spid="12820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82064"/>
                                        </p:tgtEl>
                                        <p:attrNameLst>
                                          <p:attrName>style.visibility</p:attrName>
                                        </p:attrNameLst>
                                      </p:cBhvr>
                                      <p:to>
                                        <p:strVal val="visible"/>
                                      </p:to>
                                    </p:set>
                                    <p:anim calcmode="lin" valueType="num">
                                      <p:cBhvr>
                                        <p:cTn id="43" dur="500" fill="hold"/>
                                        <p:tgtEl>
                                          <p:spTgt spid="1282064"/>
                                        </p:tgtEl>
                                        <p:attrNameLst>
                                          <p:attrName>ppt_w</p:attrName>
                                        </p:attrNameLst>
                                      </p:cBhvr>
                                      <p:tavLst>
                                        <p:tav tm="0">
                                          <p:val>
                                            <p:fltVal val="0"/>
                                          </p:val>
                                        </p:tav>
                                        <p:tav tm="100000">
                                          <p:val>
                                            <p:strVal val="#ppt_w"/>
                                          </p:val>
                                        </p:tav>
                                      </p:tavLst>
                                    </p:anim>
                                    <p:anim calcmode="lin" valueType="num">
                                      <p:cBhvr>
                                        <p:cTn id="44" dur="500" fill="hold"/>
                                        <p:tgtEl>
                                          <p:spTgt spid="1282064"/>
                                        </p:tgtEl>
                                        <p:attrNameLst>
                                          <p:attrName>ppt_h</p:attrName>
                                        </p:attrNameLst>
                                      </p:cBhvr>
                                      <p:tavLst>
                                        <p:tav tm="0">
                                          <p:val>
                                            <p:fltVal val="0"/>
                                          </p:val>
                                        </p:tav>
                                        <p:tav tm="100000">
                                          <p:val>
                                            <p:strVal val="#ppt_h"/>
                                          </p:val>
                                        </p:tav>
                                      </p:tavLst>
                                    </p:anim>
                                    <p:animEffect transition="in" filter="fade">
                                      <p:cBhvr>
                                        <p:cTn id="45" dur="500"/>
                                        <p:tgtEl>
                                          <p:spTgt spid="1282064"/>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repeatCount="indefinite" fill="hold" nodeType="clickEffect">
                                  <p:stCondLst>
                                    <p:cond delay="0"/>
                                  </p:stCondLst>
                                  <p:childTnLst>
                                    <p:animRot by="21600000">
                                      <p:cBhvr>
                                        <p:cTn id="55" dur="5000" fill="hold"/>
                                        <p:tgtEl>
                                          <p:spTgt spid="3"/>
                                        </p:tgtEl>
                                        <p:attrNameLst>
                                          <p:attrName>r</p:attrName>
                                        </p:attrNameLst>
                                      </p:cBhvr>
                                    </p:animRo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1282053"/>
                                        </p:tgtEl>
                                        <p:attrNameLst>
                                          <p:attrName>style.visibility</p:attrName>
                                        </p:attrNameLst>
                                      </p:cBhvr>
                                      <p:to>
                                        <p:strVal val="visible"/>
                                      </p:to>
                                    </p:set>
                                    <p:animEffect transition="in" filter="fade">
                                      <p:cBhvr>
                                        <p:cTn id="59" dur="2000"/>
                                        <p:tgtEl>
                                          <p:spTgt spid="1282053"/>
                                        </p:tgtEl>
                                      </p:cBhvr>
                                    </p:animEffect>
                                  </p:childTnLst>
                                  <p:subTnLst>
                                    <p:audio>
                                      <p:cMediaNode>
                                        <p:cTn display="0" masterRel="sameClick">
                                          <p:stCondLst>
                                            <p:cond evt="begin" delay="0">
                                              <p:tn val="57"/>
                                            </p:cond>
                                          </p:stCondLst>
                                          <p:endCondLst>
                                            <p:cond evt="onStopAudio" delay="0">
                                              <p:tgtEl>
                                                <p:sldTgt/>
                                              </p:tgtEl>
                                            </p:cond>
                                          </p:endCondLst>
                                        </p:cTn>
                                        <p:tgtEl>
                                          <p:sndTgt r:embed="rId6" name="click.wav"/>
                                        </p:tgtEl>
                                      </p:cMediaNode>
                                    </p:audio>
                                  </p:sub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82054"/>
                                        </p:tgtEl>
                                        <p:attrNameLst>
                                          <p:attrName>style.visibility</p:attrName>
                                        </p:attrNameLst>
                                      </p:cBhvr>
                                      <p:to>
                                        <p:strVal val="visible"/>
                                      </p:to>
                                    </p:set>
                                    <p:animEffect transition="in" filter="fade">
                                      <p:cBhvr>
                                        <p:cTn id="63" dur="2000"/>
                                        <p:tgtEl>
                                          <p:spTgt spid="1282054"/>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par>
                          <p:cTn id="64" fill="hold" nodeType="afterGroup">
                            <p:stCondLst>
                              <p:cond delay="9000"/>
                            </p:stCondLst>
                            <p:childTnLst>
                              <p:par>
                                <p:cTn id="65" presetID="10" presetClass="entr" presetSubtype="0" fill="hold" nodeType="afterEffect">
                                  <p:stCondLst>
                                    <p:cond delay="0"/>
                                  </p:stCondLst>
                                  <p:childTnLst>
                                    <p:set>
                                      <p:cBhvr>
                                        <p:cTn id="66" dur="1" fill="hold">
                                          <p:stCondLst>
                                            <p:cond delay="0"/>
                                          </p:stCondLst>
                                        </p:cTn>
                                        <p:tgtEl>
                                          <p:spTgt spid="1282055"/>
                                        </p:tgtEl>
                                        <p:attrNameLst>
                                          <p:attrName>style.visibility</p:attrName>
                                        </p:attrNameLst>
                                      </p:cBhvr>
                                      <p:to>
                                        <p:strVal val="visible"/>
                                      </p:to>
                                    </p:set>
                                    <p:animEffect transition="in" filter="fade">
                                      <p:cBhvr>
                                        <p:cTn id="67" dur="2000"/>
                                        <p:tgtEl>
                                          <p:spTgt spid="1282055"/>
                                        </p:tgtEl>
                                      </p:cBhvr>
                                    </p:animEffect>
                                  </p:childTnLst>
                                  <p:subTnLst>
                                    <p:audio>
                                      <p:cMediaNode>
                                        <p:cTn display="0" masterRel="sameClick">
                                          <p:stCondLst>
                                            <p:cond evt="begin" delay="0">
                                              <p:tn val="65"/>
                                            </p:cond>
                                          </p:stCondLst>
                                          <p:endCondLst>
                                            <p:cond evt="onStopAudio" delay="0">
                                              <p:tgtEl>
                                                <p:sldTgt/>
                                              </p:tgtEl>
                                            </p:cond>
                                          </p:endCondLst>
                                        </p:cTn>
                                        <p:tgtEl>
                                          <p:sndTgt r:embed="rId6" name="click.wav"/>
                                        </p:tgtEl>
                                      </p:cMediaNode>
                                    </p:audio>
                                  </p:subTnLst>
                                </p:cTn>
                              </p:par>
                            </p:childTnLst>
                          </p:cTn>
                        </p:par>
                        <p:par>
                          <p:cTn id="68" fill="hold" nodeType="afterGroup">
                            <p:stCondLst>
                              <p:cond delay="11000"/>
                            </p:stCondLst>
                            <p:childTnLst>
                              <p:par>
                                <p:cTn id="69" presetID="10" presetClass="entr" presetSubtype="0" fill="hold" nodeType="afterEffect">
                                  <p:stCondLst>
                                    <p:cond delay="0"/>
                                  </p:stCondLst>
                                  <p:childTnLst>
                                    <p:set>
                                      <p:cBhvr>
                                        <p:cTn id="70" dur="1" fill="hold">
                                          <p:stCondLst>
                                            <p:cond delay="0"/>
                                          </p:stCondLst>
                                        </p:cTn>
                                        <p:tgtEl>
                                          <p:spTgt spid="1282056"/>
                                        </p:tgtEl>
                                        <p:attrNameLst>
                                          <p:attrName>style.visibility</p:attrName>
                                        </p:attrNameLst>
                                      </p:cBhvr>
                                      <p:to>
                                        <p:strVal val="visible"/>
                                      </p:to>
                                    </p:set>
                                    <p:animEffect transition="in" filter="fade">
                                      <p:cBhvr>
                                        <p:cTn id="71" dur="2000"/>
                                        <p:tgtEl>
                                          <p:spTgt spid="1282056"/>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par>
                          <p:cTn id="72" fill="hold" nodeType="afterGroup">
                            <p:stCondLst>
                              <p:cond delay="13000"/>
                            </p:stCondLst>
                            <p:childTnLst>
                              <p:par>
                                <p:cTn id="73" presetID="10" presetClass="entr" presetSubtype="0" fill="hold" nodeType="afterEffect">
                                  <p:stCondLst>
                                    <p:cond delay="0"/>
                                  </p:stCondLst>
                                  <p:childTnLst>
                                    <p:set>
                                      <p:cBhvr>
                                        <p:cTn id="74" dur="1" fill="hold">
                                          <p:stCondLst>
                                            <p:cond delay="0"/>
                                          </p:stCondLst>
                                        </p:cTn>
                                        <p:tgtEl>
                                          <p:spTgt spid="1282057"/>
                                        </p:tgtEl>
                                        <p:attrNameLst>
                                          <p:attrName>style.visibility</p:attrName>
                                        </p:attrNameLst>
                                      </p:cBhvr>
                                      <p:to>
                                        <p:strVal val="visible"/>
                                      </p:to>
                                    </p:set>
                                    <p:animEffect transition="in" filter="fade">
                                      <p:cBhvr>
                                        <p:cTn id="75" dur="2000"/>
                                        <p:tgtEl>
                                          <p:spTgt spid="1282057"/>
                                        </p:tgtEl>
                                      </p:cBhvr>
                                    </p:animEffect>
                                  </p:childTnLst>
                                  <p:subTnLst>
                                    <p:audio>
                                      <p:cMediaNode>
                                        <p:cTn display="0" masterRel="sameClick">
                                          <p:stCondLst>
                                            <p:cond evt="begin" delay="0">
                                              <p:tn val="73"/>
                                            </p:cond>
                                          </p:stCondLst>
                                          <p:endCondLst>
                                            <p:cond evt="onStopAudio" delay="0">
                                              <p:tgtEl>
                                                <p:sldTgt/>
                                              </p:tgtEl>
                                            </p:cond>
                                          </p:endCondLst>
                                        </p:cTn>
                                        <p:tgtEl>
                                          <p:sndTgt r:embed="rId6" name="click.wav"/>
                                        </p:tgtEl>
                                      </p:cMediaNode>
                                    </p:audio>
                                  </p:subTnLst>
                                </p:cTn>
                              </p:par>
                            </p:childTnLst>
                          </p:cTn>
                        </p:par>
                        <p:par>
                          <p:cTn id="76" fill="hold" nodeType="afterGroup">
                            <p:stCondLst>
                              <p:cond delay="15000"/>
                            </p:stCondLst>
                            <p:childTnLst>
                              <p:par>
                                <p:cTn id="77" presetID="10" presetClass="entr" presetSubtype="0" fill="hold" nodeType="afterEffect">
                                  <p:stCondLst>
                                    <p:cond delay="0"/>
                                  </p:stCondLst>
                                  <p:childTnLst>
                                    <p:set>
                                      <p:cBhvr>
                                        <p:cTn id="78" dur="1" fill="hold">
                                          <p:stCondLst>
                                            <p:cond delay="0"/>
                                          </p:stCondLst>
                                        </p:cTn>
                                        <p:tgtEl>
                                          <p:spTgt spid="1282058"/>
                                        </p:tgtEl>
                                        <p:attrNameLst>
                                          <p:attrName>style.visibility</p:attrName>
                                        </p:attrNameLst>
                                      </p:cBhvr>
                                      <p:to>
                                        <p:strVal val="visible"/>
                                      </p:to>
                                    </p:set>
                                    <p:animEffect transition="in" filter="fade">
                                      <p:cBhvr>
                                        <p:cTn id="79" dur="2000"/>
                                        <p:tgtEl>
                                          <p:spTgt spid="1282058"/>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par>
                          <p:cTn id="80" fill="hold" nodeType="afterGroup">
                            <p:stCondLst>
                              <p:cond delay="17000"/>
                            </p:stCondLst>
                            <p:childTnLst>
                              <p:par>
                                <p:cTn id="81" presetID="10" presetClass="entr" presetSubtype="0" fill="hold" nodeType="afterEffect">
                                  <p:stCondLst>
                                    <p:cond delay="0"/>
                                  </p:stCondLst>
                                  <p:childTnLst>
                                    <p:set>
                                      <p:cBhvr>
                                        <p:cTn id="82" dur="1" fill="hold">
                                          <p:stCondLst>
                                            <p:cond delay="0"/>
                                          </p:stCondLst>
                                        </p:cTn>
                                        <p:tgtEl>
                                          <p:spTgt spid="1282059"/>
                                        </p:tgtEl>
                                        <p:attrNameLst>
                                          <p:attrName>style.visibility</p:attrName>
                                        </p:attrNameLst>
                                      </p:cBhvr>
                                      <p:to>
                                        <p:strVal val="visible"/>
                                      </p:to>
                                    </p:set>
                                    <p:animEffect transition="in" filter="fade">
                                      <p:cBhvr>
                                        <p:cTn id="83" dur="2000"/>
                                        <p:tgtEl>
                                          <p:spTgt spid="1282059"/>
                                        </p:tgtEl>
                                      </p:cBhvr>
                                    </p:animEffect>
                                  </p:childTnLst>
                                  <p:subTnLst>
                                    <p:audio>
                                      <p:cMediaNode>
                                        <p:cTn display="0" masterRel="sameClick">
                                          <p:stCondLst>
                                            <p:cond evt="begin" delay="0">
                                              <p:tn val="81"/>
                                            </p:cond>
                                          </p:stCondLst>
                                          <p:endCondLst>
                                            <p:cond evt="onStopAudio" delay="0">
                                              <p:tgtEl>
                                                <p:sldTgt/>
                                              </p:tgtEl>
                                            </p:cond>
                                          </p:endCondLst>
                                        </p:cTn>
                                        <p:tgtEl>
                                          <p:sndTgt r:embed="rId6" name="click.wav"/>
                                        </p:tgtEl>
                                      </p:cMediaNode>
                                    </p:audio>
                                  </p:subTnLst>
                                </p:cTn>
                              </p:par>
                            </p:childTnLst>
                          </p:cTn>
                        </p:par>
                        <p:par>
                          <p:cTn id="84" fill="hold" nodeType="afterGroup">
                            <p:stCondLst>
                              <p:cond delay="19000"/>
                            </p:stCondLst>
                            <p:childTnLst>
                              <p:par>
                                <p:cTn id="85" presetID="10" presetClass="entr" presetSubtype="0" fill="hold" nodeType="afterEffect">
                                  <p:stCondLst>
                                    <p:cond delay="0"/>
                                  </p:stCondLst>
                                  <p:childTnLst>
                                    <p:set>
                                      <p:cBhvr>
                                        <p:cTn id="86" dur="1" fill="hold">
                                          <p:stCondLst>
                                            <p:cond delay="0"/>
                                          </p:stCondLst>
                                        </p:cTn>
                                        <p:tgtEl>
                                          <p:spTgt spid="1282060"/>
                                        </p:tgtEl>
                                        <p:attrNameLst>
                                          <p:attrName>style.visibility</p:attrName>
                                        </p:attrNameLst>
                                      </p:cBhvr>
                                      <p:to>
                                        <p:strVal val="visible"/>
                                      </p:to>
                                    </p:set>
                                    <p:animEffect transition="in" filter="fade">
                                      <p:cBhvr>
                                        <p:cTn id="87" dur="2000"/>
                                        <p:tgtEl>
                                          <p:spTgt spid="1282060"/>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par>
                          <p:cTn id="88" fill="hold" nodeType="afterGroup">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282061"/>
                                        </p:tgtEl>
                                        <p:attrNameLst>
                                          <p:attrName>style.visibility</p:attrName>
                                        </p:attrNameLst>
                                      </p:cBhvr>
                                      <p:to>
                                        <p:strVal val="visible"/>
                                      </p:to>
                                    </p:set>
                                    <p:animEffect transition="in" filter="fade">
                                      <p:cBhvr>
                                        <p:cTn id="91" dur="2000"/>
                                        <p:tgtEl>
                                          <p:spTgt spid="1282061"/>
                                        </p:tgtEl>
                                      </p:cBhvr>
                                    </p:animEffect>
                                  </p:childTnLst>
                                  <p:subTnLst>
                                    <p:audio>
                                      <p:cMediaNode>
                                        <p:cTn display="0" masterRel="sameClick">
                                          <p:stCondLst>
                                            <p:cond evt="begin" delay="0">
                                              <p:tn val="89"/>
                                            </p:cond>
                                          </p:stCondLst>
                                          <p:endCondLst>
                                            <p:cond evt="onStopAudio" delay="0">
                                              <p:tgtEl>
                                                <p:sldTgt/>
                                              </p:tgtEl>
                                            </p:cond>
                                          </p:endCondLst>
                                        </p:cTn>
                                        <p:tgtEl>
                                          <p:sndTgt r:embed="rId6" name="click.wav"/>
                                        </p:tgtEl>
                                      </p:cMediaNode>
                                    </p:audio>
                                  </p:subTnLst>
                                </p:cTn>
                              </p:par>
                            </p:childTnLst>
                          </p:cTn>
                        </p:par>
                        <p:par>
                          <p:cTn id="92" fill="hold" nodeType="afterGroup">
                            <p:stCondLst>
                              <p:cond delay="23000"/>
                            </p:stCondLst>
                            <p:childTnLst>
                              <p:par>
                                <p:cTn id="93" presetID="10" presetClass="entr" presetSubtype="0" fill="hold" nodeType="afterEffect">
                                  <p:stCondLst>
                                    <p:cond delay="0"/>
                                  </p:stCondLst>
                                  <p:childTnLst>
                                    <p:set>
                                      <p:cBhvr>
                                        <p:cTn id="94" dur="1" fill="hold">
                                          <p:stCondLst>
                                            <p:cond delay="0"/>
                                          </p:stCondLst>
                                        </p:cTn>
                                        <p:tgtEl>
                                          <p:spTgt spid="1282062"/>
                                        </p:tgtEl>
                                        <p:attrNameLst>
                                          <p:attrName>style.visibility</p:attrName>
                                        </p:attrNameLst>
                                      </p:cBhvr>
                                      <p:to>
                                        <p:strVal val="visible"/>
                                      </p:to>
                                    </p:set>
                                    <p:animEffect transition="in" filter="fade">
                                      <p:cBhvr>
                                        <p:cTn id="95" dur="2000"/>
                                        <p:tgtEl>
                                          <p:spTgt spid="1282062"/>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par>
                          <p:cTn id="96" fill="hold" nodeType="afterGroup">
                            <p:stCondLst>
                              <p:cond delay="25000"/>
                            </p:stCondLst>
                            <p:childTnLst>
                              <p:par>
                                <p:cTn id="97" presetID="10" presetClass="entr" presetSubtype="0" fill="hold" nodeType="afterEffect">
                                  <p:stCondLst>
                                    <p:cond delay="0"/>
                                  </p:stCondLst>
                                  <p:childTnLst>
                                    <p:set>
                                      <p:cBhvr>
                                        <p:cTn id="98" dur="1" fill="hold">
                                          <p:stCondLst>
                                            <p:cond delay="0"/>
                                          </p:stCondLst>
                                        </p:cTn>
                                        <p:tgtEl>
                                          <p:spTgt spid="1282063"/>
                                        </p:tgtEl>
                                        <p:attrNameLst>
                                          <p:attrName>style.visibility</p:attrName>
                                        </p:attrNameLst>
                                      </p:cBhvr>
                                      <p:to>
                                        <p:strVal val="visible"/>
                                      </p:to>
                                    </p:set>
                                    <p:animEffect transition="in" filter="fade">
                                      <p:cBhvr>
                                        <p:cTn id="99" dur="2000"/>
                                        <p:tgtEl>
                                          <p:spTgt spid="1282063"/>
                                        </p:tgtEl>
                                      </p:cBhvr>
                                    </p:animEffect>
                                  </p:childTnLst>
                                  <p:subTnLst>
                                    <p:audio>
                                      <p:cMediaNode>
                                        <p:cTn display="0" masterRel="sameClick">
                                          <p:stCondLst>
                                            <p:cond evt="begin" delay="0">
                                              <p:tn val="97"/>
                                            </p:cond>
                                          </p:stCondLst>
                                          <p:endCondLst>
                                            <p:cond evt="onStopAudio" delay="0">
                                              <p:tgtEl>
                                                <p:sldTgt/>
                                              </p:tgtEl>
                                            </p:cond>
                                          </p:endCondLst>
                                        </p:cTn>
                                        <p:tgtEl>
                                          <p:sndTgt r:embed="rId6" name="click.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282083"/>
                                        </p:tgtEl>
                                        <p:attrNameLst>
                                          <p:attrName>style.visibility</p:attrName>
                                        </p:attrNameLst>
                                      </p:cBhvr>
                                      <p:to>
                                        <p:strVal val="visible"/>
                                      </p:to>
                                    </p:set>
                                    <p:animEffect transition="in" filter="wipe(left)">
                                      <p:cBhvr>
                                        <p:cTn id="104" dur="2000"/>
                                        <p:tgtEl>
                                          <p:spTgt spid="1282083"/>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1282050">
                                            <p:txEl>
                                              <p:pRg st="5" end="5"/>
                                            </p:txEl>
                                          </p:spTgt>
                                        </p:tgtEl>
                                        <p:attrNameLst>
                                          <p:attrName>style.visibility</p:attrName>
                                        </p:attrNameLst>
                                      </p:cBhvr>
                                      <p:to>
                                        <p:strVal val="visible"/>
                                      </p:to>
                                    </p:set>
                                    <p:anim calcmode="lin" valueType="num">
                                      <p:cBhvr additive="base">
                                        <p:cTn id="116" dur="500" fill="hold"/>
                                        <p:tgtEl>
                                          <p:spTgt spid="128205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82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4" grpId="0"/>
      <p:bldP spid="1282065" grpId="0"/>
      <p:bldP spid="12820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84100" name="Rectangle 4"/>
              <p:cNvSpPr>
                <a:spLocks noChangeArrowheads="1"/>
              </p:cNvSpPr>
              <p:nvPr/>
            </p:nvSpPr>
            <p:spPr bwMode="auto">
              <a:xfrm>
                <a:off x="674688" y="1751012"/>
                <a:ext cx="7772400" cy="5106987"/>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Show that the relationship between half-life and decay constant is given by </a:t>
                </a:r>
                <a14:m>
                  <m:oMath xmlns:m="http://schemas.openxmlformats.org/officeDocument/2006/math">
                    <m:sSub>
                      <m:sSub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m:rPr>
                            <m:sty m:val="p"/>
                          </m:rPr>
                          <a:rPr lang="en-US" altLang="en-US" sz="2000" i="1" dirty="0" smtClean="0">
                            <a:latin typeface="Cambria Math" panose="02040503050406030204" pitchFamily="18" charset="0"/>
                            <a:cs typeface="Arial" panose="020B0604020202020204" pitchFamily="34" charset="0"/>
                            <a:sym typeface="Symbol" panose="05050102010706020507" pitchFamily="18" charset="2"/>
                          </a:rPr>
                          <m:t>ln</m:t>
                        </m:r>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 </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num>
                      <m:den>
                        <m:r>
                          <a:rPr lang="en-US" altLang="en-US" sz="2000" i="1" dirty="0" smtClean="0">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𝜆</m:t>
                        </m:r>
                      </m:den>
                    </m:f>
                  </m:oMath>
                </a14:m>
                <a:r>
                  <a:rPr lang="en-US" altLang="en-US" sz="2400" dirty="0" smtClean="0">
                    <a:latin typeface="+mn-lt"/>
                    <a:cs typeface="Arial" panose="020B0604020202020204" pitchFamily="34" charset="0"/>
                    <a:sym typeface="Symbol" panose="05050102010706020507" pitchFamily="18" charset="2"/>
                  </a:rPr>
                  <a:t>.</a:t>
                </a:r>
              </a:p>
              <a:p>
                <a:pPr algn="l">
                  <a:spcBef>
                    <a:spcPts val="0"/>
                  </a:spcBef>
                  <a:defRPr/>
                </a:pPr>
                <a:r>
                  <a:rPr lang="en-US" altLang="en-US" sz="2400" dirty="0" smtClean="0">
                    <a:latin typeface="+mn-lt"/>
                    <a:cs typeface="Arial" panose="020B0604020202020204" pitchFamily="34" charset="0"/>
                    <a:sym typeface="Symbol" panose="05050102010706020507" pitchFamily="18" charset="2"/>
                  </a:rPr>
                  <a:t>SOLUTION:</a:t>
                </a:r>
              </a:p>
              <a:p>
                <a:pPr algn="l">
                  <a:defRPr/>
                </a:pPr>
                <a:r>
                  <a:rPr lang="en-US" altLang="en-US" sz="2400" dirty="0" smtClean="0">
                    <a:latin typeface="+mn-lt"/>
                    <a:cs typeface="Arial" panose="020B0604020202020204" pitchFamily="34" charset="0"/>
                    <a:sym typeface="Symbol" panose="05050102010706020507" pitchFamily="18" charset="2"/>
                  </a:rPr>
                  <a:t>Use </a:t>
                </a:r>
                <a14:m>
                  <m:oMath xmlns:m="http://schemas.openxmlformats.org/officeDocument/2006/math">
                    <m:r>
                      <a:rPr lang="en-US" altLang="en-US" sz="2400" i="1" dirty="0" smtClean="0">
                        <a:latin typeface="Cambria Math" panose="02040503050406030204" pitchFamily="18" charset="0"/>
                        <a:cs typeface="Arial" panose="020B0604020202020204" pitchFamily="34" charset="0"/>
                      </a:rPr>
                      <m:t>𝑁</m:t>
                    </m:r>
                    <m:r>
                      <a:rPr lang="en-US" altLang="en-US" sz="2400" i="1" dirty="0" smtClean="0">
                        <a:latin typeface="Cambria Math" panose="02040503050406030204" pitchFamily="18" charset="0"/>
                        <a:cs typeface="Arial" panose="020B0604020202020204" pitchFamily="34" charset="0"/>
                      </a:rPr>
                      <m:t>=</m:t>
                    </m:r>
                    <m:sSub>
                      <m:sSubPr>
                        <m:ctrlPr>
                          <a:rPr lang="en-US" altLang="en-US" sz="2400" b="0" i="1" dirty="0" smtClean="0">
                            <a:latin typeface="Cambria Math" panose="02040503050406030204" pitchFamily="18" charset="0"/>
                            <a:cs typeface="Arial" panose="020B0604020202020204" pitchFamily="34" charset="0"/>
                          </a:rPr>
                        </m:ctrlPr>
                      </m:sSubPr>
                      <m:e>
                        <m:r>
                          <a:rPr lang="en-US" altLang="en-US" sz="2400" i="1" dirty="0" smtClean="0">
                            <a:latin typeface="Cambria Math" panose="02040503050406030204" pitchFamily="18" charset="0"/>
                            <a:cs typeface="Arial" panose="020B0604020202020204" pitchFamily="34" charset="0"/>
                          </a:rPr>
                          <m:t>𝑁</m:t>
                        </m:r>
                      </m:e>
                      <m:sub>
                        <m:r>
                          <a:rPr lang="en-US" altLang="en-US" sz="2400" b="0" i="1" dirty="0" smtClean="0">
                            <a:latin typeface="Cambria Math" panose="02040503050406030204" pitchFamily="18" charset="0"/>
                            <a:cs typeface="Arial" panose="020B0604020202020204" pitchFamily="34" charset="0"/>
                          </a:rPr>
                          <m:t>0</m:t>
                        </m:r>
                      </m:sub>
                    </m:sSub>
                    <m:sSup>
                      <m:sSupPr>
                        <m:ctrlPr>
                          <a:rPr lang="en-US" altLang="en-US" sz="2400" b="0" i="1" dirty="0" smtClean="0">
                            <a:latin typeface="Cambria Math" panose="02040503050406030204" pitchFamily="18" charset="0"/>
                            <a:cs typeface="Arial" panose="020B0604020202020204" pitchFamily="34" charset="0"/>
                          </a:rPr>
                        </m:ctrlPr>
                      </m:sSupPr>
                      <m:e>
                        <m:r>
                          <a:rPr lang="en-US" altLang="en-US" sz="2400" i="1" dirty="0" smtClean="0">
                            <a:latin typeface="Cambria Math" panose="02040503050406030204" pitchFamily="18" charset="0"/>
                            <a:cs typeface="Arial" panose="020B0604020202020204" pitchFamily="34" charset="0"/>
                          </a:rPr>
                          <m:t>𝑒</m:t>
                        </m:r>
                      </m:e>
                      <m:sup>
                        <m:r>
                          <a:rPr lang="en-US" altLang="en-US" sz="2400" b="0" i="1" dirty="0" smtClean="0">
                            <a:latin typeface="Cambria Math" panose="02040503050406030204" pitchFamily="18" charset="0"/>
                            <a:cs typeface="Arial" panose="020B0604020202020204" pitchFamily="34" charset="0"/>
                          </a:rPr>
                          <m:t>−</m:t>
                        </m:r>
                        <m:r>
                          <a:rPr lang="en-US" altLang="en-US" sz="2400" b="0" i="1" dirty="0" smtClean="0">
                            <a:latin typeface="Cambria Math" panose="02040503050406030204" pitchFamily="18" charset="0"/>
                            <a:ea typeface="Cambria Math" panose="02040503050406030204" pitchFamily="18" charset="0"/>
                            <a:cs typeface="Arial" panose="020B0604020202020204" pitchFamily="34" charset="0"/>
                          </a:rPr>
                          <m:t>𝜆</m:t>
                        </m:r>
                        <m:r>
                          <a:rPr lang="en-US" altLang="en-US" sz="2400" b="0" i="1" dirty="0" smtClean="0">
                            <a:latin typeface="Cambria Math" panose="02040503050406030204" pitchFamily="18" charset="0"/>
                            <a:ea typeface="Cambria Math" panose="02040503050406030204" pitchFamily="18" charset="0"/>
                            <a:cs typeface="Arial" panose="020B0604020202020204" pitchFamily="34" charset="0"/>
                          </a:rPr>
                          <m:t>𝑡</m:t>
                        </m:r>
                      </m:sup>
                    </m:sSup>
                  </m:oMath>
                </a14:m>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Then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𝑁</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
                      <m:f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fPr>
                      <m:num>
                        <m:sSub>
                          <m:sSub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𝑁</m:t>
                            </m:r>
                          </m:e>
                          <m:sub>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0</m:t>
                            </m:r>
                          </m:sub>
                        </m:sSub>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 </m:t>
                    </m:r>
                  </m:oMath>
                </a14:m>
                <a:r>
                  <a:rPr lang="en-US" altLang="en-US" sz="2400" dirty="0" smtClean="0">
                    <a:latin typeface="+mn-lt"/>
                    <a:cs typeface="Arial" panose="020B0604020202020204" pitchFamily="34" charset="0"/>
                    <a:sym typeface="Symbol" panose="05050102010706020507" pitchFamily="18" charset="2"/>
                  </a:rPr>
                  <a:t>when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𝑡</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r>
                  <a:rPr lang="en-US" altLang="en-US" sz="2400" dirty="0" smtClean="0">
                    <a:latin typeface="+mn-lt"/>
                    <a:cs typeface="Arial" panose="020B0604020202020204" pitchFamily="34" charset="0"/>
                    <a:sym typeface="Symbol" panose="05050102010706020507" pitchFamily="18" charset="2"/>
                  </a:rPr>
                  <a:t>. </a:t>
                </a:r>
              </a:p>
              <a:p>
                <a:pPr algn="l">
                  <a:spcBef>
                    <a:spcPts val="0"/>
                  </a:spcBef>
                  <a:defRPr/>
                </a:pPr>
                <a:r>
                  <a:rPr lang="en-US" altLang="en-US" sz="2400" i="1" dirty="0" smtClean="0">
                    <a:latin typeface="+mn-lt"/>
                    <a:cs typeface="Arial" panose="020B0604020202020204" pitchFamily="34" charset="0"/>
                  </a:rPr>
                  <a:t>	      </a:t>
                </a:r>
                <a14:m>
                  <m:oMath xmlns:m="http://schemas.openxmlformats.org/officeDocument/2006/math">
                    <m:r>
                      <a:rPr lang="en-US" altLang="en-US" sz="2000" i="1" dirty="0">
                        <a:latin typeface="Cambria Math" panose="02040503050406030204" pitchFamily="18" charset="0"/>
                        <a:cs typeface="Arial" panose="020B0604020202020204" pitchFamily="34" charset="0"/>
                      </a:rPr>
                      <m:t>𝑁</m:t>
                    </m:r>
                    <m:r>
                      <a:rPr lang="en-US" altLang="en-US" sz="2000" i="1" dirty="0">
                        <a:latin typeface="Cambria Math" panose="02040503050406030204" pitchFamily="18" charset="0"/>
                        <a:cs typeface="Arial" panose="020B0604020202020204" pitchFamily="34" charset="0"/>
                      </a:rPr>
                      <m:t>=</m:t>
                    </m:r>
                    <m:sSub>
                      <m:sSubPr>
                        <m:ctrlPr>
                          <a:rPr lang="en-US" altLang="en-US" sz="2000" i="1" dirty="0">
                            <a:latin typeface="Cambria Math" panose="02040503050406030204" pitchFamily="18" charset="0"/>
                            <a:cs typeface="Arial" panose="020B0604020202020204" pitchFamily="34" charset="0"/>
                          </a:rPr>
                        </m:ctrlPr>
                      </m:sSubPr>
                      <m:e>
                        <m:r>
                          <a:rPr lang="en-US" altLang="en-US" sz="2000" i="1" dirty="0">
                            <a:latin typeface="Cambria Math" panose="02040503050406030204" pitchFamily="18" charset="0"/>
                            <a:cs typeface="Arial" panose="020B0604020202020204" pitchFamily="34" charset="0"/>
                          </a:rPr>
                          <m:t>𝑁</m:t>
                        </m:r>
                      </m:e>
                      <m:sub>
                        <m:r>
                          <a:rPr lang="en-US" altLang="en-US" sz="2000" i="1" dirty="0">
                            <a:latin typeface="Cambria Math" panose="02040503050406030204" pitchFamily="18" charset="0"/>
                            <a:cs typeface="Arial" panose="020B0604020202020204" pitchFamily="34" charset="0"/>
                          </a:rPr>
                          <m:t>0</m:t>
                        </m:r>
                      </m:sub>
                    </m:sSub>
                    <m:sSup>
                      <m:sSupPr>
                        <m:ctrlPr>
                          <a:rPr lang="en-US" altLang="en-US" sz="2000" i="1" dirty="0">
                            <a:latin typeface="Cambria Math" panose="02040503050406030204" pitchFamily="18" charset="0"/>
                            <a:cs typeface="Arial" panose="020B0604020202020204" pitchFamily="34" charset="0"/>
                          </a:rPr>
                        </m:ctrlPr>
                      </m:sSupPr>
                      <m:e>
                        <m:r>
                          <a:rPr lang="en-US" altLang="en-US" sz="2000" i="1" dirty="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𝑡</m:t>
                        </m:r>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i="1" dirty="0" smtClean="0">
                    <a:latin typeface="+mn-lt"/>
                    <a:cs typeface="Arial" panose="020B0604020202020204" pitchFamily="34" charset="0"/>
                    <a:sym typeface="Symbol" panose="05050102010706020507" pitchFamily="18" charset="2"/>
                  </a:rPr>
                  <a:t>   </a:t>
                </a:r>
                <a:r>
                  <a:rPr lang="en-US" altLang="en-US" sz="2400" i="1" baseline="-25000" dirty="0" smtClean="0">
                    <a:latin typeface="+mn-lt"/>
                    <a:cs typeface="Arial" panose="020B0604020202020204" pitchFamily="34" charset="0"/>
                    <a:sym typeface="Symbol" panose="05050102010706020507" pitchFamily="18" charset="2"/>
                  </a:rPr>
                  <a:t>                    </a:t>
                </a:r>
                <a14:m>
                  <m:oMath xmlns:m="http://schemas.openxmlformats.org/officeDocument/2006/math">
                    <m:f>
                      <m:f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Pr>
                      <m:num>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𝑁</m:t>
                            </m:r>
                          </m:e>
                          <m:sub>
                            <m:r>
                              <a:rPr lang="en-US" altLang="en-US" sz="2000" i="1" dirty="0">
                                <a:latin typeface="Cambria Math" panose="02040503050406030204" pitchFamily="18" charset="0"/>
                                <a:cs typeface="Arial" panose="020B0604020202020204" pitchFamily="34" charset="0"/>
                                <a:sym typeface="Symbol" panose="05050102010706020507" pitchFamily="18" charset="2"/>
                              </a:rPr>
                              <m:t>0</m:t>
                            </m:r>
                          </m:sub>
                        </m:sSub>
                      </m:num>
                      <m:den>
                        <m:r>
                          <a:rPr lang="en-US" altLang="en-US" sz="2000" i="1" dirty="0">
                            <a:latin typeface="Cambria Math" panose="02040503050406030204" pitchFamily="18" charset="0"/>
                            <a:cs typeface="Arial" panose="020B0604020202020204" pitchFamily="34" charset="0"/>
                            <a:sym typeface="Symbol" panose="05050102010706020507" pitchFamily="18" charset="2"/>
                          </a:rPr>
                          <m:t>2</m:t>
                        </m:r>
                      </m:den>
                    </m:f>
                  </m:oMath>
                </a14:m>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a:rPr lang="en-US" altLang="en-US" sz="2000" i="1" dirty="0">
                        <a:latin typeface="Cambria Math" panose="02040503050406030204" pitchFamily="18" charset="0"/>
                        <a:cs typeface="Arial" panose="020B0604020202020204" pitchFamily="34" charset="0"/>
                      </a:rPr>
                      <m:t>=</m:t>
                    </m:r>
                    <m:sSub>
                      <m:sSubPr>
                        <m:ctrlPr>
                          <a:rPr lang="en-US" altLang="en-US" sz="2000" i="1" dirty="0">
                            <a:latin typeface="Cambria Math" panose="02040503050406030204" pitchFamily="18" charset="0"/>
                            <a:cs typeface="Arial" panose="020B0604020202020204" pitchFamily="34" charset="0"/>
                          </a:rPr>
                        </m:ctrlPr>
                      </m:sSubPr>
                      <m:e>
                        <m:r>
                          <a:rPr lang="en-US" altLang="en-US" sz="2000" i="1" dirty="0">
                            <a:latin typeface="Cambria Math" panose="02040503050406030204" pitchFamily="18" charset="0"/>
                            <a:cs typeface="Arial" panose="020B0604020202020204" pitchFamily="34" charset="0"/>
                          </a:rPr>
                          <m:t>𝑁</m:t>
                        </m:r>
                      </m:e>
                      <m:sub>
                        <m:r>
                          <a:rPr lang="en-US" altLang="en-US" sz="2000" i="1" dirty="0">
                            <a:latin typeface="Cambria Math" panose="02040503050406030204" pitchFamily="18" charset="0"/>
                            <a:cs typeface="Arial" panose="020B0604020202020204" pitchFamily="34" charset="0"/>
                          </a:rPr>
                          <m:t>0</m:t>
                        </m:r>
                      </m:sub>
                    </m:sSub>
                    <m:sSup>
                      <m:sSupPr>
                        <m:ctrlPr>
                          <a:rPr lang="en-US" altLang="en-US" sz="2000" i="1" dirty="0">
                            <a:latin typeface="Cambria Math" panose="02040503050406030204" pitchFamily="18" charset="0"/>
                            <a:cs typeface="Arial" panose="020B0604020202020204" pitchFamily="34" charset="0"/>
                          </a:rPr>
                        </m:ctrlPr>
                      </m:sSupPr>
                      <m:e>
                        <m:r>
                          <a:rPr lang="en-US" altLang="en-US" sz="2000" i="1" dirty="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smtClean="0">
                                <a:cs typeface="Arial" panose="020B0604020202020204" pitchFamily="34" charset="0"/>
                                <a:sym typeface="Symbol" panose="05050102010706020507" pitchFamily="18" charset="2"/>
                              </a:rPr>
                              <m:t>½</m:t>
                            </m:r>
                          </m:sub>
                        </m:sSub>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 </m:t>
                        </m:r>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d>
                      <m:d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e>
                    </m:d>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sSup>
                      <m:sSupPr>
                        <m:ctrlPr>
                          <a:rPr lang="en-US" altLang="en-US" sz="2000" b="0" i="1" dirty="0" smtClean="0">
                            <a:latin typeface="Cambria Math" panose="02040503050406030204" pitchFamily="18" charset="0"/>
                            <a:cs typeface="Arial" panose="020B0604020202020204" pitchFamily="34" charset="0"/>
                          </a:rPr>
                        </m:ctrlPr>
                      </m:sSupPr>
                      <m:e>
                        <m:r>
                          <a:rPr lang="en-US" altLang="en-US" sz="2000" i="1" dirty="0" smtClean="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func>
                      <m:func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uncPr>
                      <m:fName>
                        <m:r>
                          <m:rPr>
                            <m:sty m:val="p"/>
                          </m:rPr>
                          <a:rPr lang="en-US" altLang="en-US" sz="2000" i="0" dirty="0" smtClean="0">
                            <a:latin typeface="Cambria Math" panose="02040503050406030204" pitchFamily="18" charset="0"/>
                            <a:cs typeface="Arial" panose="020B0604020202020204" pitchFamily="34" charset="0"/>
                            <a:sym typeface="Symbol" panose="05050102010706020507" pitchFamily="18" charset="2"/>
                          </a:rPr>
                          <m:t>ln</m:t>
                        </m:r>
                      </m:fName>
                      <m:e>
                        <m:d>
                          <m:d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e>
                        </m:d>
                      </m:e>
                    </m:func>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unc>
                      <m:func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uncPr>
                      <m:fName>
                        <m:r>
                          <m:rPr>
                            <m:sty m:val="p"/>
                          </m:rPr>
                          <a:rPr lang="en-US" altLang="en-US" sz="2000" dirty="0">
                            <a:latin typeface="Cambria Math" panose="02040503050406030204" pitchFamily="18" charset="0"/>
                            <a:cs typeface="Arial" panose="020B0604020202020204" pitchFamily="34" charset="0"/>
                            <a:sym typeface="Symbol" panose="05050102010706020507" pitchFamily="18" charset="2"/>
                          </a:rPr>
                          <m:t>ln</m:t>
                        </m:r>
                      </m:fName>
                      <m:e>
                        <m:d>
                          <m:d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a:latin typeface="Cambria Math" panose="02040503050406030204" pitchFamily="18" charset="0"/>
                                    <a:cs typeface="Arial" panose="020B0604020202020204" pitchFamily="34" charset="0"/>
                                    <a:sym typeface="Symbol" panose="05050102010706020507" pitchFamily="18" charset="2"/>
                                  </a:rPr>
                                  <m:t>2</m:t>
                                </m:r>
                              </m:den>
                            </m:f>
                          </m:e>
                        </m:d>
                      </m:e>
                    </m:func>
                    <m:r>
                      <a:rPr lang="en-US" altLang="en-US" sz="2000" i="1" dirty="0">
                        <a:latin typeface="Cambria Math" panose="02040503050406030204" pitchFamily="18" charset="0"/>
                        <a:cs typeface="Arial" panose="020B0604020202020204" pitchFamily="34" charset="0"/>
                        <a:sym typeface="Symbol" panose="05050102010706020507" pitchFamily="18" charset="2"/>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r>
                  <a:rPr lang="en-US" altLang="en-US" sz="2400" baseline="-25000" dirty="0" smtClean="0">
                    <a:latin typeface="+mn-lt"/>
                    <a:cs typeface="Arial" panose="020B0604020202020204" pitchFamily="34" charset="0"/>
                    <a:sym typeface="Symbol" panose="05050102010706020507" pitchFamily="18" charset="2"/>
                  </a:rPr>
                  <a:t>               </a:t>
                </a:r>
                <a14:m>
                  <m:oMath xmlns:m="http://schemas.openxmlformats.org/officeDocument/2006/math">
                    <m:r>
                      <m:rPr>
                        <m:sty m:val="p"/>
                      </m:rPr>
                      <a:rPr lang="en-US" altLang="en-US" sz="2000" i="1" dirty="0" smtClean="0">
                        <a:latin typeface="Cambria Math" panose="02040503050406030204" pitchFamily="18" charset="0"/>
                        <a:cs typeface="Arial" panose="020B0604020202020204" pitchFamily="34" charset="0"/>
                        <a:sym typeface="Symbol" panose="05050102010706020507" pitchFamily="18" charset="2"/>
                      </a:rPr>
                      <m:t>ln</m:t>
                    </m:r>
                    <m:r>
                      <a:rPr lang="en-US" altLang="en-US" sz="2000" i="1" baseline="-25000" dirty="0" smtClean="0">
                        <a:latin typeface="Cambria Math" panose="02040503050406030204" pitchFamily="18" charset="0"/>
                        <a:cs typeface="Arial" panose="020B0604020202020204" pitchFamily="34" charset="0"/>
                        <a:sym typeface="Symbol" panose="05050102010706020507" pitchFamily="18" charset="2"/>
                      </a:rPr>
                      <m:t>⁡</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 	=</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i="1"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p:txBody>
          </p:sp>
        </mc:Choice>
        <mc:Fallback xmlns="">
          <p:sp>
            <p:nvSpPr>
              <p:cNvPr id="1284100" name="Rectangle 4"/>
              <p:cNvSpPr>
                <a:spLocks noRot="1" noChangeAspect="1" noMove="1" noResize="1" noEditPoints="1" noAdjustHandles="1" noChangeArrowheads="1" noChangeShapeType="1" noTextEdit="1"/>
              </p:cNvSpPr>
              <p:nvPr/>
            </p:nvSpPr>
            <p:spPr bwMode="auto">
              <a:xfrm>
                <a:off x="674688" y="1751012"/>
                <a:ext cx="7772400" cy="5106987"/>
              </a:xfrm>
              <a:prstGeom prst="rect">
                <a:avLst/>
              </a:prstGeom>
              <a:blipFill>
                <a:blip r:embed="rId5"/>
                <a:stretch>
                  <a:fillRect l="-1255" t="-835" r="-157"/>
                </a:stretch>
              </a:blipFill>
              <a:ln>
                <a:noFill/>
              </a:ln>
              <a:effectLst/>
              <a:extLst/>
            </p:spPr>
            <p:txBody>
              <a:bodyPr/>
              <a:lstStyle/>
              <a:p>
                <a:r>
                  <a:rPr lang="en-US">
                    <a:noFill/>
                  </a:rPr>
                  <a:t> </a:t>
                </a:r>
              </a:p>
            </p:txBody>
          </p:sp>
        </mc:Fallback>
      </mc:AlternateContent>
      <p:sp>
        <p:nvSpPr>
          <p:cNvPr id="1284101" name="Text Box 5"/>
          <p:cNvSpPr txBox="1">
            <a:spLocks noChangeArrowheads="1"/>
          </p:cNvSpPr>
          <p:nvPr/>
        </p:nvSpPr>
        <p:spPr bwMode="auto">
          <a:xfrm>
            <a:off x="4186887" y="3445915"/>
            <a:ext cx="4625975" cy="461963"/>
          </a:xfrm>
          <a:prstGeom prst="rect">
            <a:avLst/>
          </a:prstGeom>
          <a:noFill/>
          <a:ln w="9525">
            <a:noFill/>
            <a:miter lim="800000"/>
            <a:headEnd/>
            <a:tailEnd/>
          </a:ln>
        </p:spPr>
        <p:txBody>
          <a:bodyPr>
            <a:spAutoFit/>
          </a:bodyPr>
          <a:lstStyle/>
          <a:p>
            <a:r>
              <a:rPr lang="en-US" altLang="en-US" dirty="0">
                <a:solidFill>
                  <a:schemeClr val="hlink"/>
                </a:solidFill>
              </a:rPr>
              <a:t>Exponential decay function.</a:t>
            </a:r>
          </a:p>
        </p:txBody>
      </p:sp>
      <p:sp>
        <p:nvSpPr>
          <p:cNvPr id="1284102" name="Text Box 6"/>
          <p:cNvSpPr txBox="1">
            <a:spLocks noChangeArrowheads="1"/>
          </p:cNvSpPr>
          <p:nvPr/>
        </p:nvSpPr>
        <p:spPr bwMode="auto">
          <a:xfrm>
            <a:off x="4186888" y="3926469"/>
            <a:ext cx="4625975" cy="461962"/>
          </a:xfrm>
          <a:prstGeom prst="rect">
            <a:avLst/>
          </a:prstGeom>
          <a:noFill/>
          <a:ln w="9525">
            <a:noFill/>
            <a:miter lim="800000"/>
            <a:headEnd/>
            <a:tailEnd/>
          </a:ln>
        </p:spPr>
        <p:txBody>
          <a:bodyPr>
            <a:spAutoFit/>
          </a:bodyPr>
          <a:lstStyle/>
          <a:p>
            <a:r>
              <a:rPr lang="en-US" altLang="en-US" dirty="0">
                <a:solidFill>
                  <a:schemeClr val="hlink"/>
                </a:solidFill>
              </a:rPr>
              <a:t>Substitution.</a:t>
            </a:r>
          </a:p>
        </p:txBody>
      </p:sp>
      <p:sp>
        <p:nvSpPr>
          <p:cNvPr id="1284103" name="Text Box 7"/>
          <p:cNvSpPr txBox="1">
            <a:spLocks noChangeArrowheads="1"/>
          </p:cNvSpPr>
          <p:nvPr/>
        </p:nvSpPr>
        <p:spPr bwMode="auto">
          <a:xfrm>
            <a:off x="4186889" y="4425613"/>
            <a:ext cx="4625975" cy="461962"/>
          </a:xfrm>
          <a:prstGeom prst="rect">
            <a:avLst/>
          </a:prstGeom>
          <a:noFill/>
          <a:ln w="9525">
            <a:noFill/>
            <a:miter lim="800000"/>
            <a:headEnd/>
            <a:tailEnd/>
          </a:ln>
        </p:spPr>
        <p:txBody>
          <a:bodyPr>
            <a:spAutoFit/>
          </a:bodyPr>
          <a:lstStyle/>
          <a:p>
            <a:r>
              <a:rPr lang="en-US" altLang="en-US" dirty="0">
                <a:solidFill>
                  <a:schemeClr val="hlink"/>
                </a:solidFill>
              </a:rPr>
              <a:t>Cancel </a:t>
            </a:r>
            <a:r>
              <a:rPr lang="en-US" altLang="en-US" i="1" dirty="0">
                <a:solidFill>
                  <a:schemeClr val="hlink"/>
                </a:solidFill>
              </a:rPr>
              <a:t>N</a:t>
            </a:r>
            <a:r>
              <a:rPr lang="en-US" altLang="en-US" baseline="-25000" dirty="0">
                <a:solidFill>
                  <a:schemeClr val="hlink"/>
                </a:solidFill>
              </a:rPr>
              <a:t>0</a:t>
            </a:r>
            <a:r>
              <a:rPr lang="en-US" altLang="en-US" dirty="0">
                <a:solidFill>
                  <a:schemeClr val="hlink"/>
                </a:solidFill>
              </a:rPr>
              <a:t>.</a:t>
            </a:r>
          </a:p>
        </p:txBody>
      </p:sp>
      <p:sp>
        <p:nvSpPr>
          <p:cNvPr id="1284104" name="Text Box 8"/>
          <p:cNvSpPr txBox="1">
            <a:spLocks noChangeArrowheads="1"/>
          </p:cNvSpPr>
          <p:nvPr/>
        </p:nvSpPr>
        <p:spPr bwMode="auto">
          <a:xfrm>
            <a:off x="4186890" y="4944271"/>
            <a:ext cx="4625975" cy="461963"/>
          </a:xfrm>
          <a:prstGeom prst="rect">
            <a:avLst/>
          </a:prstGeom>
          <a:noFill/>
          <a:ln w="9525">
            <a:noFill/>
            <a:miter lim="800000"/>
            <a:headEnd/>
            <a:tailEnd/>
          </a:ln>
        </p:spPr>
        <p:txBody>
          <a:bodyPr>
            <a:spAutoFit/>
          </a:bodyPr>
          <a:lstStyle/>
          <a:p>
            <a:r>
              <a:rPr lang="en-US" altLang="en-US" dirty="0">
                <a:solidFill>
                  <a:schemeClr val="hlink"/>
                </a:solidFill>
              </a:rPr>
              <a:t>ln</a:t>
            </a:r>
            <a:r>
              <a:rPr lang="en-US" altLang="en-US" baseline="-25000" dirty="0">
                <a:solidFill>
                  <a:schemeClr val="hlink"/>
                </a:solidFill>
              </a:rPr>
              <a:t> </a:t>
            </a:r>
            <a:r>
              <a:rPr lang="en-US" altLang="en-US" dirty="0">
                <a:solidFill>
                  <a:schemeClr val="hlink"/>
                </a:solidFill>
              </a:rPr>
              <a:t>x and e</a:t>
            </a:r>
            <a:r>
              <a:rPr lang="en-US" altLang="en-US" baseline="30000" dirty="0">
                <a:solidFill>
                  <a:schemeClr val="hlink"/>
                </a:solidFill>
              </a:rPr>
              <a:t>x</a:t>
            </a:r>
            <a:r>
              <a:rPr lang="en-US" altLang="en-US" i="1" dirty="0">
                <a:solidFill>
                  <a:schemeClr val="hlink"/>
                </a:solidFill>
              </a:rPr>
              <a:t> </a:t>
            </a:r>
            <a:r>
              <a:rPr lang="en-US" altLang="en-US" dirty="0">
                <a:solidFill>
                  <a:schemeClr val="hlink"/>
                </a:solidFill>
              </a:rPr>
              <a:t>are inverses.</a:t>
            </a:r>
          </a:p>
        </p:txBody>
      </p:sp>
      <p:sp>
        <p:nvSpPr>
          <p:cNvPr id="1284105" name="Text Box 9"/>
          <p:cNvSpPr txBox="1">
            <a:spLocks noChangeArrowheads="1"/>
          </p:cNvSpPr>
          <p:nvPr/>
        </p:nvSpPr>
        <p:spPr bwMode="auto">
          <a:xfrm>
            <a:off x="4186891" y="5358607"/>
            <a:ext cx="4625975" cy="461962"/>
          </a:xfrm>
          <a:prstGeom prst="rect">
            <a:avLst/>
          </a:prstGeom>
          <a:noFill/>
          <a:ln w="9525">
            <a:noFill/>
            <a:miter lim="800000"/>
            <a:headEnd/>
            <a:tailEnd/>
          </a:ln>
        </p:spPr>
        <p:txBody>
          <a:bodyPr>
            <a:spAutoFit/>
          </a:bodyPr>
          <a:lstStyle/>
          <a:p>
            <a:r>
              <a:rPr lang="en-US" altLang="en-US" dirty="0">
                <a:solidFill>
                  <a:schemeClr val="hlink"/>
                </a:solidFill>
              </a:rPr>
              <a:t>Multiply by </a:t>
            </a:r>
            <a:r>
              <a:rPr lang="en-US" altLang="en-US" baseline="30000" dirty="0">
                <a:solidFill>
                  <a:schemeClr val="hlink"/>
                </a:solidFill>
              </a:rPr>
              <a:t>-</a:t>
            </a:r>
            <a:r>
              <a:rPr lang="en-US" altLang="en-US" dirty="0">
                <a:solidFill>
                  <a:schemeClr val="hlink"/>
                </a:solidFill>
              </a:rPr>
              <a:t>1.</a:t>
            </a:r>
          </a:p>
        </p:txBody>
      </p:sp>
      <mc:AlternateContent xmlns:mc="http://schemas.openxmlformats.org/markup-compatibility/2006" xmlns:a14="http://schemas.microsoft.com/office/drawing/2010/main">
        <mc:Choice Requires="a14">
          <p:sp>
            <p:nvSpPr>
              <p:cNvPr id="1284106" name="Text Box 10"/>
              <p:cNvSpPr txBox="1">
                <a:spLocks noChangeArrowheads="1"/>
              </p:cNvSpPr>
              <p:nvPr/>
            </p:nvSpPr>
            <p:spPr bwMode="auto">
              <a:xfrm>
                <a:off x="4108451" y="5717121"/>
                <a:ext cx="4625975" cy="599010"/>
              </a:xfrm>
              <a:prstGeom prst="rect">
                <a:avLst/>
              </a:prstGeom>
              <a:noFill/>
              <a:ln w="9525">
                <a:noFill/>
                <a:miter lim="800000"/>
                <a:headEnd/>
                <a:tailEnd/>
              </a:ln>
            </p:spPr>
            <p:txBody>
              <a:bodyPr>
                <a:spAutoFit/>
              </a:bodyPr>
              <a:lstStyle/>
              <a:p>
                <a:r>
                  <a:rPr lang="en-US" altLang="en-US" sz="2200" dirty="0" smtClean="0">
                    <a:solidFill>
                      <a:schemeClr val="hlink"/>
                    </a:solidFill>
                  </a:rPr>
                  <a:t>– ln</a:t>
                </a:r>
                <a:r>
                  <a:rPr lang="en-US" altLang="en-US" sz="2200" baseline="-25000" dirty="0">
                    <a:solidFill>
                      <a:schemeClr val="hlink"/>
                    </a:solidFill>
                  </a:rPr>
                  <a:t> </a:t>
                </a:r>
                <a14:m>
                  <m:oMath xmlns:m="http://schemas.openxmlformats.org/officeDocument/2006/math">
                    <m:d>
                      <m:dPr>
                        <m:ctrlPr>
                          <a:rPr lang="en-US" altLang="en-US" sz="2200" i="1" dirty="0" smtClean="0">
                            <a:solidFill>
                              <a:schemeClr val="hlink"/>
                            </a:solidFill>
                            <a:latin typeface="Cambria Math" panose="02040503050406030204" pitchFamily="18" charset="0"/>
                          </a:rPr>
                        </m:ctrlPr>
                      </m:dPr>
                      <m:e>
                        <m:f>
                          <m:fPr>
                            <m:ctrlPr>
                              <a:rPr lang="en-US" altLang="en-US" sz="2200" i="1" dirty="0" smtClean="0">
                                <a:solidFill>
                                  <a:schemeClr val="hlink"/>
                                </a:solidFill>
                                <a:latin typeface="Cambria Math" panose="02040503050406030204" pitchFamily="18" charset="0"/>
                              </a:rPr>
                            </m:ctrlPr>
                          </m:fPr>
                          <m:num>
                            <m:r>
                              <a:rPr lang="en-US" altLang="en-US" sz="2200" i="1" dirty="0" smtClean="0">
                                <a:solidFill>
                                  <a:schemeClr val="hlink"/>
                                </a:solidFill>
                                <a:latin typeface="Cambria Math" panose="02040503050406030204" pitchFamily="18" charset="0"/>
                              </a:rPr>
                              <m:t>1</m:t>
                            </m:r>
                          </m:num>
                          <m:den>
                            <m:r>
                              <a:rPr lang="en-US" altLang="en-US" sz="2200" i="1" dirty="0" smtClean="0">
                                <a:solidFill>
                                  <a:schemeClr val="hlink"/>
                                </a:solidFill>
                                <a:latin typeface="Cambria Math" panose="02040503050406030204" pitchFamily="18" charset="0"/>
                              </a:rPr>
                              <m:t>𝑥</m:t>
                            </m:r>
                          </m:den>
                        </m:f>
                      </m:e>
                    </m:d>
                  </m:oMath>
                </a14:m>
                <a:r>
                  <a:rPr lang="en-US" altLang="en-US" sz="2200" dirty="0" smtClean="0">
                    <a:solidFill>
                      <a:schemeClr val="hlink"/>
                    </a:solidFill>
                  </a:rPr>
                  <a:t> </a:t>
                </a:r>
                <a:r>
                  <a:rPr lang="en-US" altLang="en-US" sz="2200" dirty="0">
                    <a:solidFill>
                      <a:schemeClr val="hlink"/>
                    </a:solidFill>
                  </a:rPr>
                  <a:t>= +ln</a:t>
                </a:r>
                <a:r>
                  <a:rPr lang="en-US" altLang="en-US" sz="2200" baseline="-25000" dirty="0">
                    <a:solidFill>
                      <a:schemeClr val="hlink"/>
                    </a:solidFill>
                  </a:rPr>
                  <a:t> </a:t>
                </a:r>
                <a:r>
                  <a:rPr lang="en-US" altLang="en-US" sz="2200" i="1" dirty="0">
                    <a:solidFill>
                      <a:schemeClr val="hlink"/>
                    </a:solidFill>
                  </a:rPr>
                  <a:t>x</a:t>
                </a:r>
                <a:r>
                  <a:rPr lang="en-US" altLang="en-US" dirty="0">
                    <a:solidFill>
                      <a:schemeClr val="hlink"/>
                    </a:solidFill>
                  </a:rPr>
                  <a:t>.</a:t>
                </a:r>
                <a:endParaRPr lang="en-US" altLang="en-US" i="1" dirty="0">
                  <a:solidFill>
                    <a:schemeClr val="hlink"/>
                  </a:solidFill>
                </a:endParaRPr>
              </a:p>
            </p:txBody>
          </p:sp>
        </mc:Choice>
        <mc:Fallback xmlns="">
          <p:sp>
            <p:nvSpPr>
              <p:cNvPr id="1284106" name="Text Box 10"/>
              <p:cNvSpPr txBox="1">
                <a:spLocks noRot="1" noChangeAspect="1" noMove="1" noResize="1" noEditPoints="1" noAdjustHandles="1" noChangeArrowheads="1" noChangeShapeType="1" noTextEdit="1"/>
              </p:cNvSpPr>
              <p:nvPr/>
            </p:nvSpPr>
            <p:spPr bwMode="auto">
              <a:xfrm>
                <a:off x="4108451" y="5717121"/>
                <a:ext cx="4625975" cy="599010"/>
              </a:xfrm>
              <a:prstGeom prst="rect">
                <a:avLst/>
              </a:prstGeom>
              <a:blipFill>
                <a:blip r:embed="rId6"/>
                <a:stretch>
                  <a:fillRect l="-1713" b="-10204"/>
                </a:stretch>
              </a:blipFill>
              <a:ln w="9525">
                <a:noFill/>
                <a:miter lim="800000"/>
                <a:headEnd/>
                <a:tailEnd/>
              </a:ln>
            </p:spPr>
            <p:txBody>
              <a:bodyPr/>
              <a:lstStyle/>
              <a:p>
                <a:r>
                  <a:rPr lang="en-US">
                    <a:noFill/>
                  </a:rPr>
                  <a:t> </a:t>
                </a:r>
              </a:p>
            </p:txBody>
          </p:sp>
        </mc:Fallback>
      </mc:AlternateContent>
      <p:grpSp>
        <p:nvGrpSpPr>
          <p:cNvPr id="2" name="Group 11"/>
          <p:cNvGrpSpPr>
            <a:grpSpLocks/>
          </p:cNvGrpSpPr>
          <p:nvPr/>
        </p:nvGrpSpPr>
        <p:grpSpPr bwMode="auto">
          <a:xfrm>
            <a:off x="828675" y="6293224"/>
            <a:ext cx="7464425" cy="564775"/>
            <a:chOff x="510" y="4015"/>
            <a:chExt cx="4702" cy="294"/>
          </a:xfrm>
        </p:grpSpPr>
        <mc:AlternateContent xmlns:mc="http://schemas.openxmlformats.org/markup-compatibility/2006" xmlns:a14="http://schemas.microsoft.com/office/drawing/2010/main">
          <mc:Choice Requires="a14">
            <p:sp>
              <p:nvSpPr>
                <p:cNvPr id="1284108" name="Rectangle 12"/>
                <p:cNvSpPr>
                  <a:spLocks noChangeArrowheads="1"/>
                </p:cNvSpPr>
                <p:nvPr/>
              </p:nvSpPr>
              <p:spPr bwMode="auto">
                <a:xfrm>
                  <a:off x="592" y="4015"/>
                  <a:ext cx="216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14:m>
                    <m:oMathPara xmlns:m="http://schemas.openxmlformats.org/officeDocument/2006/math">
                      <m:oMathParaPr>
                        <m:jc m:val="centerGroup"/>
                      </m:oMathParaPr>
                      <m:oMath xmlns:m="http://schemas.openxmlformats.org/officeDocument/2006/math">
                        <m:sSub>
                          <m:sSubPr>
                            <m:ctrlPr>
                              <a:rPr lang="en-US" altLang="en-US" sz="1800" i="1" dirty="0"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18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1800" dirty="0">
                                <a:cs typeface="Arial" panose="020B0604020202020204" pitchFamily="34" charset="0"/>
                                <a:sym typeface="Symbol" panose="05050102010706020507" pitchFamily="18" charset="2"/>
                              </a:rPr>
                              <m:t>½</m:t>
                            </m:r>
                          </m:sub>
                        </m:sSub>
                        <m:r>
                          <a:rPr lang="en-US" altLang="en-US" sz="1800" i="1" dirty="0" smtClean="0">
                            <a:latin typeface="Cambria Math" panose="02040503050406030204" pitchFamily="18" charset="0"/>
                            <a:cs typeface="Arial" panose="020B0604020202020204" pitchFamily="34" charset="0"/>
                          </a:rPr>
                          <m:t> =</m:t>
                        </m:r>
                        <m:f>
                          <m:fPr>
                            <m:ctrlPr>
                              <a:rPr lang="en-US" altLang="en-US" sz="1800" i="1" dirty="0" smtClean="0">
                                <a:latin typeface="Cambria Math" panose="02040503050406030204" pitchFamily="18" charset="0"/>
                                <a:cs typeface="Arial" panose="020B0604020202020204" pitchFamily="34" charset="0"/>
                              </a:rPr>
                            </m:ctrlPr>
                          </m:fPr>
                          <m:num>
                            <m:r>
                              <m:rPr>
                                <m:sty m:val="p"/>
                              </m:rPr>
                              <a:rPr lang="en-US" altLang="en-US" sz="1800" i="1" dirty="0" err="1" smtClean="0">
                                <a:latin typeface="Cambria Math" panose="02040503050406030204" pitchFamily="18" charset="0"/>
                                <a:cs typeface="Arial" panose="020B0604020202020204" pitchFamily="34" charset="0"/>
                              </a:rPr>
                              <m:t>ln</m:t>
                            </m:r>
                            <m:r>
                              <a:rPr lang="en-US" altLang="en-US" sz="1800" b="0" i="1" dirty="0" smtClean="0">
                                <a:latin typeface="Cambria Math" panose="02040503050406030204" pitchFamily="18" charset="0"/>
                                <a:cs typeface="Arial" panose="020B0604020202020204" pitchFamily="34" charset="0"/>
                              </a:rPr>
                              <m:t> </m:t>
                            </m:r>
                            <m:r>
                              <a:rPr lang="en-US" altLang="en-US" sz="1800" i="1" dirty="0" smtClean="0">
                                <a:latin typeface="Cambria Math" panose="02040503050406030204" pitchFamily="18" charset="0"/>
                                <a:cs typeface="Arial" panose="020B0604020202020204" pitchFamily="34" charset="0"/>
                              </a:rPr>
                              <m:t>2</m:t>
                            </m:r>
                          </m:num>
                          <m:den>
                            <m:r>
                              <a:rPr lang="en-US" altLang="en-US" sz="1800" i="1" dirty="0" smtClean="0">
                                <a:latin typeface="Cambria Math" panose="02040503050406030204" pitchFamily="18" charset="0"/>
                                <a:ea typeface="Cambria Math" panose="02040503050406030204" pitchFamily="18" charset="0"/>
                                <a:cs typeface="Arial" panose="020B0604020202020204" pitchFamily="34" charset="0"/>
                              </a:rPr>
                              <m:t>𝜆</m:t>
                            </m:r>
                          </m:den>
                        </m:f>
                      </m:oMath>
                    </m:oMathPara>
                  </a14:m>
                  <a:endParaRPr lang="en-US" altLang="en-US" sz="2400" baseline="30000" dirty="0" smtClean="0">
                    <a:latin typeface="+mn-lt"/>
                    <a:cs typeface="Arial" panose="020B0604020202020204" pitchFamily="34" charset="0"/>
                    <a:sym typeface="Symbol" panose="05050102010706020507" pitchFamily="18" charset="2"/>
                  </a:endParaRPr>
                </a:p>
              </p:txBody>
            </p:sp>
          </mc:Choice>
          <mc:Fallback xmlns="">
            <p:sp>
              <p:nvSpPr>
                <p:cNvPr id="1284108" name="Rectangle 12"/>
                <p:cNvSpPr>
                  <a:spLocks noRot="1" noChangeAspect="1" noMove="1" noResize="1" noEditPoints="1" noAdjustHandles="1" noChangeArrowheads="1" noChangeShapeType="1" noTextEdit="1"/>
                </p:cNvSpPr>
                <p:nvPr/>
              </p:nvSpPr>
              <p:spPr bwMode="auto">
                <a:xfrm>
                  <a:off x="592" y="4015"/>
                  <a:ext cx="2165" cy="202"/>
                </a:xfrm>
                <a:prstGeom prst="rect">
                  <a:avLst/>
                </a:prstGeom>
                <a:blipFill>
                  <a:blip r:embed="rId7"/>
                  <a:stretch>
                    <a:fillRect b="-37500"/>
                  </a:stretch>
                </a:blipFill>
                <a:ln>
                  <a:noFill/>
                </a:ln>
                <a:effectLst/>
                <a:extLst/>
              </p:spPr>
              <p:txBody>
                <a:bodyPr/>
                <a:lstStyle/>
                <a:p>
                  <a:r>
                    <a:rPr lang="en-US">
                      <a:noFill/>
                    </a:rPr>
                    <a:t> </a:t>
                  </a:r>
                </a:p>
              </p:txBody>
            </p:sp>
          </mc:Fallback>
        </mc:AlternateContent>
        <p:sp>
          <p:nvSpPr>
            <p:cNvPr id="41997" name="Text Box 13"/>
            <p:cNvSpPr txBox="1">
              <a:spLocks noChangeArrowheads="1"/>
            </p:cNvSpPr>
            <p:nvPr/>
          </p:nvSpPr>
          <p:spPr bwMode="auto">
            <a:xfrm>
              <a:off x="2757" y="4018"/>
              <a:ext cx="2455"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decay constant and half-life</a:t>
              </a:r>
            </a:p>
          </p:txBody>
        </p:sp>
        <p:sp>
          <p:nvSpPr>
            <p:cNvPr id="41998" name="Rectangle 14"/>
            <p:cNvSpPr>
              <a:spLocks noChangeArrowheads="1"/>
            </p:cNvSpPr>
            <p:nvPr/>
          </p:nvSpPr>
          <p:spPr bwMode="auto">
            <a:xfrm>
              <a:off x="510" y="4020"/>
              <a:ext cx="4701" cy="286"/>
            </a:xfrm>
            <a:prstGeom prst="rect">
              <a:avLst/>
            </a:prstGeom>
            <a:noFill/>
            <a:ln w="12700">
              <a:solidFill>
                <a:schemeClr val="tx1"/>
              </a:solidFill>
              <a:miter lim="800000"/>
              <a:headEnd/>
              <a:tailEnd/>
            </a:ln>
          </p:spPr>
          <p:txBody>
            <a:bodyPr wrap="none" anchor="ctr"/>
            <a:lstStyle/>
            <a:p>
              <a:endParaRPr lang="en-US" altLang="en-US"/>
            </a:p>
          </p:txBody>
        </p:sp>
      </p:grpSp>
      <p:sp>
        <p:nvSpPr>
          <p:cNvPr id="16"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7"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4100">
                                            <p:txEl>
                                              <p:pRg st="0" end="0"/>
                                            </p:txEl>
                                          </p:spTgt>
                                        </p:tgtEl>
                                        <p:attrNameLst>
                                          <p:attrName>style.visibility</p:attrName>
                                        </p:attrNameLst>
                                      </p:cBhvr>
                                      <p:to>
                                        <p:strVal val="visible"/>
                                      </p:to>
                                    </p:set>
                                    <p:anim calcmode="lin" valueType="num">
                                      <p:cBhvr additive="base">
                                        <p:cTn id="7" dur="500" fill="hold"/>
                                        <p:tgtEl>
                                          <p:spTgt spid="128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4100">
                                            <p:txEl>
                                              <p:pRg st="1" end="1"/>
                                            </p:txEl>
                                          </p:spTgt>
                                        </p:tgtEl>
                                        <p:attrNameLst>
                                          <p:attrName>style.visibility</p:attrName>
                                        </p:attrNameLst>
                                      </p:cBhvr>
                                      <p:to>
                                        <p:strVal val="visible"/>
                                      </p:to>
                                    </p:set>
                                    <p:anim calcmode="lin" valueType="num">
                                      <p:cBhvr additive="base">
                                        <p:cTn id="13" dur="500" fill="hold"/>
                                        <p:tgtEl>
                                          <p:spTgt spid="128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4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4100">
                                            <p:txEl>
                                              <p:pRg st="2" end="2"/>
                                            </p:txEl>
                                          </p:spTgt>
                                        </p:tgtEl>
                                        <p:attrNameLst>
                                          <p:attrName>style.visibility</p:attrName>
                                        </p:attrNameLst>
                                      </p:cBhvr>
                                      <p:to>
                                        <p:strVal val="visible"/>
                                      </p:to>
                                    </p:set>
                                    <p:anim calcmode="lin" valueType="num">
                                      <p:cBhvr additive="base">
                                        <p:cTn id="19" dur="500" fill="hold"/>
                                        <p:tgtEl>
                                          <p:spTgt spid="1284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4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4100">
                                            <p:txEl>
                                              <p:pRg st="3" end="3"/>
                                            </p:txEl>
                                          </p:spTgt>
                                        </p:tgtEl>
                                        <p:attrNameLst>
                                          <p:attrName>style.visibility</p:attrName>
                                        </p:attrNameLst>
                                      </p:cBhvr>
                                      <p:to>
                                        <p:strVal val="visible"/>
                                      </p:to>
                                    </p:set>
                                    <p:anim calcmode="lin" valueType="num">
                                      <p:cBhvr additive="base">
                                        <p:cTn id="25" dur="500" fill="hold"/>
                                        <p:tgtEl>
                                          <p:spTgt spid="1284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4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84101">
                                            <p:txEl>
                                              <p:pRg st="0" end="0"/>
                                            </p:txEl>
                                          </p:spTgt>
                                        </p:tgtEl>
                                        <p:attrNameLst>
                                          <p:attrName>style.visibility</p:attrName>
                                        </p:attrNameLst>
                                      </p:cBhvr>
                                      <p:to>
                                        <p:strVal val="visible"/>
                                      </p:to>
                                    </p:set>
                                    <p:anim calcmode="lin" valueType="num">
                                      <p:cBhvr additive="base">
                                        <p:cTn id="31" dur="500" fill="hold"/>
                                        <p:tgtEl>
                                          <p:spTgt spid="12841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841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4100">
                                            <p:txEl>
                                              <p:pRg st="4" end="4"/>
                                            </p:txEl>
                                          </p:spTgt>
                                        </p:tgtEl>
                                        <p:attrNameLst>
                                          <p:attrName>style.visibility</p:attrName>
                                        </p:attrNameLst>
                                      </p:cBhvr>
                                      <p:to>
                                        <p:strVal val="visible"/>
                                      </p:to>
                                    </p:set>
                                    <p:anim calcmode="lin" valueType="num">
                                      <p:cBhvr additive="base">
                                        <p:cTn id="37" dur="500" fill="hold"/>
                                        <p:tgtEl>
                                          <p:spTgt spid="128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4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84102">
                                            <p:txEl>
                                              <p:pRg st="0" end="0"/>
                                            </p:txEl>
                                          </p:spTgt>
                                        </p:tgtEl>
                                        <p:attrNameLst>
                                          <p:attrName>style.visibility</p:attrName>
                                        </p:attrNameLst>
                                      </p:cBhvr>
                                      <p:to>
                                        <p:strVal val="visible"/>
                                      </p:to>
                                    </p:set>
                                    <p:anim calcmode="lin" valueType="num">
                                      <p:cBhvr additive="base">
                                        <p:cTn id="43" dur="500" fill="hold"/>
                                        <p:tgtEl>
                                          <p:spTgt spid="128410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841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4100">
                                            <p:txEl>
                                              <p:pRg st="5" end="5"/>
                                            </p:txEl>
                                          </p:spTgt>
                                        </p:tgtEl>
                                        <p:attrNameLst>
                                          <p:attrName>style.visibility</p:attrName>
                                        </p:attrNameLst>
                                      </p:cBhvr>
                                      <p:to>
                                        <p:strVal val="visible"/>
                                      </p:to>
                                    </p:set>
                                    <p:anim calcmode="lin" valueType="num">
                                      <p:cBhvr additive="base">
                                        <p:cTn id="49" dur="500" fill="hold"/>
                                        <p:tgtEl>
                                          <p:spTgt spid="128410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4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284103">
                                            <p:txEl>
                                              <p:pRg st="0" end="0"/>
                                            </p:txEl>
                                          </p:spTgt>
                                        </p:tgtEl>
                                        <p:attrNameLst>
                                          <p:attrName>style.visibility</p:attrName>
                                        </p:attrNameLst>
                                      </p:cBhvr>
                                      <p:to>
                                        <p:strVal val="visible"/>
                                      </p:to>
                                    </p:set>
                                    <p:anim calcmode="lin" valueType="num">
                                      <p:cBhvr additive="base">
                                        <p:cTn id="55" dur="500" fill="hold"/>
                                        <p:tgtEl>
                                          <p:spTgt spid="128410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8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84100">
                                            <p:txEl>
                                              <p:pRg st="6" end="6"/>
                                            </p:txEl>
                                          </p:spTgt>
                                        </p:tgtEl>
                                        <p:attrNameLst>
                                          <p:attrName>style.visibility</p:attrName>
                                        </p:attrNameLst>
                                      </p:cBhvr>
                                      <p:to>
                                        <p:strVal val="visible"/>
                                      </p:to>
                                    </p:set>
                                    <p:anim calcmode="lin" valueType="num">
                                      <p:cBhvr additive="base">
                                        <p:cTn id="61" dur="500" fill="hold"/>
                                        <p:tgtEl>
                                          <p:spTgt spid="128410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841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284104">
                                            <p:txEl>
                                              <p:pRg st="0" end="0"/>
                                            </p:txEl>
                                          </p:spTgt>
                                        </p:tgtEl>
                                        <p:attrNameLst>
                                          <p:attrName>style.visibility</p:attrName>
                                        </p:attrNameLst>
                                      </p:cBhvr>
                                      <p:to>
                                        <p:strVal val="visible"/>
                                      </p:to>
                                    </p:set>
                                    <p:anim calcmode="lin" valueType="num">
                                      <p:cBhvr additive="base">
                                        <p:cTn id="67" dur="500" fill="hold"/>
                                        <p:tgtEl>
                                          <p:spTgt spid="1284104">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28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84100">
                                            <p:txEl>
                                              <p:pRg st="7" end="7"/>
                                            </p:txEl>
                                          </p:spTgt>
                                        </p:tgtEl>
                                        <p:attrNameLst>
                                          <p:attrName>style.visibility</p:attrName>
                                        </p:attrNameLst>
                                      </p:cBhvr>
                                      <p:to>
                                        <p:strVal val="visible"/>
                                      </p:to>
                                    </p:set>
                                    <p:anim calcmode="lin" valueType="num">
                                      <p:cBhvr additive="base">
                                        <p:cTn id="73" dur="500" fill="hold"/>
                                        <p:tgtEl>
                                          <p:spTgt spid="1284100">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84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284105">
                                            <p:txEl>
                                              <p:pRg st="0" end="0"/>
                                            </p:txEl>
                                          </p:spTgt>
                                        </p:tgtEl>
                                        <p:attrNameLst>
                                          <p:attrName>style.visibility</p:attrName>
                                        </p:attrNameLst>
                                      </p:cBhvr>
                                      <p:to>
                                        <p:strVal val="visible"/>
                                      </p:to>
                                    </p:set>
                                    <p:anim calcmode="lin" valueType="num">
                                      <p:cBhvr additive="base">
                                        <p:cTn id="79" dur="500" fill="hold"/>
                                        <p:tgtEl>
                                          <p:spTgt spid="128410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2841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84100">
                                            <p:txEl>
                                              <p:pRg st="8" end="8"/>
                                            </p:txEl>
                                          </p:spTgt>
                                        </p:tgtEl>
                                        <p:attrNameLst>
                                          <p:attrName>style.visibility</p:attrName>
                                        </p:attrNameLst>
                                      </p:cBhvr>
                                      <p:to>
                                        <p:strVal val="visible"/>
                                      </p:to>
                                    </p:set>
                                    <p:anim calcmode="lin" valueType="num">
                                      <p:cBhvr additive="base">
                                        <p:cTn id="85" dur="500" fill="hold"/>
                                        <p:tgtEl>
                                          <p:spTgt spid="1284100">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84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1284106">
                                            <p:txEl>
                                              <p:pRg st="0" end="0"/>
                                            </p:txEl>
                                          </p:spTgt>
                                        </p:tgtEl>
                                        <p:attrNameLst>
                                          <p:attrName>style.visibility</p:attrName>
                                        </p:attrNameLst>
                                      </p:cBhvr>
                                      <p:to>
                                        <p:strVal val="visible"/>
                                      </p:to>
                                    </p:set>
                                    <p:anim calcmode="lin" valueType="num">
                                      <p:cBhvr additive="base">
                                        <p:cTn id="91" dur="500" fill="hold"/>
                                        <p:tgtEl>
                                          <p:spTgt spid="1284106">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8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86148" name="Rectangle 4"/>
              <p:cNvSpPr>
                <a:spLocks noChangeArrowheads="1"/>
              </p:cNvSpPr>
              <p:nvPr/>
            </p:nvSpPr>
            <p:spPr bwMode="auto">
              <a:xfrm>
                <a:off x="674688" y="1765300"/>
                <a:ext cx="7772400" cy="5078414"/>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The half-life of U-238 is 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and for  I-123 is 13.3 h. Find the decay constant for each radioactive nuclide. </a:t>
                </a:r>
              </a:p>
              <a:p>
                <a:pPr algn="l">
                  <a:defRPr/>
                </a:pPr>
                <a:r>
                  <a:rPr lang="en-US" altLang="en-US" sz="2400" dirty="0" smtClean="0">
                    <a:latin typeface="+mn-lt"/>
                    <a:cs typeface="Arial" panose="020B0604020202020204" pitchFamily="34" charset="0"/>
                    <a:sym typeface="Symbol" panose="05050102010706020507" pitchFamily="18" charset="2"/>
                  </a:rPr>
                  <a:t>SOLUTION: </a:t>
                </a:r>
              </a:p>
              <a:p>
                <a:pPr algn="l">
                  <a:defRPr/>
                </a:pPr>
                <a:r>
                  <a:rPr lang="en-US" altLang="en-US" sz="2400" dirty="0" smtClean="0">
                    <a:latin typeface="+mn-lt"/>
                    <a:cs typeface="Arial" panose="020B0604020202020204" pitchFamily="34" charset="0"/>
                    <a:sym typeface="Symbol" panose="05050102010706020507" pitchFamily="18" charset="2"/>
                  </a:rPr>
                  <a:t>Use </a:t>
                </a:r>
                <a14:m>
                  <m:oMath xmlns:m="http://schemas.openxmlformats.org/officeDocument/2006/math">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r>
                      <a:rPr lang="en-US" altLang="en-US" sz="2000" i="1" dirty="0">
                        <a:latin typeface="Cambria Math" panose="02040503050406030204" pitchFamily="18" charset="0"/>
                        <a:cs typeface="Arial" panose="020B0604020202020204" pitchFamily="34" charset="0"/>
                      </a:rPr>
                      <m:t> =</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den>
                    </m:f>
                  </m:oMath>
                </a14:m>
                <a:r>
                  <a:rPr lang="en-US" altLang="en-US" sz="2400" dirty="0" smtClean="0">
                    <a:latin typeface="+mn-lt"/>
                    <a:cs typeface="Arial" panose="020B0604020202020204" pitchFamily="34" charset="0"/>
                    <a:sym typeface="Symbol" panose="05050102010706020507" pitchFamily="18" charset="2"/>
                  </a:rPr>
                  <a:t>. Then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smtClean="0">
                        <a:latin typeface="Cambria Math" panose="02040503050406030204" pitchFamily="18" charset="0"/>
                        <a:cs typeface="Arial" panose="020B0604020202020204" pitchFamily="34" charset="0"/>
                      </a:rPr>
                      <m:t>=</m:t>
                    </m:r>
                    <m:f>
                      <m:fPr>
                        <m:ctrlPr>
                          <a:rPr lang="en-US" altLang="en-US" sz="2000" i="1" dirty="0" smtClean="0">
                            <a:latin typeface="Cambria Math" panose="02040503050406030204" pitchFamily="18" charset="0"/>
                            <a:cs typeface="Arial" panose="020B0604020202020204" pitchFamily="34" charset="0"/>
                          </a:rPr>
                        </m:ctrlPr>
                      </m:fPr>
                      <m:num>
                        <m:r>
                          <m:rPr>
                            <m:sty m:val="p"/>
                          </m:rPr>
                          <a:rPr lang="en-US" altLang="en-US" sz="2000" i="1" dirty="0" err="1" smtClean="0">
                            <a:latin typeface="Cambria Math" panose="02040503050406030204" pitchFamily="18" charset="0"/>
                            <a:cs typeface="Arial" panose="020B0604020202020204" pitchFamily="34" charset="0"/>
                          </a:rPr>
                          <m:t>ln</m:t>
                        </m:r>
                        <m:r>
                          <a:rPr lang="en-US" altLang="en-US" sz="2000" b="0" i="1" dirty="0" smtClean="0">
                            <a:latin typeface="Cambria Math" panose="02040503050406030204" pitchFamily="18" charset="0"/>
                            <a:cs typeface="Arial" panose="020B0604020202020204" pitchFamily="34" charset="0"/>
                          </a:rPr>
                          <m:t> 2</m:t>
                        </m:r>
                      </m:num>
                      <m:den>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den>
                    </m:f>
                  </m:oMath>
                </a14:m>
                <a:r>
                  <a:rPr lang="en-US" altLang="en-US" sz="2400" dirty="0" smtClean="0">
                    <a:latin typeface="+mn-lt"/>
                    <a:cs typeface="Arial" panose="020B0604020202020204" pitchFamily="34" charset="0"/>
                  </a:rPr>
                  <a:t>.</a:t>
                </a:r>
              </a:p>
              <a:p>
                <a:pPr algn="l">
                  <a:spcBef>
                    <a:spcPts val="0"/>
                  </a:spcBef>
                  <a:defRPr/>
                </a:pPr>
                <a:r>
                  <a:rPr lang="en-US" altLang="en-US" sz="2400" dirty="0" smtClean="0">
                    <a:latin typeface="+mn-lt"/>
                    <a:cs typeface="Arial" panose="020B0604020202020204" pitchFamily="34" charset="0"/>
                    <a:sym typeface="Symbol" panose="05050102010706020507" pitchFamily="18" charset="2"/>
                  </a:rPr>
                  <a:t>For U-238 we have </a:t>
                </a:r>
              </a:p>
              <a:p>
                <a:pPr algn="l">
                  <a:defRPr/>
                </a:pPr>
                <a:r>
                  <a:rPr lang="en-US" altLang="en-US" sz="2400" dirty="0" smtClean="0">
                    <a:ea typeface="Cambria Math" panose="02040503050406030204" pitchFamily="18" charset="0"/>
                    <a:cs typeface="Arial" panose="020B0604020202020204" pitchFamily="34" charset="0"/>
                  </a:rPr>
                  <a:t>         </a:t>
                </a:r>
                <a14:m>
                  <m:oMath xmlns:m="http://schemas.openxmlformats.org/officeDocument/2006/math">
                    <m:r>
                      <m:rPr>
                        <m:sty m:val="p"/>
                      </m:rPr>
                      <a:rPr lang="el-GR" altLang="en-US" sz="2000" i="1" dirty="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a:latin typeface="Cambria Math" panose="02040503050406030204" pitchFamily="18" charset="0"/>
                        <a:cs typeface="Arial" panose="020B0604020202020204" pitchFamily="34" charset="0"/>
                      </a:rPr>
                      <m:t>=</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den>
                    </m:f>
                    <m:r>
                      <a:rPr lang="en-US" altLang="en-US" sz="2000" i="1" dirty="0" smtClean="0">
                        <a:latin typeface="Cambria Math" panose="02040503050406030204" pitchFamily="18" charset="0"/>
                        <a:cs typeface="Arial" panose="020B0604020202020204" pitchFamily="34" charset="0"/>
                      </a:rPr>
                      <m:t>=</m:t>
                    </m:r>
                    <m:f>
                      <m:fPr>
                        <m:ctrlPr>
                          <a:rPr lang="en-US" altLang="en-US" sz="2000" i="1" dirty="0" smtClean="0">
                            <a:latin typeface="Cambria Math" panose="02040503050406030204" pitchFamily="18" charset="0"/>
                            <a:cs typeface="Arial" panose="020B0604020202020204" pitchFamily="34" charset="0"/>
                          </a:rPr>
                        </m:ctrlPr>
                      </m:fPr>
                      <m:num>
                        <m:r>
                          <a:rPr lang="en-US" altLang="en-US" sz="2000" i="1" dirty="0" smtClean="0">
                            <a:latin typeface="Cambria Math" panose="02040503050406030204" pitchFamily="18" charset="0"/>
                            <a:cs typeface="Arial" panose="020B0604020202020204" pitchFamily="34" charset="0"/>
                          </a:rPr>
                          <m:t>0.693</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4.5</m:t>
                        </m:r>
                        <m:sSup>
                          <m:sSup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p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10</m:t>
                            </m:r>
                          </m:e>
                          <m:sup>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10</m:t>
                            </m:r>
                          </m:sup>
                        </m:sSup>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 </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𝑦</m:t>
                        </m:r>
                      </m:den>
                    </m:f>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=1.5</m:t>
                    </m:r>
                    <m:sSup>
                      <m:sSup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p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10</m:t>
                        </m:r>
                      </m:e>
                      <m:sup>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−11</m:t>
                        </m:r>
                      </m:sup>
                    </m:sSup>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 </m:t>
                    </m:r>
                  </m:oMath>
                </a14:m>
                <a:r>
                  <a:rPr lang="en-US" altLang="en-US" sz="2000" dirty="0" smtClean="0">
                    <a:latin typeface="+mn-lt"/>
                    <a:cs typeface="Arial" panose="020B0604020202020204" pitchFamily="34" charset="0"/>
                    <a:sym typeface="Symbol" panose="05050102010706020507" pitchFamily="18" charset="2"/>
                  </a:rPr>
                  <a:t>y</a:t>
                </a:r>
                <a:r>
                  <a:rPr lang="en-US" altLang="en-US" sz="20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a:t>
                </a:r>
              </a:p>
              <a:p>
                <a:pPr algn="l">
                  <a:defRPr/>
                </a:pPr>
                <a:r>
                  <a:rPr lang="en-US" altLang="en-US" sz="2400" dirty="0" smtClean="0">
                    <a:latin typeface="+mn-lt"/>
                    <a:cs typeface="Arial" panose="020B0604020202020204" pitchFamily="34" charset="0"/>
                    <a:sym typeface="Symbol" panose="05050102010706020507" pitchFamily="18" charset="2"/>
                  </a:rPr>
                  <a:t>For I-123 we have </a:t>
                </a:r>
              </a:p>
              <a:p>
                <a:pPr algn="l">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m:rPr>
                        <m:sty m:val="p"/>
                      </m:rPr>
                      <a:rPr lang="el-GR" altLang="en-US" sz="2000" i="1" dirty="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a:latin typeface="Cambria Math" panose="02040503050406030204" pitchFamily="18" charset="0"/>
                        <a:cs typeface="Arial" panose="020B0604020202020204" pitchFamily="34" charset="0"/>
                      </a:rPr>
                      <m:t>=</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den>
                    </m:f>
                    <m:r>
                      <a:rPr lang="en-US" altLang="en-US" sz="2000" i="1" dirty="0" smtClean="0">
                        <a:latin typeface="Cambria Math" panose="02040503050406030204" pitchFamily="18" charset="0"/>
                        <a:cs typeface="Arial" panose="020B0604020202020204" pitchFamily="34" charset="0"/>
                      </a:rPr>
                      <m:t>=</m:t>
                    </m:r>
                    <m:f>
                      <m:fPr>
                        <m:ctrlPr>
                          <a:rPr lang="en-US" altLang="en-US" sz="2000" i="1" dirty="0" smtClean="0">
                            <a:latin typeface="Cambria Math" panose="02040503050406030204" pitchFamily="18" charset="0"/>
                            <a:cs typeface="Arial" panose="020B0604020202020204" pitchFamily="34" charset="0"/>
                          </a:rPr>
                        </m:ctrlPr>
                      </m:fPr>
                      <m:num>
                        <m:r>
                          <a:rPr lang="en-US" altLang="en-US" sz="2000" i="1" dirty="0" smtClean="0">
                            <a:latin typeface="Cambria Math" panose="02040503050406030204" pitchFamily="18" charset="0"/>
                            <a:cs typeface="Arial" panose="020B0604020202020204" pitchFamily="34" charset="0"/>
                          </a:rPr>
                          <m:t>0.693</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13.3 </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h</m:t>
                        </m:r>
                      </m:den>
                    </m:f>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=0.052 </m:t>
                    </m:r>
                  </m:oMath>
                </a14:m>
                <a:r>
                  <a:rPr lang="en-US" altLang="en-US" sz="2000" dirty="0" smtClean="0">
                    <a:latin typeface="+mn-lt"/>
                    <a:cs typeface="Arial" panose="020B0604020202020204" pitchFamily="34" charset="0"/>
                    <a:sym typeface="Symbol" panose="05050102010706020507" pitchFamily="18" charset="2"/>
                  </a:rPr>
                  <a:t>h</a:t>
                </a:r>
                <a:r>
                  <a:rPr lang="en-US" altLang="en-US" sz="20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 </a:t>
                </a:r>
              </a:p>
            </p:txBody>
          </p:sp>
        </mc:Choice>
        <mc:Fallback xmlns="">
          <p:sp>
            <p:nvSpPr>
              <p:cNvPr id="1286148" name="Rectangle 4"/>
              <p:cNvSpPr>
                <a:spLocks noRot="1" noChangeAspect="1" noMove="1" noResize="1" noEditPoints="1" noAdjustHandles="1" noChangeArrowheads="1" noChangeShapeType="1" noTextEdit="1"/>
              </p:cNvSpPr>
              <p:nvPr/>
            </p:nvSpPr>
            <p:spPr bwMode="auto">
              <a:xfrm>
                <a:off x="674688" y="1765300"/>
                <a:ext cx="7772400" cy="5078414"/>
              </a:xfrm>
              <a:prstGeom prst="rect">
                <a:avLst/>
              </a:prstGeom>
              <a:blipFill>
                <a:blip r:embed="rId5"/>
                <a:stretch>
                  <a:fillRect l="-1255" t="-960"/>
                </a:stretch>
              </a:blipFill>
              <a:ln>
                <a:noFill/>
              </a:ln>
              <a:effectLst/>
              <a:extLst/>
            </p:spPr>
            <p:txBody>
              <a:bodyPr/>
              <a:lstStyle/>
              <a:p>
                <a:r>
                  <a:rPr lang="en-US">
                    <a:noFill/>
                  </a:rPr>
                  <a:t> </a:t>
                </a:r>
              </a:p>
            </p:txBody>
          </p:sp>
        </mc:Fallback>
      </mc:AlternateContent>
      <p:sp>
        <p:nvSpPr>
          <p:cNvPr id="1286149" name="Rectangle 5"/>
          <p:cNvSpPr>
            <a:spLocks noChangeArrowheads="1"/>
          </p:cNvSpPr>
          <p:nvPr/>
        </p:nvSpPr>
        <p:spPr bwMode="auto">
          <a:xfrm>
            <a:off x="5062817" y="4959928"/>
            <a:ext cx="3384271" cy="1883786"/>
          </a:xfrm>
          <a:prstGeom prst="rect">
            <a:avLst/>
          </a:prstGeom>
          <a:solidFill>
            <a:srgbClr val="FFCC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spcBef>
                <a:spcPct val="0"/>
              </a:spcBef>
              <a:defRPr/>
            </a:pPr>
            <a:r>
              <a:rPr lang="en-US" altLang="en-US" sz="2400" b="1" i="1" dirty="0" smtClean="0">
                <a:latin typeface="+mn-lt"/>
                <a:cs typeface="Arial" panose="020B0604020202020204" pitchFamily="34" charset="0"/>
              </a:rPr>
              <a:t>FYI</a:t>
            </a:r>
          </a:p>
          <a:p>
            <a:pPr algn="l">
              <a:spcBef>
                <a:spcPct val="0"/>
              </a:spcBef>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decay constant is the probability of decay of a nucleus per unit time.</a:t>
            </a: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6148">
                                            <p:txEl>
                                              <p:pRg st="3" end="3"/>
                                            </p:txEl>
                                          </p:spTgt>
                                        </p:tgtEl>
                                        <p:attrNameLst>
                                          <p:attrName>style.visibility</p:attrName>
                                        </p:attrNameLst>
                                      </p:cBhvr>
                                      <p:to>
                                        <p:strVal val="visible"/>
                                      </p:to>
                                    </p:set>
                                    <p:anim calcmode="lin" valueType="num">
                                      <p:cBhvr additive="base">
                                        <p:cTn id="25"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6148">
                                            <p:txEl>
                                              <p:pRg st="4" end="4"/>
                                            </p:txEl>
                                          </p:spTgt>
                                        </p:tgtEl>
                                        <p:attrNameLst>
                                          <p:attrName>style.visibility</p:attrName>
                                        </p:attrNameLst>
                                      </p:cBhvr>
                                      <p:to>
                                        <p:strVal val="visible"/>
                                      </p:to>
                                    </p:set>
                                    <p:anim calcmode="lin" valueType="num">
                                      <p:cBhvr additive="base">
                                        <p:cTn id="31"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6148">
                                            <p:txEl>
                                              <p:pRg st="5" end="5"/>
                                            </p:txEl>
                                          </p:spTgt>
                                        </p:tgtEl>
                                        <p:attrNameLst>
                                          <p:attrName>style.visibility</p:attrName>
                                        </p:attrNameLst>
                                      </p:cBhvr>
                                      <p:to>
                                        <p:strVal val="visible"/>
                                      </p:to>
                                    </p:set>
                                    <p:anim calcmode="lin" valueType="num">
                                      <p:cBhvr additive="base">
                                        <p:cTn id="37"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6148">
                                            <p:txEl>
                                              <p:pRg st="6" end="6"/>
                                            </p:txEl>
                                          </p:spTgt>
                                        </p:tgtEl>
                                        <p:attrNameLst>
                                          <p:attrName>style.visibility</p:attrName>
                                        </p:attrNameLst>
                                      </p:cBhvr>
                                      <p:to>
                                        <p:strVal val="visible"/>
                                      </p:to>
                                    </p:set>
                                    <p:anim calcmode="lin" valueType="num">
                                      <p:cBhvr additive="base">
                                        <p:cTn id="43"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6149">
                                            <p:txEl>
                                              <p:pRg st="1" end="1"/>
                                            </p:txEl>
                                          </p:spTgt>
                                        </p:tgtEl>
                                        <p:attrNameLst>
                                          <p:attrName>style.visibility</p:attrName>
                                        </p:attrNameLst>
                                      </p:cBhvr>
                                      <p:to>
                                        <p:strVal val="visible"/>
                                      </p:to>
                                    </p:set>
                                    <p:anim calcmode="lin" valueType="num">
                                      <p:cBhvr additive="base">
                                        <p:cTn id="49" dur="500" fill="hold"/>
                                        <p:tgtEl>
                                          <p:spTgt spid="128614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61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85800" y="1757363"/>
            <a:ext cx="7772400" cy="4318000"/>
          </a:xfrm>
          <a:prstGeom prst="rect">
            <a:avLst/>
          </a:prstGeom>
          <a:solidFill>
            <a:srgbClr val="CCFFCC"/>
          </a:solidFill>
          <a:ln w="9525">
            <a:noFill/>
            <a:miter lim="800000"/>
            <a:headEnd/>
            <a:tailEnd/>
          </a:ln>
        </p:spPr>
        <p:txBody>
          <a:bodyPr/>
          <a:lstStyle/>
          <a:p>
            <a:r>
              <a:rPr lang="en-US" altLang="en-US"/>
              <a:t>PRACTICE: Radioactive decay is a </a:t>
            </a:r>
            <a:r>
              <a:rPr lang="en-US" altLang="en-US" i="1"/>
              <a:t>random</a:t>
            </a:r>
            <a:r>
              <a:rPr lang="en-US" altLang="en-US"/>
              <a:t> process. This means that</a:t>
            </a:r>
          </a:p>
          <a:p>
            <a:r>
              <a:rPr lang="en-US" altLang="en-US"/>
              <a:t>A. a radioactive sample will decay continuously.</a:t>
            </a:r>
          </a:p>
          <a:p>
            <a:r>
              <a:rPr lang="en-US" altLang="en-US"/>
              <a:t>B. some nuclei will decay faster than others.</a:t>
            </a:r>
          </a:p>
          <a:p>
            <a:r>
              <a:rPr lang="en-US" altLang="en-US"/>
              <a:t>C. it cannot be predicted how much energy will be released.</a:t>
            </a:r>
          </a:p>
          <a:p>
            <a:r>
              <a:rPr lang="en-US" altLang="en-US"/>
              <a:t>D. it cannot be predicted when a particular nucleus will decay.</a:t>
            </a:r>
          </a:p>
          <a:p>
            <a:endParaRPr lang="en-US" altLang="en-US"/>
          </a:p>
          <a:p>
            <a:r>
              <a:rPr lang="en-US" altLang="en-US">
                <a:sym typeface="Symbol" pitchFamily="18" charset="2"/>
              </a:rPr>
              <a:t>SOLUTION:</a:t>
            </a:r>
          </a:p>
          <a:p>
            <a:pPr>
              <a:buFont typeface="Symbol" pitchFamily="18" charset="2"/>
              <a:buChar char="·"/>
            </a:pPr>
            <a:r>
              <a:rPr lang="en-US" altLang="en-US">
                <a:sym typeface="Symbol" pitchFamily="18" charset="2"/>
              </a:rPr>
              <a:t>Just know this! </a:t>
            </a:r>
          </a:p>
        </p:txBody>
      </p:sp>
      <p:sp>
        <p:nvSpPr>
          <p:cNvPr id="1051655" name="Oval 7"/>
          <p:cNvSpPr>
            <a:spLocks noChangeArrowheads="1"/>
          </p:cNvSpPr>
          <p:nvPr/>
        </p:nvSpPr>
        <p:spPr bwMode="auto">
          <a:xfrm>
            <a:off x="711200" y="3987800"/>
            <a:ext cx="347663" cy="347663"/>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1652">
                                            <p:txEl>
                                              <p:pRg st="0" end="0"/>
                                            </p:txEl>
                                          </p:spTgt>
                                        </p:tgtEl>
                                        <p:attrNameLst>
                                          <p:attrName>style.visibility</p:attrName>
                                        </p:attrNameLst>
                                      </p:cBhvr>
                                      <p:to>
                                        <p:strVal val="visible"/>
                                      </p:to>
                                    </p:set>
                                    <p:anim calcmode="lin" valueType="num">
                                      <p:cBhvr additive="base">
                                        <p:cTn id="7" dur="500" fill="hold"/>
                                        <p:tgtEl>
                                          <p:spTgt spid="1051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1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1652">
                                            <p:txEl>
                                              <p:pRg st="1" end="1"/>
                                            </p:txEl>
                                          </p:spTgt>
                                        </p:tgtEl>
                                        <p:attrNameLst>
                                          <p:attrName>style.visibility</p:attrName>
                                        </p:attrNameLst>
                                      </p:cBhvr>
                                      <p:to>
                                        <p:strVal val="visible"/>
                                      </p:to>
                                    </p:set>
                                    <p:anim calcmode="lin" valueType="num">
                                      <p:cBhvr additive="base">
                                        <p:cTn id="13" dur="500" fill="hold"/>
                                        <p:tgtEl>
                                          <p:spTgt spid="1051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1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1652">
                                            <p:txEl>
                                              <p:pRg st="2" end="2"/>
                                            </p:txEl>
                                          </p:spTgt>
                                        </p:tgtEl>
                                        <p:attrNameLst>
                                          <p:attrName>style.visibility</p:attrName>
                                        </p:attrNameLst>
                                      </p:cBhvr>
                                      <p:to>
                                        <p:strVal val="visible"/>
                                      </p:to>
                                    </p:set>
                                    <p:anim calcmode="lin" valueType="num">
                                      <p:cBhvr additive="base">
                                        <p:cTn id="19" dur="500" fill="hold"/>
                                        <p:tgtEl>
                                          <p:spTgt spid="1051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1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1652">
                                            <p:txEl>
                                              <p:pRg st="3" end="3"/>
                                            </p:txEl>
                                          </p:spTgt>
                                        </p:tgtEl>
                                        <p:attrNameLst>
                                          <p:attrName>style.visibility</p:attrName>
                                        </p:attrNameLst>
                                      </p:cBhvr>
                                      <p:to>
                                        <p:strVal val="visible"/>
                                      </p:to>
                                    </p:set>
                                    <p:anim calcmode="lin" valueType="num">
                                      <p:cBhvr additive="base">
                                        <p:cTn id="25" dur="500" fill="hold"/>
                                        <p:tgtEl>
                                          <p:spTgt spid="1051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1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1652">
                                            <p:txEl>
                                              <p:pRg st="4" end="4"/>
                                            </p:txEl>
                                          </p:spTgt>
                                        </p:tgtEl>
                                        <p:attrNameLst>
                                          <p:attrName>style.visibility</p:attrName>
                                        </p:attrNameLst>
                                      </p:cBhvr>
                                      <p:to>
                                        <p:strVal val="visible"/>
                                      </p:to>
                                    </p:set>
                                    <p:anim calcmode="lin" valueType="num">
                                      <p:cBhvr additive="base">
                                        <p:cTn id="31" dur="500" fill="hold"/>
                                        <p:tgtEl>
                                          <p:spTgt spid="1051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1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1652">
                                            <p:txEl>
                                              <p:pRg st="6" end="6"/>
                                            </p:txEl>
                                          </p:spTgt>
                                        </p:tgtEl>
                                        <p:attrNameLst>
                                          <p:attrName>style.visibility</p:attrName>
                                        </p:attrNameLst>
                                      </p:cBhvr>
                                      <p:to>
                                        <p:strVal val="visible"/>
                                      </p:to>
                                    </p:set>
                                    <p:anim calcmode="lin" valueType="num">
                                      <p:cBhvr additive="base">
                                        <p:cTn id="37" dur="500" fill="hold"/>
                                        <p:tgtEl>
                                          <p:spTgt spid="105165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1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1652">
                                            <p:txEl>
                                              <p:pRg st="7" end="7"/>
                                            </p:txEl>
                                          </p:spTgt>
                                        </p:tgtEl>
                                        <p:attrNameLst>
                                          <p:attrName>style.visibility</p:attrName>
                                        </p:attrNameLst>
                                      </p:cBhvr>
                                      <p:to>
                                        <p:strVal val="visible"/>
                                      </p:to>
                                    </p:set>
                                    <p:anim calcmode="lin" valueType="num">
                                      <p:cBhvr additive="base">
                                        <p:cTn id="43" dur="500" fill="hold"/>
                                        <p:tgtEl>
                                          <p:spTgt spid="105165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1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51655"/>
                                        </p:tgtEl>
                                        <p:attrNameLst>
                                          <p:attrName>style.visibility</p:attrName>
                                        </p:attrNameLst>
                                      </p:cBhvr>
                                      <p:to>
                                        <p:strVal val="visible"/>
                                      </p:to>
                                    </p:set>
                                    <p:anim calcmode="lin" valueType="num">
                                      <p:cBhvr>
                                        <p:cTn id="49" dur="500" fill="hold"/>
                                        <p:tgtEl>
                                          <p:spTgt spid="1051655"/>
                                        </p:tgtEl>
                                        <p:attrNameLst>
                                          <p:attrName>ppt_w</p:attrName>
                                        </p:attrNameLst>
                                      </p:cBhvr>
                                      <p:tavLst>
                                        <p:tav tm="0">
                                          <p:val>
                                            <p:fltVal val="0"/>
                                          </p:val>
                                        </p:tav>
                                        <p:tav tm="100000">
                                          <p:val>
                                            <p:strVal val="#ppt_w"/>
                                          </p:val>
                                        </p:tav>
                                      </p:tavLst>
                                    </p:anim>
                                    <p:anim calcmode="lin" valueType="num">
                                      <p:cBhvr>
                                        <p:cTn id="50" dur="500" fill="hold"/>
                                        <p:tgtEl>
                                          <p:spTgt spid="1051655"/>
                                        </p:tgtEl>
                                        <p:attrNameLst>
                                          <p:attrName>ppt_h</p:attrName>
                                        </p:attrNameLst>
                                      </p:cBhvr>
                                      <p:tavLst>
                                        <p:tav tm="0">
                                          <p:val>
                                            <p:fltVal val="0"/>
                                          </p:val>
                                        </p:tav>
                                        <p:tav tm="100000">
                                          <p:val>
                                            <p:strVal val="#ppt_h"/>
                                          </p:val>
                                        </p:tav>
                                      </p:tavLst>
                                    </p:anim>
                                    <p:animEffect transition="in" filter="fade">
                                      <p:cBhvr>
                                        <p:cTn id="51" dur="500"/>
                                        <p:tgtEl>
                                          <p:spTgt spid="1051655"/>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5522" name="Rectangle 18"/>
              <p:cNvSpPr>
                <a:spLocks noChangeArrowheads="1"/>
              </p:cNvSpPr>
              <p:nvPr/>
            </p:nvSpPr>
            <p:spPr bwMode="auto">
              <a:xfrm>
                <a:off x="684213" y="1751013"/>
                <a:ext cx="7772400" cy="3499860"/>
              </a:xfrm>
              <a:prstGeom prst="rect">
                <a:avLst/>
              </a:prstGeom>
              <a:solidFill>
                <a:srgbClr val="FFFFCC"/>
              </a:solidFill>
              <a:ln w="9525">
                <a:noFill/>
                <a:miter lim="800000"/>
                <a:headEnd/>
                <a:tailEnd/>
              </a:ln>
            </p:spPr>
            <p:txBody>
              <a:bodyPr/>
              <a:lstStyle/>
              <a:p>
                <a:pPr>
                  <a:spcBef>
                    <a:spcPct val="20000"/>
                  </a:spcBef>
                </a:pPr>
                <a:r>
                  <a:rPr lang="en-US" altLang="en-US" dirty="0" smtClean="0">
                    <a:sym typeface="Symbol" pitchFamily="18" charset="2"/>
                  </a:rPr>
                  <a:t>EXAMPLE: Suppose the activity of a radioactive sample decreases from X </a:t>
                </a:r>
                <a:r>
                  <a:rPr lang="en-US" altLang="en-US" dirty="0" err="1">
                    <a:sym typeface="Symbol" pitchFamily="18" charset="2"/>
                  </a:rPr>
                  <a:t>Bq</a:t>
                </a:r>
                <a:r>
                  <a:rPr lang="en-US" altLang="en-US" dirty="0">
                    <a:sym typeface="Symbol" pitchFamily="18" charset="2"/>
                  </a:rPr>
                  <a:t> to X </a:t>
                </a:r>
                <a:r>
                  <a:rPr lang="en-US" altLang="en-US" i="1" dirty="0">
                    <a:sym typeface="Symbol" pitchFamily="18" charset="2"/>
                  </a:rPr>
                  <a:t>/</a:t>
                </a:r>
                <a:r>
                  <a:rPr lang="en-US" altLang="en-US" dirty="0">
                    <a:sym typeface="Symbol" pitchFamily="18" charset="2"/>
                  </a:rPr>
                  <a:t> 16 </a:t>
                </a:r>
                <a:r>
                  <a:rPr lang="en-US" altLang="en-US" dirty="0" err="1">
                    <a:sym typeface="Symbol" pitchFamily="18" charset="2"/>
                  </a:rPr>
                  <a:t>Bq</a:t>
                </a:r>
                <a:r>
                  <a:rPr lang="en-US" altLang="en-US" dirty="0">
                    <a:sym typeface="Symbol" pitchFamily="18" charset="2"/>
                  </a:rPr>
                  <a:t> in 80 minutes. What is the half-life of the substance?</a:t>
                </a:r>
              </a:p>
              <a:p>
                <a:pPr>
                  <a:spcBef>
                    <a:spcPct val="20000"/>
                  </a:spcBef>
                </a:pPr>
                <a:r>
                  <a:rPr lang="en-US" altLang="en-US" dirty="0">
                    <a:sym typeface="Symbol" pitchFamily="18" charset="2"/>
                  </a:rPr>
                  <a:t>SOLUTION: Since </a:t>
                </a:r>
                <a:r>
                  <a:rPr lang="en-US" altLang="en-US" i="1" dirty="0">
                    <a:sym typeface="Symbol" pitchFamily="18" charset="2"/>
                  </a:rPr>
                  <a:t>A</a:t>
                </a:r>
                <a:r>
                  <a:rPr lang="en-US" altLang="en-US" dirty="0">
                    <a:sym typeface="Symbol" pitchFamily="18" charset="2"/>
                  </a:rPr>
                  <a:t> is proportional to </a:t>
                </a:r>
                <a:r>
                  <a:rPr lang="en-US" altLang="en-US" i="1" dirty="0">
                    <a:sym typeface="Symbol" pitchFamily="18" charset="2"/>
                  </a:rPr>
                  <a:t>N</a:t>
                </a:r>
                <a:r>
                  <a:rPr lang="en-US" altLang="en-US" baseline="-25000" dirty="0">
                    <a:sym typeface="Symbol" pitchFamily="18" charset="2"/>
                  </a:rPr>
                  <a:t>0</a:t>
                </a:r>
                <a:r>
                  <a:rPr lang="en-US" altLang="en-US" dirty="0">
                    <a:sym typeface="Symbol" pitchFamily="18" charset="2"/>
                  </a:rPr>
                  <a:t> we have</a:t>
                </a:r>
              </a:p>
              <a:p>
                <a:pPr>
                  <a:spcBef>
                    <a:spcPct val="20000"/>
                  </a:spcBef>
                </a:pPr>
                <a:r>
                  <a:rPr lang="en-US" altLang="en-US" i="1" dirty="0">
                    <a:sym typeface="Symbol" pitchFamily="18" charset="2"/>
                  </a:rPr>
                  <a:t>     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2</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4</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8</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16</m:t>
                            </m:r>
                          </m:den>
                        </m:f>
                      </m:e>
                    </m:d>
                  </m:oMath>
                </a14:m>
                <a:r>
                  <a:rPr lang="en-US" altLang="en-US" i="1" dirty="0">
                    <a:sym typeface="Symbol" pitchFamily="18" charset="2"/>
                  </a:rPr>
                  <a:t>N</a:t>
                </a:r>
                <a:r>
                  <a:rPr lang="en-US" altLang="en-US" baseline="-25000" dirty="0">
                    <a:sym typeface="Symbol" pitchFamily="18" charset="2"/>
                  </a:rPr>
                  <a:t>0</a:t>
                </a:r>
                <a:endParaRPr lang="en-US" altLang="en-US" dirty="0">
                  <a:sym typeface="Symbol" pitchFamily="18" charset="2"/>
                </a:endParaRPr>
              </a:p>
              <a:p>
                <a:pPr>
                  <a:spcBef>
                    <a:spcPct val="20000"/>
                  </a:spcBef>
                </a:pPr>
                <a:endParaRPr lang="en-US" altLang="en-US" dirty="0">
                  <a:sym typeface="Symbol" pitchFamily="18" charset="2"/>
                </a:endParaRPr>
              </a:p>
              <a:p>
                <a:pPr>
                  <a:spcBef>
                    <a:spcPct val="55000"/>
                  </a:spcBef>
                </a:pPr>
                <a:r>
                  <a:rPr lang="en-US" altLang="en-US" dirty="0">
                    <a:sym typeface="Symbol" pitchFamily="18" charset="2"/>
                  </a:rPr>
                  <a:t>so that 4 half-lives = 80 min and </a:t>
                </a:r>
                <a:r>
                  <a:rPr lang="en-US" altLang="en-US" i="1" dirty="0" err="1">
                    <a:sym typeface="Symbol" pitchFamily="18" charset="2"/>
                  </a:rPr>
                  <a:t>t</a:t>
                </a:r>
                <a:r>
                  <a:rPr lang="en-US" altLang="en-US" i="1" baseline="-25000" dirty="0" err="1">
                    <a:sym typeface="Symbol" pitchFamily="18" charset="2"/>
                  </a:rPr>
                  <a:t>half</a:t>
                </a:r>
                <a:r>
                  <a:rPr lang="en-US" altLang="en-US" dirty="0">
                    <a:sym typeface="Symbol" pitchFamily="18" charset="2"/>
                  </a:rPr>
                  <a:t> = 20 min.</a:t>
                </a:r>
              </a:p>
            </p:txBody>
          </p:sp>
        </mc:Choice>
        <mc:Fallback xmlns="">
          <p:sp>
            <p:nvSpPr>
              <p:cNvPr id="1045522" name="Rectangle 18"/>
              <p:cNvSpPr>
                <a:spLocks noRot="1" noChangeAspect="1" noMove="1" noResize="1" noEditPoints="1" noAdjustHandles="1" noChangeArrowheads="1" noChangeShapeType="1" noTextEdit="1"/>
              </p:cNvSpPr>
              <p:nvPr/>
            </p:nvSpPr>
            <p:spPr bwMode="auto">
              <a:xfrm>
                <a:off x="684213" y="1751013"/>
                <a:ext cx="7772400" cy="3499860"/>
              </a:xfrm>
              <a:prstGeom prst="rect">
                <a:avLst/>
              </a:prstGeom>
              <a:blipFill>
                <a:blip r:embed="rId6"/>
                <a:stretch>
                  <a:fillRect l="-1176" t="-1220" r="-1961"/>
                </a:stretch>
              </a:blipFill>
              <a:ln w="9525">
                <a:noFill/>
                <a:miter lim="800000"/>
                <a:headEnd/>
                <a:tailEnd/>
              </a:ln>
            </p:spPr>
            <p:txBody>
              <a:bodyPr/>
              <a:lstStyle/>
              <a:p>
                <a:r>
                  <a:rPr lang="en-US">
                    <a:noFill/>
                  </a:rPr>
                  <a:t> </a:t>
                </a:r>
              </a:p>
            </p:txBody>
          </p:sp>
        </mc:Fallback>
      </mc:AlternateContent>
      <p:grpSp>
        <p:nvGrpSpPr>
          <p:cNvPr id="2" name="Group 19"/>
          <p:cNvGrpSpPr>
            <a:grpSpLocks/>
          </p:cNvGrpSpPr>
          <p:nvPr/>
        </p:nvGrpSpPr>
        <p:grpSpPr bwMode="auto">
          <a:xfrm>
            <a:off x="1366044" y="4069405"/>
            <a:ext cx="944562" cy="401638"/>
            <a:chOff x="702" y="2290"/>
            <a:chExt cx="595" cy="374"/>
          </a:xfrm>
        </p:grpSpPr>
        <p:sp>
          <p:nvSpPr>
            <p:cNvPr id="45071" name="Rectangle 20"/>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72" name="AutoShape 21"/>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3" name="Group 22"/>
          <p:cNvGrpSpPr>
            <a:grpSpLocks/>
          </p:cNvGrpSpPr>
          <p:nvPr/>
        </p:nvGrpSpPr>
        <p:grpSpPr bwMode="auto">
          <a:xfrm>
            <a:off x="2658955" y="4068868"/>
            <a:ext cx="944562" cy="401637"/>
            <a:chOff x="702" y="2290"/>
            <a:chExt cx="595" cy="374"/>
          </a:xfrm>
        </p:grpSpPr>
        <p:sp>
          <p:nvSpPr>
            <p:cNvPr id="45069"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70"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4" name="Group 25"/>
          <p:cNvGrpSpPr>
            <a:grpSpLocks/>
          </p:cNvGrpSpPr>
          <p:nvPr/>
        </p:nvGrpSpPr>
        <p:grpSpPr bwMode="auto">
          <a:xfrm>
            <a:off x="3887717" y="4068330"/>
            <a:ext cx="944562" cy="401637"/>
            <a:chOff x="702" y="2290"/>
            <a:chExt cx="595" cy="374"/>
          </a:xfrm>
        </p:grpSpPr>
        <p:sp>
          <p:nvSpPr>
            <p:cNvPr id="45067" name="Rectangle 26"/>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68" name="AutoShape 27"/>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5" name="Group 28"/>
          <p:cNvGrpSpPr>
            <a:grpSpLocks/>
          </p:cNvGrpSpPr>
          <p:nvPr/>
        </p:nvGrpSpPr>
        <p:grpSpPr bwMode="auto">
          <a:xfrm>
            <a:off x="5211729" y="4067793"/>
            <a:ext cx="944562" cy="401638"/>
            <a:chOff x="702" y="2290"/>
            <a:chExt cx="595" cy="374"/>
          </a:xfrm>
        </p:grpSpPr>
        <p:sp>
          <p:nvSpPr>
            <p:cNvPr id="45065" name="Rectangle 2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66" name="AutoShape 3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5522">
                                            <p:txEl>
                                              <p:pRg st="0" end="0"/>
                                            </p:txEl>
                                          </p:spTgt>
                                        </p:tgtEl>
                                        <p:attrNameLst>
                                          <p:attrName>style.visibility</p:attrName>
                                        </p:attrNameLst>
                                      </p:cBhvr>
                                      <p:to>
                                        <p:strVal val="visible"/>
                                      </p:to>
                                    </p:set>
                                    <p:anim calcmode="lin" valueType="num">
                                      <p:cBhvr additive="base">
                                        <p:cTn id="7" dur="500" fill="hold"/>
                                        <p:tgtEl>
                                          <p:spTgt spid="104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5522">
                                            <p:txEl>
                                              <p:pRg st="1" end="1"/>
                                            </p:txEl>
                                          </p:spTgt>
                                        </p:tgtEl>
                                        <p:attrNameLst>
                                          <p:attrName>style.visibility</p:attrName>
                                        </p:attrNameLst>
                                      </p:cBhvr>
                                      <p:to>
                                        <p:strVal val="visible"/>
                                      </p:to>
                                    </p:set>
                                    <p:anim calcmode="lin" valueType="num">
                                      <p:cBhvr additive="base">
                                        <p:cTn id="13" dur="500" fill="hold"/>
                                        <p:tgtEl>
                                          <p:spTgt spid="104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5522">
                                            <p:txEl>
                                              <p:pRg st="2" end="2"/>
                                            </p:txEl>
                                          </p:spTgt>
                                        </p:tgtEl>
                                        <p:attrNameLst>
                                          <p:attrName>style.visibility</p:attrName>
                                        </p:attrNameLst>
                                      </p:cBhvr>
                                      <p:to>
                                        <p:strVal val="visible"/>
                                      </p:to>
                                    </p:set>
                                    <p:anim calcmode="lin" valueType="num">
                                      <p:cBhvr additive="base">
                                        <p:cTn id="19" dur="500" fill="hold"/>
                                        <p:tgtEl>
                                          <p:spTgt spid="104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45522">
                                            <p:txEl>
                                              <p:pRg st="4" end="4"/>
                                            </p:txEl>
                                          </p:spTgt>
                                        </p:tgtEl>
                                        <p:attrNameLst>
                                          <p:attrName>style.visibility</p:attrName>
                                        </p:attrNameLst>
                                      </p:cBhvr>
                                      <p:to>
                                        <p:strVal val="visible"/>
                                      </p:to>
                                    </p:set>
                                    <p:anim calcmode="lin" valueType="num">
                                      <p:cBhvr additive="base">
                                        <p:cTn id="45" dur="500" fill="hold"/>
                                        <p:tgtEl>
                                          <p:spTgt spid="104552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ChangeArrowheads="1"/>
          </p:cNvSpPr>
          <p:nvPr/>
        </p:nvSpPr>
        <p:spPr bwMode="auto">
          <a:xfrm>
            <a:off x="684213" y="1749425"/>
            <a:ext cx="7772400" cy="51085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Find the half-life of the radioactive nuclide shown here. </a:t>
            </a:r>
            <a:r>
              <a:rPr lang="en-US" altLang="en-US" i="1">
                <a:sym typeface="Symbol" pitchFamily="18" charset="2"/>
              </a:rPr>
              <a:t>N</a:t>
            </a:r>
            <a:r>
              <a:rPr lang="en-US" altLang="en-US" baseline="-25000">
                <a:sym typeface="Symbol" pitchFamily="18" charset="2"/>
              </a:rPr>
              <a:t>0</a:t>
            </a:r>
            <a:r>
              <a:rPr lang="en-US" altLang="en-US">
                <a:sym typeface="Symbol" pitchFamily="18" charset="2"/>
              </a:rPr>
              <a:t> is the starting population of the nuclides. </a:t>
            </a:r>
          </a:p>
          <a:p>
            <a:pPr>
              <a:spcBef>
                <a:spcPct val="20000"/>
              </a:spcBef>
            </a:pPr>
            <a:r>
              <a:rPr lang="en-US" altLang="en-US">
                <a:sym typeface="Symbol" pitchFamily="18" charset="2"/>
              </a:rPr>
              <a:t>SOLUTION:</a:t>
            </a:r>
          </a:p>
          <a:p>
            <a:pPr>
              <a:spcBef>
                <a:spcPct val="20000"/>
              </a:spcBef>
            </a:pPr>
            <a:r>
              <a:rPr lang="en-US" altLang="en-US">
                <a:sym typeface="Symbol" pitchFamily="18" charset="2"/>
              </a:rPr>
              <a:t>Find the time                                                                     at which the                                                                     population has                                                             halved…</a:t>
            </a:r>
          </a:p>
          <a:p>
            <a:pPr>
              <a:spcBef>
                <a:spcPct val="20000"/>
              </a:spcBef>
            </a:pPr>
            <a:r>
              <a:rPr lang="en-US" altLang="en-US">
                <a:sym typeface="Symbol" pitchFamily="18" charset="2"/>
              </a:rPr>
              <a:t>The half-life is                                                              about 12.5 hours.</a:t>
            </a:r>
          </a:p>
        </p:txBody>
      </p:sp>
      <p:pic>
        <p:nvPicPr>
          <p:cNvPr id="103324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81363" y="2755900"/>
            <a:ext cx="5227637" cy="3865563"/>
          </a:xfrm>
          <a:prstGeom prst="rect">
            <a:avLst/>
          </a:prstGeom>
          <a:noFill/>
          <a:ln w="9525">
            <a:noFill/>
            <a:miter lim="800000"/>
            <a:headEnd/>
            <a:tailEnd/>
          </a:ln>
        </p:spPr>
      </p:pic>
      <p:sp>
        <p:nvSpPr>
          <p:cNvPr id="1033245" name="Rectangle 29"/>
          <p:cNvSpPr>
            <a:spLocks noChangeArrowheads="1"/>
          </p:cNvSpPr>
          <p:nvPr/>
        </p:nvSpPr>
        <p:spPr bwMode="auto">
          <a:xfrm>
            <a:off x="3267075" y="4400550"/>
            <a:ext cx="349250" cy="276225"/>
          </a:xfrm>
          <a:prstGeom prst="rect">
            <a:avLst/>
          </a:prstGeom>
          <a:solidFill>
            <a:srgbClr val="FF6600">
              <a:alpha val="32941"/>
            </a:srgbClr>
          </a:solidFill>
          <a:ln w="9525">
            <a:noFill/>
            <a:miter lim="800000"/>
            <a:headEnd/>
            <a:tailEnd/>
          </a:ln>
        </p:spPr>
        <p:txBody>
          <a:bodyPr wrap="none" anchor="ctr"/>
          <a:lstStyle/>
          <a:p>
            <a:endParaRPr lang="en-US" altLang="en-US"/>
          </a:p>
        </p:txBody>
      </p:sp>
      <p:sp>
        <p:nvSpPr>
          <p:cNvPr id="1033246" name="Line 30"/>
          <p:cNvSpPr>
            <a:spLocks noChangeShapeType="1"/>
          </p:cNvSpPr>
          <p:nvPr/>
        </p:nvSpPr>
        <p:spPr bwMode="auto">
          <a:xfrm>
            <a:off x="3627438" y="4532313"/>
            <a:ext cx="855662" cy="0"/>
          </a:xfrm>
          <a:prstGeom prst="line">
            <a:avLst/>
          </a:prstGeom>
          <a:noFill/>
          <a:ln w="19050">
            <a:solidFill>
              <a:srgbClr val="FF0000"/>
            </a:solidFill>
            <a:round/>
            <a:headEnd/>
            <a:tailEnd/>
          </a:ln>
        </p:spPr>
        <p:txBody>
          <a:bodyPr/>
          <a:lstStyle/>
          <a:p>
            <a:endParaRPr lang="en-US"/>
          </a:p>
        </p:txBody>
      </p:sp>
      <p:sp>
        <p:nvSpPr>
          <p:cNvPr id="1033247" name="Line 31"/>
          <p:cNvSpPr>
            <a:spLocks noChangeShapeType="1"/>
          </p:cNvSpPr>
          <p:nvPr/>
        </p:nvSpPr>
        <p:spPr bwMode="auto">
          <a:xfrm>
            <a:off x="4483100" y="4532313"/>
            <a:ext cx="0" cy="1709737"/>
          </a:xfrm>
          <a:prstGeom prst="line">
            <a:avLst/>
          </a:prstGeom>
          <a:noFill/>
          <a:ln w="28575">
            <a:solidFill>
              <a:srgbClr val="FF0000"/>
            </a:solidFill>
            <a:round/>
            <a:headEnd/>
            <a:tailEnd/>
          </a:ln>
        </p:spPr>
        <p:txBody>
          <a:bodyPr/>
          <a:lstStyle/>
          <a:p>
            <a:endParaRPr lang="en-US"/>
          </a:p>
        </p:txBody>
      </p:sp>
      <p:sp>
        <p:nvSpPr>
          <p:cNvPr id="1033248" name="Line 32"/>
          <p:cNvSpPr>
            <a:spLocks noChangeShapeType="1"/>
          </p:cNvSpPr>
          <p:nvPr/>
        </p:nvSpPr>
        <p:spPr bwMode="auto">
          <a:xfrm flipV="1">
            <a:off x="4483100" y="6253163"/>
            <a:ext cx="0" cy="192087"/>
          </a:xfrm>
          <a:prstGeom prst="line">
            <a:avLst/>
          </a:prstGeom>
          <a:noFill/>
          <a:ln w="57150">
            <a:solidFill>
              <a:srgbClr val="FF0000"/>
            </a:solidFill>
            <a:round/>
            <a:headEnd/>
            <a:tailEnd type="triangle" w="med" len="med"/>
          </a:ln>
        </p:spPr>
        <p:txBody>
          <a:bodyPr/>
          <a:lstStyle/>
          <a:p>
            <a:endParaRPr 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220">
                                            <p:txEl>
                                              <p:pRg st="0" end="0"/>
                                            </p:txEl>
                                          </p:spTgt>
                                        </p:tgtEl>
                                        <p:attrNameLst>
                                          <p:attrName>style.visibility</p:attrName>
                                        </p:attrNameLst>
                                      </p:cBhvr>
                                      <p:to>
                                        <p:strVal val="visible"/>
                                      </p:to>
                                    </p:set>
                                    <p:anim calcmode="lin" valueType="num">
                                      <p:cBhvr additive="base">
                                        <p:cTn id="7" dur="500" fill="hold"/>
                                        <p:tgtEl>
                                          <p:spTgt spid="1033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3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3244"/>
                                        </p:tgtEl>
                                        <p:attrNameLst>
                                          <p:attrName>style.visibility</p:attrName>
                                        </p:attrNameLst>
                                      </p:cBhvr>
                                      <p:to>
                                        <p:strVal val="visible"/>
                                      </p:to>
                                    </p:set>
                                    <p:anim calcmode="lin" valueType="num">
                                      <p:cBhvr>
                                        <p:cTn id="11" dur="500" fill="hold"/>
                                        <p:tgtEl>
                                          <p:spTgt spid="1033244"/>
                                        </p:tgtEl>
                                        <p:attrNameLst>
                                          <p:attrName>ppt_w</p:attrName>
                                        </p:attrNameLst>
                                      </p:cBhvr>
                                      <p:tavLst>
                                        <p:tav tm="0">
                                          <p:val>
                                            <p:fltVal val="0"/>
                                          </p:val>
                                        </p:tav>
                                        <p:tav tm="100000">
                                          <p:val>
                                            <p:strVal val="#ppt_w"/>
                                          </p:val>
                                        </p:tav>
                                      </p:tavLst>
                                    </p:anim>
                                    <p:anim calcmode="lin" valueType="num">
                                      <p:cBhvr>
                                        <p:cTn id="12" dur="500" fill="hold"/>
                                        <p:tgtEl>
                                          <p:spTgt spid="1033244"/>
                                        </p:tgtEl>
                                        <p:attrNameLst>
                                          <p:attrName>ppt_h</p:attrName>
                                        </p:attrNameLst>
                                      </p:cBhvr>
                                      <p:tavLst>
                                        <p:tav tm="0">
                                          <p:val>
                                            <p:fltVal val="0"/>
                                          </p:val>
                                        </p:tav>
                                        <p:tav tm="100000">
                                          <p:val>
                                            <p:strVal val="#ppt_h"/>
                                          </p:val>
                                        </p:tav>
                                      </p:tavLst>
                                    </p:anim>
                                    <p:animEffect transition="in" filter="fade">
                                      <p:cBhvr>
                                        <p:cTn id="13" dur="500"/>
                                        <p:tgtEl>
                                          <p:spTgt spid="1033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3220">
                                            <p:txEl>
                                              <p:pRg st="1" end="1"/>
                                            </p:txEl>
                                          </p:spTgt>
                                        </p:tgtEl>
                                        <p:attrNameLst>
                                          <p:attrName>style.visibility</p:attrName>
                                        </p:attrNameLst>
                                      </p:cBhvr>
                                      <p:to>
                                        <p:strVal val="visible"/>
                                      </p:to>
                                    </p:set>
                                    <p:anim calcmode="lin" valueType="num">
                                      <p:cBhvr additive="base">
                                        <p:cTn id="18" dur="500" fill="hold"/>
                                        <p:tgtEl>
                                          <p:spTgt spid="1033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3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3220">
                                            <p:txEl>
                                              <p:pRg st="2" end="2"/>
                                            </p:txEl>
                                          </p:spTgt>
                                        </p:tgtEl>
                                        <p:attrNameLst>
                                          <p:attrName>style.visibility</p:attrName>
                                        </p:attrNameLst>
                                      </p:cBhvr>
                                      <p:to>
                                        <p:strVal val="visible"/>
                                      </p:to>
                                    </p:set>
                                    <p:anim calcmode="lin" valueType="num">
                                      <p:cBhvr additive="base">
                                        <p:cTn id="24" dur="500" fill="hold"/>
                                        <p:tgtEl>
                                          <p:spTgt spid="1033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33245"/>
                                        </p:tgtEl>
                                        <p:attrNameLst>
                                          <p:attrName>style.visibility</p:attrName>
                                        </p:attrNameLst>
                                      </p:cBhvr>
                                      <p:to>
                                        <p:strVal val="visible"/>
                                      </p:to>
                                    </p:set>
                                    <p:anim calcmode="lin" valueType="num">
                                      <p:cBhvr>
                                        <p:cTn id="30" dur="500" fill="hold"/>
                                        <p:tgtEl>
                                          <p:spTgt spid="1033245"/>
                                        </p:tgtEl>
                                        <p:attrNameLst>
                                          <p:attrName>ppt_w</p:attrName>
                                        </p:attrNameLst>
                                      </p:cBhvr>
                                      <p:tavLst>
                                        <p:tav tm="0">
                                          <p:val>
                                            <p:fltVal val="0"/>
                                          </p:val>
                                        </p:tav>
                                        <p:tav tm="100000">
                                          <p:val>
                                            <p:strVal val="#ppt_w"/>
                                          </p:val>
                                        </p:tav>
                                      </p:tavLst>
                                    </p:anim>
                                    <p:anim calcmode="lin" valueType="num">
                                      <p:cBhvr>
                                        <p:cTn id="31" dur="500" fill="hold"/>
                                        <p:tgtEl>
                                          <p:spTgt spid="1033245"/>
                                        </p:tgtEl>
                                        <p:attrNameLst>
                                          <p:attrName>ppt_h</p:attrName>
                                        </p:attrNameLst>
                                      </p:cBhvr>
                                      <p:tavLst>
                                        <p:tav tm="0">
                                          <p:val>
                                            <p:fltVal val="0"/>
                                          </p:val>
                                        </p:tav>
                                        <p:tav tm="100000">
                                          <p:val>
                                            <p:strVal val="#ppt_h"/>
                                          </p:val>
                                        </p:tav>
                                      </p:tavLst>
                                    </p:anim>
                                    <p:animEffect transition="in" filter="fade">
                                      <p:cBhvr>
                                        <p:cTn id="32" dur="500"/>
                                        <p:tgtEl>
                                          <p:spTgt spid="103324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33246"/>
                                        </p:tgtEl>
                                        <p:attrNameLst>
                                          <p:attrName>style.visibility</p:attrName>
                                        </p:attrNameLst>
                                      </p:cBhvr>
                                      <p:to>
                                        <p:strVal val="visible"/>
                                      </p:to>
                                    </p:set>
                                    <p:animEffect transition="in" filter="wipe(left)">
                                      <p:cBhvr>
                                        <p:cTn id="37" dur="500"/>
                                        <p:tgtEl>
                                          <p:spTgt spid="103324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33247"/>
                                        </p:tgtEl>
                                        <p:attrNameLst>
                                          <p:attrName>style.visibility</p:attrName>
                                        </p:attrNameLst>
                                      </p:cBhvr>
                                      <p:to>
                                        <p:strVal val="visible"/>
                                      </p:to>
                                    </p:set>
                                    <p:animEffect transition="in" filter="wipe(up)">
                                      <p:cBhvr>
                                        <p:cTn id="42" dur="500"/>
                                        <p:tgtEl>
                                          <p:spTgt spid="103324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33248"/>
                                        </p:tgtEl>
                                        <p:attrNameLst>
                                          <p:attrName>style.visibility</p:attrName>
                                        </p:attrNameLst>
                                      </p:cBhvr>
                                      <p:to>
                                        <p:strVal val="visible"/>
                                      </p:to>
                                    </p:set>
                                    <p:anim calcmode="lin" valueType="num">
                                      <p:cBhvr additive="base">
                                        <p:cTn id="47" dur="500" fill="hold"/>
                                        <p:tgtEl>
                                          <p:spTgt spid="1033248"/>
                                        </p:tgtEl>
                                        <p:attrNameLst>
                                          <p:attrName>ppt_x</p:attrName>
                                        </p:attrNameLst>
                                      </p:cBhvr>
                                      <p:tavLst>
                                        <p:tav tm="0">
                                          <p:val>
                                            <p:strVal val="1+#ppt_w/2"/>
                                          </p:val>
                                        </p:tav>
                                        <p:tav tm="100000">
                                          <p:val>
                                            <p:strVal val="#ppt_x"/>
                                          </p:val>
                                        </p:tav>
                                      </p:tavLst>
                                    </p:anim>
                                    <p:anim calcmode="lin" valueType="num">
                                      <p:cBhvr additive="base">
                                        <p:cTn id="48" dur="500" fill="hold"/>
                                        <p:tgtEl>
                                          <p:spTgt spid="1033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3220">
                                            <p:txEl>
                                              <p:pRg st="3" end="3"/>
                                            </p:txEl>
                                          </p:spTgt>
                                        </p:tgtEl>
                                        <p:attrNameLst>
                                          <p:attrName>style.visibility</p:attrName>
                                        </p:attrNameLst>
                                      </p:cBhvr>
                                      <p:to>
                                        <p:strVal val="visible"/>
                                      </p:to>
                                    </p:set>
                                    <p:anim calcmode="lin" valueType="num">
                                      <p:cBhvr additive="base">
                                        <p:cTn id="53" dur="500" fill="hold"/>
                                        <p:tgtEl>
                                          <p:spTgt spid="10332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45" grpId="0" animBg="1"/>
      <p:bldP spid="1033246" grpId="0" animBg="1"/>
      <p:bldP spid="1033247" grpId="0" animBg="1"/>
      <p:bldP spid="103324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8" name="Rectangle 4"/>
          <p:cNvSpPr>
            <a:spLocks noChangeArrowheads="1"/>
          </p:cNvSpPr>
          <p:nvPr/>
        </p:nvSpPr>
        <p:spPr bwMode="auto">
          <a:xfrm>
            <a:off x="684213" y="1762125"/>
            <a:ext cx="7772400" cy="5095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you have 64 grams of a radioactive material which decays into 1 gram of radioactive material in 10 hours. What is the half-life of this material?</a:t>
            </a:r>
          </a:p>
          <a:p>
            <a:pPr>
              <a:spcBef>
                <a:spcPct val="20000"/>
              </a:spcBef>
            </a:pPr>
            <a:r>
              <a:rPr lang="en-US" altLang="en-US">
                <a:sym typeface="Symbol" pitchFamily="18" charset="2"/>
              </a:rPr>
              <a:t>SOLUTION:</a:t>
            </a:r>
          </a:p>
          <a:p>
            <a:pPr>
              <a:spcBef>
                <a:spcPct val="20000"/>
              </a:spcBef>
            </a:pPr>
            <a:r>
              <a:rPr lang="en-US" altLang="en-US">
                <a:sym typeface="Symbol" pitchFamily="18" charset="2"/>
              </a:rPr>
              <a:t>The easiest way to solve this problem is to keep cutting the original amount in half...</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Note that there are 6 half-lives in 10 h = 600 min. </a:t>
            </a:r>
          </a:p>
          <a:p>
            <a:pPr>
              <a:spcBef>
                <a:spcPct val="20000"/>
              </a:spcBef>
            </a:pPr>
            <a:r>
              <a:rPr lang="en-US" altLang="en-US">
                <a:sym typeface="Symbol" pitchFamily="18" charset="2"/>
              </a:rPr>
              <a:t>Thus </a:t>
            </a:r>
            <a:r>
              <a:rPr lang="en-US" altLang="en-US" i="1">
                <a:sym typeface="Symbol" pitchFamily="18" charset="2"/>
              </a:rPr>
              <a:t>t</a:t>
            </a:r>
            <a:r>
              <a:rPr lang="en-US" altLang="en-US" baseline="-25000">
                <a:sym typeface="Symbol" pitchFamily="18" charset="2"/>
              </a:rPr>
              <a:t>half</a:t>
            </a:r>
            <a:r>
              <a:rPr lang="en-US" altLang="en-US">
                <a:sym typeface="Symbol" pitchFamily="18" charset="2"/>
              </a:rPr>
              <a:t> = 100 min.</a:t>
            </a:r>
          </a:p>
        </p:txBody>
      </p:sp>
      <p:sp>
        <p:nvSpPr>
          <p:cNvPr id="1035273" name="Rectangle 9"/>
          <p:cNvSpPr>
            <a:spLocks noChangeArrowheads="1"/>
          </p:cNvSpPr>
          <p:nvPr/>
        </p:nvSpPr>
        <p:spPr bwMode="auto">
          <a:xfrm>
            <a:off x="19081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64</a:t>
            </a:r>
          </a:p>
        </p:txBody>
      </p:sp>
      <p:grpSp>
        <p:nvGrpSpPr>
          <p:cNvPr id="2" name="Group 10"/>
          <p:cNvGrpSpPr>
            <a:grpSpLocks/>
          </p:cNvGrpSpPr>
          <p:nvPr/>
        </p:nvGrpSpPr>
        <p:grpSpPr bwMode="auto">
          <a:xfrm>
            <a:off x="2155825" y="4978400"/>
            <a:ext cx="944563" cy="593725"/>
            <a:chOff x="702" y="2290"/>
            <a:chExt cx="595" cy="374"/>
          </a:xfrm>
        </p:grpSpPr>
        <p:sp>
          <p:nvSpPr>
            <p:cNvPr id="47132"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3"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77" name="Rectangle 13"/>
          <p:cNvSpPr>
            <a:spLocks noChangeArrowheads="1"/>
          </p:cNvSpPr>
          <p:nvPr/>
        </p:nvSpPr>
        <p:spPr bwMode="auto">
          <a:xfrm>
            <a:off x="2730500" y="4637088"/>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32</a:t>
            </a:r>
          </a:p>
        </p:txBody>
      </p:sp>
      <p:grpSp>
        <p:nvGrpSpPr>
          <p:cNvPr id="3" name="Group 14"/>
          <p:cNvGrpSpPr>
            <a:grpSpLocks/>
          </p:cNvGrpSpPr>
          <p:nvPr/>
        </p:nvGrpSpPr>
        <p:grpSpPr bwMode="auto">
          <a:xfrm>
            <a:off x="3000375" y="4986338"/>
            <a:ext cx="944563" cy="593725"/>
            <a:chOff x="702" y="2290"/>
            <a:chExt cx="595" cy="374"/>
          </a:xfrm>
        </p:grpSpPr>
        <p:sp>
          <p:nvSpPr>
            <p:cNvPr id="47130"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1"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1" name="Rectangle 17"/>
          <p:cNvSpPr>
            <a:spLocks noChangeArrowheads="1"/>
          </p:cNvSpPr>
          <p:nvPr/>
        </p:nvSpPr>
        <p:spPr bwMode="auto">
          <a:xfrm>
            <a:off x="3575050" y="4645025"/>
            <a:ext cx="547688"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16</a:t>
            </a:r>
          </a:p>
        </p:txBody>
      </p:sp>
      <p:grpSp>
        <p:nvGrpSpPr>
          <p:cNvPr id="4" name="Group 18"/>
          <p:cNvGrpSpPr>
            <a:grpSpLocks/>
          </p:cNvGrpSpPr>
          <p:nvPr/>
        </p:nvGrpSpPr>
        <p:grpSpPr bwMode="auto">
          <a:xfrm>
            <a:off x="3843338" y="4981575"/>
            <a:ext cx="944562" cy="593725"/>
            <a:chOff x="702" y="2290"/>
            <a:chExt cx="595" cy="374"/>
          </a:xfrm>
        </p:grpSpPr>
        <p:sp>
          <p:nvSpPr>
            <p:cNvPr id="47128"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9" name="AutoShape 2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5" name="Rectangle 21"/>
          <p:cNvSpPr>
            <a:spLocks noChangeArrowheads="1"/>
          </p:cNvSpPr>
          <p:nvPr/>
        </p:nvSpPr>
        <p:spPr bwMode="auto">
          <a:xfrm>
            <a:off x="44735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8</a:t>
            </a:r>
          </a:p>
        </p:txBody>
      </p:sp>
      <p:grpSp>
        <p:nvGrpSpPr>
          <p:cNvPr id="5" name="Group 22"/>
          <p:cNvGrpSpPr>
            <a:grpSpLocks/>
          </p:cNvGrpSpPr>
          <p:nvPr/>
        </p:nvGrpSpPr>
        <p:grpSpPr bwMode="auto">
          <a:xfrm>
            <a:off x="4652963" y="4978400"/>
            <a:ext cx="944562" cy="593725"/>
            <a:chOff x="702" y="2290"/>
            <a:chExt cx="595" cy="374"/>
          </a:xfrm>
        </p:grpSpPr>
        <p:sp>
          <p:nvSpPr>
            <p:cNvPr id="47126"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7"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9" name="Rectangle 25"/>
          <p:cNvSpPr>
            <a:spLocks noChangeArrowheads="1"/>
          </p:cNvSpPr>
          <p:nvPr/>
        </p:nvSpPr>
        <p:spPr bwMode="auto">
          <a:xfrm>
            <a:off x="5249863" y="4637088"/>
            <a:ext cx="547687"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4</a:t>
            </a:r>
          </a:p>
        </p:txBody>
      </p:sp>
      <p:grpSp>
        <p:nvGrpSpPr>
          <p:cNvPr id="6" name="Group 26"/>
          <p:cNvGrpSpPr>
            <a:grpSpLocks/>
          </p:cNvGrpSpPr>
          <p:nvPr/>
        </p:nvGrpSpPr>
        <p:grpSpPr bwMode="auto">
          <a:xfrm>
            <a:off x="5451475" y="4975225"/>
            <a:ext cx="944563" cy="593725"/>
            <a:chOff x="702" y="2290"/>
            <a:chExt cx="595" cy="374"/>
          </a:xfrm>
        </p:grpSpPr>
        <p:sp>
          <p:nvSpPr>
            <p:cNvPr id="47124"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5" name="AutoShape 2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3" name="Rectangle 29"/>
          <p:cNvSpPr>
            <a:spLocks noChangeArrowheads="1"/>
          </p:cNvSpPr>
          <p:nvPr/>
        </p:nvSpPr>
        <p:spPr bwMode="auto">
          <a:xfrm>
            <a:off x="6048375" y="463391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a:t>
            </a:r>
          </a:p>
        </p:txBody>
      </p:sp>
      <p:grpSp>
        <p:nvGrpSpPr>
          <p:cNvPr id="7" name="Group 30"/>
          <p:cNvGrpSpPr>
            <a:grpSpLocks/>
          </p:cNvGrpSpPr>
          <p:nvPr/>
        </p:nvGrpSpPr>
        <p:grpSpPr bwMode="auto">
          <a:xfrm>
            <a:off x="6243638" y="4973638"/>
            <a:ext cx="944562" cy="593725"/>
            <a:chOff x="702" y="2290"/>
            <a:chExt cx="595" cy="374"/>
          </a:xfrm>
        </p:grpSpPr>
        <p:sp>
          <p:nvSpPr>
            <p:cNvPr id="47122" name="Rectangle 3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3" name="AutoShape 3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7" name="Rectangle 33"/>
          <p:cNvSpPr>
            <a:spLocks noChangeArrowheads="1"/>
          </p:cNvSpPr>
          <p:nvPr/>
        </p:nvSpPr>
        <p:spPr bwMode="auto">
          <a:xfrm>
            <a:off x="6840538" y="4632325"/>
            <a:ext cx="547687"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268">
                                            <p:txEl>
                                              <p:pRg st="0" end="0"/>
                                            </p:txEl>
                                          </p:spTgt>
                                        </p:tgtEl>
                                        <p:attrNameLst>
                                          <p:attrName>style.visibility</p:attrName>
                                        </p:attrNameLst>
                                      </p:cBhvr>
                                      <p:to>
                                        <p:strVal val="visible"/>
                                      </p:to>
                                    </p:set>
                                    <p:anim calcmode="lin" valueType="num">
                                      <p:cBhvr additive="base">
                                        <p:cTn id="7" dur="500" fill="hold"/>
                                        <p:tgtEl>
                                          <p:spTgt spid="1035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5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68">
                                            <p:txEl>
                                              <p:pRg st="1" end="1"/>
                                            </p:txEl>
                                          </p:spTgt>
                                        </p:tgtEl>
                                        <p:attrNameLst>
                                          <p:attrName>style.visibility</p:attrName>
                                        </p:attrNameLst>
                                      </p:cBhvr>
                                      <p:to>
                                        <p:strVal val="visible"/>
                                      </p:to>
                                    </p:set>
                                    <p:anim calcmode="lin" valueType="num">
                                      <p:cBhvr additive="base">
                                        <p:cTn id="13" dur="500" fill="hold"/>
                                        <p:tgtEl>
                                          <p:spTgt spid="1035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5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68">
                                            <p:txEl>
                                              <p:pRg st="2" end="2"/>
                                            </p:txEl>
                                          </p:spTgt>
                                        </p:tgtEl>
                                        <p:attrNameLst>
                                          <p:attrName>style.visibility</p:attrName>
                                        </p:attrNameLst>
                                      </p:cBhvr>
                                      <p:to>
                                        <p:strVal val="visible"/>
                                      </p:to>
                                    </p:set>
                                    <p:anim calcmode="lin" valueType="num">
                                      <p:cBhvr additive="base">
                                        <p:cTn id="19" dur="500" fill="hold"/>
                                        <p:tgtEl>
                                          <p:spTgt spid="1035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5273"/>
                                        </p:tgtEl>
                                        <p:attrNameLst>
                                          <p:attrName>style.visibility</p:attrName>
                                        </p:attrNameLst>
                                      </p:cBhvr>
                                      <p:to>
                                        <p:strVal val="visible"/>
                                      </p:to>
                                    </p:set>
                                    <p:animEffect transition="in" filter="fade">
                                      <p:cBhvr>
                                        <p:cTn id="25" dur="500"/>
                                        <p:tgtEl>
                                          <p:spTgt spid="1035273"/>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35277"/>
                                        </p:tgtEl>
                                        <p:attrNameLst>
                                          <p:attrName>style.visibility</p:attrName>
                                        </p:attrNameLst>
                                      </p:cBhvr>
                                      <p:to>
                                        <p:strVal val="visible"/>
                                      </p:to>
                                    </p:set>
                                    <p:animEffect transition="in" filter="fade">
                                      <p:cBhvr>
                                        <p:cTn id="35" dur="500"/>
                                        <p:tgtEl>
                                          <p:spTgt spid="1035277"/>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35281"/>
                                        </p:tgtEl>
                                        <p:attrNameLst>
                                          <p:attrName>style.visibility</p:attrName>
                                        </p:attrNameLst>
                                      </p:cBhvr>
                                      <p:to>
                                        <p:strVal val="visible"/>
                                      </p:to>
                                    </p:set>
                                    <p:animEffect transition="in" filter="fade">
                                      <p:cBhvr>
                                        <p:cTn id="45" dur="500"/>
                                        <p:tgtEl>
                                          <p:spTgt spid="1035281"/>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35285"/>
                                        </p:tgtEl>
                                        <p:attrNameLst>
                                          <p:attrName>style.visibility</p:attrName>
                                        </p:attrNameLst>
                                      </p:cBhvr>
                                      <p:to>
                                        <p:strVal val="visible"/>
                                      </p:to>
                                    </p:set>
                                    <p:animEffect transition="in" filter="fade">
                                      <p:cBhvr>
                                        <p:cTn id="55" dur="500"/>
                                        <p:tgtEl>
                                          <p:spTgt spid="1035285"/>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5289"/>
                                        </p:tgtEl>
                                        <p:attrNameLst>
                                          <p:attrName>style.visibility</p:attrName>
                                        </p:attrNameLst>
                                      </p:cBhvr>
                                      <p:to>
                                        <p:strVal val="visible"/>
                                      </p:to>
                                    </p:set>
                                    <p:animEffect transition="in" filter="fade">
                                      <p:cBhvr>
                                        <p:cTn id="65" dur="500"/>
                                        <p:tgtEl>
                                          <p:spTgt spid="1035289"/>
                                        </p:tgtEl>
                                      </p:cBhvr>
                                    </p:animEffect>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35293"/>
                                        </p:tgtEl>
                                        <p:attrNameLst>
                                          <p:attrName>style.visibility</p:attrName>
                                        </p:attrNameLst>
                                      </p:cBhvr>
                                      <p:to>
                                        <p:strVal val="visible"/>
                                      </p:to>
                                    </p:set>
                                    <p:animEffect transition="in" filter="fade">
                                      <p:cBhvr>
                                        <p:cTn id="75" dur="500"/>
                                        <p:tgtEl>
                                          <p:spTgt spid="1035293"/>
                                        </p:tgtEl>
                                      </p:cBhvr>
                                    </p:animEffect>
                                  </p:childTnLst>
                                  <p:subTnLst>
                                    <p:audio>
                                      <p:cMediaNode>
                                        <p:cTn display="0" masterRel="sameClick">
                                          <p:stCondLst>
                                            <p:cond evt="begin" delay="0">
                                              <p:tn val="73"/>
                                            </p:cond>
                                          </p:stCondLst>
                                          <p:endCondLst>
                                            <p:cond evt="onStopAudio" delay="0">
                                              <p:tgtEl>
                                                <p:sldTgt/>
                                              </p:tgtEl>
                                            </p:cond>
                                          </p:endCondLst>
                                        </p:cTn>
                                        <p:tgtEl>
                                          <p:sndTgt r:embed="rId5" name="type.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subTnLst>
                                    <p:audio>
                                      <p:cMediaNode>
                                        <p:cTn display="0" masterRel="sameClick">
                                          <p:stCondLst>
                                            <p:cond evt="begin" delay="0">
                                              <p:tn val="78"/>
                                            </p:cond>
                                          </p:stCondLst>
                                          <p:endCondLst>
                                            <p:cond evt="onStopAudio" delay="0">
                                              <p:tgtEl>
                                                <p:sldTgt/>
                                              </p:tgtEl>
                                            </p:cond>
                                          </p:endCondLst>
                                        </p:cTn>
                                        <p:tgtEl>
                                          <p:sndTgt r:embed="rId6"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35297"/>
                                        </p:tgtEl>
                                        <p:attrNameLst>
                                          <p:attrName>style.visibility</p:attrName>
                                        </p:attrNameLst>
                                      </p:cBhvr>
                                      <p:to>
                                        <p:strVal val="visible"/>
                                      </p:to>
                                    </p:set>
                                    <p:animEffect transition="in" filter="fade">
                                      <p:cBhvr>
                                        <p:cTn id="85" dur="500"/>
                                        <p:tgtEl>
                                          <p:spTgt spid="1035297"/>
                                        </p:tgtEl>
                                      </p:cBhvr>
                                    </p:animEffect>
                                  </p:childTnLst>
                                  <p:subTnLst>
                                    <p:audio>
                                      <p:cMediaNode>
                                        <p:cTn display="0" masterRel="sameClick">
                                          <p:stCondLst>
                                            <p:cond evt="begin" delay="0">
                                              <p:tn val="83"/>
                                            </p:cond>
                                          </p:stCondLst>
                                          <p:endCondLst>
                                            <p:cond evt="onStopAudio" delay="0">
                                              <p:tgtEl>
                                                <p:sldTgt/>
                                              </p:tgtEl>
                                            </p:cond>
                                          </p:endCondLst>
                                        </p:cTn>
                                        <p:tgtEl>
                                          <p:sndTgt r:embed="rId5"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35268">
                                            <p:txEl>
                                              <p:pRg st="6" end="6"/>
                                            </p:txEl>
                                          </p:spTgt>
                                        </p:tgtEl>
                                        <p:attrNameLst>
                                          <p:attrName>style.visibility</p:attrName>
                                        </p:attrNameLst>
                                      </p:cBhvr>
                                      <p:to>
                                        <p:strVal val="visible"/>
                                      </p:to>
                                    </p:set>
                                    <p:anim calcmode="lin" valueType="num">
                                      <p:cBhvr additive="base">
                                        <p:cTn id="90" dur="500" fill="hold"/>
                                        <p:tgtEl>
                                          <p:spTgt spid="1035268">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35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35268">
                                            <p:txEl>
                                              <p:pRg st="7" end="7"/>
                                            </p:txEl>
                                          </p:spTgt>
                                        </p:tgtEl>
                                        <p:attrNameLst>
                                          <p:attrName>style.visibility</p:attrName>
                                        </p:attrNameLst>
                                      </p:cBhvr>
                                      <p:to>
                                        <p:strVal val="visible"/>
                                      </p:to>
                                    </p:set>
                                    <p:anim calcmode="lin" valueType="num">
                                      <p:cBhvr additive="base">
                                        <p:cTn id="96" dur="500" fill="hold"/>
                                        <p:tgtEl>
                                          <p:spTgt spid="1035268">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3526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3" grpId="0"/>
      <p:bldP spid="1035277" grpId="0"/>
      <p:bldP spid="1035281" grpId="0"/>
      <p:bldP spid="1035285" grpId="0"/>
      <p:bldP spid="1035289" grpId="0"/>
      <p:bldP spid="1035293" grpId="0"/>
      <p:bldP spid="10352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Rectangle 4"/>
          <p:cNvSpPr>
            <a:spLocks noChangeArrowheads="1"/>
          </p:cNvSpPr>
          <p:nvPr/>
        </p:nvSpPr>
        <p:spPr bwMode="auto">
          <a:xfrm>
            <a:off x="684213" y="1749425"/>
            <a:ext cx="7772400" cy="4614863"/>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 nuclide X has a half-life of 10 s. On decay a stable nuclide Y is formed. Initially, a sample contains only the nuclide X. After what time will 87.5% of the sample have decayed into Y?</a:t>
            </a:r>
          </a:p>
          <a:p>
            <a:pPr>
              <a:spcBef>
                <a:spcPct val="20000"/>
              </a:spcBef>
            </a:pPr>
            <a:r>
              <a:rPr lang="en-US" altLang="en-US">
                <a:sym typeface="Symbol" pitchFamily="18" charset="2"/>
              </a:rPr>
              <a:t> A. 9.0 s	 B. 30 s	 C. 80 s	 D. 90 s</a:t>
            </a:r>
          </a:p>
          <a:p>
            <a:pPr>
              <a:spcBef>
                <a:spcPct val="20000"/>
              </a:spcBef>
            </a:pPr>
            <a:r>
              <a:rPr lang="en-US" altLang="en-US">
                <a:sym typeface="Symbol" pitchFamily="18" charset="2"/>
              </a:rPr>
              <a:t>SOLUTION:</a:t>
            </a:r>
          </a:p>
          <a:p>
            <a:pPr>
              <a:spcBef>
                <a:spcPct val="20000"/>
              </a:spcBef>
            </a:pPr>
            <a:r>
              <a:rPr lang="en-US" altLang="en-US">
                <a:sym typeface="Symbol" pitchFamily="18" charset="2"/>
              </a:rPr>
              <a:t>We want only 12.5% of X to remain.</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Thus </a:t>
            </a:r>
            <a:r>
              <a:rPr lang="en-US" altLang="en-US" i="1">
                <a:sym typeface="Symbol" pitchFamily="18" charset="2"/>
              </a:rPr>
              <a:t>t</a:t>
            </a:r>
            <a:r>
              <a:rPr lang="en-US" altLang="en-US">
                <a:sym typeface="Symbol" pitchFamily="18" charset="2"/>
              </a:rPr>
              <a:t> = 3</a:t>
            </a:r>
            <a:r>
              <a:rPr lang="en-US" altLang="en-US" i="1">
                <a:sym typeface="Symbol" pitchFamily="18" charset="2"/>
              </a:rPr>
              <a:t>t</a:t>
            </a:r>
            <a:r>
              <a:rPr lang="en-US" altLang="en-US" baseline="-25000">
                <a:sym typeface="Symbol" pitchFamily="18" charset="2"/>
              </a:rPr>
              <a:t>half</a:t>
            </a:r>
            <a:r>
              <a:rPr lang="en-US" altLang="en-US">
                <a:sym typeface="Symbol" pitchFamily="18" charset="2"/>
              </a:rPr>
              <a:t> = 3(10) = 30 s.</a:t>
            </a:r>
          </a:p>
        </p:txBody>
      </p:sp>
      <p:sp>
        <p:nvSpPr>
          <p:cNvPr id="1037317" name="Rectangle 5"/>
          <p:cNvSpPr>
            <a:spLocks noChangeArrowheads="1"/>
          </p:cNvSpPr>
          <p:nvPr/>
        </p:nvSpPr>
        <p:spPr bwMode="auto">
          <a:xfrm>
            <a:off x="2968625" y="4703763"/>
            <a:ext cx="8826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100%</a:t>
            </a:r>
          </a:p>
        </p:txBody>
      </p:sp>
      <p:grpSp>
        <p:nvGrpSpPr>
          <p:cNvPr id="2" name="Group 6"/>
          <p:cNvGrpSpPr>
            <a:grpSpLocks/>
          </p:cNvGrpSpPr>
          <p:nvPr/>
        </p:nvGrpSpPr>
        <p:grpSpPr bwMode="auto">
          <a:xfrm>
            <a:off x="3308350" y="5041900"/>
            <a:ext cx="944563" cy="593725"/>
            <a:chOff x="702" y="2290"/>
            <a:chExt cx="595" cy="374"/>
          </a:xfrm>
        </p:grpSpPr>
        <p:sp>
          <p:nvSpPr>
            <p:cNvPr id="48145"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6" name="AutoShape 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1" name="Rectangle 9"/>
          <p:cNvSpPr>
            <a:spLocks noChangeArrowheads="1"/>
          </p:cNvSpPr>
          <p:nvPr/>
        </p:nvSpPr>
        <p:spPr bwMode="auto">
          <a:xfrm>
            <a:off x="3865563" y="4700588"/>
            <a:ext cx="6921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50%</a:t>
            </a:r>
          </a:p>
        </p:txBody>
      </p:sp>
      <p:grpSp>
        <p:nvGrpSpPr>
          <p:cNvPr id="3" name="Group 10"/>
          <p:cNvGrpSpPr>
            <a:grpSpLocks/>
          </p:cNvGrpSpPr>
          <p:nvPr/>
        </p:nvGrpSpPr>
        <p:grpSpPr bwMode="auto">
          <a:xfrm>
            <a:off x="4152900" y="5049838"/>
            <a:ext cx="944563" cy="593725"/>
            <a:chOff x="702" y="2290"/>
            <a:chExt cx="595" cy="374"/>
          </a:xfrm>
        </p:grpSpPr>
        <p:sp>
          <p:nvSpPr>
            <p:cNvPr id="48143"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4"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5" name="Rectangle 13"/>
          <p:cNvSpPr>
            <a:spLocks noChangeArrowheads="1"/>
          </p:cNvSpPr>
          <p:nvPr/>
        </p:nvSpPr>
        <p:spPr bwMode="auto">
          <a:xfrm>
            <a:off x="4713288" y="4699000"/>
            <a:ext cx="704850"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25%</a:t>
            </a:r>
          </a:p>
        </p:txBody>
      </p:sp>
      <p:grpSp>
        <p:nvGrpSpPr>
          <p:cNvPr id="4" name="Group 14"/>
          <p:cNvGrpSpPr>
            <a:grpSpLocks/>
          </p:cNvGrpSpPr>
          <p:nvPr/>
        </p:nvGrpSpPr>
        <p:grpSpPr bwMode="auto">
          <a:xfrm>
            <a:off x="4995863" y="5045075"/>
            <a:ext cx="944562" cy="593725"/>
            <a:chOff x="702" y="2290"/>
            <a:chExt cx="595" cy="374"/>
          </a:xfrm>
        </p:grpSpPr>
        <p:sp>
          <p:nvSpPr>
            <p:cNvPr id="48141"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2"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9" name="Rectangle 17"/>
          <p:cNvSpPr>
            <a:spLocks noChangeArrowheads="1"/>
          </p:cNvSpPr>
          <p:nvPr/>
        </p:nvSpPr>
        <p:spPr bwMode="auto">
          <a:xfrm>
            <a:off x="5486400" y="4694238"/>
            <a:ext cx="1027113"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12.5%</a:t>
            </a:r>
          </a:p>
        </p:txBody>
      </p:sp>
      <p:sp>
        <p:nvSpPr>
          <p:cNvPr id="1037342" name="Oval 30"/>
          <p:cNvSpPr>
            <a:spLocks noChangeArrowheads="1"/>
          </p:cNvSpPr>
          <p:nvPr/>
        </p:nvSpPr>
        <p:spPr bwMode="auto">
          <a:xfrm>
            <a:off x="2633663" y="3344863"/>
            <a:ext cx="347662" cy="347662"/>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316">
                                            <p:txEl>
                                              <p:pRg st="0" end="0"/>
                                            </p:txEl>
                                          </p:spTgt>
                                        </p:tgtEl>
                                        <p:attrNameLst>
                                          <p:attrName>style.visibility</p:attrName>
                                        </p:attrNameLst>
                                      </p:cBhvr>
                                      <p:to>
                                        <p:strVal val="visible"/>
                                      </p:to>
                                    </p:set>
                                    <p:anim calcmode="lin" valueType="num">
                                      <p:cBhvr additive="base">
                                        <p:cTn id="7" dur="500" fill="hold"/>
                                        <p:tgtEl>
                                          <p:spTgt spid="1037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73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7316">
                                            <p:txEl>
                                              <p:pRg st="1" end="1"/>
                                            </p:txEl>
                                          </p:spTgt>
                                        </p:tgtEl>
                                        <p:attrNameLst>
                                          <p:attrName>style.visibility</p:attrName>
                                        </p:attrNameLst>
                                      </p:cBhvr>
                                      <p:to>
                                        <p:strVal val="visible"/>
                                      </p:to>
                                    </p:set>
                                    <p:anim calcmode="lin" valueType="num">
                                      <p:cBhvr additive="base">
                                        <p:cTn id="13" dur="500" fill="hold"/>
                                        <p:tgtEl>
                                          <p:spTgt spid="1037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73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7316">
                                            <p:txEl>
                                              <p:pRg st="2" end="2"/>
                                            </p:txEl>
                                          </p:spTgt>
                                        </p:tgtEl>
                                        <p:attrNameLst>
                                          <p:attrName>style.visibility</p:attrName>
                                        </p:attrNameLst>
                                      </p:cBhvr>
                                      <p:to>
                                        <p:strVal val="visible"/>
                                      </p:to>
                                    </p:set>
                                    <p:anim calcmode="lin" valueType="num">
                                      <p:cBhvr additive="base">
                                        <p:cTn id="19" dur="500" fill="hold"/>
                                        <p:tgtEl>
                                          <p:spTgt spid="1037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73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7316">
                                            <p:txEl>
                                              <p:pRg st="3" end="3"/>
                                            </p:txEl>
                                          </p:spTgt>
                                        </p:tgtEl>
                                        <p:attrNameLst>
                                          <p:attrName>style.visibility</p:attrName>
                                        </p:attrNameLst>
                                      </p:cBhvr>
                                      <p:to>
                                        <p:strVal val="visible"/>
                                      </p:to>
                                    </p:set>
                                    <p:anim calcmode="lin" valueType="num">
                                      <p:cBhvr additive="base">
                                        <p:cTn id="25" dur="500" fill="hold"/>
                                        <p:tgtEl>
                                          <p:spTgt spid="1037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73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37317"/>
                                        </p:tgtEl>
                                        <p:attrNameLst>
                                          <p:attrName>style.visibility</p:attrName>
                                        </p:attrNameLst>
                                      </p:cBhvr>
                                      <p:to>
                                        <p:strVal val="visible"/>
                                      </p:to>
                                    </p:set>
                                    <p:animEffect transition="in" filter="fade">
                                      <p:cBhvr>
                                        <p:cTn id="31" dur="500"/>
                                        <p:tgtEl>
                                          <p:spTgt spid="103731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37321"/>
                                        </p:tgtEl>
                                        <p:attrNameLst>
                                          <p:attrName>style.visibility</p:attrName>
                                        </p:attrNameLst>
                                      </p:cBhvr>
                                      <p:to>
                                        <p:strVal val="visible"/>
                                      </p:to>
                                    </p:set>
                                    <p:animEffect transition="in" filter="fade">
                                      <p:cBhvr>
                                        <p:cTn id="41" dur="500"/>
                                        <p:tgtEl>
                                          <p:spTgt spid="103732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7325"/>
                                        </p:tgtEl>
                                        <p:attrNameLst>
                                          <p:attrName>style.visibility</p:attrName>
                                        </p:attrNameLst>
                                      </p:cBhvr>
                                      <p:to>
                                        <p:strVal val="visible"/>
                                      </p:to>
                                    </p:set>
                                    <p:animEffect transition="in" filter="fade">
                                      <p:cBhvr>
                                        <p:cTn id="51" dur="500"/>
                                        <p:tgtEl>
                                          <p:spTgt spid="103732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37329"/>
                                        </p:tgtEl>
                                        <p:attrNameLst>
                                          <p:attrName>style.visibility</p:attrName>
                                        </p:attrNameLst>
                                      </p:cBhvr>
                                      <p:to>
                                        <p:strVal val="visible"/>
                                      </p:to>
                                    </p:set>
                                    <p:animEffect transition="in" filter="fade">
                                      <p:cBhvr>
                                        <p:cTn id="61" dur="500"/>
                                        <p:tgtEl>
                                          <p:spTgt spid="103732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37316">
                                            <p:txEl>
                                              <p:pRg st="7" end="7"/>
                                            </p:txEl>
                                          </p:spTgt>
                                        </p:tgtEl>
                                        <p:attrNameLst>
                                          <p:attrName>style.visibility</p:attrName>
                                        </p:attrNameLst>
                                      </p:cBhvr>
                                      <p:to>
                                        <p:strVal val="visible"/>
                                      </p:to>
                                    </p:set>
                                    <p:anim calcmode="lin" valueType="num">
                                      <p:cBhvr additive="base">
                                        <p:cTn id="66" dur="500" fill="hold"/>
                                        <p:tgtEl>
                                          <p:spTgt spid="103731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373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37342"/>
                                        </p:tgtEl>
                                        <p:attrNameLst>
                                          <p:attrName>style.visibility</p:attrName>
                                        </p:attrNameLst>
                                      </p:cBhvr>
                                      <p:to>
                                        <p:strVal val="visible"/>
                                      </p:to>
                                    </p:set>
                                    <p:anim calcmode="lin" valueType="num">
                                      <p:cBhvr>
                                        <p:cTn id="72" dur="500" fill="hold"/>
                                        <p:tgtEl>
                                          <p:spTgt spid="1037342"/>
                                        </p:tgtEl>
                                        <p:attrNameLst>
                                          <p:attrName>ppt_w</p:attrName>
                                        </p:attrNameLst>
                                      </p:cBhvr>
                                      <p:tavLst>
                                        <p:tav tm="0">
                                          <p:val>
                                            <p:fltVal val="0"/>
                                          </p:val>
                                        </p:tav>
                                        <p:tav tm="100000">
                                          <p:val>
                                            <p:strVal val="#ppt_w"/>
                                          </p:val>
                                        </p:tav>
                                      </p:tavLst>
                                    </p:anim>
                                    <p:anim calcmode="lin" valueType="num">
                                      <p:cBhvr>
                                        <p:cTn id="73" dur="500" fill="hold"/>
                                        <p:tgtEl>
                                          <p:spTgt spid="1037342"/>
                                        </p:tgtEl>
                                        <p:attrNameLst>
                                          <p:attrName>ppt_h</p:attrName>
                                        </p:attrNameLst>
                                      </p:cBhvr>
                                      <p:tavLst>
                                        <p:tav tm="0">
                                          <p:val>
                                            <p:fltVal val="0"/>
                                          </p:val>
                                        </p:tav>
                                        <p:tav tm="100000">
                                          <p:val>
                                            <p:strVal val="#ppt_h"/>
                                          </p:val>
                                        </p:tav>
                                      </p:tavLst>
                                    </p:anim>
                                    <p:animEffect transition="in" filter="fade">
                                      <p:cBhvr>
                                        <p:cTn id="74" dur="500"/>
                                        <p:tgtEl>
                                          <p:spTgt spid="1037342"/>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7" grpId="0"/>
      <p:bldP spid="1037321" grpId="0"/>
      <p:bldP spid="1037325" grpId="0"/>
      <p:bldP spid="1037329" grpId="0"/>
      <p:bldP spid="10373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33550"/>
            <a:ext cx="7772400" cy="4694144"/>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pic>
        <p:nvPicPr>
          <p:cNvPr id="2478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793875"/>
            <a:ext cx="7743825" cy="1947863"/>
          </a:xfrm>
          <a:prstGeom prst="rect">
            <a:avLst/>
          </a:prstGeom>
          <a:noFill/>
          <a:ln w="9525">
            <a:noFill/>
            <a:miter lim="800000"/>
            <a:headEnd/>
            <a:tailEnd/>
          </a:ln>
        </p:spPr>
      </p:pic>
      <p:sp>
        <p:nvSpPr>
          <p:cNvPr id="1068040" name="Oval 8"/>
          <p:cNvSpPr>
            <a:spLocks noChangeArrowheads="1"/>
          </p:cNvSpPr>
          <p:nvPr/>
        </p:nvSpPr>
        <p:spPr bwMode="auto">
          <a:xfrm>
            <a:off x="6824663" y="3168650"/>
            <a:ext cx="347662" cy="347663"/>
          </a:xfrm>
          <a:prstGeom prst="ellipse">
            <a:avLst/>
          </a:prstGeom>
          <a:noFill/>
          <a:ln w="28575">
            <a:solidFill>
              <a:srgbClr val="FF0000"/>
            </a:solidFill>
            <a:round/>
            <a:headEnd/>
            <a:tailEnd/>
          </a:ln>
        </p:spPr>
        <p:txBody>
          <a:bodyPr wrap="none" anchor="ctr"/>
          <a:lstStyle/>
          <a:p>
            <a:endParaRPr lang="en-US" altLang="en-US"/>
          </a:p>
        </p:txBody>
      </p:sp>
      <p:sp>
        <p:nvSpPr>
          <p:cNvPr id="1068041" name="Rectangle 9"/>
          <p:cNvSpPr>
            <a:spLocks noChangeArrowheads="1"/>
          </p:cNvSpPr>
          <p:nvPr/>
        </p:nvSpPr>
        <p:spPr bwMode="auto">
          <a:xfrm>
            <a:off x="2717800" y="1816100"/>
            <a:ext cx="2576513" cy="276225"/>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8042" name="Rectangle 10"/>
          <p:cNvSpPr>
            <a:spLocks noChangeArrowheads="1"/>
          </p:cNvSpPr>
          <p:nvPr/>
        </p:nvSpPr>
        <p:spPr bwMode="auto">
          <a:xfrm>
            <a:off x="6499225" y="1830388"/>
            <a:ext cx="1939925"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92294" name="Text Box 6"/>
              <p:cNvSpPr txBox="1">
                <a:spLocks noChangeArrowheads="1"/>
              </p:cNvSpPr>
              <p:nvPr/>
            </p:nvSpPr>
            <p:spPr bwMode="auto">
              <a:xfrm>
                <a:off x="746125" y="3711575"/>
                <a:ext cx="7675563" cy="896271"/>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60 days is 2 half-lives for P so </a:t>
                </a:r>
                <a:r>
                  <a:rPr lang="en-US" altLang="en-US" i="1" dirty="0">
                    <a:solidFill>
                      <a:schemeClr val="hlink"/>
                    </a:solidFill>
                  </a:rPr>
                  <a:t>N</a:t>
                </a:r>
                <a:r>
                  <a:rPr lang="en-US" altLang="en-US" baseline="-25000" dirty="0">
                    <a:solidFill>
                      <a:schemeClr val="hlink"/>
                    </a:solidFill>
                  </a:rPr>
                  <a:t>P</a:t>
                </a:r>
                <a:r>
                  <a:rPr lang="en-US" altLang="en-US" dirty="0">
                    <a:solidFill>
                      <a:schemeClr val="hlink"/>
                    </a:solidFill>
                  </a:rPr>
                  <a:t> is </a:t>
                </a:r>
                <a14:m>
                  <m:oMath xmlns:m="http://schemas.openxmlformats.org/officeDocument/2006/math">
                    <m:f>
                      <m:fPr>
                        <m:ctrlPr>
                          <a:rPr lang="en-US" altLang="en-US" sz="2000" i="1" dirty="0" smtClean="0">
                            <a:solidFill>
                              <a:schemeClr val="hlink"/>
                            </a:solidFill>
                            <a:latin typeface="Cambria Math" panose="02040503050406030204" pitchFamily="18" charset="0"/>
                          </a:rPr>
                        </m:ctrlPr>
                      </m:fPr>
                      <m:num>
                        <m:r>
                          <a:rPr lang="en-US" altLang="en-US" sz="2000" i="1" dirty="0" smtClean="0">
                            <a:solidFill>
                              <a:schemeClr val="hlink"/>
                            </a:solidFill>
                            <a:latin typeface="Cambria Math" panose="02040503050406030204" pitchFamily="18" charset="0"/>
                          </a:rPr>
                          <m:t>1</m:t>
                        </m:r>
                      </m:num>
                      <m:den>
                        <m:r>
                          <a:rPr lang="en-US" altLang="en-US" sz="2000" i="1" dirty="0" smtClean="0">
                            <a:solidFill>
                              <a:schemeClr val="hlink"/>
                            </a:solidFill>
                            <a:latin typeface="Cambria Math" panose="02040503050406030204" pitchFamily="18" charset="0"/>
                          </a:rPr>
                          <m:t>4</m:t>
                        </m:r>
                      </m:den>
                    </m:f>
                  </m:oMath>
                </a14:m>
                <a:r>
                  <a:rPr lang="en-US" altLang="en-US" dirty="0">
                    <a:solidFill>
                      <a:schemeClr val="hlink"/>
                    </a:solidFill>
                  </a:rPr>
                  <a:t> of what it started out as.</a:t>
                </a:r>
              </a:p>
            </p:txBody>
          </p:sp>
        </mc:Choice>
        <mc:Fallback xmlns="">
          <p:sp>
            <p:nvSpPr>
              <p:cNvPr id="1292294" name="Text Box 6"/>
              <p:cNvSpPr txBox="1">
                <a:spLocks noRot="1" noChangeAspect="1" noMove="1" noResize="1" noEditPoints="1" noAdjustHandles="1" noChangeArrowheads="1" noChangeShapeType="1" noTextEdit="1"/>
              </p:cNvSpPr>
              <p:nvPr/>
            </p:nvSpPr>
            <p:spPr bwMode="auto">
              <a:xfrm>
                <a:off x="746125" y="3711575"/>
                <a:ext cx="7675563" cy="896271"/>
              </a:xfrm>
              <a:prstGeom prst="rect">
                <a:avLst/>
              </a:prstGeom>
              <a:blipFill>
                <a:blip r:embed="rId7"/>
                <a:stretch>
                  <a:fillRect l="-1190" t="-4762" r="-1587" b="-1496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2295" name="Text Box 7"/>
              <p:cNvSpPr txBox="1">
                <a:spLocks noChangeArrowheads="1"/>
              </p:cNvSpPr>
              <p:nvPr/>
            </p:nvSpPr>
            <p:spPr bwMode="auto">
              <a:xfrm>
                <a:off x="757238" y="4445000"/>
                <a:ext cx="7675562" cy="898387"/>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60 days is 3 half-lives for Q so </a:t>
                </a:r>
                <a:r>
                  <a:rPr lang="en-US" altLang="en-US" i="1" dirty="0">
                    <a:solidFill>
                      <a:schemeClr val="hlink"/>
                    </a:solidFill>
                  </a:rPr>
                  <a:t>N</a:t>
                </a:r>
                <a:r>
                  <a:rPr lang="en-US" altLang="en-US" baseline="-25000" dirty="0">
                    <a:solidFill>
                      <a:schemeClr val="hlink"/>
                    </a:solidFill>
                  </a:rPr>
                  <a:t>Q</a:t>
                </a:r>
                <a:r>
                  <a:rPr lang="en-US" altLang="en-US" dirty="0">
                    <a:solidFill>
                      <a:schemeClr val="hlink"/>
                    </a:solidFill>
                  </a:rPr>
                  <a:t> is </a:t>
                </a:r>
                <a14:m>
                  <m:oMath xmlns:m="http://schemas.openxmlformats.org/officeDocument/2006/math">
                    <m:f>
                      <m:fPr>
                        <m:ctrlPr>
                          <a:rPr lang="en-US" altLang="en-US" sz="2000" i="1" dirty="0" smtClean="0">
                            <a:solidFill>
                              <a:schemeClr val="hlink"/>
                            </a:solidFill>
                            <a:latin typeface="Cambria Math" panose="02040503050406030204" pitchFamily="18" charset="0"/>
                          </a:rPr>
                        </m:ctrlPr>
                      </m:fPr>
                      <m:num>
                        <m:r>
                          <a:rPr lang="en-US" altLang="en-US" sz="2000" i="1" dirty="0" smtClean="0">
                            <a:solidFill>
                              <a:schemeClr val="hlink"/>
                            </a:solidFill>
                            <a:latin typeface="Cambria Math" panose="02040503050406030204" pitchFamily="18" charset="0"/>
                          </a:rPr>
                          <m:t>1</m:t>
                        </m:r>
                      </m:num>
                      <m:den>
                        <m:r>
                          <a:rPr lang="en-US" altLang="en-US" sz="2000" i="1" dirty="0" smtClean="0">
                            <a:solidFill>
                              <a:schemeClr val="hlink"/>
                            </a:solidFill>
                            <a:latin typeface="Cambria Math" panose="02040503050406030204" pitchFamily="18" charset="0"/>
                          </a:rPr>
                          <m:t>8</m:t>
                        </m:r>
                      </m:den>
                    </m:f>
                  </m:oMath>
                </a14:m>
                <a:r>
                  <a:rPr lang="en-US" altLang="en-US" dirty="0">
                    <a:solidFill>
                      <a:schemeClr val="hlink"/>
                    </a:solidFill>
                  </a:rPr>
                  <a:t> of what it started out as.</a:t>
                </a:r>
              </a:p>
            </p:txBody>
          </p:sp>
        </mc:Choice>
        <mc:Fallback xmlns="">
          <p:sp>
            <p:nvSpPr>
              <p:cNvPr id="1292295" name="Text Box 7"/>
              <p:cNvSpPr txBox="1">
                <a:spLocks noRot="1" noChangeAspect="1" noMove="1" noResize="1" noEditPoints="1" noAdjustHandles="1" noChangeArrowheads="1" noChangeShapeType="1" noTextEdit="1"/>
              </p:cNvSpPr>
              <p:nvPr/>
            </p:nvSpPr>
            <p:spPr bwMode="auto">
              <a:xfrm>
                <a:off x="757238" y="4445000"/>
                <a:ext cx="7675562" cy="898387"/>
              </a:xfrm>
              <a:prstGeom prst="rect">
                <a:avLst/>
              </a:prstGeom>
              <a:blipFill>
                <a:blip r:embed="rId8"/>
                <a:stretch>
                  <a:fillRect l="-1191" t="-4730" b="-14865"/>
                </a:stretch>
              </a:blipFill>
              <a:ln w="9525">
                <a:noFill/>
                <a:miter lim="800000"/>
                <a:headEnd/>
                <a:tailEnd/>
              </a:ln>
            </p:spPr>
            <p:txBody>
              <a:bodyPr/>
              <a:lstStyle/>
              <a:p>
                <a:r>
                  <a:rPr lang="en-US">
                    <a:noFill/>
                  </a:rPr>
                  <a:t> </a:t>
                </a:r>
              </a:p>
            </p:txBody>
          </p:sp>
        </mc:Fallback>
      </mc:AlternateContent>
      <p:sp>
        <p:nvSpPr>
          <p:cNvPr id="2" name="Rectangle 10"/>
          <p:cNvSpPr>
            <a:spLocks noChangeArrowheads="1"/>
          </p:cNvSpPr>
          <p:nvPr/>
        </p:nvSpPr>
        <p:spPr bwMode="auto">
          <a:xfrm>
            <a:off x="693738" y="2103438"/>
            <a:ext cx="773112" cy="274637"/>
          </a:xfrm>
          <a:prstGeom prst="rect">
            <a:avLst/>
          </a:prstGeom>
          <a:solidFill>
            <a:srgbClr val="FF6600">
              <a:alpha val="34901"/>
            </a:srgbClr>
          </a:solidFill>
          <a:ln w="9525">
            <a:no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746125" y="5422528"/>
                <a:ext cx="7675562" cy="938655"/>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Thus </a:t>
                </a:r>
                <a14:m>
                  <m:oMath xmlns:m="http://schemas.openxmlformats.org/officeDocument/2006/math">
                    <m:f>
                      <m:fPr>
                        <m:ctrlPr>
                          <a:rPr lang="en-US" altLang="en-US" b="0" i="1" dirty="0">
                            <a:solidFill>
                              <a:schemeClr val="hlink"/>
                            </a:solidFill>
                            <a:latin typeface="Cambria Math" panose="02040503050406030204" pitchFamily="18" charset="0"/>
                          </a:rPr>
                        </m:ctrlPr>
                      </m:fPr>
                      <m:num>
                        <m:sSub>
                          <m:sSubPr>
                            <m:ctrlPr>
                              <a:rPr lang="en-US" altLang="en-US" b="0" i="1" dirty="0" smtClean="0">
                                <a:solidFill>
                                  <a:schemeClr val="hlink"/>
                                </a:solidFill>
                                <a:latin typeface="Cambria Math" panose="02040503050406030204" pitchFamily="18" charset="0"/>
                              </a:rPr>
                            </m:ctrlPr>
                          </m:sSubPr>
                          <m:e>
                            <m:r>
                              <a:rPr lang="en-US" altLang="en-US" i="1" dirty="0" smtClean="0">
                                <a:solidFill>
                                  <a:schemeClr val="hlink"/>
                                </a:solidFill>
                                <a:latin typeface="Cambria Math" panose="02040503050406030204" pitchFamily="18" charset="0"/>
                              </a:rPr>
                              <m:t>𝑁</m:t>
                            </m:r>
                          </m:e>
                          <m:sub>
                            <m:r>
                              <a:rPr lang="en-US" altLang="en-US" b="0" i="1" dirty="0" smtClean="0">
                                <a:solidFill>
                                  <a:schemeClr val="hlink"/>
                                </a:solidFill>
                                <a:latin typeface="Cambria Math" panose="02040503050406030204" pitchFamily="18" charset="0"/>
                              </a:rPr>
                              <m:t>𝑃</m:t>
                            </m:r>
                          </m:sub>
                        </m:sSub>
                      </m:num>
                      <m:den>
                        <m:sSub>
                          <m:sSubPr>
                            <m:ctrlPr>
                              <a:rPr lang="en-US" altLang="en-US" b="0" i="1" dirty="0" smtClean="0">
                                <a:solidFill>
                                  <a:schemeClr val="hlink"/>
                                </a:solidFill>
                                <a:latin typeface="Cambria Math" panose="02040503050406030204" pitchFamily="18" charset="0"/>
                              </a:rPr>
                            </m:ctrlPr>
                          </m:sSubPr>
                          <m:e>
                            <m:r>
                              <a:rPr lang="en-US" altLang="en-US" i="1" dirty="0">
                                <a:solidFill>
                                  <a:schemeClr val="hlink"/>
                                </a:solidFill>
                                <a:latin typeface="Cambria Math" panose="02040503050406030204" pitchFamily="18" charset="0"/>
                              </a:rPr>
                              <m:t>𝑁</m:t>
                            </m:r>
                          </m:e>
                          <m:sub>
                            <m:r>
                              <a:rPr lang="en-US" altLang="en-US" b="0" i="1" dirty="0" smtClean="0">
                                <a:solidFill>
                                  <a:schemeClr val="hlink"/>
                                </a:solidFill>
                                <a:latin typeface="Cambria Math" panose="02040503050406030204" pitchFamily="18" charset="0"/>
                              </a:rPr>
                              <m:t>𝑄</m:t>
                            </m:r>
                          </m:sub>
                        </m:sSub>
                      </m:den>
                    </m:f>
                    <m:r>
                      <a:rPr lang="en-US" altLang="en-US" i="1" dirty="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rPr>
                        </m:ctrlPr>
                      </m:fPr>
                      <m:num>
                        <m:d>
                          <m:dPr>
                            <m:ctrlPr>
                              <a:rPr lang="en-US" altLang="en-US" b="0" i="1" dirty="0" smtClean="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4</m:t>
                                </m:r>
                              </m:den>
                            </m:f>
                          </m:e>
                        </m:d>
                      </m:num>
                      <m:den>
                        <m:d>
                          <m:dPr>
                            <m:ctrlPr>
                              <a:rPr lang="en-US" altLang="en-US" b="0" i="1" dirty="0" smtClean="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8</m:t>
                                </m:r>
                              </m:den>
                            </m:f>
                          </m:e>
                        </m:d>
                      </m:den>
                    </m:f>
                    <m:r>
                      <a:rPr lang="en-US" altLang="en-US" i="1" dirty="0">
                        <a:solidFill>
                          <a:schemeClr val="hlink"/>
                        </a:solidFill>
                        <a:latin typeface="Cambria Math" panose="02040503050406030204" pitchFamily="18" charset="0"/>
                      </a:rPr>
                      <m:t>=</m:t>
                    </m:r>
                    <m:d>
                      <m:dPr>
                        <m:ctrlPr>
                          <a:rPr lang="en-US" altLang="en-US" i="1" dirty="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4</m:t>
                            </m:r>
                          </m:den>
                        </m:f>
                      </m:e>
                    </m:d>
                    <m:r>
                      <a:rPr lang="en-US" altLang="en-US" i="1" dirty="0">
                        <a:solidFill>
                          <a:schemeClr val="hlink"/>
                        </a:solidFill>
                        <a:latin typeface="Cambria Math" panose="02040503050406030204" pitchFamily="18" charset="0"/>
                        <a:sym typeface="Symbol" pitchFamily="18" charset="2"/>
                      </a:rPr>
                      <m:t></m:t>
                    </m:r>
                    <m:d>
                      <m:dPr>
                        <m:ctrlPr>
                          <a:rPr lang="en-US" altLang="en-US" i="1" dirty="0">
                            <a:solidFill>
                              <a:schemeClr val="hlink"/>
                            </a:solidFill>
                            <a:latin typeface="Cambria Math" panose="02040503050406030204" pitchFamily="18" charset="0"/>
                            <a:sym typeface="Symbol" pitchFamily="18" charset="2"/>
                          </a:rPr>
                        </m:ctrlPr>
                      </m:dPr>
                      <m:e>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8</m:t>
                            </m:r>
                          </m:num>
                          <m:den>
                            <m:r>
                              <a:rPr lang="en-US" altLang="en-US" i="1" dirty="0">
                                <a:solidFill>
                                  <a:schemeClr val="hlink"/>
                                </a:solidFill>
                                <a:latin typeface="Cambria Math" panose="02040503050406030204" pitchFamily="18" charset="0"/>
                                <a:sym typeface="Symbol" pitchFamily="18" charset="2"/>
                              </a:rPr>
                              <m:t>1</m:t>
                            </m:r>
                          </m:den>
                        </m:f>
                      </m:e>
                    </m:d>
                    <m:r>
                      <a:rPr lang="en-US" altLang="en-US" i="1" dirty="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8</m:t>
                        </m:r>
                      </m:num>
                      <m:den>
                        <m:r>
                          <a:rPr lang="en-US" altLang="en-US" i="1" dirty="0">
                            <a:solidFill>
                              <a:schemeClr val="hlink"/>
                            </a:solidFill>
                            <a:latin typeface="Cambria Math" panose="02040503050406030204" pitchFamily="18" charset="0"/>
                            <a:sym typeface="Symbol" pitchFamily="18" charset="2"/>
                          </a:rPr>
                          <m:t>4</m:t>
                        </m:r>
                      </m:den>
                    </m:f>
                    <m:r>
                      <a:rPr lang="en-US" altLang="en-US" i="1" dirty="0">
                        <a:solidFill>
                          <a:schemeClr val="hlink"/>
                        </a:solidFill>
                        <a:latin typeface="Cambria Math" panose="02040503050406030204" pitchFamily="18" charset="0"/>
                        <a:sym typeface="Symbol" pitchFamily="18" charset="2"/>
                      </a:rPr>
                      <m:t>=2</m:t>
                    </m:r>
                  </m:oMath>
                </a14:m>
                <a:r>
                  <a:rPr lang="en-US" altLang="en-US" dirty="0">
                    <a:solidFill>
                      <a:schemeClr val="hlink"/>
                    </a:solidFill>
                    <a:sym typeface="Symbol" pitchFamily="18" charset="2"/>
                  </a:rPr>
                  <a:t>.</a:t>
                </a: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746125" y="5422528"/>
                <a:ext cx="7675562" cy="938655"/>
              </a:xfrm>
              <a:prstGeom prst="rect">
                <a:avLst/>
              </a:prstGeom>
              <a:blipFill>
                <a:blip r:embed="rId9"/>
                <a:stretch>
                  <a:fillRect l="-1190"/>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8"/>
                                        </p:tgtEl>
                                        <p:attrNameLst>
                                          <p:attrName>style.visibility</p:attrName>
                                        </p:attrNameLst>
                                      </p:cBhvr>
                                      <p:to>
                                        <p:strVal val="visible"/>
                                      </p:to>
                                    </p:set>
                                    <p:anim calcmode="lin" valueType="num">
                                      <p:cBhvr additive="base">
                                        <p:cTn id="7" dur="500" fill="hold"/>
                                        <p:tgtEl>
                                          <p:spTgt spid="247818"/>
                                        </p:tgtEl>
                                        <p:attrNameLst>
                                          <p:attrName>ppt_x</p:attrName>
                                        </p:attrNameLst>
                                      </p:cBhvr>
                                      <p:tavLst>
                                        <p:tav tm="0">
                                          <p:val>
                                            <p:strVal val="#ppt_x"/>
                                          </p:val>
                                        </p:tav>
                                        <p:tav tm="100000">
                                          <p:val>
                                            <p:strVal val="#ppt_x"/>
                                          </p:val>
                                        </p:tav>
                                      </p:tavLst>
                                    </p:anim>
                                    <p:anim calcmode="lin" valueType="num">
                                      <p:cBhvr additive="base">
                                        <p:cTn id="8" dur="500" fill="hold"/>
                                        <p:tgtEl>
                                          <p:spTgt spid="2478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8041"/>
                                        </p:tgtEl>
                                        <p:attrNameLst>
                                          <p:attrName>style.visibility</p:attrName>
                                        </p:attrNameLst>
                                      </p:cBhvr>
                                      <p:to>
                                        <p:strVal val="visible"/>
                                      </p:to>
                                    </p:set>
                                    <p:animEffect transition="in" filter="wipe(down)">
                                      <p:cBhvr>
                                        <p:cTn id="19" dur="500"/>
                                        <p:tgtEl>
                                          <p:spTgt spid="10680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92295"/>
                                        </p:tgtEl>
                                        <p:attrNameLst>
                                          <p:attrName>style.visibility</p:attrName>
                                        </p:attrNameLst>
                                      </p:cBhvr>
                                      <p:to>
                                        <p:strVal val="visible"/>
                                      </p:to>
                                    </p:set>
                                    <p:anim calcmode="lin" valueType="num">
                                      <p:cBhvr additive="base">
                                        <p:cTn id="24" dur="500" fill="hold"/>
                                        <p:tgtEl>
                                          <p:spTgt spid="1292295"/>
                                        </p:tgtEl>
                                        <p:attrNameLst>
                                          <p:attrName>ppt_x</p:attrName>
                                        </p:attrNameLst>
                                      </p:cBhvr>
                                      <p:tavLst>
                                        <p:tav tm="0">
                                          <p:val>
                                            <p:strVal val="#ppt_x"/>
                                          </p:val>
                                        </p:tav>
                                        <p:tav tm="100000">
                                          <p:val>
                                            <p:strVal val="#ppt_x"/>
                                          </p:val>
                                        </p:tav>
                                      </p:tavLst>
                                    </p:anim>
                                    <p:anim calcmode="lin" valueType="num">
                                      <p:cBhvr additive="base">
                                        <p:cTn id="25"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68042"/>
                                        </p:tgtEl>
                                        <p:attrNameLst>
                                          <p:attrName>style.visibility</p:attrName>
                                        </p:attrNameLst>
                                      </p:cBhvr>
                                      <p:to>
                                        <p:strVal val="visible"/>
                                      </p:to>
                                    </p:set>
                                    <p:animEffect transition="in" filter="wipe(down)">
                                      <p:cBhvr>
                                        <p:cTn id="30" dur="500"/>
                                        <p:tgtEl>
                                          <p:spTgt spid="106804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068040"/>
                                        </p:tgtEl>
                                        <p:attrNameLst>
                                          <p:attrName>style.visibility</p:attrName>
                                        </p:attrNameLst>
                                      </p:cBhvr>
                                      <p:to>
                                        <p:strVal val="visible"/>
                                      </p:to>
                                    </p:set>
                                    <p:anim calcmode="lin" valueType="num">
                                      <p:cBhvr>
                                        <p:cTn id="44" dur="500" fill="hold"/>
                                        <p:tgtEl>
                                          <p:spTgt spid="1068040"/>
                                        </p:tgtEl>
                                        <p:attrNameLst>
                                          <p:attrName>ppt_w</p:attrName>
                                        </p:attrNameLst>
                                      </p:cBhvr>
                                      <p:tavLst>
                                        <p:tav tm="0">
                                          <p:val>
                                            <p:fltVal val="0"/>
                                          </p:val>
                                        </p:tav>
                                        <p:tav tm="100000">
                                          <p:val>
                                            <p:strVal val="#ppt_w"/>
                                          </p:val>
                                        </p:tav>
                                      </p:tavLst>
                                    </p:anim>
                                    <p:anim calcmode="lin" valueType="num">
                                      <p:cBhvr>
                                        <p:cTn id="45" dur="500" fill="hold"/>
                                        <p:tgtEl>
                                          <p:spTgt spid="1068040"/>
                                        </p:tgtEl>
                                        <p:attrNameLst>
                                          <p:attrName>ppt_h</p:attrName>
                                        </p:attrNameLst>
                                      </p:cBhvr>
                                      <p:tavLst>
                                        <p:tav tm="0">
                                          <p:val>
                                            <p:fltVal val="0"/>
                                          </p:val>
                                        </p:tav>
                                        <p:tav tm="100000">
                                          <p:val>
                                            <p:strVal val="#ppt_h"/>
                                          </p:val>
                                        </p:tav>
                                      </p:tavLst>
                                    </p:anim>
                                    <p:animEffect transition="in" filter="fade">
                                      <p:cBhvr>
                                        <p:cTn id="46" dur="500"/>
                                        <p:tgtEl>
                                          <p:spTgt spid="106804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0" grpId="0" animBg="1"/>
      <p:bldP spid="1068041" grpId="0" animBg="1"/>
      <p:bldP spid="1068042" grpId="0" animBg="1"/>
      <p:bldP spid="1292294" grpId="0"/>
      <p:bldP spid="1292295" grpId="0"/>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13" name="Text Box 9"/>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altLang="en-US" sz="1800">
                <a:solidFill>
                  <a:schemeClr val="bg1"/>
                </a:solidFill>
              </a:rPr>
              <a:t>Some typical half-lives</a:t>
            </a:r>
          </a:p>
        </p:txBody>
      </p:sp>
      <p:sp>
        <p:nvSpPr>
          <p:cNvPr id="1019914" name="Text Box 10"/>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Nuclide</a:t>
            </a:r>
          </a:p>
        </p:txBody>
      </p:sp>
      <p:sp>
        <p:nvSpPr>
          <p:cNvPr id="1019915" name="Text Box 11"/>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Primary Decay</a:t>
            </a:r>
          </a:p>
        </p:txBody>
      </p:sp>
      <p:sp>
        <p:nvSpPr>
          <p:cNvPr id="1019916" name="Text Box 12"/>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Half-Life</a:t>
            </a:r>
          </a:p>
        </p:txBody>
      </p:sp>
      <p:sp>
        <p:nvSpPr>
          <p:cNvPr id="1019917" name="Text Box 13"/>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altLang="en-US" sz="1800"/>
              <a:t>Rubidium-87</a:t>
            </a:r>
          </a:p>
        </p:txBody>
      </p:sp>
      <p:sp>
        <p:nvSpPr>
          <p:cNvPr id="1019918" name="Text Box 14"/>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19" name="Text Box 15"/>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altLang="en-US" sz="1800"/>
              <a:t>4.7</a:t>
            </a:r>
            <a:r>
              <a:rPr lang="en-US" altLang="en-US" sz="1800">
                <a:sym typeface="Symbol" pitchFamily="18" charset="2"/>
              </a:rPr>
              <a:t>10</a:t>
            </a:r>
            <a:r>
              <a:rPr lang="en-US" altLang="en-US" sz="1800" baseline="30000">
                <a:sym typeface="Symbol" pitchFamily="18" charset="2"/>
              </a:rPr>
              <a:t>10</a:t>
            </a:r>
            <a:r>
              <a:rPr lang="en-US" altLang="en-US" sz="1800" baseline="-25000">
                <a:sym typeface="Symbol" pitchFamily="18" charset="2"/>
              </a:rPr>
              <a:t> </a:t>
            </a:r>
            <a:r>
              <a:rPr lang="en-US" altLang="en-US" sz="1800">
                <a:sym typeface="Symbol" pitchFamily="18" charset="2"/>
              </a:rPr>
              <a:t>y</a:t>
            </a:r>
          </a:p>
        </p:txBody>
      </p:sp>
      <p:sp>
        <p:nvSpPr>
          <p:cNvPr id="1019920" name="Text Box 16"/>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altLang="en-US" sz="1800"/>
              <a:t>Uranium-238</a:t>
            </a:r>
          </a:p>
        </p:txBody>
      </p:sp>
      <p:sp>
        <p:nvSpPr>
          <p:cNvPr id="1019921" name="Text Box 17"/>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2" name="Text Box 18"/>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altLang="en-US" sz="1800"/>
              <a:t>4.5</a:t>
            </a:r>
            <a:r>
              <a:rPr lang="en-US" altLang="en-US" sz="1800">
                <a:sym typeface="Symbol" pitchFamily="18" charset="2"/>
              </a:rPr>
              <a:t>10</a:t>
            </a:r>
            <a:r>
              <a:rPr lang="en-US" altLang="en-US" sz="1800" baseline="30000">
                <a:sym typeface="Symbol" pitchFamily="18" charset="2"/>
              </a:rPr>
              <a:t>9</a:t>
            </a:r>
            <a:r>
              <a:rPr lang="en-US" altLang="en-US" sz="1800" baseline="-25000">
                <a:sym typeface="Symbol" pitchFamily="18" charset="2"/>
              </a:rPr>
              <a:t> </a:t>
            </a:r>
            <a:r>
              <a:rPr lang="en-US" altLang="en-US" sz="1800">
                <a:sym typeface="Symbol" pitchFamily="18" charset="2"/>
              </a:rPr>
              <a:t>y</a:t>
            </a:r>
          </a:p>
        </p:txBody>
      </p:sp>
      <p:sp>
        <p:nvSpPr>
          <p:cNvPr id="1019923" name="Text Box 19"/>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altLang="en-US" sz="1800"/>
              <a:t>Plutonium-239</a:t>
            </a:r>
          </a:p>
        </p:txBody>
      </p:sp>
      <p:sp>
        <p:nvSpPr>
          <p:cNvPr id="1019924" name="Text Box 20"/>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5" name="Text Box 21"/>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altLang="en-US" sz="1800"/>
              <a:t>2.4</a:t>
            </a:r>
            <a:r>
              <a:rPr lang="en-US" altLang="en-US" sz="1800">
                <a:sym typeface="Symbol" pitchFamily="18" charset="2"/>
              </a:rPr>
              <a:t>10</a:t>
            </a:r>
            <a:r>
              <a:rPr lang="en-US" altLang="en-US" sz="1800" baseline="30000">
                <a:sym typeface="Symbol" pitchFamily="18" charset="2"/>
              </a:rPr>
              <a:t>4</a:t>
            </a:r>
            <a:r>
              <a:rPr lang="en-US" altLang="en-US" sz="1800" baseline="-25000">
                <a:sym typeface="Symbol" pitchFamily="18" charset="2"/>
              </a:rPr>
              <a:t> </a:t>
            </a:r>
            <a:r>
              <a:rPr lang="en-US" altLang="en-US" sz="1800">
                <a:sym typeface="Symbol" pitchFamily="18" charset="2"/>
              </a:rPr>
              <a:t>y</a:t>
            </a:r>
          </a:p>
        </p:txBody>
      </p:sp>
      <p:sp>
        <p:nvSpPr>
          <p:cNvPr id="1019926" name="Text Box 22"/>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altLang="en-US" sz="1800"/>
              <a:t>Carbon-14</a:t>
            </a:r>
          </a:p>
        </p:txBody>
      </p:sp>
      <p:sp>
        <p:nvSpPr>
          <p:cNvPr id="1019927" name="Text Box 23"/>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8" name="Text Box 24"/>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altLang="en-US" sz="1800"/>
              <a:t>5730</a:t>
            </a:r>
            <a:r>
              <a:rPr lang="en-US" altLang="en-US" sz="1800" baseline="-25000">
                <a:sym typeface="Symbol" pitchFamily="18" charset="2"/>
              </a:rPr>
              <a:t> </a:t>
            </a:r>
            <a:r>
              <a:rPr lang="en-US" altLang="en-US" sz="1800">
                <a:sym typeface="Symbol" pitchFamily="18" charset="2"/>
              </a:rPr>
              <a:t>y</a:t>
            </a:r>
          </a:p>
        </p:txBody>
      </p:sp>
      <p:sp>
        <p:nvSpPr>
          <p:cNvPr id="1019929" name="Text Box 25"/>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altLang="en-US" sz="1800"/>
              <a:t>Radium-226</a:t>
            </a:r>
          </a:p>
        </p:txBody>
      </p:sp>
      <p:sp>
        <p:nvSpPr>
          <p:cNvPr id="1019930" name="Text Box 26"/>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1" name="Text Box 27"/>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altLang="en-US" sz="1800"/>
              <a:t>1600</a:t>
            </a:r>
            <a:r>
              <a:rPr lang="en-US" altLang="en-US" sz="1800" baseline="-25000">
                <a:sym typeface="Symbol" pitchFamily="18" charset="2"/>
              </a:rPr>
              <a:t> </a:t>
            </a:r>
            <a:r>
              <a:rPr lang="en-US" altLang="en-US" sz="1800">
                <a:sym typeface="Symbol" pitchFamily="18" charset="2"/>
              </a:rPr>
              <a:t>y</a:t>
            </a:r>
          </a:p>
        </p:txBody>
      </p:sp>
      <p:sp>
        <p:nvSpPr>
          <p:cNvPr id="1019932" name="Text Box 28"/>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altLang="en-US" sz="1800"/>
              <a:t>Strontium-90</a:t>
            </a:r>
          </a:p>
        </p:txBody>
      </p:sp>
      <p:sp>
        <p:nvSpPr>
          <p:cNvPr id="1019933" name="Text Box 29"/>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4" name="Text Box 30"/>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altLang="en-US" sz="1800"/>
              <a:t>28</a:t>
            </a:r>
            <a:r>
              <a:rPr lang="en-US" altLang="en-US" sz="1800" baseline="-25000">
                <a:sym typeface="Symbol" pitchFamily="18" charset="2"/>
              </a:rPr>
              <a:t> </a:t>
            </a:r>
            <a:r>
              <a:rPr lang="en-US" altLang="en-US" sz="1800">
                <a:sym typeface="Symbol" pitchFamily="18" charset="2"/>
              </a:rPr>
              <a:t>y</a:t>
            </a:r>
          </a:p>
        </p:txBody>
      </p:sp>
      <p:sp>
        <p:nvSpPr>
          <p:cNvPr id="1019935" name="Text Box 31"/>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altLang="en-US" sz="1800"/>
              <a:t>Cobalt-60</a:t>
            </a:r>
          </a:p>
        </p:txBody>
      </p:sp>
      <p:sp>
        <p:nvSpPr>
          <p:cNvPr id="1019936" name="Text Box 32"/>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7" name="Text Box 33"/>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altLang="en-US" sz="1800"/>
              <a:t>5.3</a:t>
            </a:r>
            <a:r>
              <a:rPr lang="en-US" altLang="en-US" sz="1800" baseline="-25000">
                <a:sym typeface="Symbol" pitchFamily="18" charset="2"/>
              </a:rPr>
              <a:t> </a:t>
            </a:r>
            <a:r>
              <a:rPr lang="en-US" altLang="en-US" sz="1800">
                <a:sym typeface="Symbol" pitchFamily="18" charset="2"/>
              </a:rPr>
              <a:t>y</a:t>
            </a:r>
          </a:p>
        </p:txBody>
      </p:sp>
      <p:sp>
        <p:nvSpPr>
          <p:cNvPr id="1019938" name="Text Box 34"/>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altLang="en-US" sz="1800"/>
              <a:t>Radon-222</a:t>
            </a:r>
          </a:p>
        </p:txBody>
      </p:sp>
      <p:sp>
        <p:nvSpPr>
          <p:cNvPr id="1019939" name="Text Box 35"/>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0" name="Text Box 36"/>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altLang="en-US" sz="1800"/>
              <a:t>3.82 d</a:t>
            </a:r>
            <a:endParaRPr lang="en-US" altLang="en-US" sz="1800">
              <a:sym typeface="Symbol" pitchFamily="18" charset="2"/>
            </a:endParaRPr>
          </a:p>
        </p:txBody>
      </p:sp>
      <p:sp>
        <p:nvSpPr>
          <p:cNvPr id="1019941" name="Text Box 37"/>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altLang="en-US" sz="1800"/>
              <a:t>Iodine-123</a:t>
            </a:r>
          </a:p>
        </p:txBody>
      </p:sp>
      <p:sp>
        <p:nvSpPr>
          <p:cNvPr id="1019942" name="Text Box 38"/>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EC</a:t>
            </a:r>
          </a:p>
        </p:txBody>
      </p:sp>
      <p:sp>
        <p:nvSpPr>
          <p:cNvPr id="1019943" name="Text Box 39"/>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altLang="en-US" sz="1800"/>
              <a:t>13.3 h</a:t>
            </a:r>
            <a:endParaRPr lang="en-US" altLang="en-US" sz="1800">
              <a:sym typeface="Symbol" pitchFamily="18" charset="2"/>
            </a:endParaRPr>
          </a:p>
        </p:txBody>
      </p:sp>
      <p:sp>
        <p:nvSpPr>
          <p:cNvPr id="1019944" name="Text Box 40"/>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altLang="en-US" sz="1800"/>
              <a:t>Polonium-218</a:t>
            </a:r>
          </a:p>
        </p:txBody>
      </p:sp>
      <p:sp>
        <p:nvSpPr>
          <p:cNvPr id="1019945" name="Text Box 41"/>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 , -</a:t>
            </a:r>
          </a:p>
        </p:txBody>
      </p:sp>
      <p:sp>
        <p:nvSpPr>
          <p:cNvPr id="1019946" name="Text Box 42"/>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altLang="en-US" sz="1800"/>
              <a:t>3.05 min</a:t>
            </a:r>
            <a:endParaRPr lang="en-US" altLang="en-US" sz="1800">
              <a:sym typeface="Symbol" pitchFamily="18" charset="2"/>
            </a:endParaRPr>
          </a:p>
        </p:txBody>
      </p:sp>
      <p:sp>
        <p:nvSpPr>
          <p:cNvPr id="1019947" name="Text Box 43"/>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altLang="en-US" sz="1800"/>
              <a:t>Oxygen-19</a:t>
            </a:r>
          </a:p>
        </p:txBody>
      </p:sp>
      <p:sp>
        <p:nvSpPr>
          <p:cNvPr id="1019948" name="Text Box 44"/>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9" name="Text Box 45"/>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altLang="en-US" sz="1800"/>
              <a:t>27 s</a:t>
            </a:r>
            <a:endParaRPr lang="en-US" altLang="en-US" sz="1800">
              <a:sym typeface="Symbol" pitchFamily="18" charset="2"/>
            </a:endParaRPr>
          </a:p>
        </p:txBody>
      </p:sp>
      <p:sp>
        <p:nvSpPr>
          <p:cNvPr id="1019950" name="Text Box 46"/>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altLang="en-US" sz="1800"/>
              <a:t>Polonium-213</a:t>
            </a:r>
          </a:p>
        </p:txBody>
      </p:sp>
      <p:sp>
        <p:nvSpPr>
          <p:cNvPr id="1019951" name="Text Box 47"/>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52" name="Text Box 48"/>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altLang="en-US" sz="1800"/>
              <a:t>4</a:t>
            </a:r>
            <a:r>
              <a:rPr lang="en-US" altLang="en-US" sz="1800">
                <a:sym typeface="Symbol" pitchFamily="18" charset="2"/>
              </a:rPr>
              <a:t>10</a:t>
            </a:r>
            <a:r>
              <a:rPr lang="en-US" altLang="en-US" sz="1800" baseline="30000">
                <a:sym typeface="Symbol" pitchFamily="18" charset="2"/>
              </a:rPr>
              <a:t>-16</a:t>
            </a:r>
            <a:r>
              <a:rPr lang="en-US" altLang="en-US" sz="1800" baseline="-25000">
                <a:sym typeface="Symbol" pitchFamily="18" charset="2"/>
              </a:rPr>
              <a:t> </a:t>
            </a:r>
            <a:r>
              <a:rPr lang="en-US" altLang="en-US" sz="1800">
                <a:sym typeface="Symbol" pitchFamily="18" charset="2"/>
              </a:rPr>
              <a:t>s</a:t>
            </a:r>
          </a:p>
        </p:txBody>
      </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9913"/>
                                        </p:tgtEl>
                                        <p:attrNameLst>
                                          <p:attrName>style.visibility</p:attrName>
                                        </p:attrNameLst>
                                      </p:cBhvr>
                                      <p:to>
                                        <p:strVal val="visible"/>
                                      </p:to>
                                    </p:set>
                                    <p:animEffect transition="in" filter="fade">
                                      <p:cBhvr>
                                        <p:cTn id="7" dur="500"/>
                                        <p:tgtEl>
                                          <p:spTgt spid="10199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9914"/>
                                        </p:tgtEl>
                                        <p:attrNameLst>
                                          <p:attrName>style.visibility</p:attrName>
                                        </p:attrNameLst>
                                      </p:cBhvr>
                                      <p:to>
                                        <p:strVal val="visible"/>
                                      </p:to>
                                    </p:set>
                                    <p:animEffect transition="in" filter="fade">
                                      <p:cBhvr>
                                        <p:cTn id="12" dur="500"/>
                                        <p:tgtEl>
                                          <p:spTgt spid="1019914"/>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9915"/>
                                        </p:tgtEl>
                                        <p:attrNameLst>
                                          <p:attrName>style.visibility</p:attrName>
                                        </p:attrNameLst>
                                      </p:cBhvr>
                                      <p:to>
                                        <p:strVal val="visible"/>
                                      </p:to>
                                    </p:set>
                                    <p:animEffect transition="in" filter="fade">
                                      <p:cBhvr>
                                        <p:cTn id="17" dur="500"/>
                                        <p:tgtEl>
                                          <p:spTgt spid="10199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9916"/>
                                        </p:tgtEl>
                                        <p:attrNameLst>
                                          <p:attrName>style.visibility</p:attrName>
                                        </p:attrNameLst>
                                      </p:cBhvr>
                                      <p:to>
                                        <p:strVal val="visible"/>
                                      </p:to>
                                    </p:set>
                                    <p:animEffect transition="in" filter="fade">
                                      <p:cBhvr>
                                        <p:cTn id="22" dur="500"/>
                                        <p:tgtEl>
                                          <p:spTgt spid="1019916"/>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9917"/>
                                        </p:tgtEl>
                                        <p:attrNameLst>
                                          <p:attrName>style.visibility</p:attrName>
                                        </p:attrNameLst>
                                      </p:cBhvr>
                                      <p:to>
                                        <p:strVal val="visible"/>
                                      </p:to>
                                    </p:set>
                                    <p:animEffect transition="in" filter="fade">
                                      <p:cBhvr>
                                        <p:cTn id="27" dur="500"/>
                                        <p:tgtEl>
                                          <p:spTgt spid="1019917"/>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9918"/>
                                        </p:tgtEl>
                                        <p:attrNameLst>
                                          <p:attrName>style.visibility</p:attrName>
                                        </p:attrNameLst>
                                      </p:cBhvr>
                                      <p:to>
                                        <p:strVal val="visible"/>
                                      </p:to>
                                    </p:set>
                                    <p:animEffect transition="in" filter="fade">
                                      <p:cBhvr>
                                        <p:cTn id="32" dur="500"/>
                                        <p:tgtEl>
                                          <p:spTgt spid="101991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9919"/>
                                        </p:tgtEl>
                                        <p:attrNameLst>
                                          <p:attrName>style.visibility</p:attrName>
                                        </p:attrNameLst>
                                      </p:cBhvr>
                                      <p:to>
                                        <p:strVal val="visible"/>
                                      </p:to>
                                    </p:set>
                                    <p:animEffect transition="in" filter="fade">
                                      <p:cBhvr>
                                        <p:cTn id="37" dur="500"/>
                                        <p:tgtEl>
                                          <p:spTgt spid="1019919"/>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9920"/>
                                        </p:tgtEl>
                                        <p:attrNameLst>
                                          <p:attrName>style.visibility</p:attrName>
                                        </p:attrNameLst>
                                      </p:cBhvr>
                                      <p:to>
                                        <p:strVal val="visible"/>
                                      </p:to>
                                    </p:set>
                                    <p:animEffect transition="in" filter="fade">
                                      <p:cBhvr>
                                        <p:cTn id="42" dur="500"/>
                                        <p:tgtEl>
                                          <p:spTgt spid="1019920"/>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9921"/>
                                        </p:tgtEl>
                                        <p:attrNameLst>
                                          <p:attrName>style.visibility</p:attrName>
                                        </p:attrNameLst>
                                      </p:cBhvr>
                                      <p:to>
                                        <p:strVal val="visible"/>
                                      </p:to>
                                    </p:set>
                                    <p:animEffect transition="in" filter="fade">
                                      <p:cBhvr>
                                        <p:cTn id="47" dur="500"/>
                                        <p:tgtEl>
                                          <p:spTgt spid="101992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9922"/>
                                        </p:tgtEl>
                                        <p:attrNameLst>
                                          <p:attrName>style.visibility</p:attrName>
                                        </p:attrNameLst>
                                      </p:cBhvr>
                                      <p:to>
                                        <p:strVal val="visible"/>
                                      </p:to>
                                    </p:set>
                                    <p:animEffect transition="in" filter="fade">
                                      <p:cBhvr>
                                        <p:cTn id="52" dur="500"/>
                                        <p:tgtEl>
                                          <p:spTgt spid="1019922"/>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9923"/>
                                        </p:tgtEl>
                                        <p:attrNameLst>
                                          <p:attrName>style.visibility</p:attrName>
                                        </p:attrNameLst>
                                      </p:cBhvr>
                                      <p:to>
                                        <p:strVal val="visible"/>
                                      </p:to>
                                    </p:set>
                                    <p:animEffect transition="in" filter="fade">
                                      <p:cBhvr>
                                        <p:cTn id="57" dur="500"/>
                                        <p:tgtEl>
                                          <p:spTgt spid="101992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9924"/>
                                        </p:tgtEl>
                                        <p:attrNameLst>
                                          <p:attrName>style.visibility</p:attrName>
                                        </p:attrNameLst>
                                      </p:cBhvr>
                                      <p:to>
                                        <p:strVal val="visible"/>
                                      </p:to>
                                    </p:set>
                                    <p:animEffect transition="in" filter="fade">
                                      <p:cBhvr>
                                        <p:cTn id="62" dur="500"/>
                                        <p:tgtEl>
                                          <p:spTgt spid="101992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9925"/>
                                        </p:tgtEl>
                                        <p:attrNameLst>
                                          <p:attrName>style.visibility</p:attrName>
                                        </p:attrNameLst>
                                      </p:cBhvr>
                                      <p:to>
                                        <p:strVal val="visible"/>
                                      </p:to>
                                    </p:set>
                                    <p:animEffect transition="in" filter="fade">
                                      <p:cBhvr>
                                        <p:cTn id="67" dur="500"/>
                                        <p:tgtEl>
                                          <p:spTgt spid="1019925"/>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19926"/>
                                        </p:tgtEl>
                                        <p:attrNameLst>
                                          <p:attrName>style.visibility</p:attrName>
                                        </p:attrNameLst>
                                      </p:cBhvr>
                                      <p:to>
                                        <p:strVal val="visible"/>
                                      </p:to>
                                    </p:set>
                                    <p:animEffect transition="in" filter="fade">
                                      <p:cBhvr>
                                        <p:cTn id="72" dur="500"/>
                                        <p:tgtEl>
                                          <p:spTgt spid="1019926"/>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19927"/>
                                        </p:tgtEl>
                                        <p:attrNameLst>
                                          <p:attrName>style.visibility</p:attrName>
                                        </p:attrNameLst>
                                      </p:cBhvr>
                                      <p:to>
                                        <p:strVal val="visible"/>
                                      </p:to>
                                    </p:set>
                                    <p:animEffect transition="in" filter="fade">
                                      <p:cBhvr>
                                        <p:cTn id="77" dur="500"/>
                                        <p:tgtEl>
                                          <p:spTgt spid="101992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19928"/>
                                        </p:tgtEl>
                                        <p:attrNameLst>
                                          <p:attrName>style.visibility</p:attrName>
                                        </p:attrNameLst>
                                      </p:cBhvr>
                                      <p:to>
                                        <p:strVal val="visible"/>
                                      </p:to>
                                    </p:set>
                                    <p:animEffect transition="in" filter="fade">
                                      <p:cBhvr>
                                        <p:cTn id="82" dur="500"/>
                                        <p:tgtEl>
                                          <p:spTgt spid="1019928"/>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19929"/>
                                        </p:tgtEl>
                                        <p:attrNameLst>
                                          <p:attrName>style.visibility</p:attrName>
                                        </p:attrNameLst>
                                      </p:cBhvr>
                                      <p:to>
                                        <p:strVal val="visible"/>
                                      </p:to>
                                    </p:set>
                                    <p:animEffect transition="in" filter="fade">
                                      <p:cBhvr>
                                        <p:cTn id="87" dur="500"/>
                                        <p:tgtEl>
                                          <p:spTgt spid="101992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9930"/>
                                        </p:tgtEl>
                                        <p:attrNameLst>
                                          <p:attrName>style.visibility</p:attrName>
                                        </p:attrNameLst>
                                      </p:cBhvr>
                                      <p:to>
                                        <p:strVal val="visible"/>
                                      </p:to>
                                    </p:set>
                                    <p:animEffect transition="in" filter="fade">
                                      <p:cBhvr>
                                        <p:cTn id="92" dur="500"/>
                                        <p:tgtEl>
                                          <p:spTgt spid="101993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19931"/>
                                        </p:tgtEl>
                                        <p:attrNameLst>
                                          <p:attrName>style.visibility</p:attrName>
                                        </p:attrNameLst>
                                      </p:cBhvr>
                                      <p:to>
                                        <p:strVal val="visible"/>
                                      </p:to>
                                    </p:set>
                                    <p:animEffect transition="in" filter="fade">
                                      <p:cBhvr>
                                        <p:cTn id="97" dur="500"/>
                                        <p:tgtEl>
                                          <p:spTgt spid="1019931"/>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9932"/>
                                        </p:tgtEl>
                                        <p:attrNameLst>
                                          <p:attrName>style.visibility</p:attrName>
                                        </p:attrNameLst>
                                      </p:cBhvr>
                                      <p:to>
                                        <p:strVal val="visible"/>
                                      </p:to>
                                    </p:set>
                                    <p:animEffect transition="in" filter="fade">
                                      <p:cBhvr>
                                        <p:cTn id="102" dur="500"/>
                                        <p:tgtEl>
                                          <p:spTgt spid="10199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9933"/>
                                        </p:tgtEl>
                                        <p:attrNameLst>
                                          <p:attrName>style.visibility</p:attrName>
                                        </p:attrNameLst>
                                      </p:cBhvr>
                                      <p:to>
                                        <p:strVal val="visible"/>
                                      </p:to>
                                    </p:set>
                                    <p:animEffect transition="in" filter="fade">
                                      <p:cBhvr>
                                        <p:cTn id="107" dur="500"/>
                                        <p:tgtEl>
                                          <p:spTgt spid="10199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19934"/>
                                        </p:tgtEl>
                                        <p:attrNameLst>
                                          <p:attrName>style.visibility</p:attrName>
                                        </p:attrNameLst>
                                      </p:cBhvr>
                                      <p:to>
                                        <p:strVal val="visible"/>
                                      </p:to>
                                    </p:set>
                                    <p:animEffect transition="in" filter="fade">
                                      <p:cBhvr>
                                        <p:cTn id="112" dur="500"/>
                                        <p:tgtEl>
                                          <p:spTgt spid="10199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19935"/>
                                        </p:tgtEl>
                                        <p:attrNameLst>
                                          <p:attrName>style.visibility</p:attrName>
                                        </p:attrNameLst>
                                      </p:cBhvr>
                                      <p:to>
                                        <p:strVal val="visible"/>
                                      </p:to>
                                    </p:set>
                                    <p:animEffect transition="in" filter="fade">
                                      <p:cBhvr>
                                        <p:cTn id="117" dur="500"/>
                                        <p:tgtEl>
                                          <p:spTgt spid="101993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19936"/>
                                        </p:tgtEl>
                                        <p:attrNameLst>
                                          <p:attrName>style.visibility</p:attrName>
                                        </p:attrNameLst>
                                      </p:cBhvr>
                                      <p:to>
                                        <p:strVal val="visible"/>
                                      </p:to>
                                    </p:set>
                                    <p:animEffect transition="in" filter="fade">
                                      <p:cBhvr>
                                        <p:cTn id="122" dur="500"/>
                                        <p:tgtEl>
                                          <p:spTgt spid="1019936"/>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19937"/>
                                        </p:tgtEl>
                                        <p:attrNameLst>
                                          <p:attrName>style.visibility</p:attrName>
                                        </p:attrNameLst>
                                      </p:cBhvr>
                                      <p:to>
                                        <p:strVal val="visible"/>
                                      </p:to>
                                    </p:set>
                                    <p:animEffect transition="in" filter="fade">
                                      <p:cBhvr>
                                        <p:cTn id="127" dur="500"/>
                                        <p:tgtEl>
                                          <p:spTgt spid="1019937"/>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19938"/>
                                        </p:tgtEl>
                                        <p:attrNameLst>
                                          <p:attrName>style.visibility</p:attrName>
                                        </p:attrNameLst>
                                      </p:cBhvr>
                                      <p:to>
                                        <p:strVal val="visible"/>
                                      </p:to>
                                    </p:set>
                                    <p:animEffect transition="in" filter="fade">
                                      <p:cBhvr>
                                        <p:cTn id="132" dur="500"/>
                                        <p:tgtEl>
                                          <p:spTgt spid="1019938"/>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19939"/>
                                        </p:tgtEl>
                                        <p:attrNameLst>
                                          <p:attrName>style.visibility</p:attrName>
                                        </p:attrNameLst>
                                      </p:cBhvr>
                                      <p:to>
                                        <p:strVal val="visible"/>
                                      </p:to>
                                    </p:set>
                                    <p:animEffect transition="in" filter="fade">
                                      <p:cBhvr>
                                        <p:cTn id="137" dur="500"/>
                                        <p:tgtEl>
                                          <p:spTgt spid="1019939"/>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19940"/>
                                        </p:tgtEl>
                                        <p:attrNameLst>
                                          <p:attrName>style.visibility</p:attrName>
                                        </p:attrNameLst>
                                      </p:cBhvr>
                                      <p:to>
                                        <p:strVal val="visible"/>
                                      </p:to>
                                    </p:set>
                                    <p:animEffect transition="in" filter="fade">
                                      <p:cBhvr>
                                        <p:cTn id="142" dur="500"/>
                                        <p:tgtEl>
                                          <p:spTgt spid="1019940"/>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19941"/>
                                        </p:tgtEl>
                                        <p:attrNameLst>
                                          <p:attrName>style.visibility</p:attrName>
                                        </p:attrNameLst>
                                      </p:cBhvr>
                                      <p:to>
                                        <p:strVal val="visible"/>
                                      </p:to>
                                    </p:set>
                                    <p:animEffect transition="in" filter="fade">
                                      <p:cBhvr>
                                        <p:cTn id="147" dur="500"/>
                                        <p:tgtEl>
                                          <p:spTgt spid="1019941"/>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19942"/>
                                        </p:tgtEl>
                                        <p:attrNameLst>
                                          <p:attrName>style.visibility</p:attrName>
                                        </p:attrNameLst>
                                      </p:cBhvr>
                                      <p:to>
                                        <p:strVal val="visible"/>
                                      </p:to>
                                    </p:set>
                                    <p:animEffect transition="in" filter="fade">
                                      <p:cBhvr>
                                        <p:cTn id="152" dur="500"/>
                                        <p:tgtEl>
                                          <p:spTgt spid="1019942"/>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19943"/>
                                        </p:tgtEl>
                                        <p:attrNameLst>
                                          <p:attrName>style.visibility</p:attrName>
                                        </p:attrNameLst>
                                      </p:cBhvr>
                                      <p:to>
                                        <p:strVal val="visible"/>
                                      </p:to>
                                    </p:set>
                                    <p:animEffect transition="in" filter="fade">
                                      <p:cBhvr>
                                        <p:cTn id="157" dur="500"/>
                                        <p:tgtEl>
                                          <p:spTgt spid="1019943"/>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19944"/>
                                        </p:tgtEl>
                                        <p:attrNameLst>
                                          <p:attrName>style.visibility</p:attrName>
                                        </p:attrNameLst>
                                      </p:cBhvr>
                                      <p:to>
                                        <p:strVal val="visible"/>
                                      </p:to>
                                    </p:set>
                                    <p:animEffect transition="in" filter="fade">
                                      <p:cBhvr>
                                        <p:cTn id="162" dur="500"/>
                                        <p:tgtEl>
                                          <p:spTgt spid="1019944"/>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019945"/>
                                        </p:tgtEl>
                                        <p:attrNameLst>
                                          <p:attrName>style.visibility</p:attrName>
                                        </p:attrNameLst>
                                      </p:cBhvr>
                                      <p:to>
                                        <p:strVal val="visible"/>
                                      </p:to>
                                    </p:set>
                                    <p:animEffect transition="in" filter="fade">
                                      <p:cBhvr>
                                        <p:cTn id="167" dur="500"/>
                                        <p:tgtEl>
                                          <p:spTgt spid="1019945"/>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19946"/>
                                        </p:tgtEl>
                                        <p:attrNameLst>
                                          <p:attrName>style.visibility</p:attrName>
                                        </p:attrNameLst>
                                      </p:cBhvr>
                                      <p:to>
                                        <p:strVal val="visible"/>
                                      </p:to>
                                    </p:set>
                                    <p:animEffect transition="in" filter="fade">
                                      <p:cBhvr>
                                        <p:cTn id="172" dur="500"/>
                                        <p:tgtEl>
                                          <p:spTgt spid="1019946"/>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19947"/>
                                        </p:tgtEl>
                                        <p:attrNameLst>
                                          <p:attrName>style.visibility</p:attrName>
                                        </p:attrNameLst>
                                      </p:cBhvr>
                                      <p:to>
                                        <p:strVal val="visible"/>
                                      </p:to>
                                    </p:set>
                                    <p:animEffect transition="in" filter="fade">
                                      <p:cBhvr>
                                        <p:cTn id="177" dur="500"/>
                                        <p:tgtEl>
                                          <p:spTgt spid="1019947"/>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19948"/>
                                        </p:tgtEl>
                                        <p:attrNameLst>
                                          <p:attrName>style.visibility</p:attrName>
                                        </p:attrNameLst>
                                      </p:cBhvr>
                                      <p:to>
                                        <p:strVal val="visible"/>
                                      </p:to>
                                    </p:set>
                                    <p:animEffect transition="in" filter="fade">
                                      <p:cBhvr>
                                        <p:cTn id="182" dur="500"/>
                                        <p:tgtEl>
                                          <p:spTgt spid="1019948"/>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19949"/>
                                        </p:tgtEl>
                                        <p:attrNameLst>
                                          <p:attrName>style.visibility</p:attrName>
                                        </p:attrNameLst>
                                      </p:cBhvr>
                                      <p:to>
                                        <p:strVal val="visible"/>
                                      </p:to>
                                    </p:set>
                                    <p:animEffect transition="in" filter="fade">
                                      <p:cBhvr>
                                        <p:cTn id="187" dur="500"/>
                                        <p:tgtEl>
                                          <p:spTgt spid="1019949"/>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019950"/>
                                        </p:tgtEl>
                                        <p:attrNameLst>
                                          <p:attrName>style.visibility</p:attrName>
                                        </p:attrNameLst>
                                      </p:cBhvr>
                                      <p:to>
                                        <p:strVal val="visible"/>
                                      </p:to>
                                    </p:set>
                                    <p:animEffect transition="in" filter="fade">
                                      <p:cBhvr>
                                        <p:cTn id="192" dur="500"/>
                                        <p:tgtEl>
                                          <p:spTgt spid="1019950"/>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9951"/>
                                        </p:tgtEl>
                                        <p:attrNameLst>
                                          <p:attrName>style.visibility</p:attrName>
                                        </p:attrNameLst>
                                      </p:cBhvr>
                                      <p:to>
                                        <p:strVal val="visible"/>
                                      </p:to>
                                    </p:set>
                                    <p:animEffect transition="in" filter="fade">
                                      <p:cBhvr>
                                        <p:cTn id="197" dur="500"/>
                                        <p:tgtEl>
                                          <p:spTgt spid="1019951"/>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19952"/>
                                        </p:tgtEl>
                                        <p:attrNameLst>
                                          <p:attrName>style.visibility</p:attrName>
                                        </p:attrNameLst>
                                      </p:cBhvr>
                                      <p:to>
                                        <p:strVal val="visible"/>
                                      </p:to>
                                    </p:set>
                                    <p:animEffect transition="in" filter="fade">
                                      <p:cBhvr>
                                        <p:cTn id="202" dur="500"/>
                                        <p:tgtEl>
                                          <p:spTgt spid="1019952"/>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3" grpId="0" animBg="1"/>
      <p:bldP spid="1019914" grpId="0" animBg="1"/>
      <p:bldP spid="1019915" grpId="0" animBg="1"/>
      <p:bldP spid="1019916" grpId="0" animBg="1"/>
      <p:bldP spid="1019917" grpId="0" animBg="1"/>
      <p:bldP spid="1019918" grpId="0" animBg="1"/>
      <p:bldP spid="1019919" grpId="0" animBg="1"/>
      <p:bldP spid="1019920" grpId="0" animBg="1"/>
      <p:bldP spid="1019921" grpId="0" animBg="1"/>
      <p:bldP spid="1019922" grpId="0" animBg="1"/>
      <p:bldP spid="1019923" grpId="0" animBg="1"/>
      <p:bldP spid="1019924" grpId="0" animBg="1"/>
      <p:bldP spid="1019925" grpId="0" animBg="1"/>
      <p:bldP spid="1019926" grpId="0" animBg="1"/>
      <p:bldP spid="1019927" grpId="0" animBg="1"/>
      <p:bldP spid="1019928" grpId="0" animBg="1"/>
      <p:bldP spid="1019929" grpId="0" animBg="1"/>
      <p:bldP spid="1019930" grpId="0" animBg="1"/>
      <p:bldP spid="1019931" grpId="0" animBg="1"/>
      <p:bldP spid="1019932" grpId="0" animBg="1"/>
      <p:bldP spid="1019933" grpId="0" animBg="1"/>
      <p:bldP spid="1019934" grpId="0" animBg="1"/>
      <p:bldP spid="1019935" grpId="0" animBg="1"/>
      <p:bldP spid="1019936" grpId="0" animBg="1"/>
      <p:bldP spid="1019937" grpId="0" animBg="1"/>
      <p:bldP spid="1019938" grpId="0" animBg="1"/>
      <p:bldP spid="1019939" grpId="0" animBg="1"/>
      <p:bldP spid="1019940" grpId="0" animBg="1"/>
      <p:bldP spid="1019941" grpId="0" animBg="1"/>
      <p:bldP spid="1019942" grpId="0" animBg="1"/>
      <p:bldP spid="1019943" grpId="0" animBg="1"/>
      <p:bldP spid="1019944" grpId="0" animBg="1"/>
      <p:bldP spid="1019945" grpId="0" animBg="1"/>
      <p:bldP spid="1019946" grpId="0" animBg="1"/>
      <p:bldP spid="1019947" grpId="0" animBg="1"/>
      <p:bldP spid="1019948" grpId="0" animBg="1"/>
      <p:bldP spid="1019949" grpId="0" animBg="1"/>
      <p:bldP spid="1019950" grpId="0" animBg="1"/>
      <p:bldP spid="1019951" grpId="0" animBg="1"/>
      <p:bldP spid="10199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altLang="en-US" b="1"/>
              <a:t>Utilization: </a:t>
            </a:r>
            <a:endParaRPr lang="en-US" altLang="en-US"/>
          </a:p>
          <a:p>
            <a:pPr marL="633413" indent="-633413"/>
            <a:r>
              <a:rPr lang="en-US" altLang="en-US"/>
              <a:t>• Knowledge of radioactivity, radioactive substances and the radioactive decay law are crucial in modern nuclear medicine (see </a:t>
            </a:r>
            <a:r>
              <a:rPr lang="en-US" altLang="en-US" i="1"/>
              <a:t>Physics </a:t>
            </a:r>
            <a:r>
              <a:rPr lang="en-US" altLang="en-US"/>
              <a:t>option sub-topic </a:t>
            </a:r>
            <a:r>
              <a:rPr lang="en-US" altLang="en-US" i="1"/>
              <a:t>C.4</a:t>
            </a:r>
            <a:r>
              <a:rPr lang="en-US" altLang="en-US"/>
              <a:t>)</a:t>
            </a:r>
          </a:p>
          <a:p>
            <a:pPr marL="633413" indent="-633413"/>
            <a:r>
              <a:rPr lang="en-US" altLang="en-US" b="1"/>
              <a:t>Aims: </a:t>
            </a:r>
            <a:endParaRPr lang="en-US" altLang="en-US"/>
          </a:p>
          <a:p>
            <a:pPr marL="633413" indent="-633413"/>
            <a:r>
              <a:rPr lang="en-US" altLang="en-US"/>
              <a:t>• </a:t>
            </a:r>
            <a:r>
              <a:rPr lang="en-US" altLang="en-US" b="1"/>
              <a:t>Aim 2: </a:t>
            </a:r>
            <a:r>
              <a:rPr lang="en-US" altLang="en-US"/>
              <a:t>detection of the neutrino demonstrates the continuing growing body of knowledge scientists are gathering in this area of study</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685800" y="1317625"/>
            <a:ext cx="7772400" cy="5405904"/>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smtClean="0">
                <a:solidFill>
                  <a:srgbClr val="333399"/>
                </a:solidFill>
                <a:latin typeface="+mn-lt"/>
                <a:cs typeface="Times New Roman" panose="02020603050405020304" pitchFamily="18" charset="0"/>
              </a:rPr>
              <a:t>Decay rates</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Rather than measuring the amount of remaining radioactive nuclide there is in a sample (which is hard to do) we measure instead the decay rate (which is much easier).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using various devices, most                                                           commonly the Geiger-Mueller                                                         counter.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in </a:t>
            </a:r>
            <a:r>
              <a:rPr lang="en-US" altLang="en-US" sz="2400" b="1" dirty="0" err="1" smtClean="0">
                <a:solidFill>
                  <a:srgbClr val="000000"/>
                </a:solidFill>
                <a:latin typeface="+mn-lt"/>
                <a:cs typeface="Times New Roman" panose="02020603050405020304" pitchFamily="18" charset="0"/>
              </a:rPr>
              <a:t>Becquerels</a:t>
            </a:r>
            <a:r>
              <a:rPr lang="en-US" altLang="en-US" sz="2400" dirty="0" smtClean="0">
                <a:solidFill>
                  <a:srgbClr val="000000"/>
                </a:solidFill>
                <a:latin typeface="+mn-lt"/>
                <a:cs typeface="Times New Roman" panose="02020603050405020304" pitchFamily="18" charset="0"/>
              </a:rPr>
              <a:t> (</a:t>
            </a:r>
            <a:r>
              <a:rPr lang="en-US" altLang="en-US" sz="2400" dirty="0" err="1" smtClean="0">
                <a:solidFill>
                  <a:srgbClr val="000000"/>
                </a:solidFill>
                <a:latin typeface="+mn-lt"/>
                <a:cs typeface="Times New Roman" panose="02020603050405020304" pitchFamily="18" charset="0"/>
              </a:rPr>
              <a:t>Bq</a:t>
            </a:r>
            <a:r>
              <a:rPr lang="en-US" altLang="en-US" sz="2400" dirty="0" smtClean="0">
                <a:solidFill>
                  <a:srgbClr val="000000"/>
                </a:solidFill>
                <a:latin typeface="+mn-lt"/>
                <a:cs typeface="Times New Roman" panose="02020603050405020304" pitchFamily="18" charset="0"/>
              </a:rPr>
              <a:t>).</a:t>
            </a:r>
          </a:p>
          <a:p>
            <a:pPr>
              <a:buFontTx/>
              <a:buNone/>
              <a:defRPr/>
            </a:pPr>
            <a:endParaRPr lang="en-US" altLang="en-US" sz="2000" dirty="0" smtClean="0">
              <a:solidFill>
                <a:srgbClr val="000000"/>
              </a:solidFill>
              <a:latin typeface="Courier New" panose="02070309020205020404" pitchFamily="49" charset="0"/>
              <a:cs typeface="Times New Roman" panose="02020603050405020304" pitchFamily="18" charset="0"/>
            </a:endParaRPr>
          </a:p>
        </p:txBody>
      </p:sp>
      <p:pic>
        <p:nvPicPr>
          <p:cNvPr id="1043464" name="Picture 8" descr="geiger%20counter"/>
          <p:cNvPicPr>
            <a:picLocks noChangeAspect="1" noChangeArrowheads="1"/>
          </p:cNvPicPr>
          <p:nvPr/>
        </p:nvPicPr>
        <p:blipFill>
          <a:blip r:embed="rId5" cstate="print"/>
          <a:srcRect l="13028" t="8923" r="8578" b="10324"/>
          <a:stretch>
            <a:fillRect/>
          </a:stretch>
        </p:blipFill>
        <p:spPr bwMode="auto">
          <a:xfrm>
            <a:off x="5013325" y="3041650"/>
            <a:ext cx="3300413" cy="2265363"/>
          </a:xfrm>
          <a:prstGeom prst="rect">
            <a:avLst/>
          </a:prstGeom>
          <a:ln>
            <a:noFill/>
          </a:ln>
          <a:effectLst>
            <a:outerShdw blurRad="292100" dist="139700" dir="2700000" algn="tl" rotWithShape="0">
              <a:srgbClr val="333333">
                <a:alpha val="65000"/>
              </a:srgbClr>
            </a:outerShdw>
          </a:effectLst>
          <a:extLst/>
        </p:spPr>
      </p:pic>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grpSp>
        <p:nvGrpSpPr>
          <p:cNvPr id="2" name="Group 18"/>
          <p:cNvGrpSpPr>
            <a:grpSpLocks/>
          </p:cNvGrpSpPr>
          <p:nvPr/>
        </p:nvGrpSpPr>
        <p:grpSpPr bwMode="auto">
          <a:xfrm>
            <a:off x="809625" y="5735638"/>
            <a:ext cx="7464425" cy="638268"/>
            <a:chOff x="510" y="3419"/>
            <a:chExt cx="4702" cy="291"/>
          </a:xfrm>
        </p:grpSpPr>
        <mc:AlternateContent xmlns:mc="http://schemas.openxmlformats.org/markup-compatibility/2006" xmlns:a14="http://schemas.microsoft.com/office/drawing/2010/main">
          <mc:Choice Requires="a14">
            <p:sp>
              <p:nvSpPr>
                <p:cNvPr id="51206"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dirty="0" smtClean="0">
                      <a:sym typeface="Symbol" pitchFamily="18" charset="2"/>
                    </a:rPr>
                    <a:t>I </a:t>
                  </a:r>
                  <a:r>
                    <a:rPr lang="en-US" altLang="en-US" dirty="0" err="1">
                      <a:sym typeface="Symbol" pitchFamily="18" charset="2"/>
                    </a:rPr>
                    <a:t>Bq</a:t>
                  </a:r>
                  <a:r>
                    <a:rPr lang="en-US" altLang="en-US" dirty="0">
                      <a:sym typeface="Symbol" pitchFamily="18" charset="2"/>
                    </a:rPr>
                    <a:t> = 1 </a:t>
                  </a:r>
                  <a14:m>
                    <m:oMath xmlns:m="http://schemas.openxmlformats.org/officeDocument/2006/math">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𝑑𝑒𝑐𝑎𝑦</m:t>
                          </m:r>
                        </m:num>
                        <m:den>
                          <m:r>
                            <a:rPr lang="en-US" altLang="en-US" i="1" dirty="0" smtClean="0">
                              <a:latin typeface="Cambria Math" panose="02040503050406030204" pitchFamily="18" charset="0"/>
                              <a:sym typeface="Symbol" pitchFamily="18" charset="2"/>
                            </a:rPr>
                            <m:t>𝑠𝑒𝑐𝑜𝑛𝑑</m:t>
                          </m:r>
                        </m:den>
                      </m:f>
                    </m:oMath>
                  </a14:m>
                  <a:endParaRPr lang="en-US" altLang="en-US" i="1" baseline="30000" dirty="0">
                    <a:solidFill>
                      <a:srgbClr val="00B0F0"/>
                    </a:solidFill>
                    <a:sym typeface="Symbol" pitchFamily="18" charset="2"/>
                  </a:endParaRPr>
                </a:p>
              </p:txBody>
            </p:sp>
          </mc:Choice>
          <mc:Fallback xmlns="">
            <p:sp>
              <p:nvSpPr>
                <p:cNvPr id="51206" name="Rectangle 19"/>
                <p:cNvSpPr>
                  <a:spLocks noRot="1" noChangeAspect="1" noMove="1" noResize="1" noEditPoints="1" noAdjustHandles="1" noChangeArrowheads="1" noChangeShapeType="1" noTextEdit="1"/>
                </p:cNvSpPr>
                <p:nvPr/>
              </p:nvSpPr>
              <p:spPr bwMode="auto">
                <a:xfrm>
                  <a:off x="592" y="3432"/>
                  <a:ext cx="3449" cy="223"/>
                </a:xfrm>
                <a:prstGeom prst="rect">
                  <a:avLst/>
                </a:prstGeom>
                <a:blipFill>
                  <a:blip r:embed="rId6"/>
                  <a:stretch>
                    <a:fillRect l="-1670" t="-2500" b="-30000"/>
                  </a:stretch>
                </a:blipFill>
                <a:ln w="9525">
                  <a:noFill/>
                  <a:miter lim="800000"/>
                  <a:headEnd/>
                  <a:tailEnd/>
                </a:ln>
              </p:spPr>
              <p:txBody>
                <a:bodyPr/>
                <a:lstStyle/>
                <a:p>
                  <a:r>
                    <a:rPr lang="en-US">
                      <a:noFill/>
                    </a:rPr>
                    <a:t> </a:t>
                  </a:r>
                </a:p>
              </p:txBody>
            </p:sp>
          </mc:Fallback>
        </mc:AlternateContent>
        <p:sp>
          <p:nvSpPr>
            <p:cNvPr id="51207" name="Text Box 20"/>
            <p:cNvSpPr txBox="1">
              <a:spLocks noChangeArrowheads="1"/>
            </p:cNvSpPr>
            <p:nvPr/>
          </p:nvSpPr>
          <p:spPr bwMode="auto">
            <a:xfrm>
              <a:off x="3158" y="3419"/>
              <a:ext cx="205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Becquerel decay rate</a:t>
              </a:r>
            </a:p>
          </p:txBody>
        </p:sp>
        <p:sp>
          <p:nvSpPr>
            <p:cNvPr id="5120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3458">
                                            <p:txEl>
                                              <p:pRg st="0" end="0"/>
                                            </p:txEl>
                                          </p:spTgt>
                                        </p:tgtEl>
                                        <p:attrNameLst>
                                          <p:attrName>style.visibility</p:attrName>
                                        </p:attrNameLst>
                                      </p:cBhvr>
                                      <p:to>
                                        <p:strVal val="visible"/>
                                      </p:to>
                                    </p:set>
                                    <p:anim calcmode="lin" valueType="num">
                                      <p:cBhvr additive="base">
                                        <p:cTn id="7" dur="500" fill="hold"/>
                                        <p:tgtEl>
                                          <p:spTgt spid="1043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3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3458">
                                            <p:txEl>
                                              <p:pRg st="1" end="1"/>
                                            </p:txEl>
                                          </p:spTgt>
                                        </p:tgtEl>
                                        <p:attrNameLst>
                                          <p:attrName>style.visibility</p:attrName>
                                        </p:attrNameLst>
                                      </p:cBhvr>
                                      <p:to>
                                        <p:strVal val="visible"/>
                                      </p:to>
                                    </p:set>
                                    <p:anim calcmode="lin" valueType="num">
                                      <p:cBhvr additive="base">
                                        <p:cTn id="13" dur="500" fill="hold"/>
                                        <p:tgtEl>
                                          <p:spTgt spid="1043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3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3458">
                                            <p:txEl>
                                              <p:pRg st="2" end="2"/>
                                            </p:txEl>
                                          </p:spTgt>
                                        </p:tgtEl>
                                        <p:attrNameLst>
                                          <p:attrName>style.visibility</p:attrName>
                                        </p:attrNameLst>
                                      </p:cBhvr>
                                      <p:to>
                                        <p:strVal val="visible"/>
                                      </p:to>
                                    </p:set>
                                    <p:anim calcmode="lin" valueType="num">
                                      <p:cBhvr additive="base">
                                        <p:cTn id="19" dur="500" fill="hold"/>
                                        <p:tgtEl>
                                          <p:spTgt spid="1043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3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043464"/>
                                        </p:tgtEl>
                                        <p:attrNameLst>
                                          <p:attrName>style.visibility</p:attrName>
                                        </p:attrNameLst>
                                      </p:cBhvr>
                                      <p:to>
                                        <p:strVal val="visible"/>
                                      </p:to>
                                    </p:set>
                                    <p:anim calcmode="lin" valueType="num">
                                      <p:cBhvr>
                                        <p:cTn id="23" dur="500" fill="hold"/>
                                        <p:tgtEl>
                                          <p:spTgt spid="1043464"/>
                                        </p:tgtEl>
                                        <p:attrNameLst>
                                          <p:attrName>ppt_w</p:attrName>
                                        </p:attrNameLst>
                                      </p:cBhvr>
                                      <p:tavLst>
                                        <p:tav tm="0">
                                          <p:val>
                                            <p:fltVal val="0"/>
                                          </p:val>
                                        </p:tav>
                                        <p:tav tm="100000">
                                          <p:val>
                                            <p:strVal val="#ppt_w"/>
                                          </p:val>
                                        </p:tav>
                                      </p:tavLst>
                                    </p:anim>
                                    <p:anim calcmode="lin" valueType="num">
                                      <p:cBhvr>
                                        <p:cTn id="24" dur="500" fill="hold"/>
                                        <p:tgtEl>
                                          <p:spTgt spid="1043464"/>
                                        </p:tgtEl>
                                        <p:attrNameLst>
                                          <p:attrName>ppt_h</p:attrName>
                                        </p:attrNameLst>
                                      </p:cBhvr>
                                      <p:tavLst>
                                        <p:tav tm="0">
                                          <p:val>
                                            <p:fltVal val="0"/>
                                          </p:val>
                                        </p:tav>
                                        <p:tav tm="100000">
                                          <p:val>
                                            <p:strVal val="#ppt_h"/>
                                          </p:val>
                                        </p:tav>
                                      </p:tavLst>
                                    </p:anim>
                                    <p:animEffect transition="in" filter="fade">
                                      <p:cBhvr>
                                        <p:cTn id="25" dur="500"/>
                                        <p:tgtEl>
                                          <p:spTgt spid="104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3458">
                                            <p:txEl>
                                              <p:pRg st="3" end="3"/>
                                            </p:txEl>
                                          </p:spTgt>
                                        </p:tgtEl>
                                        <p:attrNameLst>
                                          <p:attrName>style.visibility</p:attrName>
                                        </p:attrNameLst>
                                      </p:cBhvr>
                                      <p:to>
                                        <p:strVal val="visible"/>
                                      </p:to>
                                    </p:set>
                                    <p:anim calcmode="lin" valueType="num">
                                      <p:cBhvr additive="base">
                                        <p:cTn id="30" dur="500" fill="hold"/>
                                        <p:tgtEl>
                                          <p:spTgt spid="104345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43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90242" name="Rectangle 2"/>
              <p:cNvSpPr>
                <a:spLocks noChangeArrowheads="1"/>
              </p:cNvSpPr>
              <p:nvPr/>
            </p:nvSpPr>
            <p:spPr bwMode="auto">
              <a:xfrm>
                <a:off x="685800" y="1314450"/>
                <a:ext cx="7772400" cy="5483038"/>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rgbClr val="333399"/>
                    </a:solidFill>
                    <a:cs typeface="Times New Roman" pitchFamily="18" charset="0"/>
                  </a:rPr>
                  <a:t>Decay rates </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b="1" dirty="0">
                    <a:solidFill>
                      <a:srgbClr val="000000"/>
                    </a:solidFill>
                    <a:cs typeface="Times New Roman" pitchFamily="18" charset="0"/>
                  </a:rPr>
                  <a:t>activity rate </a:t>
                </a:r>
                <a:r>
                  <a:rPr lang="en-US" altLang="en-US" i="1" dirty="0">
                    <a:solidFill>
                      <a:srgbClr val="000000"/>
                    </a:solidFill>
                    <a:cs typeface="Times New Roman" pitchFamily="18" charset="0"/>
                  </a:rPr>
                  <a:t>A </a:t>
                </a:r>
                <a:r>
                  <a:rPr lang="en-US" altLang="en-US" dirty="0">
                    <a:solidFill>
                      <a:srgbClr val="000000"/>
                    </a:solidFill>
                    <a:cs typeface="Times New Roman" pitchFamily="18" charset="0"/>
                  </a:rPr>
                  <a:t>is given by</a:t>
                </a:r>
                <a:endParaRPr lang="en-US" altLang="en-US" dirty="0">
                  <a:solidFill>
                    <a:srgbClr val="000000"/>
                  </a:solidFill>
                  <a:cs typeface="Courier New" pitchFamily="49" charset="0"/>
                </a:endParaRPr>
              </a:p>
              <a:p>
                <a:pPr>
                  <a:spcBef>
                    <a:spcPct val="20000"/>
                  </a:spcBef>
                </a:pPr>
                <a:endParaRPr lang="en-US" altLang="en-US" dirty="0">
                  <a:solidFill>
                    <a:srgbClr val="000000"/>
                  </a:solidFill>
                  <a:cs typeface="Times New Roman" pitchFamily="18" charset="0"/>
                  <a:sym typeface="Symbol" pitchFamily="18" charset="2"/>
                </a:endParaRPr>
              </a:p>
              <a:p>
                <a:pPr>
                  <a:spcBef>
                    <a:spcPts val="18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dirty="0">
                    <a:solidFill>
                      <a:srgbClr val="000000"/>
                    </a:solidFill>
                    <a:cs typeface="Courier New" pitchFamily="49" charset="0"/>
                    <a:sym typeface="Symbol" pitchFamily="18" charset="2"/>
                  </a:rPr>
                  <a:t></a:t>
                </a:r>
                <a:r>
                  <a:rPr lang="en-US" altLang="en-US" i="1" dirty="0">
                    <a:solidFill>
                      <a:srgbClr val="000000"/>
                    </a:solidFill>
                    <a:cs typeface="Courier New" pitchFamily="49" charset="0"/>
                  </a:rPr>
                  <a:t>N</a:t>
                </a:r>
                <a:r>
                  <a:rPr lang="en-US" altLang="en-US" dirty="0">
                    <a:solidFill>
                      <a:srgbClr val="000000"/>
                    </a:solidFill>
                    <a:cs typeface="Courier New" pitchFamily="49" charset="0"/>
                  </a:rPr>
                  <a:t> is the change in the number of nuclei, and is negative (the radioactive sample loses population with each decay).</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negative sign is in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m:t>
                    </m:r>
                    <m:f>
                      <m:fPr>
                        <m:ctrlPr>
                          <a:rPr lang="en-US" altLang="en-US" b="0" i="1" dirty="0">
                            <a:solidFill>
                              <a:srgbClr val="000000"/>
                            </a:solidFill>
                            <a:latin typeface="Cambria Math" panose="02040503050406030204" pitchFamily="18" charset="0"/>
                            <a:ea typeface="Cambria Math" panose="02040503050406030204" pitchFamily="18" charset="0"/>
                            <a:cs typeface="Courier New" pitchFamily="49" charset="0"/>
                          </a:rPr>
                        </m:ctrlPr>
                      </m:fPr>
                      <m:num>
                        <m:r>
                          <m:rPr>
                            <m:sty m:val="p"/>
                          </m:rPr>
                          <a:rPr lang="el-GR" altLang="en-US" b="0" i="1" dirty="0" smtClean="0">
                            <a:solidFill>
                              <a:srgbClr val="000000"/>
                            </a:solidFill>
                            <a:latin typeface="Cambria Math" panose="02040503050406030204" pitchFamily="18" charset="0"/>
                            <a:ea typeface="Cambria Math" panose="02040503050406030204" pitchFamily="18" charset="0"/>
                            <a:cs typeface="Times New Roman" pitchFamily="18" charset="0"/>
                          </a:rPr>
                          <m:t>Δ</m:t>
                        </m:r>
                        <m:r>
                          <a:rPr lang="en-US" altLang="en-US" i="1" dirty="0">
                            <a:solidFill>
                              <a:srgbClr val="000000"/>
                            </a:solidFill>
                            <a:latin typeface="Cambria Math" panose="02040503050406030204" pitchFamily="18" charset="0"/>
                            <a:cs typeface="Courier New" pitchFamily="49" charset="0"/>
                          </a:rPr>
                          <m:t>𝑁</m:t>
                        </m:r>
                      </m:num>
                      <m:den>
                        <m:r>
                          <m:rPr>
                            <m:sty m:val="p"/>
                          </m:rPr>
                          <a:rPr lang="el-GR" altLang="en-US" i="1" dirty="0" smtClean="0">
                            <a:solidFill>
                              <a:srgbClr val="000000"/>
                            </a:solidFill>
                            <a:latin typeface="Cambria Math" panose="02040503050406030204" pitchFamily="18" charset="0"/>
                            <a:ea typeface="Cambria Math" panose="02040503050406030204" pitchFamily="18" charset="0"/>
                            <a:cs typeface="Courier New" pitchFamily="49" charset="0"/>
                          </a:rPr>
                          <m:t>Δ</m:t>
                        </m:r>
                        <m:r>
                          <a:rPr lang="en-US" altLang="en-US" i="1" dirty="0">
                            <a:solidFill>
                              <a:srgbClr val="000000"/>
                            </a:solidFill>
                            <a:latin typeface="Cambria Math" panose="02040503050406030204" pitchFamily="18" charset="0"/>
                            <a:cs typeface="Courier New" pitchFamily="49" charset="0"/>
                          </a:rPr>
                          <m:t>𝑡</m:t>
                        </m:r>
                      </m:den>
                    </m:f>
                    <m:r>
                      <a:rPr lang="en-US" altLang="en-US" i="1" dirty="0">
                        <a:solidFill>
                          <a:srgbClr val="000000"/>
                        </a:solidFill>
                        <a:latin typeface="Cambria Math" panose="02040503050406030204" pitchFamily="18" charset="0"/>
                        <a:cs typeface="Courier New" pitchFamily="49" charset="0"/>
                      </a:rPr>
                      <m:t> </m:t>
                    </m:r>
                  </m:oMath>
                </a14:m>
                <a:r>
                  <a:rPr lang="en-US" altLang="en-US" dirty="0" smtClean="0">
                    <a:solidFill>
                      <a:srgbClr val="000000"/>
                    </a:solidFill>
                    <a:cs typeface="Times New Roman" pitchFamily="18" charset="0"/>
                  </a:rPr>
                  <a:t> to </a:t>
                </a:r>
                <a:r>
                  <a:rPr lang="en-US" altLang="en-US" dirty="0">
                    <a:solidFill>
                      <a:srgbClr val="000000"/>
                    </a:solidFill>
                    <a:cs typeface="Times New Roman" pitchFamily="18" charset="0"/>
                  </a:rPr>
                  <a:t>make the activity </a:t>
                </a:r>
                <a:r>
                  <a:rPr lang="en-US" altLang="en-US" i="1" dirty="0">
                    <a:solidFill>
                      <a:srgbClr val="000000"/>
                    </a:solidFill>
                    <a:cs typeface="Times New Roman" pitchFamily="18" charset="0"/>
                  </a:rPr>
                  <a:t>A</a:t>
                </a:r>
                <a:r>
                  <a:rPr lang="en-US" altLang="en-US" dirty="0">
                    <a:solidFill>
                      <a:srgbClr val="000000"/>
                    </a:solidFill>
                    <a:cs typeface="Times New Roman" pitchFamily="18" charset="0"/>
                  </a:rPr>
                  <a:t> positive.</a:t>
                </a:r>
              </a:p>
              <a:p>
                <a:pPr>
                  <a:spcBef>
                    <a:spcPts val="1200"/>
                  </a:spcBef>
                </a:pP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m:t>
                    </m:r>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r>
                      <a:rPr lang="en-US" altLang="en-US" i="1" dirty="0">
                        <a:solidFill>
                          <a:srgbClr val="000000"/>
                        </a:solidFill>
                        <a:latin typeface="Cambria Math" panose="02040503050406030204" pitchFamily="18" charset="0"/>
                        <a:cs typeface="Courier New" pitchFamily="49" charset="0"/>
                        <a:sym typeface="Symbol" pitchFamily="18" charset="2"/>
                      </a:rPr>
                      <m:t>𝑁</m:t>
                    </m:r>
                    <m:r>
                      <a:rPr lang="en-US" altLang="en-US" i="1" dirty="0">
                        <a:solidFill>
                          <a:srgbClr val="000000"/>
                        </a:solidFill>
                        <a:latin typeface="Cambria Math" panose="02040503050406030204" pitchFamily="18" charset="0"/>
                        <a:cs typeface="Courier New" pitchFamily="49" charset="0"/>
                        <a:sym typeface="Symbol" pitchFamily="18" charset="2"/>
                      </a:rPr>
                      <m:t> </m:t>
                    </m:r>
                  </m:oMath>
                </a14:m>
                <a:r>
                  <a:rPr lang="en-US" altLang="en-US" dirty="0">
                    <a:solidFill>
                      <a:srgbClr val="000000"/>
                    </a:solidFill>
                    <a:cs typeface="Courier New" pitchFamily="49" charset="0"/>
                    <a:sym typeface="Symbol" pitchFamily="18" charset="2"/>
                  </a:rPr>
                  <a:t>shows that the activity is proportional to the remaining population of radioactive nuclei. </a:t>
                </a:r>
              </a:p>
              <a:p>
                <a:pPr>
                  <a:spcBef>
                    <a:spcPts val="12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 </a:t>
                </a:r>
                <a14:m>
                  <m:oMath xmlns:m="http://schemas.openxmlformats.org/officeDocument/2006/math">
                    <m:r>
                      <a:rPr lang="en-US" altLang="en-US" i="1" dirty="0" smtClean="0">
                        <a:latin typeface="Cambria Math" panose="02040503050406030204" pitchFamily="18" charset="0"/>
                      </a:rPr>
                      <m:t>𝑁</m:t>
                    </m:r>
                    <m:r>
                      <a:rPr lang="en-US" altLang="en-US" i="1" dirty="0" smtClean="0">
                        <a:latin typeface="Cambria Math" panose="02040503050406030204" pitchFamily="18" charset="0"/>
                      </a:rPr>
                      <m:t>=</m:t>
                    </m:r>
                    <m:sSub>
                      <m:sSubPr>
                        <m:ctrlPr>
                          <a:rPr lang="en-US" altLang="en-US" b="0" i="1" dirty="0" smtClean="0">
                            <a:latin typeface="Cambria Math" panose="02040503050406030204" pitchFamily="18" charset="0"/>
                          </a:rPr>
                        </m:ctrlPr>
                      </m:sSubPr>
                      <m:e>
                        <m:r>
                          <a:rPr lang="en-US" altLang="en-US" i="1" dirty="0" smtClean="0">
                            <a:latin typeface="Cambria Math" panose="02040503050406030204" pitchFamily="18" charset="0"/>
                          </a:rPr>
                          <m:t>𝑁</m:t>
                        </m:r>
                      </m:e>
                      <m:sub>
                        <m:r>
                          <a:rPr lang="en-US" altLang="en-US" b="0" i="1" dirty="0" smtClean="0">
                            <a:latin typeface="Cambria Math" panose="02040503050406030204" pitchFamily="18" charset="0"/>
                          </a:rPr>
                          <m:t>0</m:t>
                        </m:r>
                      </m:sub>
                    </m:sSub>
                    <m:sSup>
                      <m:sSupPr>
                        <m:ctrlPr>
                          <a:rPr lang="en-US" altLang="en-US" b="0" i="1" dirty="0" smtClean="0">
                            <a:latin typeface="Cambria Math" panose="02040503050406030204" pitchFamily="18" charset="0"/>
                          </a:rPr>
                        </m:ctrlPr>
                      </m:sSupPr>
                      <m:e>
                        <m:r>
                          <a:rPr lang="en-US" altLang="en-US" i="1" dirty="0">
                            <a:latin typeface="Cambria Math" panose="02040503050406030204" pitchFamily="18" charset="0"/>
                          </a:rPr>
                          <m:t>𝑒</m:t>
                        </m:r>
                      </m:e>
                      <m:sup>
                        <m:r>
                          <a:rPr lang="en-US" altLang="en-US" b="0" i="1" dirty="0" smtClean="0">
                            <a:latin typeface="Cambria Math" panose="02040503050406030204" pitchFamily="18" charset="0"/>
                          </a:rPr>
                          <m:t>−</m:t>
                        </m:r>
                        <m:r>
                          <a:rPr lang="en-US" altLang="en-US" b="0" i="1" dirty="0" smtClean="0">
                            <a:latin typeface="Cambria Math" panose="02040503050406030204" pitchFamily="18" charset="0"/>
                            <a:ea typeface="Cambria Math" panose="02040503050406030204" pitchFamily="18" charset="0"/>
                          </a:rPr>
                          <m:t>𝜆</m:t>
                        </m:r>
                        <m:r>
                          <a:rPr lang="en-US" altLang="en-US" b="0" i="1" dirty="0" smtClean="0">
                            <a:latin typeface="Cambria Math" panose="02040503050406030204" pitchFamily="18" charset="0"/>
                            <a:ea typeface="Cambria Math" panose="02040503050406030204" pitchFamily="18" charset="0"/>
                          </a:rPr>
                          <m:t>𝑡</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the last equation </a:t>
                </a:r>
                <a14:m>
                  <m:oMath xmlns:m="http://schemas.openxmlformats.org/officeDocument/2006/math">
                    <m:r>
                      <a:rPr lang="en-US" altLang="en-US" i="1" dirty="0" smtClean="0">
                        <a:latin typeface="Cambria Math" panose="02040503050406030204" pitchFamily="18" charset="0"/>
                        <a:sym typeface="Symbol" pitchFamily="18" charset="2"/>
                      </a:rPr>
                      <m:t>𝐴</m:t>
                    </m:r>
                    <m:r>
                      <a:rPr lang="en-US" altLang="en-US" i="1" dirty="0" smtClean="0">
                        <a:latin typeface="Cambria Math" panose="02040503050406030204" pitchFamily="18" charset="0"/>
                        <a:sym typeface="Symbol" pitchFamily="18" charset="2"/>
                      </a:rPr>
                      <m:t>=</m:t>
                    </m:r>
                    <m:r>
                      <a:rPr lang="en-US" altLang="en-US" i="1" dirty="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t>𝜆</m:t>
                    </m:r>
                    <m:sSub>
                      <m:sSubPr>
                        <m:ctrlPr>
                          <a:rPr lang="en-US" altLang="en-US" i="1" dirty="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ctrlPr>
                      </m:sSubPr>
                      <m:e>
                        <m:r>
                          <a:rPr lang="en-US" altLang="en-US" i="1" dirty="0">
                            <a:latin typeface="Cambria Math" panose="02040503050406030204" pitchFamily="18" charset="0"/>
                          </a:rPr>
                          <m:t>𝑁</m:t>
                        </m:r>
                      </m:e>
                      <m:sub>
                        <m:r>
                          <a:rPr lang="en-US" altLang="en-US" i="1" dirty="0">
                            <a:latin typeface="Cambria Math" panose="02040503050406030204" pitchFamily="18" charset="0"/>
                          </a:rPr>
                          <m:t>0</m:t>
                        </m:r>
                      </m:sub>
                    </m:sSub>
                    <m:sSup>
                      <m:sSupPr>
                        <m:ctrlPr>
                          <a:rPr lang="en-US" altLang="en-US" i="1" dirty="0">
                            <a:latin typeface="Cambria Math" panose="02040503050406030204" pitchFamily="18" charset="0"/>
                          </a:rPr>
                        </m:ctrlPr>
                      </m:sSupPr>
                      <m:e>
                        <m:r>
                          <a:rPr lang="en-US" altLang="en-US" i="1" dirty="0">
                            <a:latin typeface="Cambria Math" panose="02040503050406030204" pitchFamily="18" charset="0"/>
                          </a:rPr>
                          <m:t>𝑒</m:t>
                        </m:r>
                      </m:e>
                      <m:sup>
                        <m:r>
                          <a:rPr lang="en-US" altLang="en-US" i="1" dirty="0">
                            <a:latin typeface="Cambria Math" panose="02040503050406030204" pitchFamily="18" charset="0"/>
                          </a:rPr>
                          <m:t>−</m:t>
                        </m:r>
                        <m:r>
                          <a:rPr lang="en-US" altLang="en-US" i="1" dirty="0">
                            <a:latin typeface="Cambria Math" panose="02040503050406030204" pitchFamily="18" charset="0"/>
                            <a:ea typeface="Cambria Math" panose="02040503050406030204" pitchFamily="18" charset="0"/>
                          </a:rPr>
                          <m:t>𝜆</m:t>
                        </m:r>
                        <m:r>
                          <a:rPr lang="en-US" altLang="en-US" i="1" dirty="0">
                            <a:latin typeface="Cambria Math" panose="02040503050406030204" pitchFamily="18" charset="0"/>
                            <a:ea typeface="Cambria Math" panose="02040503050406030204" pitchFamily="18" charset="0"/>
                          </a:rPr>
                          <m:t>𝑡</m:t>
                        </m:r>
                      </m:sup>
                    </m:sSup>
                  </m:oMath>
                </a14:m>
                <a:r>
                  <a:rPr lang="en-US" altLang="en-US" dirty="0" smtClean="0">
                    <a:sym typeface="Symbol" pitchFamily="18" charset="2"/>
                  </a:rPr>
                  <a:t> is </a:t>
                </a:r>
                <a:r>
                  <a:rPr lang="en-US" altLang="en-US" dirty="0">
                    <a:sym typeface="Symbol" pitchFamily="18" charset="2"/>
                  </a:rPr>
                  <a:t>true.</a:t>
                </a:r>
              </a:p>
            </p:txBody>
          </p:sp>
        </mc:Choice>
        <mc:Fallback xmlns="">
          <p:sp>
            <p:nvSpPr>
              <p:cNvPr id="1290242" name="Rectangle 2"/>
              <p:cNvSpPr>
                <a:spLocks noRot="1" noChangeAspect="1" noMove="1" noResize="1" noEditPoints="1" noAdjustHandles="1" noChangeArrowheads="1" noChangeShapeType="1" noTextEdit="1"/>
              </p:cNvSpPr>
              <p:nvPr/>
            </p:nvSpPr>
            <p:spPr bwMode="auto">
              <a:xfrm>
                <a:off x="685800" y="1314450"/>
                <a:ext cx="7772400" cy="5483038"/>
              </a:xfrm>
              <a:prstGeom prst="rect">
                <a:avLst/>
              </a:prstGeom>
              <a:blipFill>
                <a:blip r:embed="rId5"/>
                <a:stretch>
                  <a:fillRect l="-1255" t="-779" b="-2002"/>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819150" y="2171700"/>
            <a:ext cx="7462838" cy="632011"/>
            <a:chOff x="516" y="3539"/>
            <a:chExt cx="4701" cy="292"/>
          </a:xfrm>
        </p:grpSpPr>
        <mc:AlternateContent xmlns:mc="http://schemas.openxmlformats.org/markup-compatibility/2006" xmlns:a14="http://schemas.microsoft.com/office/drawing/2010/main">
          <mc:Choice Requires="a14">
            <p:sp>
              <p:nvSpPr>
                <p:cNvPr id="52229" name="Rectangle 5"/>
                <p:cNvSpPr>
                  <a:spLocks noChangeArrowheads="1"/>
                </p:cNvSpPr>
                <p:nvPr/>
              </p:nvSpPr>
              <p:spPr bwMode="auto">
                <a:xfrm>
                  <a:off x="592" y="3552"/>
                  <a:ext cx="2690" cy="202"/>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𝐴</m:t>
                        </m:r>
                        <m:r>
                          <a:rPr lang="en-US" altLang="en-US" sz="2000" i="1" dirty="0" smtClean="0">
                            <a:solidFill>
                              <a:srgbClr val="000000"/>
                            </a:solidFill>
                            <a:latin typeface="Cambria Math" panose="02040503050406030204" pitchFamily="18" charset="0"/>
                            <a:cs typeface="Times New Roman" pitchFamily="18" charset="0"/>
                          </a:rPr>
                          <m:t>=–</m:t>
                        </m:r>
                        <m:f>
                          <m:fPr>
                            <m:ctrlPr>
                              <a:rPr lang="en-US" altLang="en-US" sz="2000" i="1" dirty="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ctrlPr>
                          </m:fPr>
                          <m:num>
                            <m:r>
                              <m:rPr>
                                <m:sty m:val="p"/>
                              </m:rPr>
                              <a:rPr lang="el-GR" altLang="en-US" sz="2000" i="1" dirty="0" smtClean="0">
                                <a:latin typeface="Cambria Math" panose="02040503050406030204" pitchFamily="18" charset="0"/>
                                <a:ea typeface="Cambria Math" panose="02040503050406030204" pitchFamily="18" charset="0"/>
                                <a:sym typeface="Symbol" pitchFamily="18" charset="2"/>
                              </a:rPr>
                              <m:t>Δ</m:t>
                            </m:r>
                            <m:r>
                              <a:rPr lang="en-US" altLang="en-US" sz="2000" i="1" dirty="0">
                                <a:solidFill>
                                  <a:srgbClr val="000000"/>
                                </a:solidFill>
                                <a:latin typeface="Cambria Math" panose="02040503050406030204" pitchFamily="18" charset="0"/>
                                <a:cs typeface="Courier New" pitchFamily="49" charset="0"/>
                              </a:rPr>
                              <m:t>𝑁</m:t>
                            </m:r>
                          </m:num>
                          <m:den>
                            <m:r>
                              <m:rPr>
                                <m:sty m:val="p"/>
                              </m:rPr>
                              <a:rPr lang="el-GR" alt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Δ</m:t>
                            </m:r>
                            <m:r>
                              <a:rPr lang="en-US" altLang="en-US" sz="2000" i="1" dirty="0">
                                <a:solidFill>
                                  <a:srgbClr val="000000"/>
                                </a:solidFill>
                                <a:latin typeface="Cambria Math" panose="02040503050406030204" pitchFamily="18" charset="0"/>
                                <a:cs typeface="Courier New" pitchFamily="49" charset="0"/>
                              </a:rPr>
                              <m:t>𝑡</m:t>
                            </m:r>
                          </m:den>
                        </m:f>
                        <m:r>
                          <a:rPr lang="en-US" altLang="en-US" sz="2000" i="1" dirty="0">
                            <a:solidFill>
                              <a:srgbClr val="000000"/>
                            </a:solidFill>
                            <a:latin typeface="Cambria Math" panose="02040503050406030204" pitchFamily="18" charset="0"/>
                            <a:cs typeface="Courier New" pitchFamily="49" charset="0"/>
                          </a:rPr>
                          <m:t>=</m:t>
                        </m:r>
                        <m:r>
                          <a:rPr lang="en-US" alt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r>
                          <a:rPr lang="en-US" altLang="en-US" sz="2000" i="1" dirty="0">
                            <a:solidFill>
                              <a:srgbClr val="000000"/>
                            </a:solidFill>
                            <a:latin typeface="Cambria Math" panose="02040503050406030204" pitchFamily="18" charset="0"/>
                            <a:cs typeface="Courier New" pitchFamily="49" charset="0"/>
                            <a:sym typeface="Symbol" pitchFamily="18" charset="2"/>
                          </a:rPr>
                          <m:t>𝑁</m:t>
                        </m:r>
                        <m:r>
                          <a:rPr lang="en-US" altLang="en-US" sz="2000" i="1" dirty="0">
                            <a:solidFill>
                              <a:srgbClr val="000000"/>
                            </a:solidFill>
                            <a:latin typeface="Cambria Math" panose="02040503050406030204" pitchFamily="18" charset="0"/>
                            <a:cs typeface="Courier New" pitchFamily="49" charset="0"/>
                            <a:sym typeface="Symbol" pitchFamily="18" charset="2"/>
                          </a:rPr>
                          <m:t>=</m:t>
                        </m:r>
                        <m:r>
                          <a:rPr lang="en-US" altLang="en-US" sz="2000" i="1" dirty="0" smtClean="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t>𝜆</m:t>
                        </m:r>
                        <m:sSub>
                          <m:sSubPr>
                            <m:ctrlPr>
                              <a:rPr lang="en-US" altLang="en-US" sz="2000" b="0" i="1" dirty="0" smtClean="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ctrlPr>
                          </m:sSubPr>
                          <m:e>
                            <m:r>
                              <a:rPr lang="en-US" altLang="en-US" sz="2000" i="1" dirty="0">
                                <a:latin typeface="Cambria Math" panose="02040503050406030204" pitchFamily="18" charset="0"/>
                              </a:rPr>
                              <m:t>𝑁</m:t>
                            </m:r>
                          </m:e>
                          <m:sub>
                            <m:r>
                              <a:rPr lang="en-US" altLang="en-US" sz="2000" b="0" i="1" dirty="0" smtClean="0">
                                <a:latin typeface="Cambria Math" panose="02040503050406030204" pitchFamily="18" charset="0"/>
                              </a:rPr>
                              <m:t>0</m:t>
                            </m:r>
                          </m:sub>
                        </m:sSub>
                        <m:sSup>
                          <m:sSupPr>
                            <m:ctrlPr>
                              <a:rPr lang="en-US" altLang="en-US" sz="2000" b="0" i="1" dirty="0" smtClean="0">
                                <a:latin typeface="Cambria Math" panose="02040503050406030204" pitchFamily="18" charset="0"/>
                              </a:rPr>
                            </m:ctrlPr>
                          </m:sSupPr>
                          <m:e>
                            <m:r>
                              <a:rPr lang="en-US" altLang="en-US" sz="2000" i="1" dirty="0">
                                <a:latin typeface="Cambria Math" panose="02040503050406030204" pitchFamily="18" charset="0"/>
                              </a:rPr>
                              <m:t>𝑒</m:t>
                            </m:r>
                          </m:e>
                          <m:sup>
                            <m:r>
                              <a:rPr lang="en-US" altLang="en-US" sz="2000" b="0" i="1" dirty="0" smtClean="0">
                                <a:latin typeface="Cambria Math" panose="02040503050406030204" pitchFamily="18" charset="0"/>
                              </a:rPr>
                              <m:t>−</m:t>
                            </m:r>
                            <m:r>
                              <a:rPr lang="en-US" altLang="en-US" sz="2000" b="0" i="1" dirty="0" smtClean="0">
                                <a:latin typeface="Cambria Math" panose="02040503050406030204" pitchFamily="18" charset="0"/>
                                <a:ea typeface="Cambria Math" panose="02040503050406030204" pitchFamily="18" charset="0"/>
                              </a:rPr>
                              <m:t>𝜆</m:t>
                            </m:r>
                            <m:r>
                              <a:rPr lang="en-US" altLang="en-US" sz="2000" b="0" i="1" dirty="0" smtClean="0">
                                <a:latin typeface="Cambria Math" panose="02040503050406030204" pitchFamily="18" charset="0"/>
                                <a:ea typeface="Cambria Math" panose="02040503050406030204" pitchFamily="18" charset="0"/>
                              </a:rPr>
                              <m:t>𝑡</m:t>
                            </m:r>
                          </m:sup>
                        </m:sSup>
                      </m:oMath>
                    </m:oMathPara>
                  </a14:m>
                  <a:endParaRPr lang="en-US" altLang="en-US" i="1" baseline="30000" dirty="0">
                    <a:sym typeface="Symbol" pitchFamily="18" charset="2"/>
                  </a:endParaRPr>
                </a:p>
              </p:txBody>
            </p:sp>
          </mc:Choice>
          <mc:Fallback xmlns="">
            <p:sp>
              <p:nvSpPr>
                <p:cNvPr id="52229" name="Rectangle 5"/>
                <p:cNvSpPr>
                  <a:spLocks noRot="1" noChangeAspect="1" noMove="1" noResize="1" noEditPoints="1" noAdjustHandles="1" noChangeArrowheads="1" noChangeShapeType="1" noTextEdit="1"/>
                </p:cNvSpPr>
                <p:nvPr/>
              </p:nvSpPr>
              <p:spPr bwMode="auto">
                <a:xfrm>
                  <a:off x="592" y="3552"/>
                  <a:ext cx="2690" cy="202"/>
                </a:xfrm>
                <a:prstGeom prst="rect">
                  <a:avLst/>
                </a:prstGeom>
                <a:blipFill>
                  <a:blip r:embed="rId6"/>
                  <a:stretch>
                    <a:fillRect b="-31944"/>
                  </a:stretch>
                </a:blipFill>
                <a:ln w="9525">
                  <a:noFill/>
                  <a:miter lim="800000"/>
                  <a:headEnd/>
                  <a:tailEnd/>
                </a:ln>
              </p:spPr>
              <p:txBody>
                <a:bodyPr/>
                <a:lstStyle/>
                <a:p>
                  <a:r>
                    <a:rPr lang="en-US">
                      <a:noFill/>
                    </a:rPr>
                    <a:t> </a:t>
                  </a:r>
                </a:p>
              </p:txBody>
            </p:sp>
          </mc:Fallback>
        </mc:AlternateContent>
        <p:sp>
          <p:nvSpPr>
            <p:cNvPr id="1290246" name="Text Box 6"/>
            <p:cNvSpPr txBox="1">
              <a:spLocks noChangeArrowheads="1"/>
            </p:cNvSpPr>
            <p:nvPr/>
          </p:nvSpPr>
          <p:spPr bwMode="auto">
            <a:xfrm>
              <a:off x="3282" y="3539"/>
              <a:ext cx="1930" cy="291"/>
            </a:xfrm>
            <a:prstGeom prst="rect">
              <a:avLst/>
            </a:prstGeom>
            <a:solidFill>
              <a:srgbClr val="FF0000"/>
            </a:solidFill>
            <a:ln>
              <a:noFill/>
            </a:ln>
            <a:effectLst/>
            <a:extLst/>
          </p:spPr>
          <p:txBody>
            <a:bodyPr>
              <a:spAutoFit/>
            </a:bodyPr>
            <a:lstStyle/>
            <a:p>
              <a:pPr algn="ctr">
                <a:spcBef>
                  <a:spcPct val="50000"/>
                </a:spcBef>
                <a:defRPr/>
              </a:pPr>
              <a:r>
                <a:rPr lang="en-US" altLang="en-US" dirty="0">
                  <a:solidFill>
                    <a:schemeClr val="bg1"/>
                  </a:solidFill>
                  <a:latin typeface="+mn-lt"/>
                  <a:cs typeface="Arial" panose="020B0604020202020204" pitchFamily="34" charset="0"/>
                </a:rPr>
                <a:t>decay rate or activity</a:t>
              </a:r>
            </a:p>
          </p:txBody>
        </p:sp>
        <p:sp>
          <p:nvSpPr>
            <p:cNvPr id="1290247" name="Rectangle 7"/>
            <p:cNvSpPr>
              <a:spLocks noChangeArrowheads="1"/>
            </p:cNvSpPr>
            <p:nvPr/>
          </p:nvSpPr>
          <p:spPr bwMode="auto">
            <a:xfrm>
              <a:off x="516" y="3542"/>
              <a:ext cx="4701" cy="289"/>
            </a:xfrm>
            <a:prstGeom prst="rect">
              <a:avLst/>
            </a:prstGeom>
            <a:noFill/>
            <a:ln w="12700">
              <a:solidFill>
                <a:schemeClr val="tx1"/>
              </a:solidFill>
              <a:miter lim="800000"/>
              <a:headEnd/>
              <a:tailEnd/>
            </a:ln>
            <a:effectLst/>
            <a:extLst/>
          </p:spPr>
          <p:txBody>
            <a:bodyPr wrap="none" anchor="ctr"/>
            <a:lstStyle/>
            <a:p>
              <a:pPr>
                <a:defRPr/>
              </a:pPr>
              <a:endParaRPr lang="en-US">
                <a:latin typeface="+mn-lt"/>
                <a:cs typeface="Arial" panose="020B0604020202020204" pitchFamily="34" charset="0"/>
              </a:endParaRPr>
            </a:p>
          </p:txBody>
        </p:sp>
      </p:gr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42">
                                            <p:txEl>
                                              <p:pRg st="1" end="1"/>
                                            </p:txEl>
                                          </p:spTgt>
                                        </p:tgtEl>
                                        <p:attrNameLst>
                                          <p:attrName>style.visibility</p:attrName>
                                        </p:attrNameLst>
                                      </p:cBhvr>
                                      <p:to>
                                        <p:strVal val="visible"/>
                                      </p:to>
                                    </p:set>
                                    <p:anim calcmode="lin" valueType="num">
                                      <p:cBhvr additive="base">
                                        <p:cTn id="7" dur="500" fill="hold"/>
                                        <p:tgtEl>
                                          <p:spTgt spid="129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90242">
                                            <p:txEl>
                                              <p:pRg st="3" end="3"/>
                                            </p:txEl>
                                          </p:spTgt>
                                        </p:tgtEl>
                                        <p:attrNameLst>
                                          <p:attrName>style.visibility</p:attrName>
                                        </p:attrNameLst>
                                      </p:cBhvr>
                                      <p:to>
                                        <p:strVal val="visible"/>
                                      </p:to>
                                    </p:set>
                                    <p:anim calcmode="lin" valueType="num">
                                      <p:cBhvr additive="base">
                                        <p:cTn id="20" dur="500" fill="hold"/>
                                        <p:tgtEl>
                                          <p:spTgt spid="129024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90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90242">
                                            <p:txEl>
                                              <p:pRg st="4" end="4"/>
                                            </p:txEl>
                                          </p:spTgt>
                                        </p:tgtEl>
                                        <p:attrNameLst>
                                          <p:attrName>style.visibility</p:attrName>
                                        </p:attrNameLst>
                                      </p:cBhvr>
                                      <p:to>
                                        <p:strVal val="visible"/>
                                      </p:to>
                                    </p:set>
                                    <p:anim calcmode="lin" valueType="num">
                                      <p:cBhvr additive="base">
                                        <p:cTn id="26" dur="500" fill="hold"/>
                                        <p:tgtEl>
                                          <p:spTgt spid="129024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90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90242">
                                            <p:txEl>
                                              <p:pRg st="5" end="5"/>
                                            </p:txEl>
                                          </p:spTgt>
                                        </p:tgtEl>
                                        <p:attrNameLst>
                                          <p:attrName>style.visibility</p:attrName>
                                        </p:attrNameLst>
                                      </p:cBhvr>
                                      <p:to>
                                        <p:strVal val="visible"/>
                                      </p:to>
                                    </p:set>
                                    <p:anim calcmode="lin" valueType="num">
                                      <p:cBhvr additive="base">
                                        <p:cTn id="32" dur="500" fill="hold"/>
                                        <p:tgtEl>
                                          <p:spTgt spid="129024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90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90242">
                                            <p:txEl>
                                              <p:pRg st="6" end="6"/>
                                            </p:txEl>
                                          </p:spTgt>
                                        </p:tgtEl>
                                        <p:attrNameLst>
                                          <p:attrName>style.visibility</p:attrName>
                                        </p:attrNameLst>
                                      </p:cBhvr>
                                      <p:to>
                                        <p:strVal val="visible"/>
                                      </p:to>
                                    </p:set>
                                    <p:anim calcmode="lin" valueType="num">
                                      <p:cBhvr additive="base">
                                        <p:cTn id="38" dur="500" fill="hold"/>
                                        <p:tgtEl>
                                          <p:spTgt spid="129024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902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pic>
        <p:nvPicPr>
          <p:cNvPr id="8500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793875"/>
            <a:ext cx="7699375" cy="3487738"/>
          </a:xfrm>
          <a:prstGeom prst="rect">
            <a:avLst/>
          </a:prstGeom>
          <a:noFill/>
          <a:ln w="9525">
            <a:noFill/>
            <a:miter lim="800000"/>
            <a:headEnd/>
            <a:tailEnd/>
          </a:ln>
        </p:spPr>
      </p:pic>
      <p:sp>
        <p:nvSpPr>
          <p:cNvPr id="1292294" name="Text Box 6"/>
          <p:cNvSpPr txBox="1">
            <a:spLocks noChangeArrowheads="1"/>
          </p:cNvSpPr>
          <p:nvPr/>
        </p:nvSpPr>
        <p:spPr bwMode="auto">
          <a:xfrm>
            <a:off x="746125" y="51546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Recall that the activity is proportional to the number radioactive atoms.</a:t>
            </a:r>
          </a:p>
        </p:txBody>
      </p:sp>
      <p:sp>
        <p:nvSpPr>
          <p:cNvPr id="1292295" name="Text Box 7"/>
          <p:cNvSpPr txBox="1">
            <a:spLocks noChangeArrowheads="1"/>
          </p:cNvSpPr>
          <p:nvPr/>
        </p:nvSpPr>
        <p:spPr bwMode="auto">
          <a:xfrm>
            <a:off x="736600" y="58785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But the half-life is the same for any amount of the atoms…</a:t>
            </a:r>
          </a:p>
        </p:txBody>
      </p:sp>
      <p:sp>
        <p:nvSpPr>
          <p:cNvPr id="1063952" name="Rectangle 16"/>
          <p:cNvSpPr>
            <a:spLocks noChangeArrowheads="1"/>
          </p:cNvSpPr>
          <p:nvPr/>
        </p:nvSpPr>
        <p:spPr bwMode="auto">
          <a:xfrm>
            <a:off x="6064250" y="1854200"/>
            <a:ext cx="628650" cy="2270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3" name="Rectangle 17"/>
          <p:cNvSpPr>
            <a:spLocks noChangeArrowheads="1"/>
          </p:cNvSpPr>
          <p:nvPr/>
        </p:nvSpPr>
        <p:spPr bwMode="auto">
          <a:xfrm>
            <a:off x="5813425" y="2455863"/>
            <a:ext cx="627063" cy="2540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7" name="Rectangle 11"/>
          <p:cNvSpPr>
            <a:spLocks noChangeArrowheads="1"/>
          </p:cNvSpPr>
          <p:nvPr/>
        </p:nvSpPr>
        <p:spPr bwMode="auto">
          <a:xfrm>
            <a:off x="2020888" y="3802063"/>
            <a:ext cx="3165475"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8" name="Rectangle 12"/>
          <p:cNvSpPr>
            <a:spLocks noChangeArrowheads="1"/>
          </p:cNvSpPr>
          <p:nvPr/>
        </p:nvSpPr>
        <p:spPr bwMode="auto">
          <a:xfrm>
            <a:off x="2024063" y="4764088"/>
            <a:ext cx="3163887"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9" name="Rectangle 13"/>
          <p:cNvSpPr>
            <a:spLocks noChangeArrowheads="1"/>
          </p:cNvSpPr>
          <p:nvPr/>
        </p:nvSpPr>
        <p:spPr bwMode="auto">
          <a:xfrm>
            <a:off x="5224463" y="3335338"/>
            <a:ext cx="3130550"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0" name="Rectangle 14"/>
          <p:cNvSpPr>
            <a:spLocks noChangeArrowheads="1"/>
          </p:cNvSpPr>
          <p:nvPr/>
        </p:nvSpPr>
        <p:spPr bwMode="auto">
          <a:xfrm>
            <a:off x="5226050" y="3794125"/>
            <a:ext cx="3128963"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1" name="Oval 15"/>
          <p:cNvSpPr>
            <a:spLocks noChangeArrowheads="1"/>
          </p:cNvSpPr>
          <p:nvPr/>
        </p:nvSpPr>
        <p:spPr bwMode="auto">
          <a:xfrm>
            <a:off x="1179513" y="3878263"/>
            <a:ext cx="347662" cy="347662"/>
          </a:xfrm>
          <a:prstGeom prst="ellipse">
            <a:avLst/>
          </a:prstGeom>
          <a:noFill/>
          <a:ln w="2857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additive="base">
                                        <p:cTn id="7" dur="500" fill="hold"/>
                                        <p:tgtEl>
                                          <p:spTgt spid="85002"/>
                                        </p:tgtEl>
                                        <p:attrNameLst>
                                          <p:attrName>ppt_x</p:attrName>
                                        </p:attrNameLst>
                                      </p:cBhvr>
                                      <p:tavLst>
                                        <p:tav tm="0">
                                          <p:val>
                                            <p:strVal val="#ppt_x"/>
                                          </p:val>
                                        </p:tav>
                                        <p:tav tm="100000">
                                          <p:val>
                                            <p:strVal val="#ppt_x"/>
                                          </p:val>
                                        </p:tav>
                                      </p:tavLst>
                                    </p:anim>
                                    <p:anim calcmode="lin" valueType="num">
                                      <p:cBhvr additive="base">
                                        <p:cTn id="8" dur="500" fill="hold"/>
                                        <p:tgtEl>
                                          <p:spTgt spid="850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3952"/>
                                        </p:tgtEl>
                                        <p:attrNameLst>
                                          <p:attrName>style.visibility</p:attrName>
                                        </p:attrNameLst>
                                      </p:cBhvr>
                                      <p:to>
                                        <p:strVal val="visible"/>
                                      </p:to>
                                    </p:set>
                                    <p:animEffect transition="in" filter="wipe(down)">
                                      <p:cBhvr>
                                        <p:cTn id="19" dur="500"/>
                                        <p:tgtEl>
                                          <p:spTgt spid="106395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63953"/>
                                        </p:tgtEl>
                                        <p:attrNameLst>
                                          <p:attrName>style.visibility</p:attrName>
                                        </p:attrNameLst>
                                      </p:cBhvr>
                                      <p:to>
                                        <p:strVal val="visible"/>
                                      </p:to>
                                    </p:set>
                                    <p:animEffect transition="in" filter="wipe(down)">
                                      <p:cBhvr>
                                        <p:cTn id="24" dur="500"/>
                                        <p:tgtEl>
                                          <p:spTgt spid="1063953"/>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63947"/>
                                        </p:tgtEl>
                                        <p:attrNameLst>
                                          <p:attrName>style.visibility</p:attrName>
                                        </p:attrNameLst>
                                      </p:cBhvr>
                                      <p:to>
                                        <p:strVal val="visible"/>
                                      </p:to>
                                    </p:set>
                                    <p:animEffect transition="in" filter="wipe(down)">
                                      <p:cBhvr>
                                        <p:cTn id="29" dur="500"/>
                                        <p:tgtEl>
                                          <p:spTgt spid="106394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63948"/>
                                        </p:tgtEl>
                                        <p:attrNameLst>
                                          <p:attrName>style.visibility</p:attrName>
                                        </p:attrNameLst>
                                      </p:cBhvr>
                                      <p:to>
                                        <p:strVal val="visible"/>
                                      </p:to>
                                    </p:set>
                                    <p:animEffect transition="in" filter="wipe(down)">
                                      <p:cBhvr>
                                        <p:cTn id="34" dur="500"/>
                                        <p:tgtEl>
                                          <p:spTgt spid="1063948"/>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92295"/>
                                        </p:tgtEl>
                                        <p:attrNameLst>
                                          <p:attrName>style.visibility</p:attrName>
                                        </p:attrNameLst>
                                      </p:cBhvr>
                                      <p:to>
                                        <p:strVal val="visible"/>
                                      </p:to>
                                    </p:set>
                                    <p:anim calcmode="lin" valueType="num">
                                      <p:cBhvr additive="base">
                                        <p:cTn id="39" dur="500" fill="hold"/>
                                        <p:tgtEl>
                                          <p:spTgt spid="1292295"/>
                                        </p:tgtEl>
                                        <p:attrNameLst>
                                          <p:attrName>ppt_x</p:attrName>
                                        </p:attrNameLst>
                                      </p:cBhvr>
                                      <p:tavLst>
                                        <p:tav tm="0">
                                          <p:val>
                                            <p:strVal val="#ppt_x"/>
                                          </p:val>
                                        </p:tav>
                                        <p:tav tm="100000">
                                          <p:val>
                                            <p:strVal val="#ppt_x"/>
                                          </p:val>
                                        </p:tav>
                                      </p:tavLst>
                                    </p:anim>
                                    <p:anim calcmode="lin" valueType="num">
                                      <p:cBhvr additive="base">
                                        <p:cTn id="4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63949"/>
                                        </p:tgtEl>
                                        <p:attrNameLst>
                                          <p:attrName>style.visibility</p:attrName>
                                        </p:attrNameLst>
                                      </p:cBhvr>
                                      <p:to>
                                        <p:strVal val="visible"/>
                                      </p:to>
                                    </p:set>
                                    <p:animEffect transition="in" filter="wipe(down)">
                                      <p:cBhvr>
                                        <p:cTn id="45" dur="500"/>
                                        <p:tgtEl>
                                          <p:spTgt spid="106394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63950"/>
                                        </p:tgtEl>
                                        <p:attrNameLst>
                                          <p:attrName>style.visibility</p:attrName>
                                        </p:attrNameLst>
                                      </p:cBhvr>
                                      <p:to>
                                        <p:strVal val="visible"/>
                                      </p:to>
                                    </p:set>
                                    <p:animEffect transition="in" filter="wipe(down)">
                                      <p:cBhvr>
                                        <p:cTn id="50" dur="500"/>
                                        <p:tgtEl>
                                          <p:spTgt spid="1063950"/>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63951"/>
                                        </p:tgtEl>
                                        <p:attrNameLst>
                                          <p:attrName>style.visibility</p:attrName>
                                        </p:attrNameLst>
                                      </p:cBhvr>
                                      <p:to>
                                        <p:strVal val="visible"/>
                                      </p:to>
                                    </p:set>
                                    <p:anim calcmode="lin" valueType="num">
                                      <p:cBhvr>
                                        <p:cTn id="55" dur="500" fill="hold"/>
                                        <p:tgtEl>
                                          <p:spTgt spid="1063951"/>
                                        </p:tgtEl>
                                        <p:attrNameLst>
                                          <p:attrName>ppt_w</p:attrName>
                                        </p:attrNameLst>
                                      </p:cBhvr>
                                      <p:tavLst>
                                        <p:tav tm="0">
                                          <p:val>
                                            <p:fltVal val="0"/>
                                          </p:val>
                                        </p:tav>
                                        <p:tav tm="100000">
                                          <p:val>
                                            <p:strVal val="#ppt_w"/>
                                          </p:val>
                                        </p:tav>
                                      </p:tavLst>
                                    </p:anim>
                                    <p:anim calcmode="lin" valueType="num">
                                      <p:cBhvr>
                                        <p:cTn id="56" dur="500" fill="hold"/>
                                        <p:tgtEl>
                                          <p:spTgt spid="1063951"/>
                                        </p:tgtEl>
                                        <p:attrNameLst>
                                          <p:attrName>ppt_h</p:attrName>
                                        </p:attrNameLst>
                                      </p:cBhvr>
                                      <p:tavLst>
                                        <p:tav tm="0">
                                          <p:val>
                                            <p:fltVal val="0"/>
                                          </p:val>
                                        </p:tav>
                                        <p:tav tm="100000">
                                          <p:val>
                                            <p:strVal val="#ppt_h"/>
                                          </p:val>
                                        </p:tav>
                                      </p:tavLst>
                                    </p:anim>
                                    <p:animEffect transition="in" filter="fade">
                                      <p:cBhvr>
                                        <p:cTn id="57" dur="500"/>
                                        <p:tgtEl>
                                          <p:spTgt spid="106395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063952" grpId="0" animBg="1"/>
      <p:bldP spid="1063953" grpId="0" animBg="1"/>
      <p:bldP spid="1063947" grpId="0" animBg="1"/>
      <p:bldP spid="1063948" grpId="0" animBg="1"/>
      <p:bldP spid="1063949" grpId="0" animBg="1"/>
      <p:bldP spid="1063950" grpId="0" animBg="1"/>
      <p:bldP spid="106395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25625"/>
            <a:ext cx="7632700" cy="3387725"/>
          </a:xfrm>
          <a:prstGeom prst="rect">
            <a:avLst/>
          </a:prstGeom>
          <a:noFill/>
          <a:ln w="9525">
            <a:noFill/>
            <a:miter lim="800000"/>
            <a:headEnd/>
            <a:tailEnd/>
          </a:ln>
        </p:spPr>
      </p:pic>
      <p:sp>
        <p:nvSpPr>
          <p:cNvPr id="1292294" name="Text Box 6"/>
          <p:cNvSpPr txBox="1">
            <a:spLocks noChangeArrowheads="1"/>
          </p:cNvSpPr>
          <p:nvPr/>
        </p:nvSpPr>
        <p:spPr bwMode="auto">
          <a:xfrm>
            <a:off x="1408113" y="5154613"/>
            <a:ext cx="7013575"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Remember that the mass of the material does not change appreciatively during radioactive decay.</a:t>
            </a:r>
          </a:p>
        </p:txBody>
      </p:sp>
      <p:sp>
        <p:nvSpPr>
          <p:cNvPr id="1292295" name="Text Box 7"/>
          <p:cNvSpPr txBox="1">
            <a:spLocks noChangeArrowheads="1"/>
          </p:cNvSpPr>
          <p:nvPr/>
        </p:nvSpPr>
        <p:spPr bwMode="auto">
          <a:xfrm>
            <a:off x="1398588" y="6354763"/>
            <a:ext cx="7013575"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Nuclei are just transmuted.</a:t>
            </a:r>
          </a:p>
        </p:txBody>
      </p:sp>
      <p:sp>
        <p:nvSpPr>
          <p:cNvPr id="1292296" name="Oval 8"/>
          <p:cNvSpPr>
            <a:spLocks noChangeArrowheads="1"/>
          </p:cNvSpPr>
          <p:nvPr/>
        </p:nvSpPr>
        <p:spPr bwMode="auto">
          <a:xfrm>
            <a:off x="685800" y="4794250"/>
            <a:ext cx="360363" cy="360363"/>
          </a:xfrm>
          <a:prstGeom prst="ellipse">
            <a:avLst/>
          </a:prstGeom>
          <a:noFill/>
          <a:ln w="28575">
            <a:solidFill>
              <a:srgbClr val="FF0000"/>
            </a:solidFill>
            <a:round/>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ppt_x"/>
                                          </p:val>
                                        </p:tav>
                                        <p:tav tm="100000">
                                          <p:val>
                                            <p:strVal val="#ppt_x"/>
                                          </p:val>
                                        </p:tav>
                                      </p:tavLst>
                                    </p:anim>
                                    <p:anim calcmode="lin" valueType="num">
                                      <p:cBhvr additive="base">
                                        <p:cTn id="2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92296"/>
                                        </p:tgtEl>
                                        <p:attrNameLst>
                                          <p:attrName>style.visibility</p:attrName>
                                        </p:attrNameLst>
                                      </p:cBhvr>
                                      <p:to>
                                        <p:strVal val="visible"/>
                                      </p:to>
                                    </p:set>
                                    <p:anim calcmode="lin" valueType="num">
                                      <p:cBhvr>
                                        <p:cTn id="25" dur="500" fill="hold"/>
                                        <p:tgtEl>
                                          <p:spTgt spid="1292296"/>
                                        </p:tgtEl>
                                        <p:attrNameLst>
                                          <p:attrName>ppt_w</p:attrName>
                                        </p:attrNameLst>
                                      </p:cBhvr>
                                      <p:tavLst>
                                        <p:tav tm="0">
                                          <p:val>
                                            <p:fltVal val="0"/>
                                          </p:val>
                                        </p:tav>
                                        <p:tav tm="100000">
                                          <p:val>
                                            <p:strVal val="#ppt_w"/>
                                          </p:val>
                                        </p:tav>
                                      </p:tavLst>
                                    </p:anim>
                                    <p:anim calcmode="lin" valueType="num">
                                      <p:cBhvr>
                                        <p:cTn id="26" dur="500" fill="hold"/>
                                        <p:tgtEl>
                                          <p:spTgt spid="1292296"/>
                                        </p:tgtEl>
                                        <p:attrNameLst>
                                          <p:attrName>ppt_h</p:attrName>
                                        </p:attrNameLst>
                                      </p:cBhvr>
                                      <p:tavLst>
                                        <p:tav tm="0">
                                          <p:val>
                                            <p:fltVal val="0"/>
                                          </p:val>
                                        </p:tav>
                                        <p:tav tm="100000">
                                          <p:val>
                                            <p:strVal val="#ppt_h"/>
                                          </p:val>
                                        </p:tav>
                                      </p:tavLst>
                                    </p:anim>
                                    <p:animEffect transition="in" filter="fade">
                                      <p:cBhvr>
                                        <p:cTn id="27" dur="500"/>
                                        <p:tgtEl>
                                          <p:spTgt spid="1292296"/>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29229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754188"/>
            <a:ext cx="7772400" cy="5103812"/>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03400"/>
            <a:ext cx="7227888" cy="1866900"/>
          </a:xfrm>
          <a:prstGeom prst="rect">
            <a:avLst/>
          </a:prstGeom>
          <a:noFill/>
          <a:ln w="9525">
            <a:noFill/>
            <a:miter lim="800000"/>
            <a:headEnd/>
            <a:tailEnd/>
          </a:ln>
        </p:spPr>
      </p:pic>
      <p:sp>
        <p:nvSpPr>
          <p:cNvPr id="1294339"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
        <p:nvSpPr>
          <p:cNvPr id="1294342" name="Text Box 6"/>
          <p:cNvSpPr txBox="1">
            <a:spLocks noChangeArrowheads="1"/>
          </p:cNvSpPr>
          <p:nvPr/>
        </p:nvSpPr>
        <p:spPr bwMode="auto">
          <a:xfrm>
            <a:off x="1477963" y="3698875"/>
            <a:ext cx="6665912"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If you look at the lower numbers you see that we are short a positive charge on the right:</a:t>
            </a:r>
          </a:p>
        </p:txBody>
      </p:sp>
      <p:sp>
        <p:nvSpPr>
          <p:cNvPr id="1294343" name="Rectangle 7"/>
          <p:cNvSpPr>
            <a:spLocks noChangeArrowheads="1"/>
          </p:cNvSpPr>
          <p:nvPr/>
        </p:nvSpPr>
        <p:spPr bwMode="auto">
          <a:xfrm>
            <a:off x="3433763" y="3082925"/>
            <a:ext cx="2238375" cy="168275"/>
          </a:xfrm>
          <a:prstGeom prst="rect">
            <a:avLst/>
          </a:prstGeom>
          <a:solidFill>
            <a:srgbClr val="FF0000">
              <a:alpha val="34901"/>
            </a:srgbClr>
          </a:solidFill>
          <a:ln w="9525">
            <a:noFill/>
            <a:miter lim="800000"/>
            <a:headEnd/>
            <a:tailEnd/>
          </a:ln>
        </p:spPr>
        <p:txBody>
          <a:bodyPr wrap="none" anchor="ctr"/>
          <a:lstStyle/>
          <a:p>
            <a:endParaRPr lang="en-US" altLang="en-US"/>
          </a:p>
        </p:txBody>
      </p:sp>
      <p:sp>
        <p:nvSpPr>
          <p:cNvPr id="1294344" name="Text Box 8"/>
          <p:cNvSpPr txBox="1">
            <a:spLocks noChangeArrowheads="1"/>
          </p:cNvSpPr>
          <p:nvPr/>
        </p:nvSpPr>
        <p:spPr bwMode="auto">
          <a:xfrm>
            <a:off x="1477963" y="4529138"/>
            <a:ext cx="6943725"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only two particles with a positive charge (that we have studied) are the beta+ and the proton.</a:t>
            </a:r>
          </a:p>
        </p:txBody>
      </p:sp>
      <p:sp>
        <p:nvSpPr>
          <p:cNvPr id="1294345" name="Text Box 9"/>
          <p:cNvSpPr txBox="1">
            <a:spLocks noChangeArrowheads="1"/>
          </p:cNvSpPr>
          <p:nvPr/>
        </p:nvSpPr>
        <p:spPr bwMode="auto">
          <a:xfrm>
            <a:off x="1462088" y="5700713"/>
            <a:ext cx="695960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Looking at the nucleon number we see that it must be the proton.</a:t>
            </a:r>
          </a:p>
        </p:txBody>
      </p:sp>
      <p:grpSp>
        <p:nvGrpSpPr>
          <p:cNvPr id="3" name="Group 10"/>
          <p:cNvGrpSpPr>
            <a:grpSpLocks/>
          </p:cNvGrpSpPr>
          <p:nvPr/>
        </p:nvGrpSpPr>
        <p:grpSpPr bwMode="auto">
          <a:xfrm>
            <a:off x="6140450" y="2790825"/>
            <a:ext cx="466725" cy="473075"/>
            <a:chOff x="3951" y="2295"/>
            <a:chExt cx="294" cy="298"/>
          </a:xfrm>
        </p:grpSpPr>
        <p:sp>
          <p:nvSpPr>
            <p:cNvPr id="55315" name="Text Box 11"/>
            <p:cNvSpPr txBox="1">
              <a:spLocks noChangeArrowheads="1"/>
            </p:cNvSpPr>
            <p:nvPr/>
          </p:nvSpPr>
          <p:spPr bwMode="auto">
            <a:xfrm>
              <a:off x="3951" y="2295"/>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0</a:t>
              </a:r>
              <a:r>
                <a:rPr lang="en-US" altLang="en-US">
                  <a:solidFill>
                    <a:schemeClr val="hlink"/>
                  </a:solidFill>
                </a:rPr>
                <a:t>e</a:t>
              </a:r>
            </a:p>
          </p:txBody>
        </p:sp>
        <p:sp>
          <p:nvSpPr>
            <p:cNvPr id="55316" name="Text Box 12"/>
            <p:cNvSpPr txBox="1">
              <a:spLocks noChangeArrowheads="1"/>
            </p:cNvSpPr>
            <p:nvPr/>
          </p:nvSpPr>
          <p:spPr bwMode="auto">
            <a:xfrm>
              <a:off x="3952" y="2381"/>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grpSp>
        <p:nvGrpSpPr>
          <p:cNvPr id="4" name="Group 13"/>
          <p:cNvGrpSpPr>
            <a:grpSpLocks/>
          </p:cNvGrpSpPr>
          <p:nvPr/>
        </p:nvGrpSpPr>
        <p:grpSpPr bwMode="auto">
          <a:xfrm>
            <a:off x="6935788" y="2792413"/>
            <a:ext cx="466725" cy="473075"/>
            <a:chOff x="4604" y="2266"/>
            <a:chExt cx="294" cy="298"/>
          </a:xfrm>
        </p:grpSpPr>
        <p:sp>
          <p:nvSpPr>
            <p:cNvPr id="55313" name="Text Box 14"/>
            <p:cNvSpPr txBox="1">
              <a:spLocks noChangeArrowheads="1"/>
            </p:cNvSpPr>
            <p:nvPr/>
          </p:nvSpPr>
          <p:spPr bwMode="auto">
            <a:xfrm>
              <a:off x="4604" y="2266"/>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1</a:t>
              </a:r>
              <a:r>
                <a:rPr lang="en-US" altLang="en-US">
                  <a:solidFill>
                    <a:schemeClr val="hlink"/>
                  </a:solidFill>
                </a:rPr>
                <a:t>p</a:t>
              </a:r>
            </a:p>
          </p:txBody>
        </p:sp>
        <p:sp>
          <p:nvSpPr>
            <p:cNvPr id="55314" name="Text Box 15"/>
            <p:cNvSpPr txBox="1">
              <a:spLocks noChangeArrowheads="1"/>
            </p:cNvSpPr>
            <p:nvPr/>
          </p:nvSpPr>
          <p:spPr bwMode="auto">
            <a:xfrm>
              <a:off x="4605" y="2352"/>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sp>
        <p:nvSpPr>
          <p:cNvPr id="1294352" name="Rectangle 16"/>
          <p:cNvSpPr>
            <a:spLocks noChangeArrowheads="1"/>
          </p:cNvSpPr>
          <p:nvPr/>
        </p:nvSpPr>
        <p:spPr bwMode="auto">
          <a:xfrm>
            <a:off x="3424238" y="2827338"/>
            <a:ext cx="2238375" cy="168275"/>
          </a:xfrm>
          <a:prstGeom prst="rect">
            <a:avLst/>
          </a:prstGeom>
          <a:solidFill>
            <a:srgbClr val="009900">
              <a:alpha val="34901"/>
            </a:srgbClr>
          </a:solidFill>
          <a:ln w="9525">
            <a:noFill/>
            <a:miter lim="800000"/>
            <a:headEnd/>
            <a:tailEnd/>
          </a:ln>
        </p:spPr>
        <p:txBody>
          <a:bodyPr wrap="none" anchor="ctr"/>
          <a:lstStyle/>
          <a:p>
            <a:endParaRPr lang="en-US" altLang="en-US"/>
          </a:p>
        </p:txBody>
      </p:sp>
      <p:grpSp>
        <p:nvGrpSpPr>
          <p:cNvPr id="5" name="Group 17"/>
          <p:cNvGrpSpPr>
            <a:grpSpLocks/>
          </p:cNvGrpSpPr>
          <p:nvPr/>
        </p:nvGrpSpPr>
        <p:grpSpPr bwMode="auto">
          <a:xfrm>
            <a:off x="6208713" y="2852738"/>
            <a:ext cx="361950" cy="373062"/>
            <a:chOff x="2804" y="2448"/>
            <a:chExt cx="228" cy="235"/>
          </a:xfrm>
        </p:grpSpPr>
        <p:sp>
          <p:nvSpPr>
            <p:cNvPr id="55311" name="Line 18"/>
            <p:cNvSpPr>
              <a:spLocks noChangeShapeType="1"/>
            </p:cNvSpPr>
            <p:nvPr/>
          </p:nvSpPr>
          <p:spPr bwMode="auto">
            <a:xfrm>
              <a:off x="2804" y="2448"/>
              <a:ext cx="228" cy="228"/>
            </a:xfrm>
            <a:prstGeom prst="line">
              <a:avLst/>
            </a:prstGeom>
            <a:noFill/>
            <a:ln w="19050">
              <a:solidFill>
                <a:srgbClr val="FF0000"/>
              </a:solidFill>
              <a:round/>
              <a:headEnd/>
              <a:tailEnd/>
            </a:ln>
          </p:spPr>
          <p:txBody>
            <a:bodyPr/>
            <a:lstStyle/>
            <a:p>
              <a:endParaRPr lang="en-US"/>
            </a:p>
          </p:txBody>
        </p:sp>
        <p:sp>
          <p:nvSpPr>
            <p:cNvPr id="55312" name="Line 19"/>
            <p:cNvSpPr>
              <a:spLocks noChangeShapeType="1"/>
            </p:cNvSpPr>
            <p:nvPr/>
          </p:nvSpPr>
          <p:spPr bwMode="auto">
            <a:xfrm flipV="1">
              <a:off x="2804" y="2448"/>
              <a:ext cx="228" cy="235"/>
            </a:xfrm>
            <a:prstGeom prst="line">
              <a:avLst/>
            </a:prstGeom>
            <a:noFill/>
            <a:ln w="19050">
              <a:solidFill>
                <a:srgbClr val="FF0000"/>
              </a:solidFill>
              <a:round/>
              <a:headEnd/>
              <a:tailEnd/>
            </a:ln>
          </p:spPr>
          <p:txBody>
            <a:bodyPr/>
            <a:lstStyle/>
            <a:p>
              <a:endParaRPr lang="en-US"/>
            </a:p>
          </p:txBody>
        </p:sp>
      </p:grpSp>
      <p:sp>
        <p:nvSpPr>
          <p:cNvPr id="1294356" name="Text Box 20"/>
          <p:cNvSpPr txBox="1">
            <a:spLocks noChangeArrowheads="1"/>
          </p:cNvSpPr>
          <p:nvPr/>
        </p:nvSpPr>
        <p:spPr bwMode="auto">
          <a:xfrm>
            <a:off x="4103688" y="3206750"/>
            <a:ext cx="3868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It is a proton.</a:t>
            </a:r>
            <a:endParaRPr lang="en-US" altLang="en-US">
              <a:solidFill>
                <a:schemeClr val="hlink"/>
              </a:solidFill>
            </a:endParaRPr>
          </a:p>
        </p:txBody>
      </p:sp>
      <p:sp>
        <p:nvSpPr>
          <p:cNvPr id="2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4339">
                                            <p:txEl>
                                              <p:pRg st="0" end="0"/>
                                            </p:txEl>
                                          </p:spTgt>
                                        </p:tgtEl>
                                        <p:attrNameLst>
                                          <p:attrName>style.visibility</p:attrName>
                                        </p:attrNameLst>
                                      </p:cBhvr>
                                      <p:to>
                                        <p:strVal val="visible"/>
                                      </p:to>
                                    </p:set>
                                    <p:anim calcmode="lin" valueType="num">
                                      <p:cBhvr additive="base">
                                        <p:cTn id="7" dur="500" fill="hold"/>
                                        <p:tgtEl>
                                          <p:spTgt spid="129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43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4342">
                                            <p:txEl>
                                              <p:pRg st="0" end="0"/>
                                            </p:txEl>
                                          </p:spTgt>
                                        </p:tgtEl>
                                        <p:attrNameLst>
                                          <p:attrName>style.visibility</p:attrName>
                                        </p:attrNameLst>
                                      </p:cBhvr>
                                      <p:to>
                                        <p:strVal val="visible"/>
                                      </p:to>
                                    </p:set>
                                    <p:anim calcmode="lin" valueType="num">
                                      <p:cBhvr additive="base">
                                        <p:cTn id="19" dur="500" fill="hold"/>
                                        <p:tgtEl>
                                          <p:spTgt spid="129434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43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94343"/>
                                        </p:tgtEl>
                                        <p:attrNameLst>
                                          <p:attrName>style.visibility</p:attrName>
                                        </p:attrNameLst>
                                      </p:cBhvr>
                                      <p:to>
                                        <p:strVal val="visible"/>
                                      </p:to>
                                    </p:set>
                                    <p:animEffect transition="in" filter="wipe(left)">
                                      <p:cBhvr>
                                        <p:cTn id="25" dur="500"/>
                                        <p:tgtEl>
                                          <p:spTgt spid="12943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294344">
                                            <p:txEl>
                                              <p:pRg st="0" end="0"/>
                                            </p:txEl>
                                          </p:spTgt>
                                        </p:tgtEl>
                                        <p:attrNameLst>
                                          <p:attrName>style.visibility</p:attrName>
                                        </p:attrNameLst>
                                      </p:cBhvr>
                                      <p:to>
                                        <p:strVal val="visible"/>
                                      </p:to>
                                    </p:set>
                                    <p:anim calcmode="lin" valueType="num">
                                      <p:cBhvr additive="base">
                                        <p:cTn id="30" dur="500" fill="hold"/>
                                        <p:tgtEl>
                                          <p:spTgt spid="129434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943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294345">
                                            <p:txEl>
                                              <p:pRg st="0" end="0"/>
                                            </p:txEl>
                                          </p:spTgt>
                                        </p:tgtEl>
                                        <p:attrNameLst>
                                          <p:attrName>style.visibility</p:attrName>
                                        </p:attrNameLst>
                                      </p:cBhvr>
                                      <p:to>
                                        <p:strVal val="visible"/>
                                      </p:to>
                                    </p:set>
                                    <p:anim calcmode="lin" valueType="num">
                                      <p:cBhvr additive="base">
                                        <p:cTn id="50" dur="500" fill="hold"/>
                                        <p:tgtEl>
                                          <p:spTgt spid="129434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2943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94352"/>
                                        </p:tgtEl>
                                        <p:attrNameLst>
                                          <p:attrName>style.visibility</p:attrName>
                                        </p:attrNameLst>
                                      </p:cBhvr>
                                      <p:to>
                                        <p:strVal val="visible"/>
                                      </p:to>
                                    </p:set>
                                    <p:animEffect transition="in" filter="wipe(left)">
                                      <p:cBhvr>
                                        <p:cTn id="56" dur="500"/>
                                        <p:tgtEl>
                                          <p:spTgt spid="1294352"/>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childTnLst>
                                    <p:set>
                                      <p:cBhvr>
                                        <p:cTn id="67" dur="1" fill="hold">
                                          <p:stCondLst>
                                            <p:cond delay="0"/>
                                          </p:stCondLst>
                                        </p:cTn>
                                        <p:tgtEl>
                                          <p:spTgt spid="1294356">
                                            <p:txEl>
                                              <p:pRg st="0" end="0"/>
                                            </p:txEl>
                                          </p:spTgt>
                                        </p:tgtEl>
                                        <p:attrNameLst>
                                          <p:attrName>style.visibility</p:attrName>
                                        </p:attrNameLst>
                                      </p:cBhvr>
                                      <p:to>
                                        <p:strVal val="visible"/>
                                      </p:to>
                                    </p:set>
                                    <p:anim calcmode="lin" valueType="num">
                                      <p:cBhvr additive="base">
                                        <p:cTn id="68" dur="500" fill="hold"/>
                                        <p:tgtEl>
                                          <p:spTgt spid="1294356">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294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3" grpId="0" animBg="1"/>
      <p:bldP spid="12943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altLang="en-US"/>
          </a:p>
        </p:txBody>
      </p:sp>
      <p:sp>
        <p:nvSpPr>
          <p:cNvPr id="1296390" name="Text Box 6"/>
          <p:cNvSpPr txBox="1">
            <a:spLocks noChangeArrowheads="1"/>
          </p:cNvSpPr>
          <p:nvPr/>
        </p:nvSpPr>
        <p:spPr bwMode="auto">
          <a:xfrm>
            <a:off x="2078038" y="4111625"/>
            <a:ext cx="6434137" cy="8318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CO</a:t>
            </a:r>
            <a:r>
              <a:rPr lang="en-US" altLang="en-US" baseline="-25000">
                <a:solidFill>
                  <a:schemeClr val="hlink"/>
                </a:solidFill>
              </a:rPr>
              <a:t>2</a:t>
            </a:r>
            <a:r>
              <a:rPr lang="en-US" altLang="en-US">
                <a:solidFill>
                  <a:schemeClr val="hlink"/>
                </a:solidFill>
              </a:rPr>
              <a:t> in the atmosphere has a specific percentage of carbon-14.</a:t>
            </a:r>
          </a:p>
        </p:txBody>
      </p:sp>
      <p:sp>
        <p:nvSpPr>
          <p:cNvPr id="1296391" name="Text Box 7"/>
          <p:cNvSpPr txBox="1">
            <a:spLocks noChangeArrowheads="1"/>
          </p:cNvSpPr>
          <p:nvPr/>
        </p:nvSpPr>
        <p:spPr bwMode="auto">
          <a:xfrm>
            <a:off x="2078038" y="4897438"/>
            <a:ext cx="6283325" cy="8302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moment the wood dies, the carbon-14 is NOT replenished.</a:t>
            </a:r>
          </a:p>
        </p:txBody>
      </p:sp>
      <p:sp>
        <p:nvSpPr>
          <p:cNvPr id="1296392" name="Text Box 8"/>
          <p:cNvSpPr txBox="1">
            <a:spLocks noChangeArrowheads="1"/>
          </p:cNvSpPr>
          <p:nvPr/>
        </p:nvSpPr>
        <p:spPr bwMode="auto">
          <a:xfrm>
            <a:off x="2078038" y="5668963"/>
            <a:ext cx="6434137"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Since the carbon-14 is always disintegrating and is NOT being replenished in the dead wood, its activity will decrease over time.</a:t>
            </a:r>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
        <p:nvSpPr>
          <p:cNvPr id="11"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3" name="Picture 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8975" y="3087688"/>
            <a:ext cx="7769225" cy="1076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96390">
                                            <p:txEl>
                                              <p:pRg st="0" end="0"/>
                                            </p:txEl>
                                          </p:spTgt>
                                        </p:tgtEl>
                                        <p:attrNameLst>
                                          <p:attrName>style.visibility</p:attrName>
                                        </p:attrNameLst>
                                      </p:cBhvr>
                                      <p:to>
                                        <p:strVal val="visible"/>
                                      </p:to>
                                    </p:set>
                                    <p:anim calcmode="lin" valueType="num">
                                      <p:cBhvr additive="base">
                                        <p:cTn id="19" dur="500" fill="hold"/>
                                        <p:tgtEl>
                                          <p:spTgt spid="129639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63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6391">
                                            <p:txEl>
                                              <p:pRg st="0" end="0"/>
                                            </p:txEl>
                                          </p:spTgt>
                                        </p:tgtEl>
                                        <p:attrNameLst>
                                          <p:attrName>style.visibility</p:attrName>
                                        </p:attrNameLst>
                                      </p:cBhvr>
                                      <p:to>
                                        <p:strVal val="visible"/>
                                      </p:to>
                                    </p:set>
                                    <p:anim calcmode="lin" valueType="num">
                                      <p:cBhvr additive="base">
                                        <p:cTn id="25" dur="500" fill="hold"/>
                                        <p:tgtEl>
                                          <p:spTgt spid="129639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63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96392">
                                            <p:txEl>
                                              <p:pRg st="0" end="0"/>
                                            </p:txEl>
                                          </p:spTgt>
                                        </p:tgtEl>
                                        <p:attrNameLst>
                                          <p:attrName>style.visibility</p:attrName>
                                        </p:attrNameLst>
                                      </p:cBhvr>
                                      <p:to>
                                        <p:strVal val="visible"/>
                                      </p:to>
                                    </p:set>
                                    <p:anim calcmode="lin" valueType="num">
                                      <p:cBhvr additive="base">
                                        <p:cTn id="31" dur="500" fill="hold"/>
                                        <p:tgtEl>
                                          <p:spTgt spid="129639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63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r>
              <a:rPr lang="en-US" altLang="en-US"/>
              <a:t> </a:t>
            </a:r>
          </a:p>
        </p:txBody>
      </p:sp>
      <mc:AlternateContent xmlns:mc="http://schemas.openxmlformats.org/markup-compatibility/2006" xmlns:a14="http://schemas.microsoft.com/office/drawing/2010/main">
        <mc:Choice Requires="a14">
          <p:sp>
            <p:nvSpPr>
              <p:cNvPr id="1298438" name="Text Box 6"/>
              <p:cNvSpPr txBox="1">
                <a:spLocks noChangeArrowheads="1"/>
              </p:cNvSpPr>
              <p:nvPr/>
            </p:nvSpPr>
            <p:spPr bwMode="auto">
              <a:xfrm>
                <a:off x="685800" y="4016375"/>
                <a:ext cx="7981950" cy="566502"/>
              </a:xfrm>
              <a:prstGeom prst="rect">
                <a:avLst/>
              </a:prstGeom>
              <a:noFill/>
              <a:ln w="9525">
                <a:noFill/>
                <a:miter lim="800000"/>
                <a:headEnd/>
                <a:tailEnd/>
              </a:ln>
            </p:spPr>
            <p:txBody>
              <a:bodyPr wrap="square">
                <a:spAutoFit/>
              </a:bodyPr>
              <a:lstStyle/>
              <a:p>
                <a:r>
                  <a:rPr lang="en-US" altLang="en-US" dirty="0" smtClean="0">
                    <a:solidFill>
                      <a:schemeClr val="hlink"/>
                    </a:solidFill>
                    <a:sym typeface="Symbol" pitchFamily="18" charset="2"/>
                  </a:rPr>
                  <a:t></a:t>
                </a:r>
                <a:r>
                  <a:rPr lang="en-US" altLang="en-US" dirty="0">
                    <a:solidFill>
                      <a:schemeClr val="hlink"/>
                    </a:solidFill>
                  </a:rPr>
                  <a:t>From </a:t>
                </a:r>
                <a14:m>
                  <m:oMath xmlns:m="http://schemas.openxmlformats.org/officeDocument/2006/math">
                    <m:r>
                      <a:rPr lang="en-US" altLang="en-US" sz="2000" i="1" dirty="0" smtClean="0">
                        <a:solidFill>
                          <a:schemeClr val="hlink"/>
                        </a:solidFill>
                        <a:latin typeface="Cambria Math" panose="02040503050406030204" pitchFamily="18" charset="0"/>
                      </a:rPr>
                      <m:t>𝑇</m:t>
                    </m:r>
                    <m:r>
                      <a:rPr lang="en-US" altLang="en-US" sz="2000" i="1" baseline="-25000" dirty="0" err="1">
                        <a:solidFill>
                          <a:schemeClr val="hlink"/>
                        </a:solidFill>
                        <a:latin typeface="Cambria Math" panose="02040503050406030204" pitchFamily="18" charset="0"/>
                      </a:rPr>
                      <m:t>h𝑎𝑙𝑓</m:t>
                    </m:r>
                    <m:r>
                      <a:rPr lang="en-US" altLang="en-US" sz="2000" i="1" dirty="0">
                        <a:solidFill>
                          <a:schemeClr val="hlink"/>
                        </a:solidFill>
                        <a:latin typeface="Cambria Math" panose="02040503050406030204" pitchFamily="18" charset="0"/>
                      </a:rPr>
                      <m:t>=</m:t>
                    </m:r>
                    <m:f>
                      <m:fPr>
                        <m:ctrlPr>
                          <a:rPr lang="en-US" altLang="en-US" sz="2000" i="1" dirty="0">
                            <a:solidFill>
                              <a:schemeClr val="hlink"/>
                            </a:solidFill>
                            <a:latin typeface="Cambria Math" panose="02040503050406030204" pitchFamily="18" charset="0"/>
                          </a:rPr>
                        </m:ctrlPr>
                      </m:fPr>
                      <m:num>
                        <m:func>
                          <m:funcPr>
                            <m:ctrlPr>
                              <a:rPr lang="en-US" altLang="en-US" sz="2000" i="1" dirty="0">
                                <a:solidFill>
                                  <a:schemeClr val="hlink"/>
                                </a:solidFill>
                                <a:latin typeface="Cambria Math" panose="02040503050406030204" pitchFamily="18" charset="0"/>
                              </a:rPr>
                            </m:ctrlPr>
                          </m:funcPr>
                          <m:fName>
                            <m:r>
                              <m:rPr>
                                <m:sty m:val="p"/>
                              </m:rPr>
                              <a:rPr lang="en-US" altLang="en-US" sz="2000" i="0" dirty="0">
                                <a:solidFill>
                                  <a:schemeClr val="hlink"/>
                                </a:solidFill>
                                <a:latin typeface="Cambria Math" panose="02040503050406030204" pitchFamily="18" charset="0"/>
                              </a:rPr>
                              <m:t>ln</m:t>
                            </m:r>
                          </m:fName>
                          <m:e>
                            <m:r>
                              <a:rPr lang="en-US" altLang="en-US" sz="2000" i="1" dirty="0">
                                <a:solidFill>
                                  <a:schemeClr val="hlink"/>
                                </a:solidFill>
                                <a:latin typeface="Cambria Math" panose="02040503050406030204" pitchFamily="18" charset="0"/>
                              </a:rPr>
                              <m:t>2</m:t>
                            </m:r>
                          </m:e>
                        </m:func>
                      </m:num>
                      <m:den>
                        <m:r>
                          <a:rPr lang="en-US" altLang="en-US" sz="2000" i="1" dirty="0" smtClean="0">
                            <a:solidFill>
                              <a:schemeClr val="hlink"/>
                            </a:solidFill>
                            <a:latin typeface="Cambria Math" panose="02040503050406030204" pitchFamily="18" charset="0"/>
                            <a:ea typeface="Cambria Math" panose="02040503050406030204" pitchFamily="18" charset="0"/>
                          </a:rPr>
                          <m:t>𝜆</m:t>
                        </m:r>
                      </m:den>
                    </m:f>
                  </m:oMath>
                </a14:m>
                <a:r>
                  <a:rPr lang="en-US" altLang="en-US" dirty="0">
                    <a:solidFill>
                      <a:schemeClr val="hlink"/>
                    </a:solidFill>
                    <a:sym typeface="Symbol" pitchFamily="18" charset="2"/>
                  </a:rPr>
                  <a:t> we get</a:t>
                </a:r>
                <a14:m>
                  <m:oMath xmlns:m="http://schemas.openxmlformats.org/officeDocument/2006/math">
                    <m:r>
                      <a:rPr lang="en-US" altLang="en-US" sz="2000" b="0" i="0" dirty="0" smtClean="0">
                        <a:solidFill>
                          <a:schemeClr val="hlink"/>
                        </a:solidFill>
                        <a:latin typeface="Cambria Math" panose="02040503050406030204" pitchFamily="18" charset="0"/>
                        <a:ea typeface="Cambria Math" panose="02040503050406030204" pitchFamily="18" charset="0"/>
                      </a:rPr>
                      <m:t> </m:t>
                    </m:r>
                    <m:r>
                      <a:rPr lang="en-US" altLang="en-US" sz="2000" i="1" dirty="0">
                        <a:solidFill>
                          <a:schemeClr val="hlink"/>
                        </a:solidFill>
                        <a:latin typeface="Cambria Math" panose="02040503050406030204" pitchFamily="18" charset="0"/>
                        <a:ea typeface="Cambria Math" panose="02040503050406030204" pitchFamily="18" charset="0"/>
                      </a:rPr>
                      <m:t>𝜆</m:t>
                    </m:r>
                    <m:r>
                      <a:rPr lang="en-US" altLang="en-US" sz="2000" i="1" dirty="0">
                        <a:solidFill>
                          <a:schemeClr val="hlink"/>
                        </a:solidFill>
                        <a:latin typeface="Cambria Math" panose="02040503050406030204" pitchFamily="18" charset="0"/>
                      </a:rPr>
                      <m:t>=</m:t>
                    </m:r>
                    <m:f>
                      <m:fPr>
                        <m:ctrlPr>
                          <a:rPr lang="en-US" altLang="en-US" sz="2000" i="1" dirty="0">
                            <a:solidFill>
                              <a:schemeClr val="hlink"/>
                            </a:solidFill>
                            <a:latin typeface="Cambria Math" panose="02040503050406030204" pitchFamily="18" charset="0"/>
                          </a:rPr>
                        </m:ctrlPr>
                      </m:fPr>
                      <m:num>
                        <m:func>
                          <m:funcPr>
                            <m:ctrlPr>
                              <a:rPr lang="en-US" altLang="en-US" sz="2000" i="1" dirty="0">
                                <a:solidFill>
                                  <a:schemeClr val="hlink"/>
                                </a:solidFill>
                                <a:latin typeface="Cambria Math" panose="02040503050406030204" pitchFamily="18" charset="0"/>
                              </a:rPr>
                            </m:ctrlPr>
                          </m:funcPr>
                          <m:fName>
                            <m:r>
                              <m:rPr>
                                <m:sty m:val="p"/>
                              </m:rPr>
                              <a:rPr lang="en-US" altLang="en-US" sz="2000" i="0" dirty="0">
                                <a:solidFill>
                                  <a:schemeClr val="hlink"/>
                                </a:solidFill>
                                <a:latin typeface="Cambria Math" panose="02040503050406030204" pitchFamily="18" charset="0"/>
                              </a:rPr>
                              <m:t>ln</m:t>
                            </m:r>
                          </m:fName>
                          <m:e>
                            <m:r>
                              <a:rPr lang="en-US" altLang="en-US" sz="2000" i="1" dirty="0">
                                <a:solidFill>
                                  <a:schemeClr val="hlink"/>
                                </a:solidFill>
                                <a:latin typeface="Cambria Math" panose="02040503050406030204" pitchFamily="18" charset="0"/>
                              </a:rPr>
                              <m:t>2</m:t>
                            </m:r>
                          </m:e>
                        </m:func>
                      </m:num>
                      <m:den>
                        <m:r>
                          <a:rPr lang="en-US" altLang="en-US" sz="2000" i="1" dirty="0" err="1">
                            <a:solidFill>
                              <a:schemeClr val="hlink"/>
                            </a:solidFill>
                            <a:latin typeface="Cambria Math" panose="02040503050406030204" pitchFamily="18" charset="0"/>
                          </a:rPr>
                          <m:t>𝑇</m:t>
                        </m:r>
                        <m:r>
                          <a:rPr lang="en-US" altLang="en-US" sz="2000" i="1" baseline="-25000" dirty="0" err="1">
                            <a:solidFill>
                              <a:schemeClr val="hlink"/>
                            </a:solidFill>
                            <a:latin typeface="Cambria Math" panose="02040503050406030204" pitchFamily="18" charset="0"/>
                          </a:rPr>
                          <m:t>h𝑎𝑙𝑓</m:t>
                        </m:r>
                      </m:den>
                    </m:f>
                    <m:r>
                      <a:rPr lang="en-US" altLang="en-US" sz="2000" i="1" dirty="0">
                        <a:solidFill>
                          <a:schemeClr val="hlink"/>
                        </a:solidFill>
                        <a:latin typeface="Cambria Math" panose="02040503050406030204" pitchFamily="18" charset="0"/>
                        <a:sym typeface="Symbol" pitchFamily="18" charset="2"/>
                      </a:rPr>
                      <m:t>=</m:t>
                    </m:r>
                    <m:f>
                      <m:fPr>
                        <m:ctrlPr>
                          <a:rPr lang="en-US" altLang="en-US" sz="2000" i="1" dirty="0">
                            <a:solidFill>
                              <a:schemeClr val="hlink"/>
                            </a:solidFill>
                            <a:latin typeface="Cambria Math" panose="02040503050406030204" pitchFamily="18" charset="0"/>
                            <a:sym typeface="Symbol" pitchFamily="18" charset="2"/>
                          </a:rPr>
                        </m:ctrlPr>
                      </m:fPr>
                      <m:num>
                        <m:r>
                          <a:rPr lang="en-US" altLang="en-US" sz="2000" i="1" dirty="0">
                            <a:solidFill>
                              <a:schemeClr val="hlink"/>
                            </a:solidFill>
                            <a:latin typeface="Cambria Math" panose="02040503050406030204" pitchFamily="18" charset="0"/>
                            <a:sym typeface="Symbol" pitchFamily="18" charset="2"/>
                          </a:rPr>
                          <m:t>0.693</m:t>
                        </m:r>
                      </m:num>
                      <m:den>
                        <m:r>
                          <a:rPr lang="en-US" altLang="en-US" sz="2000" i="1" dirty="0">
                            <a:solidFill>
                              <a:schemeClr val="hlink"/>
                            </a:solidFill>
                            <a:latin typeface="Cambria Math" panose="02040503050406030204" pitchFamily="18" charset="0"/>
                            <a:sym typeface="Symbol" pitchFamily="18" charset="2"/>
                          </a:rPr>
                          <m:t>5500</m:t>
                        </m:r>
                      </m:den>
                    </m:f>
                    <m:r>
                      <a:rPr lang="en-US" altLang="en-US" sz="2000" i="1" dirty="0">
                        <a:solidFill>
                          <a:schemeClr val="hlink"/>
                        </a:solidFill>
                        <a:latin typeface="Cambria Math" panose="02040503050406030204" pitchFamily="18" charset="0"/>
                        <a:sym typeface="Symbol" pitchFamily="18" charset="2"/>
                      </a:rPr>
                      <m:t>=0.00013 </m:t>
                    </m:r>
                    <m:r>
                      <m:rPr>
                        <m:nor/>
                      </m:rPr>
                      <a:rPr lang="en-US" altLang="en-US" sz="2000" dirty="0">
                        <a:solidFill>
                          <a:schemeClr val="hlink"/>
                        </a:solidFill>
                        <a:sym typeface="Symbol" pitchFamily="18" charset="2"/>
                      </a:rPr>
                      <m:t>y</m:t>
                    </m:r>
                    <m:r>
                      <m:rPr>
                        <m:nor/>
                      </m:rPr>
                      <a:rPr lang="en-US" altLang="en-US" sz="2000" baseline="30000" dirty="0">
                        <a:solidFill>
                          <a:schemeClr val="hlink"/>
                        </a:solidFill>
                        <a:sym typeface="Symbol" pitchFamily="18" charset="2"/>
                      </a:rPr>
                      <m:t>−1</m:t>
                    </m:r>
                  </m:oMath>
                </a14:m>
                <a:endParaRPr lang="en-US" altLang="en-US" dirty="0"/>
              </a:p>
            </p:txBody>
          </p:sp>
        </mc:Choice>
        <mc:Fallback xmlns="">
          <p:sp>
            <p:nvSpPr>
              <p:cNvPr id="1298438" name="Text Box 6"/>
              <p:cNvSpPr txBox="1">
                <a:spLocks noRot="1" noChangeAspect="1" noMove="1" noResize="1" noEditPoints="1" noAdjustHandles="1" noChangeArrowheads="1" noChangeShapeType="1" noTextEdit="1"/>
              </p:cNvSpPr>
              <p:nvPr/>
            </p:nvSpPr>
            <p:spPr bwMode="auto">
              <a:xfrm>
                <a:off x="685800" y="4016375"/>
                <a:ext cx="7981950" cy="566502"/>
              </a:xfrm>
              <a:prstGeom prst="rect">
                <a:avLst/>
              </a:prstGeom>
              <a:blipFill>
                <a:blip r:embed="rId5"/>
                <a:stretch>
                  <a:fillRect l="-1222" t="-5376" b="-967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8440" name="Text Box 8"/>
              <p:cNvSpPr txBox="1">
                <a:spLocks noChangeArrowheads="1"/>
              </p:cNvSpPr>
              <p:nvPr/>
            </p:nvSpPr>
            <p:spPr bwMode="auto">
              <a:xfrm>
                <a:off x="685800" y="4664075"/>
                <a:ext cx="7769225" cy="831850"/>
              </a:xfrm>
              <a:prstGeom prst="rect">
                <a:avLst/>
              </a:prstGeom>
              <a:noFill/>
              <a:ln w="9525">
                <a:noFill/>
                <a:miter lim="800000"/>
                <a:headEnd/>
                <a:tailEnd/>
              </a:ln>
            </p:spPr>
            <p:txBody>
              <a:bodyPr wrap="square">
                <a:spAutoFit/>
              </a:bodyPr>
              <a:lstStyle/>
              <a:p>
                <a:r>
                  <a:rPr lang="en-US" altLang="en-US" dirty="0">
                    <a:solidFill>
                      <a:schemeClr val="hlink"/>
                    </a:solidFill>
                    <a:sym typeface="Symbol" pitchFamily="18" charset="2"/>
                  </a:rPr>
                  <a:t></a:t>
                </a:r>
                <a:r>
                  <a:rPr lang="en-US" altLang="en-US" dirty="0">
                    <a:solidFill>
                      <a:schemeClr val="hlink"/>
                    </a:solidFill>
                  </a:rPr>
                  <a:t>From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𝐴</m:t>
                    </m:r>
                    <m:r>
                      <a:rPr lang="en-US" altLang="en-US" sz="2000" i="1" dirty="0">
                        <a:solidFill>
                          <a:schemeClr val="hlink"/>
                        </a:solidFill>
                        <a:latin typeface="Cambria Math" panose="02040503050406030204" pitchFamily="18" charset="0"/>
                      </a:rPr>
                      <m:t>=</m:t>
                    </m:r>
                    <m:r>
                      <a:rPr lang="en-US" altLang="en-US" sz="2000" i="1" dirty="0" smtClean="0">
                        <a:solidFill>
                          <a:schemeClr val="hlink"/>
                        </a:solidFill>
                        <a:latin typeface="Cambria Math" panose="02040503050406030204" pitchFamily="18" charset="0"/>
                        <a:ea typeface="Cambria Math" panose="02040503050406030204" pitchFamily="18" charset="0"/>
                      </a:rPr>
                      <m:t>𝜆</m:t>
                    </m:r>
                    <m:r>
                      <a:rPr lang="en-US" altLang="en-US" sz="2000" i="1" dirty="0">
                        <a:solidFill>
                          <a:schemeClr val="hlink"/>
                        </a:solidFill>
                        <a:latin typeface="Cambria Math" panose="02040503050406030204" pitchFamily="18" charset="0"/>
                        <a:sym typeface="Symbol" pitchFamily="18" charset="2"/>
                      </a:rPr>
                      <m:t>𝑁</m:t>
                    </m:r>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we see that in the beginning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9.6=</m:t>
                    </m:r>
                    <m:r>
                      <a:rPr lang="en-US" altLang="en-US" sz="200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i="1" dirty="0" smtClean="0">
                        <a:solidFill>
                          <a:schemeClr val="hlink"/>
                        </a:solidFill>
                        <a:latin typeface="Cambria Math" panose="02040503050406030204" pitchFamily="18" charset="0"/>
                        <a:sym typeface="Symbol" pitchFamily="18" charset="2"/>
                      </a:rPr>
                      <m:t>𝑁</m:t>
                    </m:r>
                    <m:r>
                      <a:rPr lang="en-US" altLang="en-US" sz="2000" i="1" baseline="-25000" dirty="0">
                        <a:solidFill>
                          <a:schemeClr val="hlink"/>
                        </a:solidFill>
                        <a:latin typeface="Cambria Math" panose="02040503050406030204" pitchFamily="18" charset="0"/>
                        <a:sym typeface="Symbol" pitchFamily="18" charset="2"/>
                      </a:rPr>
                      <m:t>0</m:t>
                    </m:r>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and now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2.1=</m:t>
                    </m:r>
                    <m:r>
                      <a:rPr lang="en-US" altLang="en-US" sz="200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i="1" dirty="0" smtClean="0">
                        <a:solidFill>
                          <a:schemeClr val="hlink"/>
                        </a:solidFill>
                        <a:latin typeface="Cambria Math" panose="02040503050406030204" pitchFamily="18" charset="0"/>
                        <a:sym typeface="Symbol" pitchFamily="18" charset="2"/>
                      </a:rPr>
                      <m:t>𝑁</m:t>
                    </m:r>
                  </m:oMath>
                </a14:m>
                <a:r>
                  <a:rPr lang="en-US" altLang="en-US" dirty="0">
                    <a:solidFill>
                      <a:schemeClr val="hlink"/>
                    </a:solidFill>
                    <a:sym typeface="Symbol" pitchFamily="18" charset="2"/>
                  </a:rPr>
                  <a:t>.</a:t>
                </a:r>
              </a:p>
            </p:txBody>
          </p:sp>
        </mc:Choice>
        <mc:Fallback xmlns="">
          <p:sp>
            <p:nvSpPr>
              <p:cNvPr id="1298440" name="Text Box 8"/>
              <p:cNvSpPr txBox="1">
                <a:spLocks noRot="1" noChangeAspect="1" noMove="1" noResize="1" noEditPoints="1" noAdjustHandles="1" noChangeArrowheads="1" noChangeShapeType="1" noTextEdit="1"/>
              </p:cNvSpPr>
              <p:nvPr/>
            </p:nvSpPr>
            <p:spPr bwMode="auto">
              <a:xfrm>
                <a:off x="685800" y="4664075"/>
                <a:ext cx="7769225" cy="831850"/>
              </a:xfrm>
              <a:prstGeom prst="rect">
                <a:avLst/>
              </a:prstGeom>
              <a:blipFill>
                <a:blip r:embed="rId6"/>
                <a:stretch>
                  <a:fillRect l="-1256" t="-5839" b="-1605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8441" name="Text Box 9"/>
              <p:cNvSpPr txBox="1">
                <a:spLocks noChangeArrowheads="1"/>
              </p:cNvSpPr>
              <p:nvPr/>
            </p:nvSpPr>
            <p:spPr bwMode="auto">
              <a:xfrm>
                <a:off x="682625" y="5432425"/>
                <a:ext cx="7662863" cy="922304"/>
              </a:xfrm>
              <a:prstGeom prst="rect">
                <a:avLst/>
              </a:prstGeom>
              <a:noFill/>
              <a:ln w="9525">
                <a:noFill/>
                <a:miter lim="800000"/>
                <a:headEnd/>
                <a:tailEnd/>
              </a:ln>
            </p:spPr>
            <p:txBody>
              <a:bodyPr wrap="square">
                <a:spAutoFit/>
              </a:bodyPr>
              <a:lstStyle/>
              <a:p>
                <a:r>
                  <a:rPr lang="en-US" altLang="en-US" dirty="0" smtClean="0">
                    <a:solidFill>
                      <a:schemeClr val="hlink"/>
                    </a:solidFill>
                    <a:sym typeface="Symbol" pitchFamily="18" charset="2"/>
                  </a:rPr>
                  <a:t></a:t>
                </a:r>
                <a:r>
                  <a:rPr lang="en-US" altLang="en-US" dirty="0">
                    <a:solidFill>
                      <a:schemeClr val="hlink"/>
                    </a:solidFill>
                  </a:rPr>
                  <a:t>Thus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𝑁</m:t>
                    </m:r>
                    <m:r>
                      <a:rPr lang="en-US" altLang="en-US" sz="2000" i="1" dirty="0">
                        <a:solidFill>
                          <a:schemeClr val="hlink"/>
                        </a:solidFill>
                        <a:latin typeface="Cambria Math" panose="02040503050406030204" pitchFamily="18" charset="0"/>
                      </a:rPr>
                      <m:t>=</m:t>
                    </m:r>
                    <m:sSub>
                      <m:sSubPr>
                        <m:ctrlPr>
                          <a:rPr lang="en-US" altLang="en-US" sz="2000" b="0" i="1" dirty="0" smtClean="0">
                            <a:solidFill>
                              <a:schemeClr val="hlink"/>
                            </a:solidFill>
                            <a:latin typeface="Cambria Math" panose="02040503050406030204" pitchFamily="18" charset="0"/>
                            <a:sym typeface="Symbol" pitchFamily="18" charset="2"/>
                          </a:rPr>
                        </m:ctrlPr>
                      </m:sSubPr>
                      <m:e>
                        <m:r>
                          <a:rPr lang="en-US" altLang="en-US" sz="2000" i="1" dirty="0">
                            <a:solidFill>
                              <a:schemeClr val="hlink"/>
                            </a:solidFill>
                            <a:latin typeface="Cambria Math" panose="02040503050406030204" pitchFamily="18" charset="0"/>
                            <a:sym typeface="Symbol" pitchFamily="18" charset="2"/>
                          </a:rPr>
                          <m:t>𝑁</m:t>
                        </m:r>
                      </m:e>
                      <m:sub>
                        <m:r>
                          <a:rPr lang="en-US" altLang="en-US" sz="2000" b="0" i="1" dirty="0" smtClean="0">
                            <a:solidFill>
                              <a:schemeClr val="hlink"/>
                            </a:solidFill>
                            <a:latin typeface="Cambria Math" panose="02040503050406030204" pitchFamily="18" charset="0"/>
                            <a:sym typeface="Symbol" pitchFamily="18" charset="2"/>
                          </a:rPr>
                          <m:t>0</m:t>
                        </m:r>
                      </m:sub>
                    </m:sSub>
                    <m:sSup>
                      <m:sSupPr>
                        <m:ctrlPr>
                          <a:rPr lang="en-US" altLang="en-US" sz="2000" b="0" i="1" dirty="0" smtClean="0">
                            <a:solidFill>
                              <a:schemeClr val="hlink"/>
                            </a:solidFill>
                            <a:latin typeface="Cambria Math" panose="02040503050406030204" pitchFamily="18" charset="0"/>
                            <a:sym typeface="Symbol" pitchFamily="18" charset="2"/>
                          </a:rPr>
                        </m:ctrlPr>
                      </m:sSupPr>
                      <m:e>
                        <m:r>
                          <a:rPr lang="en-US" altLang="en-US" sz="2000" i="1" dirty="0">
                            <a:solidFill>
                              <a:schemeClr val="hlink"/>
                            </a:solidFill>
                            <a:latin typeface="Cambria Math" panose="02040503050406030204" pitchFamily="18" charset="0"/>
                            <a:sym typeface="Symbol" pitchFamily="18" charset="2"/>
                          </a:rPr>
                          <m:t>𝑒</m:t>
                        </m:r>
                      </m:e>
                      <m:sup>
                        <m:r>
                          <a:rPr lang="en-US" altLang="en-US" sz="2000" b="0" i="1" dirty="0" smtClean="0">
                            <a:solidFill>
                              <a:schemeClr val="hlink"/>
                            </a:solidFill>
                            <a:latin typeface="Cambria Math" panose="02040503050406030204" pitchFamily="18" charset="0"/>
                            <a:sym typeface="Symbol" pitchFamily="18" charset="2"/>
                          </a:rPr>
                          <m:t>−</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𝑡</m:t>
                        </m:r>
                      </m:sup>
                    </m:sSup>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becomes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2.1=9.6</m:t>
                    </m:r>
                    <m:sSup>
                      <m:sSupPr>
                        <m:ctrlPr>
                          <a:rPr lang="en-US" altLang="en-US" sz="2000" b="0" i="1" dirty="0" smtClean="0">
                            <a:solidFill>
                              <a:schemeClr val="hlink"/>
                            </a:solidFill>
                            <a:latin typeface="Cambria Math" panose="02040503050406030204" pitchFamily="18" charset="0"/>
                            <a:sym typeface="Symbol" pitchFamily="18" charset="2"/>
                          </a:rPr>
                        </m:ctrlPr>
                      </m:sSupPr>
                      <m:e>
                        <m:r>
                          <a:rPr lang="en-US" altLang="en-US" sz="2000" b="0" i="1" dirty="0" smtClean="0">
                            <a:solidFill>
                              <a:schemeClr val="hlink"/>
                            </a:solidFill>
                            <a:latin typeface="Cambria Math" panose="02040503050406030204" pitchFamily="18" charset="0"/>
                            <a:sym typeface="Symbol" pitchFamily="18" charset="2"/>
                          </a:rPr>
                          <m:t>𝑒</m:t>
                        </m:r>
                      </m:e>
                      <m:sup>
                        <m:r>
                          <a:rPr lang="en-US" altLang="en-US" sz="2000" b="0" i="1" dirty="0" smtClean="0">
                            <a:solidFill>
                              <a:schemeClr val="hlink"/>
                            </a:solidFill>
                            <a:latin typeface="Cambria Math" panose="02040503050406030204" pitchFamily="18" charset="0"/>
                            <a:sym typeface="Symbol" pitchFamily="18" charset="2"/>
                          </a:rPr>
                          <m:t>−</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𝑡</m:t>
                        </m:r>
                      </m:sup>
                    </m:sSup>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so that </a:t>
                </a:r>
                <a:r>
                  <a:rPr lang="en-US" altLang="en-US" dirty="0" smtClean="0">
                    <a:solidFill>
                      <a:schemeClr val="hlink"/>
                    </a:solidFill>
                    <a:sym typeface="Symbol" pitchFamily="18" charset="2"/>
                  </a:rPr>
                  <a:t>           </a:t>
                </a:r>
                <a14:m>
                  <m:oMath xmlns:m="http://schemas.openxmlformats.org/officeDocument/2006/math">
                    <m:r>
                      <a:rPr lang="en-US" altLang="en-US" sz="2000" b="0" i="0" dirty="0" smtClean="0">
                        <a:solidFill>
                          <a:schemeClr val="hlink"/>
                        </a:solidFill>
                        <a:latin typeface="Cambria Math" panose="02040503050406030204" pitchFamily="18" charset="0"/>
                        <a:sym typeface="Symbol" pitchFamily="18" charset="2"/>
                      </a:rPr>
                      <m:t>        </m:t>
                    </m:r>
                    <m:f>
                      <m:fPr>
                        <m:ctrlPr>
                          <a:rPr lang="en-US" altLang="en-US" sz="2000" i="1" dirty="0">
                            <a:solidFill>
                              <a:schemeClr val="hlink"/>
                            </a:solidFill>
                            <a:latin typeface="Cambria Math" panose="02040503050406030204" pitchFamily="18" charset="0"/>
                            <a:sym typeface="Symbol" pitchFamily="18" charset="2"/>
                          </a:rPr>
                        </m:ctrlPr>
                      </m:fPr>
                      <m:num>
                        <m:r>
                          <a:rPr lang="en-US" altLang="en-US" sz="2000" i="1" dirty="0" smtClean="0">
                            <a:solidFill>
                              <a:schemeClr val="hlink"/>
                            </a:solidFill>
                            <a:latin typeface="Cambria Math" panose="02040503050406030204" pitchFamily="18" charset="0"/>
                            <a:sym typeface="Symbol" pitchFamily="18" charset="2"/>
                          </a:rPr>
                          <m:t>2.1</m:t>
                        </m:r>
                      </m:num>
                      <m:den>
                        <m:r>
                          <a:rPr lang="en-US" altLang="en-US" sz="2000" i="1" dirty="0">
                            <a:solidFill>
                              <a:schemeClr val="hlink"/>
                            </a:solidFill>
                            <a:latin typeface="Cambria Math" panose="02040503050406030204" pitchFamily="18" charset="0"/>
                            <a:sym typeface="Symbol" pitchFamily="18" charset="2"/>
                          </a:rPr>
                          <m:t>9.6</m:t>
                        </m:r>
                      </m:den>
                    </m:f>
                    <m:r>
                      <a:rPr lang="en-US" altLang="en-US" sz="2000" i="1" dirty="0">
                        <a:solidFill>
                          <a:schemeClr val="hlink"/>
                        </a:solidFill>
                        <a:latin typeface="Cambria Math" panose="02040503050406030204" pitchFamily="18" charset="0"/>
                        <a:sym typeface="Symbol" pitchFamily="18" charset="2"/>
                      </a:rPr>
                      <m:t>=</m:t>
                    </m:r>
                    <m:sSup>
                      <m:sSupPr>
                        <m:ctrlPr>
                          <a:rPr lang="en-US" altLang="en-US" sz="2000" b="0" i="1" dirty="0" smtClean="0">
                            <a:solidFill>
                              <a:schemeClr val="hlink"/>
                            </a:solidFill>
                            <a:latin typeface="Cambria Math" panose="02040503050406030204" pitchFamily="18" charset="0"/>
                            <a:sym typeface="Symbol" pitchFamily="18" charset="2"/>
                          </a:rPr>
                        </m:ctrlPr>
                      </m:sSupPr>
                      <m:e>
                        <m:r>
                          <a:rPr lang="en-US" altLang="en-US" sz="2000" i="1" dirty="0">
                            <a:solidFill>
                              <a:schemeClr val="hlink"/>
                            </a:solidFill>
                            <a:latin typeface="Cambria Math" panose="02040503050406030204" pitchFamily="18" charset="0"/>
                            <a:sym typeface="Symbol" pitchFamily="18" charset="2"/>
                          </a:rPr>
                          <m:t>𝑒</m:t>
                        </m:r>
                      </m:e>
                      <m:sup>
                        <m:r>
                          <a:rPr lang="en-US" altLang="en-US" sz="2000" b="0" i="1" dirty="0" smtClean="0">
                            <a:solidFill>
                              <a:schemeClr val="hlink"/>
                            </a:solidFill>
                            <a:latin typeface="Cambria Math" panose="02040503050406030204" pitchFamily="18" charset="0"/>
                            <a:sym typeface="Symbol" pitchFamily="18" charset="2"/>
                          </a:rPr>
                          <m:t>−</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𝑡</m:t>
                        </m:r>
                      </m:sup>
                    </m:sSup>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 </a:t>
                </a:r>
                <a14:m>
                  <m:oMath xmlns:m="http://schemas.openxmlformats.org/officeDocument/2006/math">
                    <m:func>
                      <m:funcPr>
                        <m:ctrlPr>
                          <a:rPr lang="en-US" altLang="en-US" sz="2000" i="1" dirty="0" smtClean="0">
                            <a:solidFill>
                              <a:schemeClr val="hlink"/>
                            </a:solidFill>
                            <a:latin typeface="Cambria Math" panose="02040503050406030204" pitchFamily="18" charset="0"/>
                            <a:sym typeface="Symbol" pitchFamily="18" charset="2"/>
                          </a:rPr>
                        </m:ctrlPr>
                      </m:funcPr>
                      <m:fName>
                        <m:r>
                          <m:rPr>
                            <m:sty m:val="p"/>
                          </m:rPr>
                          <a:rPr lang="en-US" altLang="en-US" sz="2000" i="0" dirty="0" smtClean="0">
                            <a:solidFill>
                              <a:schemeClr val="hlink"/>
                            </a:solidFill>
                            <a:latin typeface="Cambria Math" panose="02040503050406030204" pitchFamily="18" charset="0"/>
                            <a:sym typeface="Symbol" pitchFamily="18" charset="2"/>
                          </a:rPr>
                          <m:t>ln</m:t>
                        </m:r>
                      </m:fName>
                      <m:e>
                        <m:d>
                          <m:dPr>
                            <m:ctrlPr>
                              <a:rPr lang="en-US" altLang="en-US" sz="2000" i="1" dirty="0" smtClean="0">
                                <a:solidFill>
                                  <a:schemeClr val="hlink"/>
                                </a:solidFill>
                                <a:latin typeface="Cambria Math" panose="02040503050406030204" pitchFamily="18" charset="0"/>
                                <a:sym typeface="Symbol" pitchFamily="18" charset="2"/>
                              </a:rPr>
                            </m:ctrlPr>
                          </m:dPr>
                          <m:e>
                            <m:f>
                              <m:fPr>
                                <m:ctrlPr>
                                  <a:rPr lang="en-US" altLang="en-US" sz="2000" i="1" dirty="0" smtClean="0">
                                    <a:solidFill>
                                      <a:schemeClr val="hlink"/>
                                    </a:solidFill>
                                    <a:latin typeface="Cambria Math" panose="02040503050406030204" pitchFamily="18" charset="0"/>
                                    <a:sym typeface="Symbol" pitchFamily="18" charset="2"/>
                                  </a:rPr>
                                </m:ctrlPr>
                              </m:fPr>
                              <m:num>
                                <m:r>
                                  <a:rPr lang="en-US" altLang="en-US" sz="2000" i="1" dirty="0" smtClean="0">
                                    <a:solidFill>
                                      <a:schemeClr val="hlink"/>
                                    </a:solidFill>
                                    <a:latin typeface="Cambria Math" panose="02040503050406030204" pitchFamily="18" charset="0"/>
                                    <a:sym typeface="Symbol" pitchFamily="18" charset="2"/>
                                  </a:rPr>
                                  <m:t>2.1</m:t>
                                </m:r>
                              </m:num>
                              <m:den>
                                <m:r>
                                  <a:rPr lang="en-US" altLang="en-US" sz="2000" i="1" dirty="0" smtClean="0">
                                    <a:solidFill>
                                      <a:schemeClr val="hlink"/>
                                    </a:solidFill>
                                    <a:latin typeface="Cambria Math" panose="02040503050406030204" pitchFamily="18" charset="0"/>
                                    <a:sym typeface="Symbol" pitchFamily="18" charset="2"/>
                                  </a:rPr>
                                  <m:t>9.6</m:t>
                                </m:r>
                              </m:den>
                            </m:f>
                          </m:e>
                        </m:d>
                      </m:e>
                    </m:func>
                    <m:r>
                      <a:rPr lang="en-US" altLang="en-US" sz="2000" i="1" dirty="0" smtClean="0">
                        <a:solidFill>
                          <a:schemeClr val="hlink"/>
                        </a:solidFill>
                        <a:latin typeface="Cambria Math" panose="02040503050406030204" pitchFamily="18" charset="0"/>
                        <a:sym typeface="Symbol" pitchFamily="18" charset="2"/>
                      </a:rPr>
                      <m:t>=</m:t>
                    </m:r>
                    <m:func>
                      <m:funcPr>
                        <m:ctrlPr>
                          <a:rPr lang="en-US" altLang="en-US" sz="2000" i="1" dirty="0" smtClean="0">
                            <a:solidFill>
                              <a:schemeClr val="hlink"/>
                            </a:solidFill>
                            <a:latin typeface="Cambria Math" panose="02040503050406030204" pitchFamily="18" charset="0"/>
                            <a:sym typeface="Symbol" pitchFamily="18" charset="2"/>
                          </a:rPr>
                        </m:ctrlPr>
                      </m:funcPr>
                      <m:fName>
                        <m:r>
                          <m:rPr>
                            <m:sty m:val="p"/>
                          </m:rPr>
                          <a:rPr lang="en-US" altLang="en-US" sz="2000" i="0" dirty="0" smtClean="0">
                            <a:solidFill>
                              <a:schemeClr val="hlink"/>
                            </a:solidFill>
                            <a:latin typeface="Cambria Math" panose="02040503050406030204" pitchFamily="18" charset="0"/>
                            <a:sym typeface="Symbol" pitchFamily="18" charset="2"/>
                          </a:rPr>
                          <m:t>ln</m:t>
                        </m:r>
                      </m:fName>
                      <m:e>
                        <m:d>
                          <m:dPr>
                            <m:ctrlPr>
                              <a:rPr lang="en-US" altLang="en-US" sz="2000" i="1" dirty="0" smtClean="0">
                                <a:solidFill>
                                  <a:schemeClr val="hlink"/>
                                </a:solidFill>
                                <a:latin typeface="Cambria Math" panose="02040503050406030204" pitchFamily="18" charset="0"/>
                                <a:sym typeface="Symbol" pitchFamily="18" charset="2"/>
                              </a:rPr>
                            </m:ctrlPr>
                          </m:dPr>
                          <m:e>
                            <m:sSup>
                              <m:sSupPr>
                                <m:ctrlPr>
                                  <a:rPr lang="en-US" altLang="en-US" sz="2000" b="0" i="1" dirty="0" smtClean="0">
                                    <a:solidFill>
                                      <a:schemeClr val="hlink"/>
                                    </a:solidFill>
                                    <a:latin typeface="Cambria Math" panose="02040503050406030204" pitchFamily="18" charset="0"/>
                                    <a:sym typeface="Symbol" pitchFamily="18" charset="2"/>
                                  </a:rPr>
                                </m:ctrlPr>
                              </m:sSupPr>
                              <m:e>
                                <m:r>
                                  <a:rPr lang="en-US" altLang="en-US" sz="2000" i="1" dirty="0" smtClean="0">
                                    <a:solidFill>
                                      <a:schemeClr val="hlink"/>
                                    </a:solidFill>
                                    <a:latin typeface="Cambria Math" panose="02040503050406030204" pitchFamily="18" charset="0"/>
                                    <a:sym typeface="Symbol" pitchFamily="18" charset="2"/>
                                  </a:rPr>
                                  <m:t>𝑒</m:t>
                                </m:r>
                              </m:e>
                              <m:sup>
                                <m:r>
                                  <a:rPr lang="en-US" altLang="en-US" sz="2000" b="0" i="1" dirty="0" smtClean="0">
                                    <a:solidFill>
                                      <a:schemeClr val="hlink"/>
                                    </a:solidFill>
                                    <a:latin typeface="Cambria Math" panose="02040503050406030204" pitchFamily="18" charset="0"/>
                                    <a:sym typeface="Symbol" pitchFamily="18" charset="2"/>
                                  </a:rPr>
                                  <m:t>−</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𝑡</m:t>
                                </m:r>
                              </m:sup>
                            </m:sSup>
                          </m:e>
                        </m:d>
                      </m:e>
                    </m:func>
                    <m:r>
                      <a:rPr lang="en-US" altLang="en-US" sz="20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−1.5198=</m:t>
                    </m:r>
                    <m:r>
                      <a:rPr lang="en-US" altLang="en-US" sz="2000" b="0" i="1" dirty="0" smtClean="0">
                        <a:solidFill>
                          <a:schemeClr val="hlink"/>
                        </a:solidFill>
                        <a:latin typeface="Cambria Math" panose="02040503050406030204" pitchFamily="18" charset="0"/>
                        <a:sym typeface="Symbol" pitchFamily="18" charset="2"/>
                      </a:rPr>
                      <m:t>−</m:t>
                    </m:r>
                    <m:r>
                      <a:rPr lang="en-US" altLang="en-US" sz="2000" b="0" i="1" dirty="0" smtClean="0">
                        <a:solidFill>
                          <a:schemeClr val="hlink"/>
                        </a:solidFill>
                        <a:latin typeface="Cambria Math" panose="02040503050406030204" pitchFamily="18" charset="0"/>
                        <a:ea typeface="Cambria Math" panose="02040503050406030204" pitchFamily="18" charset="0"/>
                        <a:sym typeface="Symbol" pitchFamily="18" charset="2"/>
                      </a:rPr>
                      <m:t>𝜆</m:t>
                    </m:r>
                    <m:r>
                      <a:rPr lang="en-US" altLang="en-US" sz="2000" i="1" dirty="0" smtClean="0">
                        <a:solidFill>
                          <a:schemeClr val="hlink"/>
                        </a:solidFill>
                        <a:latin typeface="Cambria Math" panose="02040503050406030204" pitchFamily="18" charset="0"/>
                        <a:sym typeface="Symbol" pitchFamily="18" charset="2"/>
                      </a:rPr>
                      <m:t>𝑡</m:t>
                    </m:r>
                    <m:r>
                      <a:rPr lang="en-US" altLang="en-US" sz="2000" i="1" dirty="0" smtClean="0">
                        <a:solidFill>
                          <a:schemeClr val="hlink"/>
                        </a:solidFill>
                        <a:latin typeface="Cambria Math" panose="02040503050406030204" pitchFamily="18" charset="0"/>
                        <a:sym typeface="Symbol" pitchFamily="18" charset="2"/>
                      </a:rPr>
                      <m:t> </m:t>
                    </m:r>
                  </m:oMath>
                </a14:m>
                <a:endParaRPr lang="en-US" altLang="en-US" dirty="0">
                  <a:solidFill>
                    <a:schemeClr val="hlink"/>
                  </a:solidFill>
                  <a:sym typeface="Symbol" pitchFamily="18" charset="2"/>
                </a:endParaRPr>
              </a:p>
            </p:txBody>
          </p:sp>
        </mc:Choice>
        <mc:Fallback xmlns="">
          <p:sp>
            <p:nvSpPr>
              <p:cNvPr id="1298441" name="Text Box 9"/>
              <p:cNvSpPr txBox="1">
                <a:spLocks noRot="1" noChangeAspect="1" noMove="1" noResize="1" noEditPoints="1" noAdjustHandles="1" noChangeArrowheads="1" noChangeShapeType="1" noTextEdit="1"/>
              </p:cNvSpPr>
              <p:nvPr/>
            </p:nvSpPr>
            <p:spPr bwMode="auto">
              <a:xfrm>
                <a:off x="682625" y="5432425"/>
                <a:ext cx="7662863" cy="922304"/>
              </a:xfrm>
              <a:prstGeom prst="rect">
                <a:avLst/>
              </a:prstGeom>
              <a:blipFill>
                <a:blip r:embed="rId7"/>
                <a:stretch>
                  <a:fillRect l="-1273" t="-5298" b="-6623"/>
                </a:stretch>
              </a:blipFill>
              <a:ln w="9525">
                <a:noFill/>
                <a:miter lim="800000"/>
                <a:headEnd/>
                <a:tailEnd/>
              </a:ln>
            </p:spPr>
            <p:txBody>
              <a:bodyPr/>
              <a:lstStyle/>
              <a:p>
                <a:r>
                  <a:rPr lang="en-US">
                    <a:noFill/>
                  </a:rPr>
                  <a:t> </a:t>
                </a:r>
              </a:p>
            </p:txBody>
          </p:sp>
        </mc:Fallback>
      </mc:AlternateContent>
      <p:sp>
        <p:nvSpPr>
          <p:cNvPr id="1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6"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685800" y="3117850"/>
            <a:ext cx="7805738" cy="10302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7" name="Text Box 9"/>
              <p:cNvSpPr txBox="1">
                <a:spLocks noChangeArrowheads="1"/>
              </p:cNvSpPr>
              <p:nvPr/>
            </p:nvSpPr>
            <p:spPr bwMode="auto">
              <a:xfrm>
                <a:off x="663575" y="6359183"/>
                <a:ext cx="7661275" cy="533929"/>
              </a:xfrm>
              <a:prstGeom prst="rect">
                <a:avLst/>
              </a:prstGeom>
              <a:noFill/>
              <a:ln w="9525">
                <a:noFill/>
                <a:miter lim="800000"/>
                <a:headEnd/>
                <a:tailEnd/>
              </a:ln>
            </p:spPr>
            <p:txBody>
              <a:bodyPr wrap="square">
                <a:spAutoFit/>
              </a:bodyPr>
              <a:lstStyle/>
              <a:p>
                <a:r>
                  <a:rPr lang="en-US" altLang="en-US" dirty="0" smtClean="0">
                    <a:solidFill>
                      <a:schemeClr val="hlink"/>
                    </a:solidFill>
                    <a:sym typeface="Symbol" pitchFamily="18" charset="2"/>
                  </a:rPr>
                  <a:t></a:t>
                </a:r>
                <a:r>
                  <a:rPr lang="en-US" altLang="en-US" dirty="0">
                    <a:solidFill>
                      <a:schemeClr val="hlink"/>
                    </a:solidFill>
                  </a:rPr>
                  <a:t>Thus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𝑡</m:t>
                    </m:r>
                    <m:r>
                      <a:rPr lang="en-US" altLang="en-US" sz="2000" i="1" dirty="0" smtClean="0">
                        <a:solidFill>
                          <a:schemeClr val="hlink"/>
                        </a:solidFill>
                        <a:latin typeface="Cambria Math" panose="02040503050406030204" pitchFamily="18" charset="0"/>
                        <a:sym typeface="Symbol" pitchFamily="18" charset="2"/>
                      </a:rPr>
                      <m:t>=</m:t>
                    </m:r>
                    <m:f>
                      <m:fPr>
                        <m:ctrlPr>
                          <a:rPr lang="en-US" altLang="en-US" sz="2000" i="1" dirty="0" smtClean="0">
                            <a:solidFill>
                              <a:schemeClr val="hlink"/>
                            </a:solidFill>
                            <a:latin typeface="Cambria Math" panose="02040503050406030204" pitchFamily="18" charset="0"/>
                            <a:sym typeface="Symbol" pitchFamily="18" charset="2"/>
                          </a:rPr>
                        </m:ctrlPr>
                      </m:fPr>
                      <m:num>
                        <m:r>
                          <a:rPr lang="en-US" altLang="en-US" sz="2000" i="1" dirty="0" smtClean="0">
                            <a:solidFill>
                              <a:schemeClr val="hlink"/>
                            </a:solidFill>
                            <a:latin typeface="Cambria Math" panose="02040503050406030204" pitchFamily="18" charset="0"/>
                            <a:sym typeface="Symbol" pitchFamily="18" charset="2"/>
                          </a:rPr>
                          <m:t>1.5198</m:t>
                        </m:r>
                      </m:num>
                      <m:den>
                        <m:r>
                          <a:rPr lang="en-US" altLang="en-US" sz="2000" i="1" dirty="0" smtClean="0">
                            <a:solidFill>
                              <a:schemeClr val="hlink"/>
                            </a:solidFill>
                            <a:latin typeface="Cambria Math" panose="02040503050406030204" pitchFamily="18" charset="0"/>
                            <a:sym typeface="Symbol" pitchFamily="18" charset="2"/>
                          </a:rPr>
                          <m:t>0.00013</m:t>
                        </m:r>
                      </m:den>
                    </m:f>
                    <m:r>
                      <a:rPr lang="en-US" altLang="en-US" sz="2000" i="1" dirty="0" smtClean="0">
                        <a:solidFill>
                          <a:schemeClr val="hlink"/>
                        </a:solidFill>
                        <a:latin typeface="Cambria Math" panose="02040503050406030204" pitchFamily="18" charset="0"/>
                        <a:sym typeface="Symbol" pitchFamily="18" charset="2"/>
                      </a:rPr>
                      <m:t>=12000 </m:t>
                    </m:r>
                  </m:oMath>
                </a14:m>
                <a:r>
                  <a:rPr lang="en-US" altLang="en-US" dirty="0">
                    <a:solidFill>
                      <a:schemeClr val="hlink"/>
                    </a:solidFill>
                    <a:sym typeface="Symbol" pitchFamily="18" charset="2"/>
                  </a:rPr>
                  <a:t>y.</a:t>
                </a:r>
              </a:p>
            </p:txBody>
          </p:sp>
        </mc:Choice>
        <mc:Fallback xmlns="">
          <p:sp>
            <p:nvSpPr>
              <p:cNvPr id="17" name="Text Box 9"/>
              <p:cNvSpPr txBox="1">
                <a:spLocks noRot="1" noChangeAspect="1" noMove="1" noResize="1" noEditPoints="1" noAdjustHandles="1" noChangeArrowheads="1" noChangeShapeType="1" noTextEdit="1"/>
              </p:cNvSpPr>
              <p:nvPr/>
            </p:nvSpPr>
            <p:spPr bwMode="auto">
              <a:xfrm>
                <a:off x="663575" y="6359183"/>
                <a:ext cx="7661275" cy="533929"/>
              </a:xfrm>
              <a:prstGeom prst="rect">
                <a:avLst/>
              </a:prstGeom>
              <a:blipFill>
                <a:blip r:embed="rId9"/>
                <a:stretch>
                  <a:fillRect l="-1273" t="-7955" b="-13636"/>
                </a:stretch>
              </a:blipFill>
              <a:ln w="9525">
                <a:noFill/>
                <a:miter lim="800000"/>
                <a:headEnd/>
                <a:tailEnd/>
              </a:ln>
            </p:spPr>
            <p:txBody>
              <a:bodyPr/>
              <a:lstStyle/>
              <a:p>
                <a:r>
                  <a:rPr lang="en-US">
                    <a:noFill/>
                  </a:rPr>
                  <a:t> </a:t>
                </a:r>
              </a:p>
            </p:txBody>
          </p:sp>
        </mc:Fallback>
      </mc:AlternateContent>
      <p:pic>
        <p:nvPicPr>
          <p:cNvPr id="57355" name="Picture 1"/>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98438">
                                            <p:txEl>
                                              <p:pRg st="0" end="0"/>
                                            </p:txEl>
                                          </p:spTgt>
                                        </p:tgtEl>
                                        <p:attrNameLst>
                                          <p:attrName>style.visibility</p:attrName>
                                        </p:attrNameLst>
                                      </p:cBhvr>
                                      <p:to>
                                        <p:strVal val="visible"/>
                                      </p:to>
                                    </p:set>
                                    <p:anim calcmode="lin" valueType="num">
                                      <p:cBhvr additive="base">
                                        <p:cTn id="13" dur="500" fill="hold"/>
                                        <p:tgtEl>
                                          <p:spTgt spid="12984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984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8440">
                                            <p:txEl>
                                              <p:pRg st="0" end="0"/>
                                            </p:txEl>
                                          </p:spTgt>
                                        </p:tgtEl>
                                        <p:attrNameLst>
                                          <p:attrName>style.visibility</p:attrName>
                                        </p:attrNameLst>
                                      </p:cBhvr>
                                      <p:to>
                                        <p:strVal val="visible"/>
                                      </p:to>
                                    </p:set>
                                    <p:anim calcmode="lin" valueType="num">
                                      <p:cBhvr additive="base">
                                        <p:cTn id="19" dur="500" fill="hold"/>
                                        <p:tgtEl>
                                          <p:spTgt spid="129844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84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8441">
                                            <p:txEl>
                                              <p:pRg st="0" end="0"/>
                                            </p:txEl>
                                          </p:spTgt>
                                        </p:tgtEl>
                                        <p:attrNameLst>
                                          <p:attrName>style.visibility</p:attrName>
                                        </p:attrNameLst>
                                      </p:cBhvr>
                                      <p:to>
                                        <p:strVal val="visible"/>
                                      </p:to>
                                    </p:set>
                                    <p:anim calcmode="lin" valueType="num">
                                      <p:cBhvr additive="base">
                                        <p:cTn id="25" dur="500" fill="hold"/>
                                        <p:tgtEl>
                                          <p:spTgt spid="129844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84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1760538"/>
            <a:ext cx="7772400" cy="4999037"/>
          </a:xfrm>
          <a:prstGeom prst="rect">
            <a:avLst/>
          </a:prstGeom>
          <a:solidFill>
            <a:srgbClr val="CCFFCC"/>
          </a:solidFill>
          <a:ln w="9525">
            <a:noFill/>
            <a:miter lim="800000"/>
            <a:headEnd/>
            <a:tailEnd/>
          </a:ln>
        </p:spPr>
        <p:txBody>
          <a:bodyPr/>
          <a:lstStyle/>
          <a:p>
            <a:endParaRPr lang="en-US" altLang="en-US"/>
          </a:p>
        </p:txBody>
      </p:sp>
      <p:sp>
        <p:nvSpPr>
          <p:cNvPr id="1300486" name="Text Box 6"/>
          <p:cNvSpPr txBox="1">
            <a:spLocks noChangeArrowheads="1"/>
          </p:cNvSpPr>
          <p:nvPr/>
        </p:nvSpPr>
        <p:spPr bwMode="auto">
          <a:xfrm>
            <a:off x="2044700" y="3816350"/>
            <a:ext cx="6538913"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activity would be too small to be reliable.</a:t>
            </a:r>
            <a:r>
              <a:rPr lang="en-US" altLang="en-US"/>
              <a:t> </a:t>
            </a:r>
          </a:p>
        </p:txBody>
      </p:sp>
      <p:sp>
        <p:nvSpPr>
          <p:cNvPr id="1300487" name="Text Box 7"/>
          <p:cNvSpPr txBox="1">
            <a:spLocks noChangeArrowheads="1"/>
          </p:cNvSpPr>
          <p:nvPr/>
        </p:nvSpPr>
        <p:spPr bwMode="auto">
          <a:xfrm>
            <a:off x="2049463" y="4268788"/>
            <a:ext cx="6538912"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this sample</a:t>
            </a:r>
            <a:endParaRPr lang="en-US" altLang="en-US"/>
          </a:p>
        </p:txBody>
      </p:sp>
      <p:sp>
        <p:nvSpPr>
          <p:cNvPr id="1300488" name="Text Box 8"/>
          <p:cNvSpPr txBox="1">
            <a:spLocks noChangeArrowheads="1"/>
          </p:cNvSpPr>
          <p:nvPr/>
        </p:nvSpPr>
        <p:spPr bwMode="auto">
          <a:xfrm>
            <a:off x="2287588" y="4705350"/>
            <a:ext cx="6070600"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i="1">
                <a:solidFill>
                  <a:schemeClr val="hlink"/>
                </a:solidFill>
                <a:sym typeface="Symbol" pitchFamily="18" charset="2"/>
              </a:rPr>
              <a:t> </a:t>
            </a:r>
            <a:r>
              <a:rPr lang="en-US" altLang="en-US">
                <a:solidFill>
                  <a:schemeClr val="hlink"/>
                </a:solidFill>
                <a:sym typeface="Symbol" pitchFamily="18" charset="2"/>
              </a:rPr>
              <a:t>becomes</a:t>
            </a:r>
            <a:endParaRPr lang="en-US" altLang="en-US"/>
          </a:p>
        </p:txBody>
      </p:sp>
      <p:sp>
        <p:nvSpPr>
          <p:cNvPr id="1300489" name="Text Box 9"/>
          <p:cNvSpPr txBox="1">
            <a:spLocks noChangeArrowheads="1"/>
          </p:cNvSpPr>
          <p:nvPr/>
        </p:nvSpPr>
        <p:spPr bwMode="auto">
          <a:xfrm>
            <a:off x="2290763" y="5132388"/>
            <a:ext cx="6070600" cy="46037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-0.00013(20000)</a:t>
            </a:r>
            <a:r>
              <a:rPr lang="en-US" altLang="en-US" i="1">
                <a:solidFill>
                  <a:schemeClr val="hlink"/>
                </a:solidFill>
                <a:sym typeface="Symbol" pitchFamily="18" charset="2"/>
              </a:rPr>
              <a:t> </a:t>
            </a:r>
            <a:r>
              <a:rPr lang="en-US" altLang="en-US">
                <a:solidFill>
                  <a:schemeClr val="hlink"/>
                </a:solidFill>
                <a:sym typeface="Symbol" pitchFamily="18" charset="2"/>
              </a:rPr>
              <a:t>= 0.68 decay min</a:t>
            </a:r>
            <a:r>
              <a:rPr lang="en-US" altLang="en-US" baseline="30000">
                <a:solidFill>
                  <a:schemeClr val="hlink"/>
                </a:solidFill>
                <a:sym typeface="Symbol" pitchFamily="18" charset="2"/>
              </a:rPr>
              <a:t>-1</a:t>
            </a:r>
            <a:r>
              <a:rPr lang="en-US" altLang="en-US">
                <a:solidFill>
                  <a:schemeClr val="hlink"/>
                </a:solidFill>
                <a:sym typeface="Symbol" pitchFamily="18" charset="2"/>
              </a:rPr>
              <a:t>.</a:t>
            </a:r>
            <a:endParaRPr lang="en-US" altLang="en-US"/>
          </a:p>
        </p:txBody>
      </p:sp>
      <p:sp>
        <p:nvSpPr>
          <p:cNvPr id="1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5788" y="3127375"/>
            <a:ext cx="8081962" cy="741363"/>
          </a:xfrm>
          <a:prstGeom prst="rect">
            <a:avLst/>
          </a:prstGeom>
          <a:noFill/>
          <a:ln w="9525">
            <a:noFill/>
            <a:miter lim="800000"/>
            <a:headEnd/>
            <a:tailEnd/>
          </a:ln>
        </p:spPr>
      </p:pic>
      <p:pic>
        <p:nvPicPr>
          <p:cNvPr id="58378"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00486">
                                            <p:txEl>
                                              <p:pRg st="0" end="0"/>
                                            </p:txEl>
                                          </p:spTgt>
                                        </p:tgtEl>
                                        <p:attrNameLst>
                                          <p:attrName>style.visibility</p:attrName>
                                        </p:attrNameLst>
                                      </p:cBhvr>
                                      <p:to>
                                        <p:strVal val="visible"/>
                                      </p:to>
                                    </p:set>
                                    <p:anim calcmode="lin" valueType="num">
                                      <p:cBhvr additive="base">
                                        <p:cTn id="13" dur="500" fill="hold"/>
                                        <p:tgtEl>
                                          <p:spTgt spid="130048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04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00487">
                                            <p:txEl>
                                              <p:pRg st="0" end="0"/>
                                            </p:txEl>
                                          </p:spTgt>
                                        </p:tgtEl>
                                        <p:attrNameLst>
                                          <p:attrName>style.visibility</p:attrName>
                                        </p:attrNameLst>
                                      </p:cBhvr>
                                      <p:to>
                                        <p:strVal val="visible"/>
                                      </p:to>
                                    </p:set>
                                    <p:anim calcmode="lin" valueType="num">
                                      <p:cBhvr additive="base">
                                        <p:cTn id="19" dur="500" fill="hold"/>
                                        <p:tgtEl>
                                          <p:spTgt spid="130048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004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00488">
                                            <p:txEl>
                                              <p:pRg st="0" end="0"/>
                                            </p:txEl>
                                          </p:spTgt>
                                        </p:tgtEl>
                                        <p:attrNameLst>
                                          <p:attrName>style.visibility</p:attrName>
                                        </p:attrNameLst>
                                      </p:cBhvr>
                                      <p:to>
                                        <p:strVal val="visible"/>
                                      </p:to>
                                    </p:set>
                                    <p:anim calcmode="lin" valueType="num">
                                      <p:cBhvr additive="base">
                                        <p:cTn id="25" dur="500" fill="hold"/>
                                        <p:tgtEl>
                                          <p:spTgt spid="130048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004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300489">
                                            <p:txEl>
                                              <p:pRg st="0" end="0"/>
                                            </p:txEl>
                                          </p:spTgt>
                                        </p:tgtEl>
                                        <p:attrNameLst>
                                          <p:attrName>style.visibility</p:attrName>
                                        </p:attrNameLst>
                                      </p:cBhvr>
                                      <p:to>
                                        <p:strVal val="visible"/>
                                      </p:to>
                                    </p:set>
                                    <p:anim calcmode="lin" valueType="num">
                                      <p:cBhvr additive="base">
                                        <p:cTn id="31" dur="500" fill="hold"/>
                                        <p:tgtEl>
                                          <p:spTgt spid="130048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004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71" name="Rectangle 19"/>
          <p:cNvSpPr>
            <a:spLocks noChangeArrowheads="1"/>
          </p:cNvSpPr>
          <p:nvPr/>
        </p:nvSpPr>
        <p:spPr bwMode="auto">
          <a:xfrm>
            <a:off x="685800" y="1719263"/>
            <a:ext cx="7772400" cy="5138737"/>
          </a:xfrm>
          <a:prstGeom prst="rect">
            <a:avLst/>
          </a:prstGeom>
          <a:solidFill>
            <a:srgbClr val="CCFFCC"/>
          </a:solidFill>
          <a:ln w="9525">
            <a:noFill/>
            <a:miter lim="800000"/>
            <a:headEnd/>
            <a:tailEnd/>
          </a:ln>
        </p:spPr>
        <p:txBody>
          <a:bodyPr/>
          <a:lstStyle/>
          <a:p>
            <a:r>
              <a:rPr lang="en-US" altLang="en-US"/>
              <a:t>PRACTICE: A sample of radioactive carbon-14 decays into a stable isotope of nitrogen. As the carbon-14 decays, the </a:t>
            </a:r>
            <a:r>
              <a:rPr lang="en-US" altLang="en-US" b="1"/>
              <a:t>rate</a:t>
            </a:r>
            <a:r>
              <a:rPr lang="en-US" altLang="en-US"/>
              <a:t> at which the amount of nitrogen is produced</a:t>
            </a:r>
          </a:p>
          <a:p>
            <a:r>
              <a:rPr lang="en-US" altLang="en-US"/>
              <a:t>A. decreases linearly with time.</a:t>
            </a:r>
          </a:p>
          <a:p>
            <a:r>
              <a:rPr lang="en-US" altLang="en-US"/>
              <a:t>B. increases linearly with time.</a:t>
            </a:r>
          </a:p>
          <a:p>
            <a:r>
              <a:rPr lang="en-US" altLang="en-US"/>
              <a:t>C. decreases exponentially with time.</a:t>
            </a:r>
          </a:p>
          <a:p>
            <a:r>
              <a:rPr lang="en-US" altLang="en-US"/>
              <a:t>D. increases exponentially with time.</a:t>
            </a:r>
          </a:p>
          <a:p>
            <a:r>
              <a:rPr lang="en-US" altLang="en-US">
                <a:sym typeface="Symbol" pitchFamily="18" charset="2"/>
              </a:rPr>
              <a:t>SOLUTION: </a:t>
            </a:r>
          </a:p>
          <a:p>
            <a:r>
              <a:rPr lang="en-US" altLang="en-US">
                <a:sym typeface="Symbol" pitchFamily="18" charset="2"/>
              </a:rPr>
              <a:t>The key here is that the sample mass remains constant. The nuclides are just changing in their proportions.</a:t>
            </a:r>
          </a:p>
          <a:p>
            <a:r>
              <a:rPr lang="en-US" altLang="en-US">
                <a:sym typeface="Symbol" pitchFamily="18" charset="2"/>
              </a:rPr>
              <a:t>Note that the slope (rate) of the red graph is decreasing exponentially with time.</a:t>
            </a:r>
          </a:p>
        </p:txBody>
      </p:sp>
      <p:sp>
        <p:nvSpPr>
          <p:cNvPr id="1047573" name="Oval 21"/>
          <p:cNvSpPr>
            <a:spLocks noChangeArrowheads="1"/>
          </p:cNvSpPr>
          <p:nvPr/>
        </p:nvSpPr>
        <p:spPr bwMode="auto">
          <a:xfrm>
            <a:off x="722313" y="3925888"/>
            <a:ext cx="347662" cy="411162"/>
          </a:xfrm>
          <a:prstGeom prst="ellipse">
            <a:avLst/>
          </a:prstGeom>
          <a:noFill/>
          <a:ln w="28575">
            <a:solidFill>
              <a:srgbClr val="FF0000"/>
            </a:solidFill>
            <a:round/>
            <a:headEnd/>
            <a:tailEnd/>
          </a:ln>
        </p:spPr>
        <p:txBody>
          <a:bodyPr wrap="none" anchor="ctr"/>
          <a:lstStyle/>
          <a:p>
            <a:endParaRPr lang="en-US" altLang="en-US"/>
          </a:p>
        </p:txBody>
      </p:sp>
      <p:pic>
        <p:nvPicPr>
          <p:cNvPr id="1047574" name="Picture 22"/>
          <p:cNvPicPr>
            <a:picLocks noChangeAspect="1" noChangeArrowheads="1"/>
          </p:cNvPicPr>
          <p:nvPr/>
        </p:nvPicPr>
        <p:blipFill>
          <a:blip r:embed="rId8" cstate="print"/>
          <a:srcRect/>
          <a:stretch>
            <a:fillRect/>
          </a:stretch>
        </p:blipFill>
        <p:spPr bwMode="auto">
          <a:xfrm>
            <a:off x="6438900" y="3251200"/>
            <a:ext cx="2449513" cy="1751013"/>
          </a:xfrm>
          <a:prstGeom prst="rect">
            <a:avLst/>
          </a:prstGeom>
          <a:noFill/>
          <a:ln w="9525">
            <a:noFill/>
            <a:miter lim="800000"/>
            <a:headEnd/>
            <a:tailEnd/>
          </a:ln>
        </p:spPr>
      </p:pic>
      <p:sp>
        <p:nvSpPr>
          <p:cNvPr id="1047575" name="Freeform 23"/>
          <p:cNvSpPr>
            <a:spLocks/>
          </p:cNvSpPr>
          <p:nvPr/>
        </p:nvSpPr>
        <p:spPr bwMode="auto">
          <a:xfrm>
            <a:off x="6437313" y="3246438"/>
            <a:ext cx="2189162" cy="1684337"/>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1047576" name="Text Box 24"/>
          <p:cNvSpPr txBox="1">
            <a:spLocks noChangeArrowheads="1"/>
          </p:cNvSpPr>
          <p:nvPr/>
        </p:nvSpPr>
        <p:spPr bwMode="auto">
          <a:xfrm>
            <a:off x="7553325" y="3697288"/>
            <a:ext cx="1250950" cy="457200"/>
          </a:xfrm>
          <a:prstGeom prst="rect">
            <a:avLst/>
          </a:prstGeom>
          <a:noFill/>
          <a:ln w="9525">
            <a:noFill/>
            <a:miter lim="800000"/>
            <a:headEnd/>
            <a:tailEnd/>
          </a:ln>
        </p:spPr>
        <p:txBody>
          <a:bodyPr wrap="none">
            <a:spAutoFit/>
          </a:bodyPr>
          <a:lstStyle/>
          <a:p>
            <a:r>
              <a:rPr lang="en-US" altLang="en-US" b="1"/>
              <a:t>Carbon</a:t>
            </a:r>
          </a:p>
        </p:txBody>
      </p:sp>
      <p:sp>
        <p:nvSpPr>
          <p:cNvPr id="1047577" name="Text Box 25"/>
          <p:cNvSpPr txBox="1">
            <a:spLocks noChangeArrowheads="1"/>
          </p:cNvSpPr>
          <p:nvPr/>
        </p:nvSpPr>
        <p:spPr bwMode="auto">
          <a:xfrm>
            <a:off x="7532688" y="4083050"/>
            <a:ext cx="1436687" cy="457200"/>
          </a:xfrm>
          <a:prstGeom prst="rect">
            <a:avLst/>
          </a:prstGeom>
          <a:noFill/>
          <a:ln w="9525">
            <a:noFill/>
            <a:miter lim="800000"/>
            <a:headEnd/>
            <a:tailEnd/>
          </a:ln>
        </p:spPr>
        <p:txBody>
          <a:bodyPr wrap="none">
            <a:spAutoFit/>
          </a:bodyPr>
          <a:lstStyle/>
          <a:p>
            <a:r>
              <a:rPr lang="en-US" altLang="en-US" b="1">
                <a:solidFill>
                  <a:srgbClr val="FF0000"/>
                </a:solidFill>
              </a:rPr>
              <a:t>Nitrogen</a:t>
            </a:r>
          </a:p>
        </p:txBody>
      </p:sp>
      <p:sp>
        <p:nvSpPr>
          <p:cNvPr id="1047578" name="Freeform 26"/>
          <p:cNvSpPr>
            <a:spLocks/>
          </p:cNvSpPr>
          <p:nvPr/>
        </p:nvSpPr>
        <p:spPr bwMode="auto">
          <a:xfrm flipV="1">
            <a:off x="6442075" y="3314700"/>
            <a:ext cx="2189163" cy="1684338"/>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1047579" name="Rectangle 27"/>
          <p:cNvSpPr>
            <a:spLocks noChangeArrowheads="1"/>
          </p:cNvSpPr>
          <p:nvPr/>
        </p:nvSpPr>
        <p:spPr bwMode="auto">
          <a:xfrm>
            <a:off x="8458200" y="1298575"/>
            <a:ext cx="420688" cy="1912938"/>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1047580" name="Rectangle 28"/>
          <p:cNvSpPr>
            <a:spLocks noChangeArrowheads="1"/>
          </p:cNvSpPr>
          <p:nvPr/>
        </p:nvSpPr>
        <p:spPr bwMode="auto">
          <a:xfrm>
            <a:off x="8461375" y="1300163"/>
            <a:ext cx="407988" cy="1839912"/>
          </a:xfrm>
          <a:prstGeom prst="rect">
            <a:avLst/>
          </a:prstGeom>
          <a:solidFill>
            <a:srgbClr val="FF0000"/>
          </a:solidFill>
          <a:ln w="9525">
            <a:solidFill>
              <a:srgbClr val="FF0000"/>
            </a:solidFill>
            <a:miter lim="800000"/>
            <a:headEnd/>
            <a:tailEnd/>
          </a:ln>
        </p:spPr>
        <p:txBody>
          <a:bodyPr wrap="none" anchor="ctr"/>
          <a:lstStyle/>
          <a:p>
            <a:endParaRPr lang="en-US" altLang="en-US"/>
          </a:p>
        </p:txBody>
      </p:sp>
      <p:sp>
        <p:nvSpPr>
          <p:cNvPr id="1047581" name="Line 29"/>
          <p:cNvSpPr>
            <a:spLocks noChangeShapeType="1"/>
          </p:cNvSpPr>
          <p:nvPr/>
        </p:nvSpPr>
        <p:spPr bwMode="auto">
          <a:xfrm flipV="1">
            <a:off x="6424613" y="3246438"/>
            <a:ext cx="806450" cy="1757362"/>
          </a:xfrm>
          <a:prstGeom prst="line">
            <a:avLst/>
          </a:prstGeom>
          <a:noFill/>
          <a:ln w="28575">
            <a:solidFill>
              <a:schemeClr val="hlink"/>
            </a:solidFill>
            <a:prstDash val="lgDash"/>
            <a:round/>
            <a:headEnd/>
            <a:tailEnd/>
          </a:ln>
        </p:spPr>
        <p:txBody>
          <a:bodyPr/>
          <a:lstStyle/>
          <a:p>
            <a:endParaRPr lang="en-US"/>
          </a:p>
        </p:txBody>
      </p:sp>
      <p:sp>
        <p:nvSpPr>
          <p:cNvPr id="1047582" name="Line 30"/>
          <p:cNvSpPr>
            <a:spLocks noChangeShapeType="1"/>
          </p:cNvSpPr>
          <p:nvPr/>
        </p:nvSpPr>
        <p:spPr bwMode="auto">
          <a:xfrm flipV="1">
            <a:off x="6443663" y="3236913"/>
            <a:ext cx="1360487" cy="1119187"/>
          </a:xfrm>
          <a:prstGeom prst="line">
            <a:avLst/>
          </a:prstGeom>
          <a:noFill/>
          <a:ln w="28575">
            <a:solidFill>
              <a:schemeClr val="hlink"/>
            </a:solidFill>
            <a:prstDash val="dash"/>
            <a:round/>
            <a:headEnd/>
            <a:tailEnd/>
          </a:ln>
        </p:spPr>
        <p:txBody>
          <a:bodyPr/>
          <a:lstStyle/>
          <a:p>
            <a:endParaRPr lang="en-US"/>
          </a:p>
        </p:txBody>
      </p:sp>
      <p:sp>
        <p:nvSpPr>
          <p:cNvPr id="1047583" name="Line 31"/>
          <p:cNvSpPr>
            <a:spLocks noChangeShapeType="1"/>
          </p:cNvSpPr>
          <p:nvPr/>
        </p:nvSpPr>
        <p:spPr bwMode="auto">
          <a:xfrm flipV="1">
            <a:off x="6434138" y="3251200"/>
            <a:ext cx="1804987" cy="711200"/>
          </a:xfrm>
          <a:prstGeom prst="line">
            <a:avLst/>
          </a:prstGeom>
          <a:noFill/>
          <a:ln w="28575">
            <a:solidFill>
              <a:schemeClr val="hlink"/>
            </a:solidFill>
            <a:prstDash val="sysDot"/>
            <a:round/>
            <a:headEnd/>
            <a:tailEnd/>
          </a:ln>
        </p:spPr>
        <p:txBody>
          <a:bodyPr/>
          <a:lstStyle/>
          <a:p>
            <a:endParaRPr 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7571">
                                            <p:txEl>
                                              <p:pRg st="0" end="0"/>
                                            </p:txEl>
                                          </p:spTgt>
                                        </p:tgtEl>
                                        <p:attrNameLst>
                                          <p:attrName>style.visibility</p:attrName>
                                        </p:attrNameLst>
                                      </p:cBhvr>
                                      <p:to>
                                        <p:strVal val="visible"/>
                                      </p:to>
                                    </p:set>
                                    <p:anim calcmode="lin" valueType="num">
                                      <p:cBhvr additive="base">
                                        <p:cTn id="7" dur="500" fill="hold"/>
                                        <p:tgtEl>
                                          <p:spTgt spid="1047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7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7571">
                                            <p:txEl>
                                              <p:pRg st="1" end="1"/>
                                            </p:txEl>
                                          </p:spTgt>
                                        </p:tgtEl>
                                        <p:attrNameLst>
                                          <p:attrName>style.visibility</p:attrName>
                                        </p:attrNameLst>
                                      </p:cBhvr>
                                      <p:to>
                                        <p:strVal val="visible"/>
                                      </p:to>
                                    </p:set>
                                    <p:anim calcmode="lin" valueType="num">
                                      <p:cBhvr additive="base">
                                        <p:cTn id="13" dur="500" fill="hold"/>
                                        <p:tgtEl>
                                          <p:spTgt spid="1047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75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7571">
                                            <p:txEl>
                                              <p:pRg st="2" end="2"/>
                                            </p:txEl>
                                          </p:spTgt>
                                        </p:tgtEl>
                                        <p:attrNameLst>
                                          <p:attrName>style.visibility</p:attrName>
                                        </p:attrNameLst>
                                      </p:cBhvr>
                                      <p:to>
                                        <p:strVal val="visible"/>
                                      </p:to>
                                    </p:set>
                                    <p:anim calcmode="lin" valueType="num">
                                      <p:cBhvr additive="base">
                                        <p:cTn id="19" dur="500" fill="hold"/>
                                        <p:tgtEl>
                                          <p:spTgt spid="1047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75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7571">
                                            <p:txEl>
                                              <p:pRg st="3" end="3"/>
                                            </p:txEl>
                                          </p:spTgt>
                                        </p:tgtEl>
                                        <p:attrNameLst>
                                          <p:attrName>style.visibility</p:attrName>
                                        </p:attrNameLst>
                                      </p:cBhvr>
                                      <p:to>
                                        <p:strVal val="visible"/>
                                      </p:to>
                                    </p:set>
                                    <p:anim calcmode="lin" valueType="num">
                                      <p:cBhvr additive="base">
                                        <p:cTn id="25" dur="500" fill="hold"/>
                                        <p:tgtEl>
                                          <p:spTgt spid="1047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75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7571">
                                            <p:txEl>
                                              <p:pRg st="4" end="4"/>
                                            </p:txEl>
                                          </p:spTgt>
                                        </p:tgtEl>
                                        <p:attrNameLst>
                                          <p:attrName>style.visibility</p:attrName>
                                        </p:attrNameLst>
                                      </p:cBhvr>
                                      <p:to>
                                        <p:strVal val="visible"/>
                                      </p:to>
                                    </p:set>
                                    <p:anim calcmode="lin" valueType="num">
                                      <p:cBhvr additive="base">
                                        <p:cTn id="31" dur="500" fill="hold"/>
                                        <p:tgtEl>
                                          <p:spTgt spid="1047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75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7571">
                                            <p:txEl>
                                              <p:pRg st="5" end="5"/>
                                            </p:txEl>
                                          </p:spTgt>
                                        </p:tgtEl>
                                        <p:attrNameLst>
                                          <p:attrName>style.visibility</p:attrName>
                                        </p:attrNameLst>
                                      </p:cBhvr>
                                      <p:to>
                                        <p:strVal val="visible"/>
                                      </p:to>
                                    </p:set>
                                    <p:anim calcmode="lin" valueType="num">
                                      <p:cBhvr additive="base">
                                        <p:cTn id="37" dur="500" fill="hold"/>
                                        <p:tgtEl>
                                          <p:spTgt spid="1047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75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47571">
                                            <p:txEl>
                                              <p:pRg st="6" end="6"/>
                                            </p:txEl>
                                          </p:spTgt>
                                        </p:tgtEl>
                                        <p:attrNameLst>
                                          <p:attrName>style.visibility</p:attrName>
                                        </p:attrNameLst>
                                      </p:cBhvr>
                                      <p:to>
                                        <p:strVal val="visible"/>
                                      </p:to>
                                    </p:set>
                                    <p:anim calcmode="lin" valueType="num">
                                      <p:cBhvr additive="base">
                                        <p:cTn id="43" dur="500" fill="hold"/>
                                        <p:tgtEl>
                                          <p:spTgt spid="10475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75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047574"/>
                                        </p:tgtEl>
                                        <p:attrNameLst>
                                          <p:attrName>style.visibility</p:attrName>
                                        </p:attrNameLst>
                                      </p:cBhvr>
                                      <p:to>
                                        <p:strVal val="visible"/>
                                      </p:to>
                                    </p:set>
                                    <p:anim calcmode="lin" valueType="num">
                                      <p:cBhvr>
                                        <p:cTn id="49" dur="500" fill="hold"/>
                                        <p:tgtEl>
                                          <p:spTgt spid="1047574"/>
                                        </p:tgtEl>
                                        <p:attrNameLst>
                                          <p:attrName>ppt_w</p:attrName>
                                        </p:attrNameLst>
                                      </p:cBhvr>
                                      <p:tavLst>
                                        <p:tav tm="0">
                                          <p:val>
                                            <p:fltVal val="0"/>
                                          </p:val>
                                        </p:tav>
                                        <p:tav tm="100000">
                                          <p:val>
                                            <p:strVal val="#ppt_w"/>
                                          </p:val>
                                        </p:tav>
                                      </p:tavLst>
                                    </p:anim>
                                    <p:anim calcmode="lin" valueType="num">
                                      <p:cBhvr>
                                        <p:cTn id="50" dur="500" fill="hold"/>
                                        <p:tgtEl>
                                          <p:spTgt spid="1047574"/>
                                        </p:tgtEl>
                                        <p:attrNameLst>
                                          <p:attrName>ppt_h</p:attrName>
                                        </p:attrNameLst>
                                      </p:cBhvr>
                                      <p:tavLst>
                                        <p:tav tm="0">
                                          <p:val>
                                            <p:fltVal val="0"/>
                                          </p:val>
                                        </p:tav>
                                        <p:tav tm="100000">
                                          <p:val>
                                            <p:strVal val="#ppt_h"/>
                                          </p:val>
                                        </p:tav>
                                      </p:tavLst>
                                    </p:anim>
                                    <p:animEffect transition="in" filter="fade">
                                      <p:cBhvr>
                                        <p:cTn id="51" dur="500"/>
                                        <p:tgtEl>
                                          <p:spTgt spid="104757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47576"/>
                                        </p:tgtEl>
                                        <p:attrNameLst>
                                          <p:attrName>style.visibility</p:attrName>
                                        </p:attrNameLst>
                                      </p:cBhvr>
                                      <p:to>
                                        <p:strVal val="visible"/>
                                      </p:to>
                                    </p:set>
                                    <p:anim calcmode="lin" valueType="num">
                                      <p:cBhvr>
                                        <p:cTn id="56" dur="500" fill="hold"/>
                                        <p:tgtEl>
                                          <p:spTgt spid="1047576"/>
                                        </p:tgtEl>
                                        <p:attrNameLst>
                                          <p:attrName>ppt_w</p:attrName>
                                        </p:attrNameLst>
                                      </p:cBhvr>
                                      <p:tavLst>
                                        <p:tav tm="0">
                                          <p:val>
                                            <p:fltVal val="0"/>
                                          </p:val>
                                        </p:tav>
                                        <p:tav tm="100000">
                                          <p:val>
                                            <p:strVal val="#ppt_w"/>
                                          </p:val>
                                        </p:tav>
                                      </p:tavLst>
                                    </p:anim>
                                    <p:anim calcmode="lin" valueType="num">
                                      <p:cBhvr>
                                        <p:cTn id="57" dur="500" fill="hold"/>
                                        <p:tgtEl>
                                          <p:spTgt spid="1047576"/>
                                        </p:tgtEl>
                                        <p:attrNameLst>
                                          <p:attrName>ppt_h</p:attrName>
                                        </p:attrNameLst>
                                      </p:cBhvr>
                                      <p:tavLst>
                                        <p:tav tm="0">
                                          <p:val>
                                            <p:fltVal val="0"/>
                                          </p:val>
                                        </p:tav>
                                        <p:tav tm="100000">
                                          <p:val>
                                            <p:strVal val="#ppt_h"/>
                                          </p:val>
                                        </p:tav>
                                      </p:tavLst>
                                    </p:anim>
                                    <p:animEffect transition="in" filter="fade">
                                      <p:cBhvr>
                                        <p:cTn id="58" dur="500"/>
                                        <p:tgtEl>
                                          <p:spTgt spid="104757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047579"/>
                                        </p:tgtEl>
                                        <p:attrNameLst>
                                          <p:attrName>style.visibility</p:attrName>
                                        </p:attrNameLst>
                                      </p:cBhvr>
                                      <p:to>
                                        <p:strVal val="visible"/>
                                      </p:to>
                                    </p:set>
                                    <p:animEffect transition="in" filter="fade">
                                      <p:cBhvr>
                                        <p:cTn id="61" dur="2000"/>
                                        <p:tgtEl>
                                          <p:spTgt spid="104757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047577"/>
                                        </p:tgtEl>
                                        <p:attrNameLst>
                                          <p:attrName>style.visibility</p:attrName>
                                        </p:attrNameLst>
                                      </p:cBhvr>
                                      <p:to>
                                        <p:strVal val="visible"/>
                                      </p:to>
                                    </p:set>
                                    <p:anim calcmode="lin" valueType="num">
                                      <p:cBhvr>
                                        <p:cTn id="66" dur="500" fill="hold"/>
                                        <p:tgtEl>
                                          <p:spTgt spid="1047577"/>
                                        </p:tgtEl>
                                        <p:attrNameLst>
                                          <p:attrName>ppt_w</p:attrName>
                                        </p:attrNameLst>
                                      </p:cBhvr>
                                      <p:tavLst>
                                        <p:tav tm="0">
                                          <p:val>
                                            <p:fltVal val="0"/>
                                          </p:val>
                                        </p:tav>
                                        <p:tav tm="100000">
                                          <p:val>
                                            <p:strVal val="#ppt_w"/>
                                          </p:val>
                                        </p:tav>
                                      </p:tavLst>
                                    </p:anim>
                                    <p:anim calcmode="lin" valueType="num">
                                      <p:cBhvr>
                                        <p:cTn id="67" dur="500" fill="hold"/>
                                        <p:tgtEl>
                                          <p:spTgt spid="1047577"/>
                                        </p:tgtEl>
                                        <p:attrNameLst>
                                          <p:attrName>ppt_h</p:attrName>
                                        </p:attrNameLst>
                                      </p:cBhvr>
                                      <p:tavLst>
                                        <p:tav tm="0">
                                          <p:val>
                                            <p:fltVal val="0"/>
                                          </p:val>
                                        </p:tav>
                                        <p:tav tm="100000">
                                          <p:val>
                                            <p:strVal val="#ppt_h"/>
                                          </p:val>
                                        </p:tav>
                                      </p:tavLst>
                                    </p:anim>
                                    <p:animEffect transition="in" filter="fade">
                                      <p:cBhvr>
                                        <p:cTn id="68" dur="500"/>
                                        <p:tgtEl>
                                          <p:spTgt spid="1047577"/>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47575"/>
                                        </p:tgtEl>
                                        <p:attrNameLst>
                                          <p:attrName>style.visibility</p:attrName>
                                        </p:attrNameLst>
                                      </p:cBhvr>
                                      <p:to>
                                        <p:strVal val="visible"/>
                                      </p:to>
                                    </p:set>
                                    <p:animEffect transition="in" filter="wipe(left)">
                                      <p:cBhvr>
                                        <p:cTn id="73" dur="5000"/>
                                        <p:tgtEl>
                                          <p:spTgt spid="1047575"/>
                                        </p:tgtEl>
                                      </p:cBhvr>
                                    </p:animEffect>
                                  </p:childTnLst>
                                  <p:subTnLst>
                                    <p:audio>
                                      <p:cMediaNode>
                                        <p:cTn display="0" masterRel="sameClick">
                                          <p:stCondLst>
                                            <p:cond evt="begin" delay="0">
                                              <p:tn val="71"/>
                                            </p:cond>
                                          </p:stCondLst>
                                          <p:endCondLst>
                                            <p:cond evt="onStopAudio" delay="0">
                                              <p:tgtEl>
                                                <p:sldTgt/>
                                              </p:tgtEl>
                                            </p:cond>
                                          </p:endCondLst>
                                        </p:cTn>
                                        <p:tgtEl>
                                          <p:sndTgt r:embed="rId5" name="drumroll.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047578"/>
                                        </p:tgtEl>
                                        <p:attrNameLst>
                                          <p:attrName>style.visibility</p:attrName>
                                        </p:attrNameLst>
                                      </p:cBhvr>
                                      <p:to>
                                        <p:strVal val="visible"/>
                                      </p:to>
                                    </p:set>
                                    <p:animEffect transition="in" filter="wipe(left)">
                                      <p:cBhvr>
                                        <p:cTn id="76" dur="5000"/>
                                        <p:tgtEl>
                                          <p:spTgt spid="104757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47580"/>
                                        </p:tgtEl>
                                        <p:attrNameLst>
                                          <p:attrName>style.visibility</p:attrName>
                                        </p:attrNameLst>
                                      </p:cBhvr>
                                      <p:to>
                                        <p:strVal val="visible"/>
                                      </p:to>
                                    </p:set>
                                    <p:animEffect transition="in" filter="wipe(up)">
                                      <p:cBhvr>
                                        <p:cTn id="79" dur="5000"/>
                                        <p:tgtEl>
                                          <p:spTgt spid="104758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047571">
                                            <p:txEl>
                                              <p:pRg st="7" end="7"/>
                                            </p:txEl>
                                          </p:spTgt>
                                        </p:tgtEl>
                                        <p:attrNameLst>
                                          <p:attrName>style.visibility</p:attrName>
                                        </p:attrNameLst>
                                      </p:cBhvr>
                                      <p:to>
                                        <p:strVal val="visible"/>
                                      </p:to>
                                    </p:set>
                                    <p:anim calcmode="lin" valueType="num">
                                      <p:cBhvr additive="base">
                                        <p:cTn id="84" dur="500" fill="hold"/>
                                        <p:tgtEl>
                                          <p:spTgt spid="1047571">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4757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047581"/>
                                        </p:tgtEl>
                                        <p:attrNameLst>
                                          <p:attrName>style.visibility</p:attrName>
                                        </p:attrNameLst>
                                      </p:cBhvr>
                                      <p:to>
                                        <p:strVal val="visible"/>
                                      </p:to>
                                    </p:set>
                                    <p:animEffect transition="in" filter="wipe(down)">
                                      <p:cBhvr>
                                        <p:cTn id="90" dur="500"/>
                                        <p:tgtEl>
                                          <p:spTgt spid="1047581"/>
                                        </p:tgtEl>
                                      </p:cBhvr>
                                    </p:animEffect>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47582"/>
                                        </p:tgtEl>
                                        <p:attrNameLst>
                                          <p:attrName>style.visibility</p:attrName>
                                        </p:attrNameLst>
                                      </p:cBhvr>
                                      <p:to>
                                        <p:strVal val="visible"/>
                                      </p:to>
                                    </p:set>
                                    <p:animEffect transition="in" filter="wipe(down)">
                                      <p:cBhvr>
                                        <p:cTn id="95" dur="500"/>
                                        <p:tgtEl>
                                          <p:spTgt spid="1047582"/>
                                        </p:tgtEl>
                                      </p:cBhvr>
                                    </p:animEffect>
                                  </p:childTnLst>
                                  <p:subTnLst>
                                    <p:audio>
                                      <p:cMediaNode>
                                        <p:cTn display="0" masterRel="sameClick">
                                          <p:stCondLst>
                                            <p:cond evt="begin" delay="0">
                                              <p:tn val="93"/>
                                            </p:cond>
                                          </p:stCondLst>
                                          <p:endCondLst>
                                            <p:cond evt="onStopAudio" delay="0">
                                              <p:tgtEl>
                                                <p:sldTgt/>
                                              </p:tgtEl>
                                            </p:cond>
                                          </p:endCondLst>
                                        </p:cTn>
                                        <p:tgtEl>
                                          <p:sndTgt r:embed="rId6" name="suction.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047583"/>
                                        </p:tgtEl>
                                        <p:attrNameLst>
                                          <p:attrName>style.visibility</p:attrName>
                                        </p:attrNameLst>
                                      </p:cBhvr>
                                      <p:to>
                                        <p:strVal val="visible"/>
                                      </p:to>
                                    </p:set>
                                    <p:animEffect transition="in" filter="wipe(down)">
                                      <p:cBhvr>
                                        <p:cTn id="100" dur="500"/>
                                        <p:tgtEl>
                                          <p:spTgt spid="1047583"/>
                                        </p:tgtEl>
                                      </p:cBhvr>
                                    </p:animEffect>
                                  </p:childTnLst>
                                  <p:subTnLst>
                                    <p:audio>
                                      <p:cMediaNode>
                                        <p:cTn display="0" masterRel="sameClick">
                                          <p:stCondLst>
                                            <p:cond evt="begin" delay="0">
                                              <p:tn val="98"/>
                                            </p:cond>
                                          </p:stCondLst>
                                          <p:endCondLst>
                                            <p:cond evt="onStopAudio" delay="0">
                                              <p:tgtEl>
                                                <p:sldTgt/>
                                              </p:tgtEl>
                                            </p:cond>
                                          </p:endCondLst>
                                        </p:cTn>
                                        <p:tgtEl>
                                          <p:sndTgt r:embed="rId6"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047573"/>
                                        </p:tgtEl>
                                        <p:attrNameLst>
                                          <p:attrName>style.visibility</p:attrName>
                                        </p:attrNameLst>
                                      </p:cBhvr>
                                      <p:to>
                                        <p:strVal val="visible"/>
                                      </p:to>
                                    </p:set>
                                    <p:anim calcmode="lin" valueType="num">
                                      <p:cBhvr>
                                        <p:cTn id="105" dur="500" fill="hold"/>
                                        <p:tgtEl>
                                          <p:spTgt spid="1047573"/>
                                        </p:tgtEl>
                                        <p:attrNameLst>
                                          <p:attrName>ppt_w</p:attrName>
                                        </p:attrNameLst>
                                      </p:cBhvr>
                                      <p:tavLst>
                                        <p:tav tm="0">
                                          <p:val>
                                            <p:fltVal val="0"/>
                                          </p:val>
                                        </p:tav>
                                        <p:tav tm="100000">
                                          <p:val>
                                            <p:strVal val="#ppt_w"/>
                                          </p:val>
                                        </p:tav>
                                      </p:tavLst>
                                    </p:anim>
                                    <p:anim calcmode="lin" valueType="num">
                                      <p:cBhvr>
                                        <p:cTn id="106" dur="500" fill="hold"/>
                                        <p:tgtEl>
                                          <p:spTgt spid="1047573"/>
                                        </p:tgtEl>
                                        <p:attrNameLst>
                                          <p:attrName>ppt_h</p:attrName>
                                        </p:attrNameLst>
                                      </p:cBhvr>
                                      <p:tavLst>
                                        <p:tav tm="0">
                                          <p:val>
                                            <p:fltVal val="0"/>
                                          </p:val>
                                        </p:tav>
                                        <p:tav tm="100000">
                                          <p:val>
                                            <p:strVal val="#ppt_h"/>
                                          </p:val>
                                        </p:tav>
                                      </p:tavLst>
                                    </p:anim>
                                    <p:animEffect transition="in" filter="fade">
                                      <p:cBhvr>
                                        <p:cTn id="107" dur="500"/>
                                        <p:tgtEl>
                                          <p:spTgt spid="1047573"/>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73" grpId="0" animBg="1"/>
      <p:bldP spid="1047575" grpId="0" animBg="1"/>
      <p:bldP spid="1047576" grpId="0"/>
      <p:bldP spid="1047577" grpId="0"/>
      <p:bldP spid="1047578" grpId="0" animBg="1"/>
      <p:bldP spid="1047579" grpId="0" animBg="1"/>
      <p:bldP spid="1047580" grpId="0" animBg="1"/>
      <p:bldP spid="1047581" grpId="0" animBg="1"/>
      <p:bldP spid="1047582" grpId="0" animBg="1"/>
      <p:bldP spid="104758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04" name="Rectangle 4"/>
              <p:cNvSpPr>
                <a:spLocks noChangeArrowheads="1"/>
              </p:cNvSpPr>
              <p:nvPr/>
            </p:nvSpPr>
            <p:spPr bwMode="auto">
              <a:xfrm>
                <a:off x="685800" y="1746250"/>
                <a:ext cx="7772400" cy="5111750"/>
              </a:xfrm>
              <a:prstGeom prst="rect">
                <a:avLst/>
              </a:prstGeom>
              <a:solidFill>
                <a:srgbClr val="CCFFCC"/>
              </a:solidFill>
              <a:ln w="9525">
                <a:noFill/>
                <a:miter lim="800000"/>
                <a:headEnd/>
                <a:tailEnd/>
              </a:ln>
            </p:spPr>
            <p:txBody>
              <a:bodyPr/>
              <a:lstStyle/>
              <a:p>
                <a:r>
                  <a:rPr lang="en-US" altLang="en-US" dirty="0" smtClean="0"/>
                  <a:t>PRACTICE: An isotope of radium has a half-life of 4 days. A freshly prepared sample of this isotope contains </a:t>
                </a:r>
                <a:r>
                  <a:rPr lang="en-US" altLang="en-US" i="1" dirty="0"/>
                  <a:t>N</a:t>
                </a:r>
                <a:r>
                  <a:rPr lang="en-US" altLang="en-US" dirty="0"/>
                  <a:t> atoms. The time taken for </a:t>
                </a:r>
                <a14:m>
                  <m:oMath xmlns:m="http://schemas.openxmlformats.org/officeDocument/2006/math">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7</m:t>
                        </m:r>
                        <m:r>
                          <a:rPr lang="en-US" altLang="en-US" sz="2000" i="1" dirty="0" smtClean="0">
                            <a:latin typeface="Cambria Math" panose="02040503050406030204" pitchFamily="18" charset="0"/>
                          </a:rPr>
                          <m:t>𝑁</m:t>
                        </m:r>
                      </m:num>
                      <m:den>
                        <m:r>
                          <a:rPr lang="en-US" altLang="en-US" sz="2000" i="1" dirty="0" smtClean="0">
                            <a:latin typeface="Cambria Math" panose="02040503050406030204" pitchFamily="18" charset="0"/>
                          </a:rPr>
                          <m:t>8</m:t>
                        </m:r>
                      </m:den>
                    </m:f>
                    <m:r>
                      <a:rPr lang="en-US" altLang="en-US" sz="2000" i="1" dirty="0" smtClean="0">
                        <a:latin typeface="Cambria Math" panose="02040503050406030204" pitchFamily="18" charset="0"/>
                      </a:rPr>
                      <m:t> </m:t>
                    </m:r>
                  </m:oMath>
                </a14:m>
                <a:r>
                  <a:rPr lang="en-US" altLang="en-US" dirty="0"/>
                  <a:t>of the atoms of this isotope to decay is</a:t>
                </a:r>
              </a:p>
              <a:p>
                <a:pPr>
                  <a:spcBef>
                    <a:spcPts val="1200"/>
                  </a:spcBef>
                </a:pPr>
                <a:r>
                  <a:rPr lang="en-US" altLang="en-US" dirty="0"/>
                  <a:t>A. 32 days.</a:t>
                </a:r>
              </a:p>
              <a:p>
                <a:r>
                  <a:rPr lang="en-US" altLang="en-US" dirty="0"/>
                  <a:t>B. 16 days.</a:t>
                </a:r>
              </a:p>
              <a:p>
                <a:r>
                  <a:rPr lang="en-US" altLang="en-US" dirty="0"/>
                  <a:t>C. 12 days.</a:t>
                </a:r>
              </a:p>
              <a:p>
                <a:r>
                  <a:rPr lang="en-US" altLang="en-US" dirty="0"/>
                  <a:t>D. 8 days.</a:t>
                </a:r>
              </a:p>
              <a:p>
                <a:pPr>
                  <a:spcBef>
                    <a:spcPts val="600"/>
                  </a:spcBef>
                </a:pPr>
                <a:r>
                  <a:rPr lang="en-US" altLang="en-US" dirty="0" smtClean="0">
                    <a:sym typeface="Symbol" pitchFamily="18" charset="2"/>
                  </a:rPr>
                  <a:t>SOLUTION</a:t>
                </a:r>
                <a:r>
                  <a:rPr lang="en-US" altLang="en-US" dirty="0">
                    <a:sym typeface="Symbol" pitchFamily="18" charset="2"/>
                  </a:rPr>
                  <a:t>: Read the problem carefully. If </a:t>
                </a:r>
                <a14:m>
                  <m:oMath xmlns:m="http://schemas.openxmlformats.org/officeDocument/2006/math">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7</m:t>
                        </m:r>
                        <m:r>
                          <a:rPr lang="en-US" altLang="en-US" sz="2000" i="1" dirty="0" smtClean="0">
                            <a:latin typeface="Cambria Math" panose="02040503050406030204" pitchFamily="18" charset="0"/>
                          </a:rPr>
                          <m:t>𝑁</m:t>
                        </m:r>
                      </m:num>
                      <m:den>
                        <m:r>
                          <a:rPr lang="en-US" altLang="en-US" sz="2000" i="1" dirty="0" smtClean="0">
                            <a:latin typeface="Cambria Math" panose="02040503050406030204" pitchFamily="18" charset="0"/>
                          </a:rPr>
                          <m:t>8</m:t>
                        </m:r>
                      </m:den>
                    </m:f>
                    <m:r>
                      <a:rPr lang="en-US" altLang="en-US" sz="2000" i="1" dirty="0" smtClean="0">
                        <a:latin typeface="Cambria Math" panose="02040503050406030204" pitchFamily="18" charset="0"/>
                      </a:rPr>
                      <m:t> </m:t>
                    </m:r>
                  </m:oMath>
                </a14:m>
                <a:r>
                  <a:rPr lang="en-US" altLang="en-US" dirty="0"/>
                  <a:t>has decayed, only </a:t>
                </a:r>
                <a14:m>
                  <m:oMath xmlns:m="http://schemas.openxmlformats.org/officeDocument/2006/math">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1</m:t>
                        </m:r>
                        <m:r>
                          <a:rPr lang="en-US" altLang="en-US" sz="2000" i="1" dirty="0" smtClean="0">
                            <a:latin typeface="Cambria Math" panose="02040503050406030204" pitchFamily="18" charset="0"/>
                          </a:rPr>
                          <m:t>𝑁</m:t>
                        </m:r>
                      </m:num>
                      <m:den>
                        <m:r>
                          <a:rPr lang="en-US" altLang="en-US" sz="2000" i="1" dirty="0" smtClean="0">
                            <a:latin typeface="Cambria Math" panose="02040503050406030204" pitchFamily="18" charset="0"/>
                          </a:rPr>
                          <m:t>8</m:t>
                        </m:r>
                      </m:den>
                    </m:f>
                    <m:r>
                      <a:rPr lang="en-US" altLang="en-US" sz="2000" i="1" dirty="0" smtClean="0">
                        <a:latin typeface="Cambria Math" panose="02040503050406030204" pitchFamily="18" charset="0"/>
                      </a:rPr>
                      <m:t> </m:t>
                    </m:r>
                  </m:oMath>
                </a14:m>
                <a:r>
                  <a:rPr lang="en-US" altLang="en-US" dirty="0"/>
                  <a:t>atoms of the isotope remain. </a:t>
                </a:r>
                <a:endParaRPr lang="en-US" altLang="en-US" dirty="0">
                  <a:sym typeface="Symbol" pitchFamily="18" charset="2"/>
                </a:endParaRPr>
              </a:p>
              <a:p>
                <a:pPr>
                  <a:spcBef>
                    <a:spcPts val="600"/>
                  </a:spcBef>
                  <a:buFont typeface="Symbol" pitchFamily="18" charset="2"/>
                  <a:buChar char="·"/>
                </a:pPr>
                <a:r>
                  <a:rPr lang="en-US" altLang="en-US" i="1" dirty="0">
                    <a:sym typeface="Symbol" pitchFamily="18" charset="2"/>
                  </a:rPr>
                  <a:t>N</a:t>
                </a:r>
                <a:r>
                  <a:rPr lang="en-US" altLang="en-US" dirty="0">
                    <a:sym typeface="Symbol" pitchFamily="18" charset="2"/>
                  </a:rPr>
                  <a:t></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2</m:t>
                            </m:r>
                          </m:den>
                        </m:f>
                      </m:e>
                    </m:d>
                  </m:oMath>
                </a14:m>
                <a:r>
                  <a:rPr lang="en-US" altLang="en-US" i="1" dirty="0">
                    <a:sym typeface="Symbol" pitchFamily="18" charset="2"/>
                  </a:rPr>
                  <a:t>N</a:t>
                </a:r>
                <a:r>
                  <a:rPr lang="en-US" altLang="en-US" dirty="0">
                    <a:sym typeface="Symbol" pitchFamily="18" charset="2"/>
                  </a:rPr>
                  <a:t> </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4</m:t>
                            </m:r>
                          </m:den>
                        </m:f>
                      </m:e>
                    </m:d>
                  </m:oMath>
                </a14:m>
                <a:r>
                  <a:rPr lang="en-US" altLang="en-US" i="1" dirty="0">
                    <a:sym typeface="Symbol" pitchFamily="18" charset="2"/>
                  </a:rPr>
                  <a:t>N</a:t>
                </a:r>
                <a:r>
                  <a:rPr lang="en-US" altLang="en-US" dirty="0">
                    <a:sym typeface="Symbol" pitchFamily="18" charset="2"/>
                  </a:rPr>
                  <a:t> </a:t>
                </a:r>
                <a14:m>
                  <m:oMath xmlns:m="http://schemas.openxmlformats.org/officeDocument/2006/math">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8</m:t>
                            </m:r>
                          </m:den>
                        </m:f>
                      </m:e>
                    </m:d>
                  </m:oMath>
                </a14:m>
                <a:r>
                  <a:rPr lang="en-US" altLang="en-US" i="1" dirty="0">
                    <a:sym typeface="Symbol" pitchFamily="18" charset="2"/>
                  </a:rPr>
                  <a:t>N</a:t>
                </a:r>
                <a:r>
                  <a:rPr lang="en-US" altLang="en-US" dirty="0">
                    <a:sym typeface="Symbol" pitchFamily="18" charset="2"/>
                  </a:rPr>
                  <a:t> is 3 half-lives. </a:t>
                </a:r>
              </a:p>
              <a:p>
                <a:pPr>
                  <a:spcBef>
                    <a:spcPts val="600"/>
                  </a:spcBef>
                  <a:buFont typeface="Symbol" pitchFamily="18" charset="2"/>
                  <a:buChar char="·"/>
                </a:pPr>
                <a:r>
                  <a:rPr lang="en-US" altLang="en-US" dirty="0">
                    <a:sym typeface="Symbol" pitchFamily="18" charset="2"/>
                  </a:rPr>
                  <a:t>That would be 12 days since each half-life is 4 days.</a:t>
                </a:r>
              </a:p>
            </p:txBody>
          </p:sp>
        </mc:Choice>
        <mc:Fallback xmlns="">
          <p:sp>
            <p:nvSpPr>
              <p:cNvPr id="1049604" name="Rectangle 4"/>
              <p:cNvSpPr>
                <a:spLocks noRot="1" noChangeAspect="1" noMove="1" noResize="1" noEditPoints="1" noAdjustHandles="1" noChangeArrowheads="1" noChangeShapeType="1" noTextEdit="1"/>
              </p:cNvSpPr>
              <p:nvPr/>
            </p:nvSpPr>
            <p:spPr bwMode="auto">
              <a:xfrm>
                <a:off x="685800" y="1746250"/>
                <a:ext cx="7772400" cy="5111750"/>
              </a:xfrm>
              <a:prstGeom prst="rect">
                <a:avLst/>
              </a:prstGeom>
              <a:blipFill>
                <a:blip r:embed="rId6"/>
                <a:stretch>
                  <a:fillRect l="-1255" t="-834" r="-1412" b="-3576"/>
                </a:stretch>
              </a:blipFill>
              <a:ln w="9525">
                <a:noFill/>
                <a:miter lim="800000"/>
                <a:headEnd/>
                <a:tailEnd/>
              </a:ln>
            </p:spPr>
            <p:txBody>
              <a:bodyPr/>
              <a:lstStyle/>
              <a:p>
                <a:r>
                  <a:rPr lang="en-US">
                    <a:noFill/>
                  </a:rPr>
                  <a:t> </a:t>
                </a:r>
              </a:p>
            </p:txBody>
          </p:sp>
        </mc:Fallback>
      </mc:AlternateContent>
      <p:sp>
        <p:nvSpPr>
          <p:cNvPr id="1049612" name="Oval 12"/>
          <p:cNvSpPr>
            <a:spLocks noChangeArrowheads="1"/>
          </p:cNvSpPr>
          <p:nvPr/>
        </p:nvSpPr>
        <p:spPr bwMode="auto">
          <a:xfrm>
            <a:off x="764988" y="4225458"/>
            <a:ext cx="347663" cy="347662"/>
          </a:xfrm>
          <a:prstGeom prst="ellipse">
            <a:avLst/>
          </a:prstGeom>
          <a:noFill/>
          <a:ln w="28575">
            <a:solidFill>
              <a:srgbClr val="FF0000"/>
            </a:solidFill>
            <a:round/>
            <a:headEnd/>
            <a:tailEnd/>
          </a:ln>
        </p:spPr>
        <p:txBody>
          <a:bodyPr wrap="none" anchor="ctr"/>
          <a:lstStyle/>
          <a:p>
            <a:endParaRPr lang="en-US" alt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04">
                                            <p:txEl>
                                              <p:pRg st="0" end="0"/>
                                            </p:txEl>
                                          </p:spTgt>
                                        </p:tgtEl>
                                        <p:attrNameLst>
                                          <p:attrName>style.visibility</p:attrName>
                                        </p:attrNameLst>
                                      </p:cBhvr>
                                      <p:to>
                                        <p:strVal val="visible"/>
                                      </p:to>
                                    </p:set>
                                    <p:anim calcmode="lin" valueType="num">
                                      <p:cBhvr additive="base">
                                        <p:cTn id="7" dur="500" fill="hold"/>
                                        <p:tgtEl>
                                          <p:spTgt spid="1049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04">
                                            <p:txEl>
                                              <p:pRg st="1" end="1"/>
                                            </p:txEl>
                                          </p:spTgt>
                                        </p:tgtEl>
                                        <p:attrNameLst>
                                          <p:attrName>style.visibility</p:attrName>
                                        </p:attrNameLst>
                                      </p:cBhvr>
                                      <p:to>
                                        <p:strVal val="visible"/>
                                      </p:to>
                                    </p:set>
                                    <p:anim calcmode="lin" valueType="num">
                                      <p:cBhvr additive="base">
                                        <p:cTn id="13" dur="500" fill="hold"/>
                                        <p:tgtEl>
                                          <p:spTgt spid="1049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049604">
                                            <p:txEl>
                                              <p:pRg st="2" end="2"/>
                                            </p:txEl>
                                          </p:spTgt>
                                        </p:tgtEl>
                                        <p:attrNameLst>
                                          <p:attrName>style.visibility</p:attrName>
                                        </p:attrNameLst>
                                      </p:cBhvr>
                                      <p:to>
                                        <p:strVal val="visible"/>
                                      </p:to>
                                    </p:set>
                                    <p:anim calcmode="lin" valueType="num">
                                      <p:cBhvr additive="base">
                                        <p:cTn id="17" dur="500" fill="hold"/>
                                        <p:tgtEl>
                                          <p:spTgt spid="104960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9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19" presetID="2" presetClass="entr" presetSubtype="4" fill="hold" nodeType="withEffect">
                                  <p:stCondLst>
                                    <p:cond delay="0"/>
                                  </p:stCondLst>
                                  <p:childTnLst>
                                    <p:set>
                                      <p:cBhvr>
                                        <p:cTn id="20" dur="1" fill="hold">
                                          <p:stCondLst>
                                            <p:cond delay="0"/>
                                          </p:stCondLst>
                                        </p:cTn>
                                        <p:tgtEl>
                                          <p:spTgt spid="1049604">
                                            <p:txEl>
                                              <p:pRg st="3" end="3"/>
                                            </p:txEl>
                                          </p:spTgt>
                                        </p:tgtEl>
                                        <p:attrNameLst>
                                          <p:attrName>style.visibility</p:attrName>
                                        </p:attrNameLst>
                                      </p:cBhvr>
                                      <p:to>
                                        <p:strVal val="visible"/>
                                      </p:to>
                                    </p:set>
                                    <p:anim calcmode="lin" valueType="num">
                                      <p:cBhvr additive="base">
                                        <p:cTn id="21" dur="500" fill="hold"/>
                                        <p:tgtEl>
                                          <p:spTgt spid="104960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9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2" presetClass="entr" presetSubtype="4" fill="hold" nodeType="withEffect">
                                  <p:stCondLst>
                                    <p:cond delay="0"/>
                                  </p:stCondLst>
                                  <p:childTnLst>
                                    <p:set>
                                      <p:cBhvr>
                                        <p:cTn id="24" dur="1" fill="hold">
                                          <p:stCondLst>
                                            <p:cond delay="0"/>
                                          </p:stCondLst>
                                        </p:cTn>
                                        <p:tgtEl>
                                          <p:spTgt spid="1049604">
                                            <p:txEl>
                                              <p:pRg st="4" end="4"/>
                                            </p:txEl>
                                          </p:spTgt>
                                        </p:tgtEl>
                                        <p:attrNameLst>
                                          <p:attrName>style.visibility</p:attrName>
                                        </p:attrNameLst>
                                      </p:cBhvr>
                                      <p:to>
                                        <p:strVal val="visible"/>
                                      </p:to>
                                    </p:set>
                                    <p:anim calcmode="lin" valueType="num">
                                      <p:cBhvr additive="base">
                                        <p:cTn id="25" dur="500" fill="hold"/>
                                        <p:tgtEl>
                                          <p:spTgt spid="104960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9604">
                                            <p:txEl>
                                              <p:pRg st="5" end="5"/>
                                            </p:txEl>
                                          </p:spTgt>
                                        </p:tgtEl>
                                        <p:attrNameLst>
                                          <p:attrName>style.visibility</p:attrName>
                                        </p:attrNameLst>
                                      </p:cBhvr>
                                      <p:to>
                                        <p:strVal val="visible"/>
                                      </p:to>
                                    </p:set>
                                    <p:anim calcmode="lin" valueType="num">
                                      <p:cBhvr additive="base">
                                        <p:cTn id="31" dur="500" fill="hold"/>
                                        <p:tgtEl>
                                          <p:spTgt spid="104960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9604">
                                            <p:txEl>
                                              <p:pRg st="6" end="6"/>
                                            </p:txEl>
                                          </p:spTgt>
                                        </p:tgtEl>
                                        <p:attrNameLst>
                                          <p:attrName>style.visibility</p:attrName>
                                        </p:attrNameLst>
                                      </p:cBhvr>
                                      <p:to>
                                        <p:strVal val="visible"/>
                                      </p:to>
                                    </p:set>
                                    <p:anim calcmode="lin" valueType="num">
                                      <p:cBhvr additive="base">
                                        <p:cTn id="37" dur="500" fill="hold"/>
                                        <p:tgtEl>
                                          <p:spTgt spid="104960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9604">
                                            <p:txEl>
                                              <p:pRg st="7" end="7"/>
                                            </p:txEl>
                                          </p:spTgt>
                                        </p:tgtEl>
                                        <p:attrNameLst>
                                          <p:attrName>style.visibility</p:attrName>
                                        </p:attrNameLst>
                                      </p:cBhvr>
                                      <p:to>
                                        <p:strVal val="visible"/>
                                      </p:to>
                                    </p:set>
                                    <p:anim calcmode="lin" valueType="num">
                                      <p:cBhvr additive="base">
                                        <p:cTn id="43" dur="500" fill="hold"/>
                                        <p:tgtEl>
                                          <p:spTgt spid="104960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960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49612"/>
                                        </p:tgtEl>
                                        <p:attrNameLst>
                                          <p:attrName>style.visibility</p:attrName>
                                        </p:attrNameLst>
                                      </p:cBhvr>
                                      <p:to>
                                        <p:strVal val="visible"/>
                                      </p:to>
                                    </p:set>
                                    <p:anim calcmode="lin" valueType="num">
                                      <p:cBhvr>
                                        <p:cTn id="49" dur="500" fill="hold"/>
                                        <p:tgtEl>
                                          <p:spTgt spid="1049612"/>
                                        </p:tgtEl>
                                        <p:attrNameLst>
                                          <p:attrName>ppt_w</p:attrName>
                                        </p:attrNameLst>
                                      </p:cBhvr>
                                      <p:tavLst>
                                        <p:tav tm="0">
                                          <p:val>
                                            <p:fltVal val="0"/>
                                          </p:val>
                                        </p:tav>
                                        <p:tav tm="100000">
                                          <p:val>
                                            <p:strVal val="#ppt_w"/>
                                          </p:val>
                                        </p:tav>
                                      </p:tavLst>
                                    </p:anim>
                                    <p:anim calcmode="lin" valueType="num">
                                      <p:cBhvr>
                                        <p:cTn id="50" dur="500" fill="hold"/>
                                        <p:tgtEl>
                                          <p:spTgt spid="1049612"/>
                                        </p:tgtEl>
                                        <p:attrNameLst>
                                          <p:attrName>ppt_h</p:attrName>
                                        </p:attrNameLst>
                                      </p:cBhvr>
                                      <p:tavLst>
                                        <p:tav tm="0">
                                          <p:val>
                                            <p:fltVal val="0"/>
                                          </p:val>
                                        </p:tav>
                                        <p:tav tm="100000">
                                          <p:val>
                                            <p:strVal val="#ppt_h"/>
                                          </p:val>
                                        </p:tav>
                                      </p:tavLst>
                                    </p:anim>
                                    <p:animEffect transition="in" filter="fade">
                                      <p:cBhvr>
                                        <p:cTn id="51" dur="500"/>
                                        <p:tgtEl>
                                          <p:spTgt spid="1049612"/>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nvSpPr>
        <p:spPr bwMode="auto">
          <a:xfrm>
            <a:off x="685800" y="1331913"/>
            <a:ext cx="7772400" cy="5526087"/>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1897 British physicist J.J. Thomson discovered the electron, and went on to propose a "plum pudding" model of the atom in which all of the                                  electrons were embedded in a spherical                           positive charge the size of the atom.</a:t>
            </a: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cs typeface="Times New Roman" panose="02020603050405020304" pitchFamily="18" charset="0"/>
                <a:sym typeface="Symbol" panose="05050102010706020507" pitchFamily="18" charset="2"/>
              </a:rPr>
              <a:t></a:t>
            </a:r>
            <a:r>
              <a:rPr lang="en-US" altLang="en-US" sz="2400" dirty="0" smtClean="0">
                <a:solidFill>
                  <a:srgbClr val="000000"/>
                </a:solidFill>
                <a:cs typeface="Times New Roman" panose="02020603050405020304" pitchFamily="18" charset="0"/>
              </a:rPr>
              <a:t>In the next slides we will disprove this model…</a:t>
            </a:r>
            <a:endParaRPr lang="en-US" altLang="en-US" sz="2400" dirty="0" smtClean="0">
              <a:solidFill>
                <a:srgbClr val="000000"/>
              </a:solidFill>
              <a:latin typeface="+mn-lt"/>
              <a:cs typeface="Times New Roman" panose="02020603050405020304" pitchFamily="18" charset="0"/>
            </a:endParaRPr>
          </a:p>
        </p:txBody>
      </p:sp>
      <p:pic>
        <p:nvPicPr>
          <p:cNvPr id="887827" name="Picture 19"/>
          <p:cNvPicPr>
            <a:picLocks noChangeAspect="1" noChangeArrowheads="1"/>
          </p:cNvPicPr>
          <p:nvPr/>
        </p:nvPicPr>
        <p:blipFill>
          <a:blip r:embed="rId8" cstate="print"/>
          <a:srcRect/>
          <a:stretch>
            <a:fillRect/>
          </a:stretch>
        </p:blipFill>
        <p:spPr bwMode="auto">
          <a:xfrm>
            <a:off x="823913" y="3724275"/>
            <a:ext cx="4138612" cy="2559050"/>
          </a:xfrm>
          <a:prstGeom prst="rect">
            <a:avLst/>
          </a:prstGeom>
          <a:ln>
            <a:noFill/>
          </a:ln>
          <a:effectLst>
            <a:outerShdw blurRad="292100" dist="139700" dir="2700000" algn="tl" rotWithShape="0">
              <a:srgbClr val="333333">
                <a:alpha val="65000"/>
              </a:srgbClr>
            </a:outerShdw>
          </a:effectLst>
          <a:extLst/>
        </p:spPr>
      </p:pic>
      <p:pic>
        <p:nvPicPr>
          <p:cNvPr id="887812" name="Picture 4" descr="Thomson"/>
          <p:cNvPicPr>
            <a:picLocks noChangeAspect="1" noChangeArrowheads="1"/>
          </p:cNvPicPr>
          <p:nvPr/>
        </p:nvPicPr>
        <p:blipFill>
          <a:blip r:embed="rId9" cstate="print"/>
          <a:srcRect/>
          <a:stretch>
            <a:fillRect/>
          </a:stretch>
        </p:blipFill>
        <p:spPr bwMode="auto">
          <a:xfrm>
            <a:off x="6473825" y="2616200"/>
            <a:ext cx="1870075" cy="2797175"/>
          </a:xfrm>
          <a:prstGeom prst="rect">
            <a:avLst/>
          </a:prstGeom>
          <a:ln>
            <a:noFill/>
          </a:ln>
          <a:effectLst>
            <a:outerShdw blurRad="292100" dist="139700" dir="2700000" algn="tl" rotWithShape="0">
              <a:srgbClr val="333333">
                <a:alpha val="65000"/>
              </a:srgbClr>
            </a:outerShdw>
          </a:effectLst>
          <a:extLst/>
        </p:spPr>
      </p:pic>
      <p:sp>
        <p:nvSpPr>
          <p:cNvPr id="887821" name="Text Box 13"/>
          <p:cNvSpPr txBox="1">
            <a:spLocks noChangeArrowheads="1"/>
          </p:cNvSpPr>
          <p:nvPr/>
        </p:nvSpPr>
        <p:spPr bwMode="auto">
          <a:xfrm>
            <a:off x="4932363" y="3871913"/>
            <a:ext cx="1568450" cy="1570037"/>
          </a:xfrm>
          <a:prstGeom prst="rect">
            <a:avLst/>
          </a:prstGeom>
          <a:noFill/>
          <a:ln w="9525">
            <a:noFill/>
            <a:miter lim="800000"/>
            <a:headEnd/>
            <a:tailEnd/>
          </a:ln>
        </p:spPr>
        <p:txBody>
          <a:bodyPr>
            <a:spAutoFit/>
          </a:bodyPr>
          <a:lstStyle/>
          <a:p>
            <a:pPr algn="ctr"/>
            <a:r>
              <a:rPr lang="en-US" altLang="en-US">
                <a:solidFill>
                  <a:schemeClr val="hlink"/>
                </a:solidFill>
              </a:rPr>
              <a:t>“Plum pudding” model of the atom</a:t>
            </a:r>
          </a:p>
        </p:txBody>
      </p:sp>
      <p:sp>
        <p:nvSpPr>
          <p:cNvPr id="887822" name="Text Box 14"/>
          <p:cNvSpPr txBox="1">
            <a:spLocks noChangeArrowheads="1"/>
          </p:cNvSpPr>
          <p:nvPr/>
        </p:nvSpPr>
        <p:spPr bwMode="auto">
          <a:xfrm>
            <a:off x="2736850" y="4664075"/>
            <a:ext cx="549275" cy="457200"/>
          </a:xfrm>
          <a:prstGeom prst="rect">
            <a:avLst/>
          </a:prstGeom>
          <a:noFill/>
          <a:ln w="9525">
            <a:noFill/>
            <a:miter lim="800000"/>
            <a:headEnd/>
            <a:tailEnd/>
          </a:ln>
        </p:spPr>
        <p:txBody>
          <a:bodyPr wrap="none">
            <a:spAutoFit/>
          </a:bodyPr>
          <a:lstStyle/>
          <a:p>
            <a:r>
              <a:rPr lang="en-US" altLang="en-US">
                <a:solidFill>
                  <a:schemeClr val="hlink"/>
                </a:solidFill>
              </a:rPr>
              <a:t>+7</a:t>
            </a:r>
          </a:p>
        </p:txBody>
      </p:sp>
      <p:grpSp>
        <p:nvGrpSpPr>
          <p:cNvPr id="2" name="Group 22"/>
          <p:cNvGrpSpPr>
            <a:grpSpLocks/>
          </p:cNvGrpSpPr>
          <p:nvPr/>
        </p:nvGrpSpPr>
        <p:grpSpPr bwMode="auto">
          <a:xfrm>
            <a:off x="4884738" y="3881438"/>
            <a:ext cx="1617662" cy="1617662"/>
            <a:chOff x="2448" y="1233"/>
            <a:chExt cx="1019" cy="1019"/>
          </a:xfrm>
        </p:grpSpPr>
        <p:sp>
          <p:nvSpPr>
            <p:cNvPr id="7182" name="Oval 20"/>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ltLang="en-US"/>
            </a:p>
          </p:txBody>
        </p:sp>
        <p:sp>
          <p:nvSpPr>
            <p:cNvPr id="7183" name="Line 21"/>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26"/>
          <p:cNvGrpSpPr>
            <a:grpSpLocks/>
          </p:cNvGrpSpPr>
          <p:nvPr/>
        </p:nvGrpSpPr>
        <p:grpSpPr bwMode="auto">
          <a:xfrm>
            <a:off x="1671638" y="3979863"/>
            <a:ext cx="2095500" cy="1771650"/>
            <a:chOff x="1053" y="2795"/>
            <a:chExt cx="1320" cy="1116"/>
          </a:xfrm>
        </p:grpSpPr>
        <p:sp>
          <p:nvSpPr>
            <p:cNvPr id="7179" name="Line 23"/>
            <p:cNvSpPr>
              <a:spLocks noChangeShapeType="1"/>
            </p:cNvSpPr>
            <p:nvPr/>
          </p:nvSpPr>
          <p:spPr bwMode="auto">
            <a:xfrm>
              <a:off x="1061" y="2804"/>
              <a:ext cx="0" cy="1107"/>
            </a:xfrm>
            <a:prstGeom prst="line">
              <a:avLst/>
            </a:prstGeom>
            <a:noFill/>
            <a:ln w="9525">
              <a:solidFill>
                <a:schemeClr val="tx1"/>
              </a:solidFill>
              <a:round/>
              <a:headEnd/>
              <a:tailEnd/>
            </a:ln>
          </p:spPr>
          <p:txBody>
            <a:bodyPr/>
            <a:lstStyle/>
            <a:p>
              <a:endParaRPr lang="en-US"/>
            </a:p>
          </p:txBody>
        </p:sp>
        <p:sp>
          <p:nvSpPr>
            <p:cNvPr id="7180" name="Line 24"/>
            <p:cNvSpPr>
              <a:spLocks noChangeShapeType="1"/>
            </p:cNvSpPr>
            <p:nvPr/>
          </p:nvSpPr>
          <p:spPr bwMode="auto">
            <a:xfrm>
              <a:off x="2367" y="2795"/>
              <a:ext cx="0" cy="1107"/>
            </a:xfrm>
            <a:prstGeom prst="line">
              <a:avLst/>
            </a:prstGeom>
            <a:noFill/>
            <a:ln w="9525">
              <a:solidFill>
                <a:schemeClr val="tx1"/>
              </a:solidFill>
              <a:round/>
              <a:headEnd/>
              <a:tailEnd/>
            </a:ln>
          </p:spPr>
          <p:txBody>
            <a:bodyPr/>
            <a:lstStyle/>
            <a:p>
              <a:endParaRPr lang="en-US"/>
            </a:p>
          </p:txBody>
        </p:sp>
        <p:sp>
          <p:nvSpPr>
            <p:cNvPr id="7181" name="Line 25"/>
            <p:cNvSpPr>
              <a:spLocks noChangeShapeType="1"/>
            </p:cNvSpPr>
            <p:nvPr/>
          </p:nvSpPr>
          <p:spPr bwMode="auto">
            <a:xfrm>
              <a:off x="1053" y="2864"/>
              <a:ext cx="1320" cy="0"/>
            </a:xfrm>
            <a:prstGeom prst="line">
              <a:avLst/>
            </a:prstGeom>
            <a:noFill/>
            <a:ln w="19050">
              <a:solidFill>
                <a:schemeClr val="tx1"/>
              </a:solidFill>
              <a:round/>
              <a:headEnd type="arrow" w="med" len="med"/>
              <a:tailEnd type="arrow" w="med" len="med"/>
            </a:ln>
          </p:spPr>
          <p:txBody>
            <a:bodyPr/>
            <a:lstStyle/>
            <a:p>
              <a:endParaRPr lang="en-US"/>
            </a:p>
          </p:txBody>
        </p:sp>
      </p:grpSp>
      <p:sp>
        <p:nvSpPr>
          <p:cNvPr id="887835" name="Text Box 27"/>
          <p:cNvSpPr txBox="1">
            <a:spLocks noChangeArrowheads="1"/>
          </p:cNvSpPr>
          <p:nvPr/>
        </p:nvSpPr>
        <p:spPr bwMode="auto">
          <a:xfrm rot="5400000">
            <a:off x="3220243" y="4488657"/>
            <a:ext cx="1770063" cy="755650"/>
          </a:xfrm>
          <a:prstGeom prst="rect">
            <a:avLst/>
          </a:prstGeom>
          <a:noFill/>
          <a:ln w="9525">
            <a:noFill/>
            <a:miter lim="800000"/>
            <a:headEnd/>
            <a:tailEnd/>
          </a:ln>
        </p:spPr>
        <p:txBody>
          <a:bodyPr>
            <a:spAutoFit/>
          </a:bodyPr>
          <a:lstStyle/>
          <a:p>
            <a:pPr algn="ctr">
              <a:lnSpc>
                <a:spcPct val="90000"/>
              </a:lnSpc>
              <a:spcBef>
                <a:spcPct val="50000"/>
              </a:spcBef>
            </a:pPr>
            <a:r>
              <a:rPr lang="en-US" altLang="en-US">
                <a:solidFill>
                  <a:schemeClr val="hlink"/>
                </a:solidFill>
              </a:rPr>
              <a:t>atomic diameter</a:t>
            </a:r>
          </a:p>
        </p:txBody>
      </p:sp>
      <p:sp>
        <p:nvSpPr>
          <p:cNvPr id="717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7810">
                                            <p:txEl>
                                              <p:pRg st="0" end="0"/>
                                            </p:txEl>
                                          </p:spTgt>
                                        </p:tgtEl>
                                        <p:attrNameLst>
                                          <p:attrName>style.visibility</p:attrName>
                                        </p:attrNameLst>
                                      </p:cBhvr>
                                      <p:to>
                                        <p:strVal val="visible"/>
                                      </p:to>
                                    </p:set>
                                    <p:anim calcmode="lin" valueType="num">
                                      <p:cBhvr additive="base">
                                        <p:cTn id="7" dur="500" fill="hold"/>
                                        <p:tgtEl>
                                          <p:spTgt spid="88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7810">
                                            <p:txEl>
                                              <p:pRg st="1" end="1"/>
                                            </p:txEl>
                                          </p:spTgt>
                                        </p:tgtEl>
                                        <p:attrNameLst>
                                          <p:attrName>style.visibility</p:attrName>
                                        </p:attrNameLst>
                                      </p:cBhvr>
                                      <p:to>
                                        <p:strVal val="visible"/>
                                      </p:to>
                                    </p:set>
                                    <p:anim calcmode="lin" valueType="num">
                                      <p:cBhvr additive="base">
                                        <p:cTn id="13" dur="500" fill="hold"/>
                                        <p:tgtEl>
                                          <p:spTgt spid="887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887812"/>
                                        </p:tgtEl>
                                        <p:attrNameLst>
                                          <p:attrName>style.visibility</p:attrName>
                                        </p:attrNameLst>
                                      </p:cBhvr>
                                      <p:to>
                                        <p:strVal val="visible"/>
                                      </p:to>
                                    </p:set>
                                    <p:animEffect transition="in" filter="fade">
                                      <p:cBhvr>
                                        <p:cTn id="17" dur="2000"/>
                                        <p:tgtEl>
                                          <p:spTgt spid="887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887827"/>
                                        </p:tgtEl>
                                        <p:attrNameLst>
                                          <p:attrName>style.visibility</p:attrName>
                                        </p:attrNameLst>
                                      </p:cBhvr>
                                      <p:to>
                                        <p:strVal val="visible"/>
                                      </p:to>
                                    </p:set>
                                    <p:anim calcmode="lin" valueType="num">
                                      <p:cBhvr>
                                        <p:cTn id="22" dur="2000" fill="hold"/>
                                        <p:tgtEl>
                                          <p:spTgt spid="887827"/>
                                        </p:tgtEl>
                                        <p:attrNameLst>
                                          <p:attrName>ppt_w</p:attrName>
                                        </p:attrNameLst>
                                      </p:cBhvr>
                                      <p:tavLst>
                                        <p:tav tm="0">
                                          <p:val>
                                            <p:fltVal val="0"/>
                                          </p:val>
                                        </p:tav>
                                        <p:tav tm="100000">
                                          <p:val>
                                            <p:strVal val="#ppt_w"/>
                                          </p:val>
                                        </p:tav>
                                      </p:tavLst>
                                    </p:anim>
                                    <p:anim calcmode="lin" valueType="num">
                                      <p:cBhvr>
                                        <p:cTn id="23" dur="2000" fill="hold"/>
                                        <p:tgtEl>
                                          <p:spTgt spid="887827"/>
                                        </p:tgtEl>
                                        <p:attrNameLst>
                                          <p:attrName>ppt_h</p:attrName>
                                        </p:attrNameLst>
                                      </p:cBhvr>
                                      <p:tavLst>
                                        <p:tav tm="0">
                                          <p:val>
                                            <p:fltVal val="0"/>
                                          </p:val>
                                        </p:tav>
                                        <p:tav tm="100000">
                                          <p:val>
                                            <p:strVal val="#ppt_h"/>
                                          </p:val>
                                        </p:tav>
                                      </p:tavLst>
                                    </p:anim>
                                    <p:animEffect transition="in" filter="fade">
                                      <p:cBhvr>
                                        <p:cTn id="24" dur="2000"/>
                                        <p:tgtEl>
                                          <p:spTgt spid="887827"/>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5" presetID="53" presetClass="entr" presetSubtype="0" fill="hold" grpId="0" nodeType="withEffect">
                                  <p:stCondLst>
                                    <p:cond delay="0"/>
                                  </p:stCondLst>
                                  <p:childTnLst>
                                    <p:set>
                                      <p:cBhvr>
                                        <p:cTn id="26" dur="1" fill="hold">
                                          <p:stCondLst>
                                            <p:cond delay="0"/>
                                          </p:stCondLst>
                                        </p:cTn>
                                        <p:tgtEl>
                                          <p:spTgt spid="887822"/>
                                        </p:tgtEl>
                                        <p:attrNameLst>
                                          <p:attrName>style.visibility</p:attrName>
                                        </p:attrNameLst>
                                      </p:cBhvr>
                                      <p:to>
                                        <p:strVal val="visible"/>
                                      </p:to>
                                    </p:set>
                                    <p:anim calcmode="lin" valueType="num">
                                      <p:cBhvr>
                                        <p:cTn id="27" dur="2000" fill="hold"/>
                                        <p:tgtEl>
                                          <p:spTgt spid="887822"/>
                                        </p:tgtEl>
                                        <p:attrNameLst>
                                          <p:attrName>ppt_w</p:attrName>
                                        </p:attrNameLst>
                                      </p:cBhvr>
                                      <p:tavLst>
                                        <p:tav tm="0">
                                          <p:val>
                                            <p:fltVal val="0"/>
                                          </p:val>
                                        </p:tav>
                                        <p:tav tm="100000">
                                          <p:val>
                                            <p:strVal val="#ppt_w"/>
                                          </p:val>
                                        </p:tav>
                                      </p:tavLst>
                                    </p:anim>
                                    <p:anim calcmode="lin" valueType="num">
                                      <p:cBhvr>
                                        <p:cTn id="28" dur="2000" fill="hold"/>
                                        <p:tgtEl>
                                          <p:spTgt spid="887822"/>
                                        </p:tgtEl>
                                        <p:attrNameLst>
                                          <p:attrName>ppt_h</p:attrName>
                                        </p:attrNameLst>
                                      </p:cBhvr>
                                      <p:tavLst>
                                        <p:tav tm="0">
                                          <p:val>
                                            <p:fltVal val="0"/>
                                          </p:val>
                                        </p:tav>
                                        <p:tav tm="100000">
                                          <p:val>
                                            <p:strVal val="#ppt_h"/>
                                          </p:val>
                                        </p:tav>
                                      </p:tavLst>
                                    </p:anim>
                                    <p:animEffect transition="in" filter="fade">
                                      <p:cBhvr>
                                        <p:cTn id="29" dur="2000"/>
                                        <p:tgtEl>
                                          <p:spTgt spid="8878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87821"/>
                                        </p:tgtEl>
                                        <p:attrNameLst>
                                          <p:attrName>style.visibility</p:attrName>
                                        </p:attrNameLst>
                                      </p:cBhvr>
                                      <p:to>
                                        <p:strVal val="visible"/>
                                      </p:to>
                                    </p:set>
                                    <p:anim calcmode="lin" valueType="num">
                                      <p:cBhvr>
                                        <p:cTn id="34" dur="500" fill="hold"/>
                                        <p:tgtEl>
                                          <p:spTgt spid="887821"/>
                                        </p:tgtEl>
                                        <p:attrNameLst>
                                          <p:attrName>ppt_w</p:attrName>
                                        </p:attrNameLst>
                                      </p:cBhvr>
                                      <p:tavLst>
                                        <p:tav tm="0">
                                          <p:val>
                                            <p:fltVal val="0"/>
                                          </p:val>
                                        </p:tav>
                                        <p:tav tm="100000">
                                          <p:val>
                                            <p:strVal val="#ppt_w"/>
                                          </p:val>
                                        </p:tav>
                                      </p:tavLst>
                                    </p:anim>
                                    <p:anim calcmode="lin" valueType="num">
                                      <p:cBhvr>
                                        <p:cTn id="35" dur="500" fill="hold"/>
                                        <p:tgtEl>
                                          <p:spTgt spid="887821"/>
                                        </p:tgtEl>
                                        <p:attrNameLst>
                                          <p:attrName>ppt_h</p:attrName>
                                        </p:attrNameLst>
                                      </p:cBhvr>
                                      <p:tavLst>
                                        <p:tav tm="0">
                                          <p:val>
                                            <p:fltVal val="0"/>
                                          </p:val>
                                        </p:tav>
                                        <p:tav tm="100000">
                                          <p:val>
                                            <p:strVal val="#ppt_h"/>
                                          </p:val>
                                        </p:tav>
                                      </p:tavLst>
                                    </p:anim>
                                    <p:animEffect transition="in" filter="fade">
                                      <p:cBhvr>
                                        <p:cTn id="36" dur="500"/>
                                        <p:tgtEl>
                                          <p:spTgt spid="887821"/>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887835"/>
                                        </p:tgtEl>
                                        <p:attrNameLst>
                                          <p:attrName>style.visibility</p:attrName>
                                        </p:attrNameLst>
                                      </p:cBhvr>
                                      <p:to>
                                        <p:strVal val="visible"/>
                                      </p:to>
                                    </p:set>
                                    <p:anim calcmode="lin" valueType="num">
                                      <p:cBhvr>
                                        <p:cTn id="46" dur="500" fill="hold"/>
                                        <p:tgtEl>
                                          <p:spTgt spid="887835"/>
                                        </p:tgtEl>
                                        <p:attrNameLst>
                                          <p:attrName>ppt_w</p:attrName>
                                        </p:attrNameLst>
                                      </p:cBhvr>
                                      <p:tavLst>
                                        <p:tav tm="0">
                                          <p:val>
                                            <p:fltVal val="0"/>
                                          </p:val>
                                        </p:tav>
                                        <p:tav tm="100000">
                                          <p:val>
                                            <p:strVal val="#ppt_w"/>
                                          </p:val>
                                        </p:tav>
                                      </p:tavLst>
                                    </p:anim>
                                    <p:anim calcmode="lin" valueType="num">
                                      <p:cBhvr>
                                        <p:cTn id="47" dur="500" fill="hold"/>
                                        <p:tgtEl>
                                          <p:spTgt spid="887835"/>
                                        </p:tgtEl>
                                        <p:attrNameLst>
                                          <p:attrName>ppt_h</p:attrName>
                                        </p:attrNameLst>
                                      </p:cBhvr>
                                      <p:tavLst>
                                        <p:tav tm="0">
                                          <p:val>
                                            <p:fltVal val="0"/>
                                          </p:val>
                                        </p:tav>
                                        <p:tav tm="100000">
                                          <p:val>
                                            <p:strVal val="#ppt_h"/>
                                          </p:val>
                                        </p:tav>
                                      </p:tavLst>
                                    </p:anim>
                                    <p:animEffect transition="in" filter="fade">
                                      <p:cBhvr>
                                        <p:cTn id="48" dur="500"/>
                                        <p:tgtEl>
                                          <p:spTgt spid="88783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87810">
                                            <p:txEl>
                                              <p:pRg st="8" end="8"/>
                                            </p:txEl>
                                          </p:spTgt>
                                        </p:tgtEl>
                                        <p:attrNameLst>
                                          <p:attrName>style.visibility</p:attrName>
                                        </p:attrNameLst>
                                      </p:cBhvr>
                                      <p:to>
                                        <p:strVal val="visible"/>
                                      </p:to>
                                    </p:set>
                                    <p:anim calcmode="lin" valueType="num">
                                      <p:cBhvr additive="base">
                                        <p:cTn id="53" dur="500" fill="hold"/>
                                        <p:tgtEl>
                                          <p:spTgt spid="88781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8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p:bldP spid="887822" grpId="0"/>
      <p:bldP spid="8878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1053703" name="Text Box 7"/>
          <p:cNvSpPr txBox="1">
            <a:spLocks noChangeArrowheads="1"/>
          </p:cNvSpPr>
          <p:nvPr/>
        </p:nvSpPr>
        <p:spPr bwMode="auto">
          <a:xfrm>
            <a:off x="1347788" y="2763838"/>
            <a:ext cx="7088187" cy="118745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Isotopes of an element have the same number of protons and electrons, but differing numbers of neutrons.</a:t>
            </a: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1116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111626"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2552700"/>
            <a:ext cx="7605713" cy="395288"/>
          </a:xfrm>
          <a:prstGeom prst="rect">
            <a:avLst/>
          </a:prstGeom>
          <a:noFill/>
          <a:ln w="9525">
            <a:noFill/>
            <a:miter lim="800000"/>
            <a:headEnd/>
            <a:tailEnd/>
          </a:ln>
        </p:spPr>
      </p:pic>
      <p:pic>
        <p:nvPicPr>
          <p:cNvPr id="111628"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821113"/>
            <a:ext cx="7727950" cy="792162"/>
          </a:xfrm>
          <a:prstGeom prst="rect">
            <a:avLst/>
          </a:prstGeom>
          <a:noFill/>
          <a:ln w="9525">
            <a:noFill/>
            <a:miter lim="800000"/>
            <a:headEnd/>
            <a:tailEnd/>
          </a:ln>
        </p:spPr>
      </p:pic>
      <p:sp>
        <p:nvSpPr>
          <p:cNvPr id="2" name="Text Box 7"/>
          <p:cNvSpPr txBox="1">
            <a:spLocks noChangeArrowheads="1"/>
          </p:cNvSpPr>
          <p:nvPr/>
        </p:nvSpPr>
        <p:spPr bwMode="auto">
          <a:xfrm>
            <a:off x="1343025" y="4589463"/>
            <a:ext cx="7088188" cy="420687"/>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The lower left number is the number of protons.</a:t>
            </a:r>
          </a:p>
        </p:txBody>
      </p:sp>
      <p:sp>
        <p:nvSpPr>
          <p:cNvPr id="1055752" name="Rectangle 8"/>
          <p:cNvSpPr>
            <a:spLocks noChangeArrowheads="1"/>
          </p:cNvSpPr>
          <p:nvPr/>
        </p:nvSpPr>
        <p:spPr bwMode="auto">
          <a:xfrm>
            <a:off x="3006725" y="4392613"/>
            <a:ext cx="193675" cy="2524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5753" name="Rectangle 9"/>
          <p:cNvSpPr>
            <a:spLocks noChangeArrowheads="1"/>
          </p:cNvSpPr>
          <p:nvPr/>
        </p:nvSpPr>
        <p:spPr bwMode="auto">
          <a:xfrm>
            <a:off x="3738563" y="4394200"/>
            <a:ext cx="19367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3" name="Text Box 7"/>
          <p:cNvSpPr txBox="1">
            <a:spLocks noChangeArrowheads="1"/>
          </p:cNvSpPr>
          <p:nvPr/>
        </p:nvSpPr>
        <p:spPr bwMode="auto">
          <a:xfrm>
            <a:off x="1336675" y="4954588"/>
            <a:ext cx="7088188"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Since protons are positive, the new atom has one more positive value than the old.</a:t>
            </a:r>
          </a:p>
        </p:txBody>
      </p:sp>
      <p:sp>
        <p:nvSpPr>
          <p:cNvPr id="4" name="Text Box 7"/>
          <p:cNvSpPr txBox="1">
            <a:spLocks noChangeArrowheads="1"/>
          </p:cNvSpPr>
          <p:nvPr/>
        </p:nvSpPr>
        <p:spPr bwMode="auto">
          <a:xfrm>
            <a:off x="1331913" y="5692775"/>
            <a:ext cx="7088187"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Thus a neutron decayed into a proton and an electron (</a:t>
            </a:r>
            <a:r>
              <a:rPr lang="en-US" altLang="en-US" baseline="30000">
                <a:solidFill>
                  <a:schemeClr val="hlink"/>
                </a:solidFill>
                <a:sym typeface="Symbol" pitchFamily="18" charset="2"/>
              </a:rPr>
              <a:t>-</a:t>
            </a:r>
            <a:r>
              <a:rPr lang="en-US" altLang="en-US">
                <a:solidFill>
                  <a:schemeClr val="hlink"/>
                </a:solidFill>
                <a:sym typeface="Symbol" pitchFamily="18" charset="2"/>
              </a:rPr>
              <a:t>) decay.</a:t>
            </a:r>
          </a:p>
        </p:txBody>
      </p:sp>
      <p:sp>
        <p:nvSpPr>
          <p:cNvPr id="1055755" name="Text Box 11"/>
          <p:cNvSpPr txBox="1">
            <a:spLocks noChangeArrowheads="1"/>
          </p:cNvSpPr>
          <p:nvPr/>
        </p:nvSpPr>
        <p:spPr bwMode="auto">
          <a:xfrm>
            <a:off x="4713288" y="4159250"/>
            <a:ext cx="530225" cy="45720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baseline="30000">
                <a:solidFill>
                  <a:schemeClr val="hlink"/>
                </a:solidFill>
                <a:sym typeface="Symbol" pitchFamily="18" charset="2"/>
              </a:rPr>
              <a:t>-</a:t>
            </a:r>
          </a:p>
        </p:txBody>
      </p:sp>
      <p:sp>
        <p:nvSpPr>
          <p:cNvPr id="5" name="Text Box 7"/>
          <p:cNvSpPr txBox="1">
            <a:spLocks noChangeArrowheads="1"/>
          </p:cNvSpPr>
          <p:nvPr/>
        </p:nvSpPr>
        <p:spPr bwMode="auto">
          <a:xfrm>
            <a:off x="1316038" y="6400800"/>
            <a:ext cx="7088187" cy="420688"/>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And the number of nucleons remains the same…</a:t>
            </a:r>
          </a:p>
        </p:txBody>
      </p:sp>
      <p:sp>
        <p:nvSpPr>
          <p:cNvPr id="1055756" name="Text Box 12"/>
          <p:cNvSpPr txBox="1">
            <a:spLocks noChangeArrowheads="1"/>
          </p:cNvSpPr>
          <p:nvPr/>
        </p:nvSpPr>
        <p:spPr bwMode="auto">
          <a:xfrm>
            <a:off x="3584575" y="4094163"/>
            <a:ext cx="466725" cy="396875"/>
          </a:xfrm>
          <a:prstGeom prst="rect">
            <a:avLst/>
          </a:prstGeom>
          <a:noFill/>
          <a:ln w="9525">
            <a:noFill/>
            <a:miter lim="800000"/>
            <a:headEnd/>
            <a:tailEnd/>
          </a:ln>
        </p:spPr>
        <p:txBody>
          <a:bodyPr wrap="none">
            <a:spAutoFit/>
          </a:bodyPr>
          <a:lstStyle/>
          <a:p>
            <a:r>
              <a:rPr lang="en-US" altLang="en-US" sz="2000" b="1">
                <a:solidFill>
                  <a:schemeClr val="hlink"/>
                </a:solidFill>
              </a:rPr>
              <a:t>42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 calcmode="lin" valueType="num">
                                      <p:cBhvr additive="base">
                                        <p:cTn id="7" dur="500" fill="hold"/>
                                        <p:tgtEl>
                                          <p:spTgt spid="111625"/>
                                        </p:tgtEl>
                                        <p:attrNameLst>
                                          <p:attrName>ppt_x</p:attrName>
                                        </p:attrNameLst>
                                      </p:cBhvr>
                                      <p:tavLst>
                                        <p:tav tm="0">
                                          <p:val>
                                            <p:strVal val="#ppt_x"/>
                                          </p:val>
                                        </p:tav>
                                        <p:tav tm="100000">
                                          <p:val>
                                            <p:strVal val="#ppt_x"/>
                                          </p:val>
                                        </p:tav>
                                      </p:tavLst>
                                    </p:anim>
                                    <p:anim calcmode="lin" valueType="num">
                                      <p:cBhvr additive="base">
                                        <p:cTn id="8" dur="500" fill="hold"/>
                                        <p:tgtEl>
                                          <p:spTgt spid="111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6"/>
                                        </p:tgtEl>
                                        <p:attrNameLst>
                                          <p:attrName>style.visibility</p:attrName>
                                        </p:attrNameLst>
                                      </p:cBhvr>
                                      <p:to>
                                        <p:strVal val="visible"/>
                                      </p:to>
                                    </p:set>
                                    <p:anim calcmode="lin" valueType="num">
                                      <p:cBhvr additive="base">
                                        <p:cTn id="13" dur="500" fill="hold"/>
                                        <p:tgtEl>
                                          <p:spTgt spid="111626"/>
                                        </p:tgtEl>
                                        <p:attrNameLst>
                                          <p:attrName>ppt_x</p:attrName>
                                        </p:attrNameLst>
                                      </p:cBhvr>
                                      <p:tavLst>
                                        <p:tav tm="0">
                                          <p:val>
                                            <p:strVal val="#ppt_x"/>
                                          </p:val>
                                        </p:tav>
                                        <p:tav tm="100000">
                                          <p:val>
                                            <p:strVal val="#ppt_x"/>
                                          </p:val>
                                        </p:tav>
                                      </p:tavLst>
                                    </p:anim>
                                    <p:anim calcmode="lin" valueType="num">
                                      <p:cBhvr additive="base">
                                        <p:cTn id="14" dur="500" fill="hold"/>
                                        <p:tgtEl>
                                          <p:spTgt spid="111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28"/>
                                        </p:tgtEl>
                                        <p:attrNameLst>
                                          <p:attrName>style.visibility</p:attrName>
                                        </p:attrNameLst>
                                      </p:cBhvr>
                                      <p:to>
                                        <p:strVal val="visible"/>
                                      </p:to>
                                    </p:set>
                                    <p:anim calcmode="lin" valueType="num">
                                      <p:cBhvr additive="base">
                                        <p:cTn id="25" dur="500" fill="hold"/>
                                        <p:tgtEl>
                                          <p:spTgt spid="111628"/>
                                        </p:tgtEl>
                                        <p:attrNameLst>
                                          <p:attrName>ppt_x</p:attrName>
                                        </p:attrNameLst>
                                      </p:cBhvr>
                                      <p:tavLst>
                                        <p:tav tm="0">
                                          <p:val>
                                            <p:strVal val="#ppt_x"/>
                                          </p:val>
                                        </p:tav>
                                        <p:tav tm="100000">
                                          <p:val>
                                            <p:strVal val="#ppt_x"/>
                                          </p:val>
                                        </p:tav>
                                      </p:tavLst>
                                    </p:anim>
                                    <p:anim calcmode="lin" valueType="num">
                                      <p:cBhvr additive="base">
                                        <p:cTn id="26" dur="500" fill="hold"/>
                                        <p:tgtEl>
                                          <p:spTgt spid="111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55752"/>
                                        </p:tgtEl>
                                        <p:attrNameLst>
                                          <p:attrName>style.visibility</p:attrName>
                                        </p:attrNameLst>
                                      </p:cBhvr>
                                      <p:to>
                                        <p:strVal val="visible"/>
                                      </p:to>
                                    </p:set>
                                    <p:animEffect transition="in" filter="wipe(down)">
                                      <p:cBhvr>
                                        <p:cTn id="37" dur="500"/>
                                        <p:tgtEl>
                                          <p:spTgt spid="105575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55753"/>
                                        </p:tgtEl>
                                        <p:attrNameLst>
                                          <p:attrName>style.visibility</p:attrName>
                                        </p:attrNameLst>
                                      </p:cBhvr>
                                      <p:to>
                                        <p:strVal val="visible"/>
                                      </p:to>
                                    </p:set>
                                    <p:animEffect transition="in" filter="wipe(down)">
                                      <p:cBhvr>
                                        <p:cTn id="42" dur="500"/>
                                        <p:tgtEl>
                                          <p:spTgt spid="105575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055755"/>
                                        </p:tgtEl>
                                        <p:attrNameLst>
                                          <p:attrName>style.visibility</p:attrName>
                                        </p:attrNameLst>
                                      </p:cBhvr>
                                      <p:to>
                                        <p:strVal val="visible"/>
                                      </p:to>
                                    </p:set>
                                    <p:anim calcmode="lin" valueType="num">
                                      <p:cBhvr>
                                        <p:cTn id="59" dur="500" fill="hold"/>
                                        <p:tgtEl>
                                          <p:spTgt spid="1055755"/>
                                        </p:tgtEl>
                                        <p:attrNameLst>
                                          <p:attrName>ppt_w</p:attrName>
                                        </p:attrNameLst>
                                      </p:cBhvr>
                                      <p:tavLst>
                                        <p:tav tm="0">
                                          <p:val>
                                            <p:fltVal val="0"/>
                                          </p:val>
                                        </p:tav>
                                        <p:tav tm="100000">
                                          <p:val>
                                            <p:strVal val="#ppt_w"/>
                                          </p:val>
                                        </p:tav>
                                      </p:tavLst>
                                    </p:anim>
                                    <p:anim calcmode="lin" valueType="num">
                                      <p:cBhvr>
                                        <p:cTn id="60" dur="500" fill="hold"/>
                                        <p:tgtEl>
                                          <p:spTgt spid="1055755"/>
                                        </p:tgtEl>
                                        <p:attrNameLst>
                                          <p:attrName>ppt_h</p:attrName>
                                        </p:attrNameLst>
                                      </p:cBhvr>
                                      <p:tavLst>
                                        <p:tav tm="0">
                                          <p:val>
                                            <p:fltVal val="0"/>
                                          </p:val>
                                        </p:tav>
                                        <p:tav tm="100000">
                                          <p:val>
                                            <p:strVal val="#ppt_h"/>
                                          </p:val>
                                        </p:tav>
                                      </p:tavLst>
                                    </p:anim>
                                    <p:animEffect transition="in" filter="fade">
                                      <p:cBhvr>
                                        <p:cTn id="61" dur="500"/>
                                        <p:tgtEl>
                                          <p:spTgt spid="1055755"/>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 calcmode="lin" valueType="num">
                                      <p:cBhvr additive="base">
                                        <p:cTn id="6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55756"/>
                                        </p:tgtEl>
                                        <p:attrNameLst>
                                          <p:attrName>style.visibility</p:attrName>
                                        </p:attrNameLst>
                                      </p:cBhvr>
                                      <p:to>
                                        <p:strVal val="visible"/>
                                      </p:to>
                                    </p:set>
                                    <p:anim calcmode="lin" valueType="num">
                                      <p:cBhvr>
                                        <p:cTn id="72" dur="500" fill="hold"/>
                                        <p:tgtEl>
                                          <p:spTgt spid="1055756"/>
                                        </p:tgtEl>
                                        <p:attrNameLst>
                                          <p:attrName>ppt_w</p:attrName>
                                        </p:attrNameLst>
                                      </p:cBhvr>
                                      <p:tavLst>
                                        <p:tav tm="0">
                                          <p:val>
                                            <p:fltVal val="0"/>
                                          </p:val>
                                        </p:tav>
                                        <p:tav tm="100000">
                                          <p:val>
                                            <p:strVal val="#ppt_w"/>
                                          </p:val>
                                        </p:tav>
                                      </p:tavLst>
                                    </p:anim>
                                    <p:anim calcmode="lin" valueType="num">
                                      <p:cBhvr>
                                        <p:cTn id="73" dur="500" fill="hold"/>
                                        <p:tgtEl>
                                          <p:spTgt spid="1055756"/>
                                        </p:tgtEl>
                                        <p:attrNameLst>
                                          <p:attrName>ppt_h</p:attrName>
                                        </p:attrNameLst>
                                      </p:cBhvr>
                                      <p:tavLst>
                                        <p:tav tm="0">
                                          <p:val>
                                            <p:fltVal val="0"/>
                                          </p:val>
                                        </p:tav>
                                        <p:tav tm="100000">
                                          <p:val>
                                            <p:strVal val="#ppt_h"/>
                                          </p:val>
                                        </p:tav>
                                      </p:tavLst>
                                    </p:anim>
                                    <p:animEffect transition="in" filter="fade">
                                      <p:cBhvr>
                                        <p:cTn id="74" dur="500"/>
                                        <p:tgtEl>
                                          <p:spTgt spid="1055756"/>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2" grpId="0" animBg="1"/>
      <p:bldP spid="1055753" grpId="0" animBg="1"/>
      <p:bldP spid="1055755" grpId="0"/>
      <p:bldP spid="10557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2469"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23758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8663" y="2519363"/>
            <a:ext cx="7726362" cy="688975"/>
          </a:xfrm>
          <a:prstGeom prst="rect">
            <a:avLst/>
          </a:prstGeom>
          <a:noFill/>
          <a:ln w="9525">
            <a:noFill/>
            <a:miter lim="800000"/>
            <a:headEnd/>
            <a:tailEnd/>
          </a:ln>
        </p:spPr>
      </p:pic>
      <p:pic>
        <p:nvPicPr>
          <p:cNvPr id="105780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86225" y="3194050"/>
            <a:ext cx="4310063" cy="3155950"/>
          </a:xfrm>
          <a:prstGeom prst="rect">
            <a:avLst/>
          </a:prstGeom>
          <a:noFill/>
          <a:ln w="9525">
            <a:noFill/>
            <a:miter lim="800000"/>
            <a:headEnd/>
            <a:tailEnd/>
          </a:ln>
        </p:spPr>
      </p:pic>
      <p:pic>
        <p:nvPicPr>
          <p:cNvPr id="237588"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09688" y="3224213"/>
            <a:ext cx="2538412" cy="2262187"/>
          </a:xfrm>
          <a:prstGeom prst="rect">
            <a:avLst/>
          </a:prstGeom>
          <a:noFill/>
          <a:ln w="9525">
            <a:noFill/>
            <a:miter lim="800000"/>
            <a:headEnd/>
            <a:tailEnd/>
          </a:ln>
        </p:spPr>
      </p:pic>
      <p:sp>
        <p:nvSpPr>
          <p:cNvPr id="1053703" name="Text Box 7"/>
          <p:cNvSpPr txBox="1">
            <a:spLocks noChangeArrowheads="1"/>
          </p:cNvSpPr>
          <p:nvPr/>
        </p:nvSpPr>
        <p:spPr bwMode="auto">
          <a:xfrm>
            <a:off x="1343025" y="5505450"/>
            <a:ext cx="7088188" cy="1077913"/>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Just “flip” the                                                      original curve so                                                        that the amounts always add up to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a:t>
            </a:r>
          </a:p>
        </p:txBody>
      </p:sp>
      <p:sp>
        <p:nvSpPr>
          <p:cNvPr id="1057807" name="Freeform 15"/>
          <p:cNvSpPr>
            <a:spLocks/>
          </p:cNvSpPr>
          <p:nvPr/>
        </p:nvSpPr>
        <p:spPr bwMode="auto">
          <a:xfrm flipV="1">
            <a:off x="4418013" y="3333750"/>
            <a:ext cx="3476625" cy="2706688"/>
          </a:xfrm>
          <a:custGeom>
            <a:avLst/>
            <a:gdLst>
              <a:gd name="T0" fmla="*/ 0 w 2190"/>
              <a:gd name="T1" fmla="*/ 0 h 1705"/>
              <a:gd name="T2" fmla="*/ 2147483647 w 2190"/>
              <a:gd name="T3" fmla="*/ 2147483647 h 1705"/>
              <a:gd name="T4" fmla="*/ 2147483647 w 2190"/>
              <a:gd name="T5" fmla="*/ 2147483647 h 1705"/>
              <a:gd name="T6" fmla="*/ 2147483647 w 2190"/>
              <a:gd name="T7" fmla="*/ 2147483647 h 1705"/>
              <a:gd name="T8" fmla="*/ 2147483647 w 2190"/>
              <a:gd name="T9" fmla="*/ 2147483647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38100" cmpd="sng">
            <a:solidFill>
              <a:srgbClr val="0066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85"/>
                                        </p:tgtEl>
                                        <p:attrNameLst>
                                          <p:attrName>style.visibility</p:attrName>
                                        </p:attrNameLst>
                                      </p:cBhvr>
                                      <p:to>
                                        <p:strVal val="visible"/>
                                      </p:to>
                                    </p:set>
                                    <p:anim calcmode="lin" valueType="num">
                                      <p:cBhvr additive="base">
                                        <p:cTn id="7" dur="500" fill="hold"/>
                                        <p:tgtEl>
                                          <p:spTgt spid="237585"/>
                                        </p:tgtEl>
                                        <p:attrNameLst>
                                          <p:attrName>ppt_x</p:attrName>
                                        </p:attrNameLst>
                                      </p:cBhvr>
                                      <p:tavLst>
                                        <p:tav tm="0">
                                          <p:val>
                                            <p:strVal val="#ppt_x"/>
                                          </p:val>
                                        </p:tav>
                                        <p:tav tm="100000">
                                          <p:val>
                                            <p:strVal val="#ppt_x"/>
                                          </p:val>
                                        </p:tav>
                                      </p:tavLst>
                                    </p:anim>
                                    <p:anim calcmode="lin" valueType="num">
                                      <p:cBhvr additive="base">
                                        <p:cTn id="8" dur="500" fill="hold"/>
                                        <p:tgtEl>
                                          <p:spTgt spid="237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57803"/>
                                        </p:tgtEl>
                                        <p:attrNameLst>
                                          <p:attrName>style.visibility</p:attrName>
                                        </p:attrNameLst>
                                      </p:cBhvr>
                                      <p:to>
                                        <p:strVal val="visible"/>
                                      </p:to>
                                    </p:set>
                                    <p:anim calcmode="lin" valueType="num">
                                      <p:cBhvr>
                                        <p:cTn id="11" dur="500" fill="hold"/>
                                        <p:tgtEl>
                                          <p:spTgt spid="1057803"/>
                                        </p:tgtEl>
                                        <p:attrNameLst>
                                          <p:attrName>ppt_w</p:attrName>
                                        </p:attrNameLst>
                                      </p:cBhvr>
                                      <p:tavLst>
                                        <p:tav tm="0">
                                          <p:val>
                                            <p:fltVal val="0"/>
                                          </p:val>
                                        </p:tav>
                                        <p:tav tm="100000">
                                          <p:val>
                                            <p:strVal val="#ppt_w"/>
                                          </p:val>
                                        </p:tav>
                                      </p:tavLst>
                                    </p:anim>
                                    <p:anim calcmode="lin" valueType="num">
                                      <p:cBhvr>
                                        <p:cTn id="12" dur="500" fill="hold"/>
                                        <p:tgtEl>
                                          <p:spTgt spid="1057803"/>
                                        </p:tgtEl>
                                        <p:attrNameLst>
                                          <p:attrName>ppt_h</p:attrName>
                                        </p:attrNameLst>
                                      </p:cBhvr>
                                      <p:tavLst>
                                        <p:tav tm="0">
                                          <p:val>
                                            <p:fltVal val="0"/>
                                          </p:val>
                                        </p:tav>
                                        <p:tav tm="100000">
                                          <p:val>
                                            <p:strVal val="#ppt_h"/>
                                          </p:val>
                                        </p:tav>
                                      </p:tavLst>
                                    </p:anim>
                                    <p:animEffect transition="in" filter="fade">
                                      <p:cBhvr>
                                        <p:cTn id="13" dur="500"/>
                                        <p:tgtEl>
                                          <p:spTgt spid="10578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7588"/>
                                        </p:tgtEl>
                                        <p:attrNameLst>
                                          <p:attrName>style.visibility</p:attrName>
                                        </p:attrNameLst>
                                      </p:cBhvr>
                                      <p:to>
                                        <p:strVal val="visible"/>
                                      </p:to>
                                    </p:set>
                                    <p:anim calcmode="lin" valueType="num">
                                      <p:cBhvr additive="base">
                                        <p:cTn id="18" dur="500" fill="hold"/>
                                        <p:tgtEl>
                                          <p:spTgt spid="237588"/>
                                        </p:tgtEl>
                                        <p:attrNameLst>
                                          <p:attrName>ppt_x</p:attrName>
                                        </p:attrNameLst>
                                      </p:cBhvr>
                                      <p:tavLst>
                                        <p:tav tm="0">
                                          <p:val>
                                            <p:strVal val="#ppt_x"/>
                                          </p:val>
                                        </p:tav>
                                        <p:tav tm="100000">
                                          <p:val>
                                            <p:strVal val="#ppt_x"/>
                                          </p:val>
                                        </p:tav>
                                      </p:tavLst>
                                    </p:anim>
                                    <p:anim calcmode="lin" valueType="num">
                                      <p:cBhvr additive="base">
                                        <p:cTn id="19" dur="500" fill="hold"/>
                                        <p:tgtEl>
                                          <p:spTgt spid="237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3703">
                                            <p:txEl>
                                              <p:pRg st="0" end="0"/>
                                            </p:txEl>
                                          </p:spTgt>
                                        </p:tgtEl>
                                        <p:attrNameLst>
                                          <p:attrName>style.visibility</p:attrName>
                                        </p:attrNameLst>
                                      </p:cBhvr>
                                      <p:to>
                                        <p:strVal val="visible"/>
                                      </p:to>
                                    </p:set>
                                    <p:anim calcmode="lin" valueType="num">
                                      <p:cBhvr additive="base">
                                        <p:cTn id="24" dur="500" fill="hold"/>
                                        <p:tgtEl>
                                          <p:spTgt spid="105370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37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7807"/>
                                        </p:tgtEl>
                                        <p:attrNameLst>
                                          <p:attrName>style.visibility</p:attrName>
                                        </p:attrNameLst>
                                      </p:cBhvr>
                                      <p:to>
                                        <p:strVal val="visible"/>
                                      </p:to>
                                    </p:set>
                                    <p:animEffect transition="in" filter="wipe(left)">
                                      <p:cBhvr>
                                        <p:cTn id="30" dur="2000"/>
                                        <p:tgtEl>
                                          <p:spTgt spid="1057807"/>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3962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3962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2711450"/>
            <a:ext cx="7720012" cy="636588"/>
          </a:xfrm>
          <a:prstGeom prst="rect">
            <a:avLst/>
          </a:prstGeom>
          <a:noFill/>
          <a:ln w="9525">
            <a:noFill/>
            <a:miter lim="800000"/>
            <a:headEnd/>
            <a:tailEnd/>
          </a:ln>
        </p:spPr>
      </p:pic>
      <p:sp>
        <p:nvSpPr>
          <p:cNvPr id="1053703" name="Text Box 7"/>
          <p:cNvSpPr txBox="1">
            <a:spLocks noChangeArrowheads="1"/>
          </p:cNvSpPr>
          <p:nvPr/>
        </p:nvSpPr>
        <p:spPr bwMode="auto">
          <a:xfrm>
            <a:off x="1279525" y="3302000"/>
            <a:ext cx="7232650"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Recall that </a:t>
            </a:r>
            <a:r>
              <a:rPr lang="en-US" altLang="en-US">
                <a:solidFill>
                  <a:schemeClr val="hlink"/>
                </a:solidFill>
                <a:sym typeface="Symbol" pitchFamily="18" charset="2"/>
              </a:rPr>
              <a:t>-ray decay happens when the nucleus goes from an excited state to a de-excited state.</a:t>
            </a:r>
            <a:r>
              <a:rPr lang="en-US" altLang="en-US">
                <a:solidFill>
                  <a:schemeClr val="hlink"/>
                </a:solidFill>
              </a:rPr>
              <a:t> </a:t>
            </a:r>
          </a:p>
        </p:txBody>
      </p:sp>
      <p:sp>
        <p:nvSpPr>
          <p:cNvPr id="2" name="Text Box 7"/>
          <p:cNvSpPr txBox="1">
            <a:spLocks noChangeArrowheads="1"/>
          </p:cNvSpPr>
          <p:nvPr/>
        </p:nvSpPr>
        <p:spPr bwMode="auto">
          <a:xfrm>
            <a:off x="1274763" y="4081463"/>
            <a:ext cx="7088187" cy="1406525"/>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It is the gamma decay that leads us to the conclusion that excited nuclei, just like excited atoms, release photons of discrete energy, implying discrete energy levels.</a:t>
            </a:r>
          </a:p>
        </p:txBody>
      </p:sp>
      <p:sp>
        <p:nvSpPr>
          <p:cNvPr id="1059854" name="Rectangle 14"/>
          <p:cNvSpPr>
            <a:spLocks noChangeArrowheads="1"/>
          </p:cNvSpPr>
          <p:nvPr/>
        </p:nvSpPr>
        <p:spPr bwMode="auto">
          <a:xfrm>
            <a:off x="2670175" y="2432050"/>
            <a:ext cx="100012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9855" name="Rectangle 15"/>
          <p:cNvSpPr>
            <a:spLocks noChangeArrowheads="1"/>
          </p:cNvSpPr>
          <p:nvPr/>
        </p:nvSpPr>
        <p:spPr bwMode="auto">
          <a:xfrm>
            <a:off x="4130675" y="2419350"/>
            <a:ext cx="998538"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27"/>
                                        </p:tgtEl>
                                        <p:attrNameLst>
                                          <p:attrName>style.visibility</p:attrName>
                                        </p:attrNameLst>
                                      </p:cBhvr>
                                      <p:to>
                                        <p:strVal val="visible"/>
                                      </p:to>
                                    </p:set>
                                    <p:anim calcmode="lin" valueType="num">
                                      <p:cBhvr additive="base">
                                        <p:cTn id="7" dur="500" fill="hold"/>
                                        <p:tgtEl>
                                          <p:spTgt spid="239627"/>
                                        </p:tgtEl>
                                        <p:attrNameLst>
                                          <p:attrName>ppt_x</p:attrName>
                                        </p:attrNameLst>
                                      </p:cBhvr>
                                      <p:tavLst>
                                        <p:tav tm="0">
                                          <p:val>
                                            <p:strVal val="#ppt_x"/>
                                          </p:val>
                                        </p:tav>
                                        <p:tav tm="100000">
                                          <p:val>
                                            <p:strVal val="#ppt_x"/>
                                          </p:val>
                                        </p:tav>
                                      </p:tavLst>
                                    </p:anim>
                                    <p:anim calcmode="lin" valueType="num">
                                      <p:cBhvr additive="base">
                                        <p:cTn id="8" dur="500" fill="hold"/>
                                        <p:tgtEl>
                                          <p:spTgt spid="239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28"/>
                                        </p:tgtEl>
                                        <p:attrNameLst>
                                          <p:attrName>style.visibility</p:attrName>
                                        </p:attrNameLst>
                                      </p:cBhvr>
                                      <p:to>
                                        <p:strVal val="visible"/>
                                      </p:to>
                                    </p:set>
                                    <p:anim calcmode="lin" valueType="num">
                                      <p:cBhvr additive="base">
                                        <p:cTn id="13" dur="500" fill="hold"/>
                                        <p:tgtEl>
                                          <p:spTgt spid="239628"/>
                                        </p:tgtEl>
                                        <p:attrNameLst>
                                          <p:attrName>ppt_x</p:attrName>
                                        </p:attrNameLst>
                                      </p:cBhvr>
                                      <p:tavLst>
                                        <p:tav tm="0">
                                          <p:val>
                                            <p:strVal val="#ppt_x"/>
                                          </p:val>
                                        </p:tav>
                                        <p:tav tm="100000">
                                          <p:val>
                                            <p:strVal val="#ppt_x"/>
                                          </p:val>
                                        </p:tav>
                                      </p:tavLst>
                                    </p:anim>
                                    <p:anim calcmode="lin" valueType="num">
                                      <p:cBhvr additive="base">
                                        <p:cTn id="14" dur="500" fill="hold"/>
                                        <p:tgtEl>
                                          <p:spTgt spid="239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59854"/>
                                        </p:tgtEl>
                                        <p:attrNameLst>
                                          <p:attrName>style.visibility</p:attrName>
                                        </p:attrNameLst>
                                      </p:cBhvr>
                                      <p:to>
                                        <p:strVal val="visible"/>
                                      </p:to>
                                    </p:set>
                                    <p:animEffect transition="in" filter="wipe(down)">
                                      <p:cBhvr>
                                        <p:cTn id="31" dur="500"/>
                                        <p:tgtEl>
                                          <p:spTgt spid="105985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59855"/>
                                        </p:tgtEl>
                                        <p:attrNameLst>
                                          <p:attrName>style.visibility</p:attrName>
                                        </p:attrNameLst>
                                      </p:cBhvr>
                                      <p:to>
                                        <p:strVal val="visible"/>
                                      </p:to>
                                    </p:set>
                                    <p:animEffect transition="in" filter="wipe(down)">
                                      <p:cBhvr>
                                        <p:cTn id="36" dur="500"/>
                                        <p:tgtEl>
                                          <p:spTgt spid="105985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54" grpId="0" animBg="1"/>
      <p:bldP spid="10598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45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41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754313"/>
            <a:ext cx="7716837" cy="18557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61897" name="Text Box 9"/>
              <p:cNvSpPr txBox="1">
                <a:spLocks noChangeArrowheads="1"/>
              </p:cNvSpPr>
              <p:nvPr/>
            </p:nvSpPr>
            <p:spPr bwMode="auto">
              <a:xfrm>
                <a:off x="1362075" y="4516438"/>
                <a:ext cx="6915150" cy="896271"/>
              </a:xfrm>
              <a:prstGeom prst="rect">
                <a:avLst/>
              </a:prstGeom>
              <a:noFill/>
              <a:ln w="9525">
                <a:noFill/>
                <a:miter lim="800000"/>
                <a:headEnd/>
                <a:tailEnd/>
              </a:ln>
            </p:spPr>
            <p:txBody>
              <a:bodyPr>
                <a:spAutoFit/>
              </a:bodyPr>
              <a:lstStyle/>
              <a:p>
                <a:pPr>
                  <a:spcBef>
                    <a:spcPct val="50000"/>
                  </a:spcBef>
                </a:pPr>
                <a:r>
                  <a:rPr lang="en-US" altLang="en-US" dirty="0" smtClean="0">
                    <a:solidFill>
                      <a:schemeClr val="hlink"/>
                    </a:solidFill>
                    <a:sym typeface="Symbol" pitchFamily="18" charset="2"/>
                  </a:rPr>
                  <a:t></a:t>
                </a:r>
                <a:r>
                  <a:rPr lang="en-US" altLang="en-US" dirty="0">
                    <a:solidFill>
                      <a:schemeClr val="hlink"/>
                    </a:solidFill>
                  </a:rPr>
                  <a:t>Since the ratio is </a:t>
                </a:r>
                <a14:m>
                  <m:oMath xmlns:m="http://schemas.openxmlformats.org/officeDocument/2006/math">
                    <m:f>
                      <m:fPr>
                        <m:ctrlPr>
                          <a:rPr lang="en-US" altLang="en-US" sz="2000" i="1" dirty="0" smtClean="0">
                            <a:solidFill>
                              <a:schemeClr val="hlink"/>
                            </a:solidFill>
                            <a:latin typeface="Cambria Math" panose="02040503050406030204" pitchFamily="18" charset="0"/>
                          </a:rPr>
                        </m:ctrlPr>
                      </m:fPr>
                      <m:num>
                        <m:r>
                          <a:rPr lang="en-US" altLang="en-US" sz="2000" i="1" dirty="0" smtClean="0">
                            <a:solidFill>
                              <a:schemeClr val="hlink"/>
                            </a:solidFill>
                            <a:latin typeface="Cambria Math" panose="02040503050406030204" pitchFamily="18" charset="0"/>
                          </a:rPr>
                          <m:t>1</m:t>
                        </m:r>
                      </m:num>
                      <m:den>
                        <m:r>
                          <a:rPr lang="en-US" altLang="en-US" sz="2000" i="1" dirty="0" smtClean="0">
                            <a:solidFill>
                              <a:schemeClr val="hlink"/>
                            </a:solidFill>
                            <a:latin typeface="Cambria Math" panose="02040503050406030204" pitchFamily="18" charset="0"/>
                          </a:rPr>
                          <m:t>2</m:t>
                        </m:r>
                      </m:den>
                    </m:f>
                  </m:oMath>
                </a14:m>
                <a:r>
                  <a:rPr lang="en-US" altLang="en-US" dirty="0">
                    <a:solidFill>
                      <a:schemeClr val="hlink"/>
                    </a:solidFill>
                  </a:rPr>
                  <a:t>, for each nickel atom there are 2 cobalt atoms.</a:t>
                </a:r>
              </a:p>
            </p:txBody>
          </p:sp>
        </mc:Choice>
        <mc:Fallback xmlns="">
          <p:sp>
            <p:nvSpPr>
              <p:cNvPr id="1061897" name="Text Box 9"/>
              <p:cNvSpPr txBox="1">
                <a:spLocks noRot="1" noChangeAspect="1" noMove="1" noResize="1" noEditPoints="1" noAdjustHandles="1" noChangeArrowheads="1" noChangeShapeType="1" noTextEdit="1"/>
              </p:cNvSpPr>
              <p:nvPr/>
            </p:nvSpPr>
            <p:spPr bwMode="auto">
              <a:xfrm>
                <a:off x="1362075" y="4516438"/>
                <a:ext cx="6915150" cy="896271"/>
              </a:xfrm>
              <a:prstGeom prst="rect">
                <a:avLst/>
              </a:prstGeom>
              <a:blipFill>
                <a:blip r:embed="rId7"/>
                <a:stretch>
                  <a:fillRect l="-1322" t="-4762" b="-14966"/>
                </a:stretch>
              </a:blipFill>
              <a:ln w="9525">
                <a:noFill/>
                <a:miter lim="800000"/>
                <a:headEnd/>
                <a:tailEnd/>
              </a:ln>
            </p:spPr>
            <p:txBody>
              <a:bodyPr/>
              <a:lstStyle/>
              <a:p>
                <a:r>
                  <a:rPr lang="en-US">
                    <a:noFill/>
                  </a:rPr>
                  <a:t> </a:t>
                </a:r>
              </a:p>
            </p:txBody>
          </p:sp>
        </mc:Fallback>
      </mc:AlternateContent>
      <p:sp>
        <p:nvSpPr>
          <p:cNvPr id="1061898" name="Text Box 10"/>
          <p:cNvSpPr txBox="1">
            <a:spLocks noChangeArrowheads="1"/>
          </p:cNvSpPr>
          <p:nvPr/>
        </p:nvSpPr>
        <p:spPr bwMode="auto">
          <a:xfrm>
            <a:off x="1350963" y="5305425"/>
            <a:ext cx="6915150" cy="822325"/>
          </a:xfrm>
          <a:prstGeom prst="rect">
            <a:avLst/>
          </a:prstGeom>
          <a:noFill/>
          <a:ln w="9525">
            <a:noFill/>
            <a:miter lim="800000"/>
            <a:headEnd/>
            <a:tailEnd/>
          </a:ln>
        </p:spPr>
        <p:txBody>
          <a:bodyPr>
            <a:spAutoFit/>
          </a:bodyPr>
          <a:lstStyle/>
          <a:p>
            <a:pPr>
              <a:spcBef>
                <a:spcPct val="50000"/>
              </a:spcBef>
            </a:pPr>
            <a:r>
              <a:rPr lang="en-US" altLang="en-US" dirty="0">
                <a:solidFill>
                  <a:schemeClr val="hlink"/>
                </a:solidFill>
                <a:sym typeface="Symbol" pitchFamily="18" charset="2"/>
              </a:rPr>
              <a:t></a:t>
            </a:r>
            <a:r>
              <a:rPr lang="en-US" altLang="en-US" dirty="0">
                <a:solidFill>
                  <a:schemeClr val="hlink"/>
                </a:solidFill>
              </a:rPr>
              <a:t>Thus, out of every three atoms, 1 is nickel and 2 are cobalt.</a:t>
            </a:r>
          </a:p>
        </p:txBody>
      </p:sp>
      <mc:AlternateContent xmlns:mc="http://schemas.openxmlformats.org/markup-compatibility/2006" xmlns:a14="http://schemas.microsoft.com/office/drawing/2010/main">
        <mc:Choice Requires="a14">
          <p:sp>
            <p:nvSpPr>
              <p:cNvPr id="1061899" name="Text Box 11"/>
              <p:cNvSpPr txBox="1">
                <a:spLocks noChangeArrowheads="1"/>
              </p:cNvSpPr>
              <p:nvPr/>
            </p:nvSpPr>
            <p:spPr bwMode="auto">
              <a:xfrm>
                <a:off x="1339850" y="6061075"/>
                <a:ext cx="6915150" cy="645048"/>
              </a:xfrm>
              <a:prstGeom prst="rect">
                <a:avLst/>
              </a:prstGeom>
              <a:noFill/>
              <a:ln w="9525">
                <a:noFill/>
                <a:miter lim="800000"/>
                <a:headEnd/>
                <a:tailEnd/>
              </a:ln>
            </p:spPr>
            <p:txBody>
              <a:bodyPr>
                <a:spAutoFit/>
              </a:bodyPr>
              <a:lstStyle/>
              <a:p>
                <a:pPr>
                  <a:spcBef>
                    <a:spcPct val="50000"/>
                  </a:spcBef>
                </a:pPr>
                <a:r>
                  <a:rPr lang="en-US" altLang="en-US" dirty="0" smtClean="0">
                    <a:solidFill>
                      <a:schemeClr val="hlink"/>
                    </a:solidFill>
                    <a:sym typeface="Symbol" pitchFamily="18" charset="2"/>
                  </a:rPr>
                  <a:t></a:t>
                </a:r>
                <a:r>
                  <a:rPr lang="en-US" altLang="en-US" dirty="0">
                    <a:solidFill>
                      <a:schemeClr val="hlink"/>
                    </a:solidFill>
                  </a:rPr>
                  <a:t>Thus, the remaining cobalt is </a:t>
                </a:r>
                <a14:m>
                  <m:oMath xmlns:m="http://schemas.openxmlformats.org/officeDocument/2006/math">
                    <m:d>
                      <m:dPr>
                        <m:ctrlPr>
                          <a:rPr lang="en-US" altLang="en-US" i="1" dirty="0" smtClean="0">
                            <a:solidFill>
                              <a:schemeClr val="hlink"/>
                            </a:solidFill>
                            <a:latin typeface="Cambria Math" panose="02040503050406030204" pitchFamily="18" charset="0"/>
                          </a:rPr>
                        </m:ctrlPr>
                      </m:dPr>
                      <m:e>
                        <m:f>
                          <m:fPr>
                            <m:ctrlPr>
                              <a:rPr lang="en-US" altLang="en-US" i="1" dirty="0" smtClean="0">
                                <a:solidFill>
                                  <a:schemeClr val="hlink"/>
                                </a:solidFill>
                                <a:latin typeface="Cambria Math" panose="02040503050406030204" pitchFamily="18" charset="0"/>
                              </a:rPr>
                            </m:ctrlPr>
                          </m:fPr>
                          <m:num>
                            <m:r>
                              <a:rPr lang="en-US" altLang="en-US" i="1" dirty="0" smtClean="0">
                                <a:solidFill>
                                  <a:schemeClr val="hlink"/>
                                </a:solidFill>
                                <a:latin typeface="Cambria Math" panose="02040503050406030204" pitchFamily="18" charset="0"/>
                              </a:rPr>
                              <m:t>2</m:t>
                            </m:r>
                          </m:num>
                          <m:den>
                            <m:r>
                              <a:rPr lang="en-US" altLang="en-US" i="1" dirty="0" smtClean="0">
                                <a:solidFill>
                                  <a:schemeClr val="hlink"/>
                                </a:solidFill>
                                <a:latin typeface="Cambria Math" panose="02040503050406030204" pitchFamily="18" charset="0"/>
                              </a:rPr>
                              <m:t>3</m:t>
                            </m:r>
                          </m:den>
                        </m:f>
                      </m:e>
                    </m:d>
                  </m:oMath>
                </a14:m>
                <a:r>
                  <a:rPr lang="en-US" altLang="en-US" i="1" dirty="0">
                    <a:solidFill>
                      <a:schemeClr val="hlink"/>
                    </a:solidFill>
                  </a:rPr>
                  <a:t>N</a:t>
                </a:r>
                <a:r>
                  <a:rPr lang="en-US" altLang="en-US" baseline="-25000" dirty="0">
                    <a:solidFill>
                      <a:schemeClr val="hlink"/>
                    </a:solidFill>
                  </a:rPr>
                  <a:t>0</a:t>
                </a:r>
                <a:r>
                  <a:rPr lang="en-US" altLang="en-US" dirty="0">
                    <a:solidFill>
                      <a:schemeClr val="hlink"/>
                    </a:solidFill>
                  </a:rPr>
                  <a:t>.</a:t>
                </a:r>
              </a:p>
            </p:txBody>
          </p:sp>
        </mc:Choice>
        <mc:Fallback xmlns="">
          <p:sp>
            <p:nvSpPr>
              <p:cNvPr id="1061899" name="Text Box 11"/>
              <p:cNvSpPr txBox="1">
                <a:spLocks noRot="1" noChangeAspect="1" noMove="1" noResize="1" noEditPoints="1" noAdjustHandles="1" noChangeArrowheads="1" noChangeShapeType="1" noTextEdit="1"/>
              </p:cNvSpPr>
              <p:nvPr/>
            </p:nvSpPr>
            <p:spPr bwMode="auto">
              <a:xfrm>
                <a:off x="1339850" y="6061075"/>
                <a:ext cx="6915150" cy="645048"/>
              </a:xfrm>
              <a:prstGeom prst="rect">
                <a:avLst/>
              </a:prstGeom>
              <a:blipFill>
                <a:blip r:embed="rId8"/>
                <a:stretch>
                  <a:fillRect l="-1411" b="-6604"/>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75"/>
                                        </p:tgtEl>
                                        <p:attrNameLst>
                                          <p:attrName>style.visibility</p:attrName>
                                        </p:attrNameLst>
                                      </p:cBhvr>
                                      <p:to>
                                        <p:strVal val="visible"/>
                                      </p:to>
                                    </p:set>
                                    <p:anim calcmode="lin" valueType="num">
                                      <p:cBhvr additive="base">
                                        <p:cTn id="7" dur="500" fill="hold"/>
                                        <p:tgtEl>
                                          <p:spTgt spid="241675"/>
                                        </p:tgtEl>
                                        <p:attrNameLst>
                                          <p:attrName>ppt_x</p:attrName>
                                        </p:attrNameLst>
                                      </p:cBhvr>
                                      <p:tavLst>
                                        <p:tav tm="0">
                                          <p:val>
                                            <p:strVal val="#ppt_x"/>
                                          </p:val>
                                        </p:tav>
                                        <p:tav tm="100000">
                                          <p:val>
                                            <p:strVal val="#ppt_x"/>
                                          </p:val>
                                        </p:tav>
                                      </p:tavLst>
                                    </p:anim>
                                    <p:anim calcmode="lin" valueType="num">
                                      <p:cBhvr additive="base">
                                        <p:cTn id="8" dur="500" fill="hold"/>
                                        <p:tgtEl>
                                          <p:spTgt spid="2416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61897">
                                            <p:txEl>
                                              <p:pRg st="0" end="0"/>
                                            </p:txEl>
                                          </p:spTgt>
                                        </p:tgtEl>
                                        <p:attrNameLst>
                                          <p:attrName>style.visibility</p:attrName>
                                        </p:attrNameLst>
                                      </p:cBhvr>
                                      <p:to>
                                        <p:strVal val="visible"/>
                                      </p:to>
                                    </p:set>
                                    <p:anim calcmode="lin" valueType="num">
                                      <p:cBhvr additive="base">
                                        <p:cTn id="13" dur="500" fill="hold"/>
                                        <p:tgtEl>
                                          <p:spTgt spid="106189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1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61898">
                                            <p:txEl>
                                              <p:pRg st="0" end="0"/>
                                            </p:txEl>
                                          </p:spTgt>
                                        </p:tgtEl>
                                        <p:attrNameLst>
                                          <p:attrName>style.visibility</p:attrName>
                                        </p:attrNameLst>
                                      </p:cBhvr>
                                      <p:to>
                                        <p:strVal val="visible"/>
                                      </p:to>
                                    </p:set>
                                    <p:anim calcmode="lin" valueType="num">
                                      <p:cBhvr additive="base">
                                        <p:cTn id="19" dur="500" fill="hold"/>
                                        <p:tgtEl>
                                          <p:spTgt spid="106189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618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61899">
                                            <p:txEl>
                                              <p:pRg st="0" end="0"/>
                                            </p:txEl>
                                          </p:spTgt>
                                        </p:tgtEl>
                                        <p:attrNameLst>
                                          <p:attrName>style.visibility</p:attrName>
                                        </p:attrNameLst>
                                      </p:cBhvr>
                                      <p:to>
                                        <p:strVal val="visible"/>
                                      </p:to>
                                    </p:set>
                                    <p:anim calcmode="lin" valueType="num">
                                      <p:cBhvr additive="base">
                                        <p:cTn id="25" dur="500" fill="hold"/>
                                        <p:tgtEl>
                                          <p:spTgt spid="106189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61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9" name="Rectangle 3"/>
          <p:cNvSpPr>
            <a:spLocks noChangeArrowheads="1"/>
          </p:cNvSpPr>
          <p:nvPr/>
        </p:nvSpPr>
        <p:spPr bwMode="auto">
          <a:xfrm>
            <a:off x="696913" y="4803775"/>
            <a:ext cx="7764462" cy="1611313"/>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alpha () particle is a double-positively charged particle emitted by radioactive materials such as uranium.</a:t>
            </a:r>
          </a:p>
          <a:p>
            <a:pPr>
              <a:buFontTx/>
              <a:buNone/>
              <a:defRPr/>
            </a:pPr>
            <a:endParaRPr lang="en-US" altLang="en-US" sz="2000" dirty="0" smtClean="0">
              <a:latin typeface="Courier New" panose="02070309020205020404" pitchFamily="49" charset="0"/>
              <a:cs typeface="Arial" panose="020B0604020202020204" pitchFamily="34" charset="0"/>
              <a:sym typeface="Symbol" panose="05050102010706020507" pitchFamily="18" charset="2"/>
            </a:endParaRPr>
          </a:p>
        </p:txBody>
      </p:sp>
      <p:sp>
        <p:nvSpPr>
          <p:cNvPr id="889858" name="Rectangle 2"/>
          <p:cNvSpPr>
            <a:spLocks noChangeArrowheads="1"/>
          </p:cNvSpPr>
          <p:nvPr/>
        </p:nvSpPr>
        <p:spPr bwMode="auto">
          <a:xfrm>
            <a:off x="685800" y="1331913"/>
            <a:ext cx="7772400" cy="3471862"/>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1911 British physicist Ernest                                    Rutherford conducted experiments on                                                  the structure of the atom by sending                                               alpha particles through gold leaf.</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Gold leaf is like tin foil, but it can be                                           made much thinner so that the alpha                                         particles only travel through a thin layer                                          of atoms.</a:t>
            </a:r>
          </a:p>
        </p:txBody>
      </p:sp>
      <p:pic>
        <p:nvPicPr>
          <p:cNvPr id="889875" name="Picture 19" descr="Rutherford"/>
          <p:cNvPicPr>
            <a:picLocks noChangeAspect="1" noChangeArrowheads="1"/>
          </p:cNvPicPr>
          <p:nvPr/>
        </p:nvPicPr>
        <p:blipFill>
          <a:blip r:embed="rId5" cstate="print"/>
          <a:srcRect/>
          <a:stretch>
            <a:fillRect/>
          </a:stretch>
        </p:blipFill>
        <p:spPr bwMode="auto">
          <a:xfrm>
            <a:off x="6394450" y="1427163"/>
            <a:ext cx="2271713" cy="2960687"/>
          </a:xfrm>
          <a:prstGeom prst="rect">
            <a:avLst/>
          </a:prstGeom>
          <a:ln>
            <a:noFill/>
          </a:ln>
          <a:effectLst>
            <a:outerShdw blurRad="292100" dist="139700" dir="2700000" algn="tl" rotWithShape="0">
              <a:srgbClr val="333333">
                <a:alpha val="65000"/>
              </a:srgbClr>
            </a:outerShdw>
          </a:effectLst>
          <a:extLst/>
        </p:spPr>
      </p:pic>
      <p:sp>
        <p:nvSpPr>
          <p:cNvPr id="819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solidFill>
                  <a:schemeClr val="tx1"/>
                </a:solidFill>
              </a:rPr>
              <a:t>Topic 12: Quantum &amp; nuclear physics - AHL</a:t>
            </a:r>
            <a:br>
              <a:rPr lang="en-US" altLang="en-US" sz="2800" b="1" dirty="0" smtClean="0">
                <a:solidFill>
                  <a:schemeClr val="tx1"/>
                </a:solidFill>
              </a:rPr>
            </a:br>
            <a:r>
              <a:rPr lang="en-US" altLang="en-US" sz="2800" dirty="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9858">
                                            <p:txEl>
                                              <p:pRg st="1" end="1"/>
                                            </p:txEl>
                                          </p:spTgt>
                                        </p:tgtEl>
                                        <p:attrNameLst>
                                          <p:attrName>style.visibility</p:attrName>
                                        </p:attrNameLst>
                                      </p:cBhvr>
                                      <p:to>
                                        <p:strVal val="visible"/>
                                      </p:to>
                                    </p:set>
                                    <p:anim calcmode="lin" valueType="num">
                                      <p:cBhvr additive="base">
                                        <p:cTn id="7" dur="500" fill="hold"/>
                                        <p:tgtEl>
                                          <p:spTgt spid="88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89875"/>
                                        </p:tgtEl>
                                        <p:attrNameLst>
                                          <p:attrName>style.visibility</p:attrName>
                                        </p:attrNameLst>
                                      </p:cBhvr>
                                      <p:to>
                                        <p:strVal val="visible"/>
                                      </p:to>
                                    </p:set>
                                    <p:animEffect transition="in" filter="fade">
                                      <p:cBhvr>
                                        <p:cTn id="11" dur="2000"/>
                                        <p:tgtEl>
                                          <p:spTgt spid="8898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889859">
                                            <p:txEl>
                                              <p:pRg st="1" end="1"/>
                                            </p:txEl>
                                          </p:spTgt>
                                        </p:tgtEl>
                                        <p:attrNameLst>
                                          <p:attrName>style.visibility</p:attrName>
                                        </p:attrNameLst>
                                      </p:cBhvr>
                                      <p:to>
                                        <p:strVal val="visible"/>
                                      </p:to>
                                    </p:set>
                                    <p:anim calcmode="lin" valueType="num">
                                      <p:cBhvr additive="base">
                                        <p:cTn id="16" dur="500" fill="hold"/>
                                        <p:tgtEl>
                                          <p:spTgt spid="88985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98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89858">
                                            <p:txEl>
                                              <p:pRg st="2" end="2"/>
                                            </p:txEl>
                                          </p:spTgt>
                                        </p:tgtEl>
                                        <p:attrNameLst>
                                          <p:attrName>style.visibility</p:attrName>
                                        </p:attrNameLst>
                                      </p:cBhvr>
                                      <p:to>
                                        <p:strVal val="visible"/>
                                      </p:to>
                                    </p:set>
                                    <p:anim calcmode="lin" valueType="num">
                                      <p:cBhvr additive="base">
                                        <p:cTn id="22" dur="500" fill="hold"/>
                                        <p:tgtEl>
                                          <p:spTgt spid="889858">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898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40" name="Rectangle 36"/>
          <p:cNvSpPr>
            <a:spLocks noChangeArrowheads="1"/>
          </p:cNvSpPr>
          <p:nvPr/>
        </p:nvSpPr>
        <p:spPr bwMode="auto">
          <a:xfrm>
            <a:off x="8672513" y="0"/>
            <a:ext cx="338137" cy="6858000"/>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891945" name="Rectangle 41"/>
          <p:cNvSpPr>
            <a:spLocks noChangeArrowheads="1"/>
          </p:cNvSpPr>
          <p:nvPr/>
        </p:nvSpPr>
        <p:spPr bwMode="auto">
          <a:xfrm>
            <a:off x="682625" y="5273675"/>
            <a:ext cx="7764463" cy="1584325"/>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Instead of observing minimal scattering as predicted by the “plum pudding” model, Rutherford observed the scattering as shown on the next slide:</a:t>
            </a:r>
          </a:p>
        </p:txBody>
      </p:sp>
      <p:sp>
        <p:nvSpPr>
          <p:cNvPr id="891906" name="Rectangle 2"/>
          <p:cNvSpPr>
            <a:spLocks noChangeArrowheads="1"/>
          </p:cNvSpPr>
          <p:nvPr/>
        </p:nvSpPr>
        <p:spPr bwMode="auto">
          <a:xfrm>
            <a:off x="685800" y="1330325"/>
            <a:ext cx="7772400" cy="39433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alpha particles would travel more or less straight through the atom without deflection if Thomson’s “plum pudding” model was correct:</a:t>
            </a:r>
          </a:p>
        </p:txBody>
      </p:sp>
      <p:pic>
        <p:nvPicPr>
          <p:cNvPr id="891946"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5538" y="3355975"/>
            <a:ext cx="2097087" cy="2066925"/>
          </a:xfrm>
          <a:prstGeom prst="rect">
            <a:avLst/>
          </a:prstGeom>
          <a:noFill/>
          <a:ln w="9525">
            <a:noFill/>
            <a:miter lim="800000"/>
            <a:headEnd/>
            <a:tailEnd/>
          </a:ln>
        </p:spPr>
      </p:pic>
      <p:grpSp>
        <p:nvGrpSpPr>
          <p:cNvPr id="2" name="Group 27"/>
          <p:cNvGrpSpPr>
            <a:grpSpLocks/>
          </p:cNvGrpSpPr>
          <p:nvPr/>
        </p:nvGrpSpPr>
        <p:grpSpPr bwMode="auto">
          <a:xfrm>
            <a:off x="388938" y="4125913"/>
            <a:ext cx="328612" cy="366712"/>
            <a:chOff x="3448" y="3440"/>
            <a:chExt cx="207" cy="231"/>
          </a:xfrm>
        </p:grpSpPr>
        <p:sp>
          <p:nvSpPr>
            <p:cNvPr id="9234" name="Oval 28"/>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5" name="Text Box 29"/>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3" name="Group 30"/>
          <p:cNvGrpSpPr>
            <a:grpSpLocks/>
          </p:cNvGrpSpPr>
          <p:nvPr/>
        </p:nvGrpSpPr>
        <p:grpSpPr bwMode="auto">
          <a:xfrm>
            <a:off x="396875" y="3721100"/>
            <a:ext cx="328613" cy="366713"/>
            <a:chOff x="3448" y="3440"/>
            <a:chExt cx="207" cy="231"/>
          </a:xfrm>
        </p:grpSpPr>
        <p:sp>
          <p:nvSpPr>
            <p:cNvPr id="9232" name="Oval 31"/>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3" name="Text Box 32"/>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4" name="Group 33"/>
          <p:cNvGrpSpPr>
            <a:grpSpLocks/>
          </p:cNvGrpSpPr>
          <p:nvPr/>
        </p:nvGrpSpPr>
        <p:grpSpPr bwMode="auto">
          <a:xfrm>
            <a:off x="392113" y="4530725"/>
            <a:ext cx="328612" cy="366713"/>
            <a:chOff x="3448" y="3440"/>
            <a:chExt cx="207" cy="231"/>
          </a:xfrm>
        </p:grpSpPr>
        <p:sp>
          <p:nvSpPr>
            <p:cNvPr id="9230" name="Oval 34"/>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1" name="Text Box 35"/>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sp>
        <p:nvSpPr>
          <p:cNvPr id="891942" name="AutoShape 38"/>
          <p:cNvSpPr>
            <a:spLocks noChangeArrowheads="1"/>
          </p:cNvSpPr>
          <p:nvPr/>
        </p:nvSpPr>
        <p:spPr bwMode="auto">
          <a:xfrm>
            <a:off x="8697913" y="3681413"/>
            <a:ext cx="301625" cy="315912"/>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3" name="AutoShape 39"/>
          <p:cNvSpPr>
            <a:spLocks noChangeArrowheads="1"/>
          </p:cNvSpPr>
          <p:nvPr/>
        </p:nvSpPr>
        <p:spPr bwMode="auto">
          <a:xfrm>
            <a:off x="8705850" y="4146550"/>
            <a:ext cx="288925" cy="312738"/>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4" name="AutoShape 40"/>
          <p:cNvSpPr>
            <a:spLocks noChangeArrowheads="1"/>
          </p:cNvSpPr>
          <p:nvPr/>
        </p:nvSpPr>
        <p:spPr bwMode="auto">
          <a:xfrm>
            <a:off x="8699500" y="4548188"/>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1" name="Text Box 37"/>
          <p:cNvSpPr txBox="1">
            <a:spLocks noChangeArrowheads="1"/>
          </p:cNvSpPr>
          <p:nvPr/>
        </p:nvSpPr>
        <p:spPr bwMode="auto">
          <a:xfrm rot="-5400000">
            <a:off x="7498556" y="1904207"/>
            <a:ext cx="2682875" cy="461962"/>
          </a:xfrm>
          <a:prstGeom prst="rect">
            <a:avLst/>
          </a:prstGeom>
          <a:noFill/>
          <a:ln w="9525">
            <a:noFill/>
            <a:miter lim="800000"/>
            <a:headEnd/>
            <a:tailEnd/>
          </a:ln>
        </p:spPr>
        <p:txBody>
          <a:bodyPr wrap="none">
            <a:spAutoFit/>
          </a:bodyPr>
          <a:lstStyle/>
          <a:p>
            <a:r>
              <a:rPr lang="en-US" altLang="en-US">
                <a:solidFill>
                  <a:srgbClr val="FFFF00"/>
                </a:solidFill>
              </a:rPr>
              <a:t>scintillation</a:t>
            </a:r>
            <a:r>
              <a:rPr lang="en-US" altLang="en-US" sz="1800">
                <a:solidFill>
                  <a:srgbClr val="FFFF00"/>
                </a:solidFill>
              </a:rPr>
              <a:t> </a:t>
            </a:r>
            <a:r>
              <a:rPr lang="en-US" altLang="en-US">
                <a:solidFill>
                  <a:srgbClr val="FFFF00"/>
                </a:solidFill>
              </a:rPr>
              <a:t>screen</a:t>
            </a:r>
          </a:p>
        </p:txBody>
      </p:sp>
      <p:sp>
        <p:nvSpPr>
          <p:cNvPr id="922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91946"/>
                                        </p:tgtEl>
                                        <p:attrNameLst>
                                          <p:attrName>style.visibility</p:attrName>
                                        </p:attrNameLst>
                                      </p:cBhvr>
                                      <p:to>
                                        <p:strVal val="visible"/>
                                      </p:to>
                                    </p:set>
                                    <p:animEffect transition="in" filter="fade">
                                      <p:cBhvr>
                                        <p:cTn id="11" dur="500"/>
                                        <p:tgtEl>
                                          <p:spTgt spid="8919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891940"/>
                                        </p:tgtEl>
                                        <p:attrNameLst>
                                          <p:attrName>style.visibility</p:attrName>
                                        </p:attrNameLst>
                                      </p:cBhvr>
                                      <p:to>
                                        <p:strVal val="visible"/>
                                      </p:to>
                                    </p:set>
                                    <p:animEffect transition="in" filter="wipe(down)">
                                      <p:cBhvr>
                                        <p:cTn id="30" dur="500"/>
                                        <p:tgtEl>
                                          <p:spTgt spid="8919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891941"/>
                                        </p:tgtEl>
                                        <p:attrNameLst>
                                          <p:attrName>style.visibility</p:attrName>
                                        </p:attrNameLst>
                                      </p:cBhvr>
                                      <p:to>
                                        <p:strVal val="visible"/>
                                      </p:to>
                                    </p:set>
                                    <p:anim calcmode="lin" valueType="num">
                                      <p:cBhvr additive="base">
                                        <p:cTn id="35" dur="500" fill="hold"/>
                                        <p:tgtEl>
                                          <p:spTgt spid="891941"/>
                                        </p:tgtEl>
                                        <p:attrNameLst>
                                          <p:attrName>ppt_x</p:attrName>
                                        </p:attrNameLst>
                                      </p:cBhvr>
                                      <p:tavLst>
                                        <p:tav tm="0">
                                          <p:val>
                                            <p:strVal val="#ppt_x"/>
                                          </p:val>
                                        </p:tav>
                                        <p:tav tm="100000">
                                          <p:val>
                                            <p:strVal val="#ppt_x"/>
                                          </p:val>
                                        </p:tav>
                                      </p:tavLst>
                                    </p:anim>
                                    <p:anim calcmode="lin" valueType="num">
                                      <p:cBhvr additive="base">
                                        <p:cTn id="36" dur="500" fill="hold"/>
                                        <p:tgtEl>
                                          <p:spTgt spid="8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2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91942"/>
                                        </p:tgtEl>
                                        <p:attrNameLst>
                                          <p:attrName>style.visibility</p:attrName>
                                        </p:attrNameLst>
                                      </p:cBhvr>
                                      <p:to>
                                        <p:strVal val="visible"/>
                                      </p:to>
                                    </p:set>
                                    <p:animEffect transition="in" filter="fade">
                                      <p:cBhvr>
                                        <p:cTn id="44" dur="500"/>
                                        <p:tgtEl>
                                          <p:spTgt spid="8919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2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par>
                          <p:cTn id="49" fill="hold" nodeType="afterGroup">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91943"/>
                                        </p:tgtEl>
                                        <p:attrNameLst>
                                          <p:attrName>style.visibility</p:attrName>
                                        </p:attrNameLst>
                                      </p:cBhvr>
                                      <p:to>
                                        <p:strVal val="visible"/>
                                      </p:to>
                                    </p:set>
                                    <p:animEffect transition="in" filter="fade">
                                      <p:cBhvr>
                                        <p:cTn id="52" dur="500"/>
                                        <p:tgtEl>
                                          <p:spTgt spid="89194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2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par>
                          <p:cTn id="57" fill="hold" nodeType="afterGroup">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91944"/>
                                        </p:tgtEl>
                                        <p:attrNameLst>
                                          <p:attrName>style.visibility</p:attrName>
                                        </p:attrNameLst>
                                      </p:cBhvr>
                                      <p:to>
                                        <p:strVal val="visible"/>
                                      </p:to>
                                    </p:set>
                                    <p:animEffect transition="in" filter="fade">
                                      <p:cBhvr>
                                        <p:cTn id="60" dur="500"/>
                                        <p:tgtEl>
                                          <p:spTgt spid="8919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891945">
                                            <p:txEl>
                                              <p:pRg st="1" end="1"/>
                                            </p:txEl>
                                          </p:spTgt>
                                        </p:tgtEl>
                                        <p:attrNameLst>
                                          <p:attrName>style.visibility</p:attrName>
                                        </p:attrNameLst>
                                      </p:cBhvr>
                                      <p:to>
                                        <p:strVal val="visible"/>
                                      </p:to>
                                    </p:set>
                                    <p:anim calcmode="lin" valueType="num">
                                      <p:cBhvr additive="base">
                                        <p:cTn id="65" dur="500" fill="hold"/>
                                        <p:tgtEl>
                                          <p:spTgt spid="89194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919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40" grpId="0" animBg="1"/>
      <p:bldP spid="891942" grpId="0" animBg="1"/>
      <p:bldP spid="891943" grpId="0" animBg="1"/>
      <p:bldP spid="891944" grpId="0" animBg="1"/>
      <p:bldP spid="8919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a:t>
            </a:r>
            <a:endParaRPr lang="en-US" sz="2400" i="1" dirty="0">
              <a:solidFill>
                <a:srgbClr val="333399"/>
              </a:solidFill>
              <a:latin typeface="+mn-lt"/>
              <a:cs typeface="Arial" panose="020B0604020202020204" pitchFamily="34"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Here we see that the deflections are much more scattered...</a:t>
            </a: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all of the positive charge of the atom was located in the center, and he coined the term </a:t>
            </a:r>
            <a:r>
              <a:rPr lang="en-US" altLang="en-US" sz="2400" b="1" dirty="0" smtClean="0">
                <a:solidFill>
                  <a:srgbClr val="000000"/>
                </a:solidFill>
                <a:latin typeface="+mn-lt"/>
                <a:cs typeface="Times New Roman" panose="02020603050405020304" pitchFamily="18" charset="0"/>
              </a:rPr>
              <a:t>nucleus</a:t>
            </a:r>
            <a:r>
              <a:rPr lang="en-US" altLang="en-US" sz="2400" dirty="0" smtClean="0">
                <a:solidFill>
                  <a:srgbClr val="000000"/>
                </a:solidFill>
                <a:latin typeface="+mn-lt"/>
                <a:cs typeface="Times New Roman" panose="02020603050405020304" pitchFamily="18" charset="0"/>
              </a:rPr>
              <a:t> for this location.</a:t>
            </a:r>
          </a:p>
        </p:txBody>
      </p:sp>
      <p:sp>
        <p:nvSpPr>
          <p:cNvPr id="893980" name="Oval 28"/>
          <p:cNvSpPr>
            <a:spLocks noChangeArrowheads="1"/>
          </p:cNvSpPr>
          <p:nvPr/>
        </p:nvSpPr>
        <p:spPr bwMode="auto">
          <a:xfrm>
            <a:off x="5092700" y="4394200"/>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893981" name="Freeform 29"/>
          <p:cNvSpPr>
            <a:spLocks/>
          </p:cNvSpPr>
          <p:nvPr/>
        </p:nvSpPr>
        <p:spPr bwMode="auto">
          <a:xfrm>
            <a:off x="1414463" y="3913188"/>
            <a:ext cx="7348537" cy="122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2" name="Freeform 30"/>
          <p:cNvSpPr>
            <a:spLocks/>
          </p:cNvSpPr>
          <p:nvPr/>
        </p:nvSpPr>
        <p:spPr bwMode="auto">
          <a:xfrm>
            <a:off x="1411288" y="3865563"/>
            <a:ext cx="7337425" cy="233362"/>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3" name="Freeform 31"/>
          <p:cNvSpPr>
            <a:spLocks/>
          </p:cNvSpPr>
          <p:nvPr/>
        </p:nvSpPr>
        <p:spPr bwMode="auto">
          <a:xfrm>
            <a:off x="1419225" y="3405188"/>
            <a:ext cx="7315200" cy="757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4" name="Freeform 32"/>
          <p:cNvSpPr>
            <a:spLocks/>
          </p:cNvSpPr>
          <p:nvPr/>
        </p:nvSpPr>
        <p:spPr bwMode="auto">
          <a:xfrm>
            <a:off x="1404938" y="2287588"/>
            <a:ext cx="7270750" cy="1938337"/>
          </a:xfrm>
          <a:custGeom>
            <a:avLst/>
            <a:gdLst>
              <a:gd name="T0" fmla="*/ 0 w 10061"/>
              <a:gd name="T1" fmla="*/ 1938036 h 8402"/>
              <a:gd name="T2" fmla="*/ 3673128 w 10061"/>
              <a:gd name="T3" fmla="*/ 1938036 h 8402"/>
              <a:gd name="T4" fmla="*/ 7270380 w 10061"/>
              <a:gd name="T5" fmla="*/ 0 h 8402"/>
              <a:gd name="T6" fmla="*/ 0 60000 65536"/>
              <a:gd name="T7" fmla="*/ 0 60000 65536"/>
              <a:gd name="T8" fmla="*/ 0 60000 65536"/>
            </a:gdLst>
            <a:ahLst/>
            <a:cxnLst>
              <a:cxn ang="T6">
                <a:pos x="T0" y="T1"/>
              </a:cxn>
              <a:cxn ang="T7">
                <a:pos x="T2" y="T3"/>
              </a:cxn>
              <a:cxn ang="T8">
                <a:pos x="T4" y="T5"/>
              </a:cxn>
            </a:cxnLst>
            <a:rect l="0" t="0" r="r" b="b"/>
            <a:pathLst>
              <a:path w="10061" h="8402">
                <a:moveTo>
                  <a:pt x="0" y="8402"/>
                </a:moveTo>
                <a:lnTo>
                  <a:pt x="5083" y="8402"/>
                </a:lnTo>
                <a:lnTo>
                  <a:pt x="10061" y="0"/>
                </a:lnTo>
              </a:path>
            </a:pathLst>
          </a:custGeom>
          <a:noFill/>
          <a:ln w="9525">
            <a:solidFill>
              <a:schemeClr val="tx1"/>
            </a:solidFill>
            <a:round/>
            <a:headEnd type="none" w="med" len="med"/>
            <a:tailEnd type="arrow" w="med" len="med"/>
          </a:ln>
        </p:spPr>
        <p:txBody>
          <a:bodyPr/>
          <a:lstStyle/>
          <a:p>
            <a:endParaRPr lang="en-US"/>
          </a:p>
        </p:txBody>
      </p:sp>
      <p:sp>
        <p:nvSpPr>
          <p:cNvPr id="893985" name="Freeform 33"/>
          <p:cNvSpPr>
            <a:spLocks/>
          </p:cNvSpPr>
          <p:nvPr/>
        </p:nvSpPr>
        <p:spPr bwMode="auto">
          <a:xfrm>
            <a:off x="1390650" y="2273300"/>
            <a:ext cx="5360988" cy="2027238"/>
          </a:xfrm>
          <a:custGeom>
            <a:avLst/>
            <a:gdLst>
              <a:gd name="T0" fmla="*/ 0 w 7441"/>
              <a:gd name="T1" fmla="*/ 2026828 h 4849"/>
              <a:gd name="T2" fmla="*/ 3661832 w 7441"/>
              <a:gd name="T3" fmla="*/ 2026828 h 4849"/>
              <a:gd name="T4" fmla="*/ 5360552 w 7441"/>
              <a:gd name="T5" fmla="*/ 0 h 4849"/>
              <a:gd name="T6" fmla="*/ 0 60000 65536"/>
              <a:gd name="T7" fmla="*/ 0 60000 65536"/>
              <a:gd name="T8" fmla="*/ 0 60000 65536"/>
            </a:gdLst>
            <a:ahLst/>
            <a:cxnLst>
              <a:cxn ang="T6">
                <a:pos x="T0" y="T1"/>
              </a:cxn>
              <a:cxn ang="T7">
                <a:pos x="T2" y="T3"/>
              </a:cxn>
              <a:cxn ang="T8">
                <a:pos x="T4" y="T5"/>
              </a:cxn>
            </a:cxnLst>
            <a:rect l="0" t="0" r="r" b="b"/>
            <a:pathLst>
              <a:path w="7441" h="4849">
                <a:moveTo>
                  <a:pt x="0" y="4849"/>
                </a:moveTo>
                <a:lnTo>
                  <a:pt x="5083" y="4849"/>
                </a:lnTo>
                <a:lnTo>
                  <a:pt x="7441" y="0"/>
                </a:lnTo>
              </a:path>
            </a:pathLst>
          </a:custGeom>
          <a:noFill/>
          <a:ln w="9525">
            <a:solidFill>
              <a:schemeClr val="tx1"/>
            </a:solidFill>
            <a:round/>
            <a:headEnd type="none" w="med" len="med"/>
            <a:tailEnd type="arrow" w="med" len="med"/>
          </a:ln>
        </p:spPr>
        <p:txBody>
          <a:bodyPr/>
          <a:lstStyle/>
          <a:p>
            <a:endParaRPr lang="en-US"/>
          </a:p>
        </p:txBody>
      </p:sp>
      <p:sp>
        <p:nvSpPr>
          <p:cNvPr id="893986" name="Line 34"/>
          <p:cNvSpPr>
            <a:spLocks noChangeShapeType="1"/>
          </p:cNvSpPr>
          <p:nvPr/>
        </p:nvSpPr>
        <p:spPr bwMode="auto">
          <a:xfrm>
            <a:off x="1392238" y="4370388"/>
            <a:ext cx="3679825" cy="0"/>
          </a:xfrm>
          <a:prstGeom prst="line">
            <a:avLst/>
          </a:prstGeom>
          <a:noFill/>
          <a:ln w="9525">
            <a:solidFill>
              <a:schemeClr val="tx1"/>
            </a:solidFill>
            <a:round/>
            <a:headEnd/>
            <a:tailEnd/>
          </a:ln>
        </p:spPr>
        <p:txBody>
          <a:bodyPr/>
          <a:lstStyle/>
          <a:p>
            <a:endParaRPr lang="en-US"/>
          </a:p>
        </p:txBody>
      </p:sp>
      <p:sp>
        <p:nvSpPr>
          <p:cNvPr id="893987" name="Line 35"/>
          <p:cNvSpPr>
            <a:spLocks noChangeShapeType="1"/>
          </p:cNvSpPr>
          <p:nvPr/>
        </p:nvSpPr>
        <p:spPr bwMode="auto">
          <a:xfrm flipV="1">
            <a:off x="5072063" y="2286000"/>
            <a:ext cx="1587" cy="2084388"/>
          </a:xfrm>
          <a:prstGeom prst="line">
            <a:avLst/>
          </a:prstGeom>
          <a:noFill/>
          <a:ln w="9525">
            <a:solidFill>
              <a:schemeClr val="tx1"/>
            </a:solidFill>
            <a:round/>
            <a:headEnd/>
            <a:tailEnd type="arrow" w="med" len="med"/>
          </a:ln>
        </p:spPr>
        <p:txBody>
          <a:bodyPr/>
          <a:lstStyle/>
          <a:p>
            <a:endParaRPr lang="en-US"/>
          </a:p>
        </p:txBody>
      </p:sp>
      <p:sp>
        <p:nvSpPr>
          <p:cNvPr id="893988" name="Line 36"/>
          <p:cNvSpPr>
            <a:spLocks noChangeShapeType="1"/>
          </p:cNvSpPr>
          <p:nvPr/>
        </p:nvSpPr>
        <p:spPr bwMode="auto">
          <a:xfrm>
            <a:off x="1411288" y="4433888"/>
            <a:ext cx="3679825" cy="0"/>
          </a:xfrm>
          <a:prstGeom prst="line">
            <a:avLst/>
          </a:prstGeom>
          <a:noFill/>
          <a:ln w="9525">
            <a:solidFill>
              <a:schemeClr val="tx1"/>
            </a:solidFill>
            <a:round/>
            <a:headEnd/>
            <a:tailEnd/>
          </a:ln>
        </p:spPr>
        <p:txBody>
          <a:bodyPr/>
          <a:lstStyle/>
          <a:p>
            <a:endParaRPr lang="en-US"/>
          </a:p>
        </p:txBody>
      </p:sp>
      <p:sp>
        <p:nvSpPr>
          <p:cNvPr id="893989" name="Line 37"/>
          <p:cNvSpPr>
            <a:spLocks noChangeShapeType="1"/>
          </p:cNvSpPr>
          <p:nvPr/>
        </p:nvSpPr>
        <p:spPr bwMode="auto">
          <a:xfrm flipH="1" flipV="1">
            <a:off x="3554413" y="2316163"/>
            <a:ext cx="1536700" cy="2117725"/>
          </a:xfrm>
          <a:prstGeom prst="line">
            <a:avLst/>
          </a:prstGeom>
          <a:noFill/>
          <a:ln w="9525">
            <a:solidFill>
              <a:schemeClr val="tx1"/>
            </a:solidFill>
            <a:round/>
            <a:headEnd/>
            <a:tailEnd type="arrow" w="med" len="med"/>
          </a:ln>
        </p:spPr>
        <p:txBody>
          <a:bodyPr/>
          <a:lstStyle/>
          <a:p>
            <a:endParaRPr lang="en-US"/>
          </a:p>
        </p:txBody>
      </p:sp>
      <p:sp>
        <p:nvSpPr>
          <p:cNvPr id="893990" name="Line 38"/>
          <p:cNvSpPr>
            <a:spLocks noChangeShapeType="1"/>
          </p:cNvSpPr>
          <p:nvPr/>
        </p:nvSpPr>
        <p:spPr bwMode="auto">
          <a:xfrm>
            <a:off x="1417638" y="4497388"/>
            <a:ext cx="3679825" cy="0"/>
          </a:xfrm>
          <a:prstGeom prst="line">
            <a:avLst/>
          </a:prstGeom>
          <a:noFill/>
          <a:ln w="9525">
            <a:solidFill>
              <a:schemeClr val="tx1"/>
            </a:solidFill>
            <a:round/>
            <a:headEnd/>
            <a:tailEnd/>
          </a:ln>
        </p:spPr>
        <p:txBody>
          <a:bodyPr/>
          <a:lstStyle/>
          <a:p>
            <a:endParaRPr lang="en-US"/>
          </a:p>
        </p:txBody>
      </p:sp>
      <p:sp>
        <p:nvSpPr>
          <p:cNvPr id="893991" name="Line 39"/>
          <p:cNvSpPr>
            <a:spLocks noChangeShapeType="1"/>
          </p:cNvSpPr>
          <p:nvPr/>
        </p:nvSpPr>
        <p:spPr bwMode="auto">
          <a:xfrm flipH="1" flipV="1">
            <a:off x="627063" y="4032250"/>
            <a:ext cx="4471987" cy="465138"/>
          </a:xfrm>
          <a:prstGeom prst="line">
            <a:avLst/>
          </a:prstGeom>
          <a:noFill/>
          <a:ln w="9525">
            <a:solidFill>
              <a:schemeClr val="tx1"/>
            </a:solidFill>
            <a:round/>
            <a:headEnd/>
            <a:tailEnd type="arrow" w="med" len="med"/>
          </a:ln>
        </p:spPr>
        <p:txBody>
          <a:bodyPr/>
          <a:lstStyle/>
          <a:p>
            <a:endParaRPr lang="en-US"/>
          </a:p>
        </p:txBody>
      </p:sp>
      <p:sp>
        <p:nvSpPr>
          <p:cNvPr id="893992" name="Text Box 40"/>
          <p:cNvSpPr txBox="1">
            <a:spLocks noChangeArrowheads="1"/>
          </p:cNvSpPr>
          <p:nvPr/>
        </p:nvSpPr>
        <p:spPr bwMode="auto">
          <a:xfrm>
            <a:off x="4468813" y="5270500"/>
            <a:ext cx="1584325" cy="461963"/>
          </a:xfrm>
          <a:prstGeom prst="rect">
            <a:avLst/>
          </a:prstGeom>
          <a:noFill/>
          <a:ln w="9525">
            <a:noFill/>
            <a:miter lim="800000"/>
            <a:headEnd/>
            <a:tailEnd/>
          </a:ln>
        </p:spPr>
        <p:txBody>
          <a:bodyPr>
            <a:spAutoFit/>
          </a:bodyPr>
          <a:lstStyle/>
          <a:p>
            <a:pPr algn="ctr">
              <a:defRPr/>
            </a:pPr>
            <a:r>
              <a:rPr lang="en-US" altLang="en-US" i="1" dirty="0">
                <a:solidFill>
                  <a:schemeClr val="tx1">
                    <a:lumMod val="75000"/>
                    <a:lumOff val="25000"/>
                  </a:schemeClr>
                </a:solidFill>
              </a:rPr>
              <a:t>atom</a:t>
            </a:r>
          </a:p>
        </p:txBody>
      </p:sp>
      <p:sp>
        <p:nvSpPr>
          <p:cNvPr id="893993" name="Oval 41"/>
          <p:cNvSpPr>
            <a:spLocks noChangeArrowheads="1"/>
          </p:cNvSpPr>
          <p:nvPr/>
        </p:nvSpPr>
        <p:spPr bwMode="auto">
          <a:xfrm>
            <a:off x="4414838" y="3689350"/>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ltLang="en-US"/>
          </a:p>
        </p:txBody>
      </p:sp>
      <p:sp>
        <p:nvSpPr>
          <p:cNvPr id="893994" name="Text Box 42"/>
          <p:cNvSpPr txBox="1">
            <a:spLocks noChangeArrowheads="1"/>
          </p:cNvSpPr>
          <p:nvPr/>
        </p:nvSpPr>
        <p:spPr bwMode="auto">
          <a:xfrm>
            <a:off x="6865938" y="4462463"/>
            <a:ext cx="1773237" cy="1201737"/>
          </a:xfrm>
          <a:prstGeom prst="rect">
            <a:avLst/>
          </a:prstGeom>
          <a:noFill/>
          <a:ln w="9525">
            <a:noFill/>
            <a:miter lim="800000"/>
            <a:headEnd/>
            <a:tailEnd/>
          </a:ln>
        </p:spPr>
        <p:txBody>
          <a:bodyPr>
            <a:spAutoFit/>
          </a:bodyPr>
          <a:lstStyle/>
          <a:p>
            <a:pPr>
              <a:spcBef>
                <a:spcPct val="50000"/>
              </a:spcBef>
            </a:pPr>
            <a:r>
              <a:rPr lang="en-US" altLang="en-US">
                <a:solidFill>
                  <a:schemeClr val="hlink"/>
                </a:solidFill>
                <a:hlinkClick r:id="rId6"/>
              </a:rPr>
              <a:t>The Rutherford Model</a:t>
            </a:r>
            <a:endParaRPr lang="en-US" altLang="en-US">
              <a:solidFill>
                <a:schemeClr val="hlink"/>
              </a:solidFill>
            </a:endParaRPr>
          </a:p>
        </p:txBody>
      </p:sp>
      <p:sp>
        <p:nvSpPr>
          <p:cNvPr id="893995" name="Text Box 43"/>
          <p:cNvSpPr txBox="1">
            <a:spLocks noChangeArrowheads="1"/>
          </p:cNvSpPr>
          <p:nvPr/>
        </p:nvSpPr>
        <p:spPr bwMode="auto">
          <a:xfrm>
            <a:off x="5214938" y="4576763"/>
            <a:ext cx="1247775" cy="461962"/>
          </a:xfrm>
          <a:prstGeom prst="rect">
            <a:avLst/>
          </a:prstGeom>
          <a:noFill/>
          <a:ln w="9525">
            <a:noFill/>
            <a:miter lim="800000"/>
            <a:headEnd/>
            <a:tailEnd/>
          </a:ln>
        </p:spPr>
        <p:txBody>
          <a:bodyPr wrap="none">
            <a:spAutoFit/>
          </a:bodyPr>
          <a:lstStyle/>
          <a:p>
            <a:r>
              <a:rPr lang="en-US" altLang="en-US" i="1">
                <a:solidFill>
                  <a:schemeClr val="hlink"/>
                </a:solidFill>
              </a:rPr>
              <a:t>nucleus</a:t>
            </a:r>
          </a:p>
        </p:txBody>
      </p:sp>
      <p:sp>
        <p:nvSpPr>
          <p:cNvPr id="1025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3954">
                                            <p:txEl>
                                              <p:pRg st="1" end="1"/>
                                            </p:txEl>
                                          </p:spTgt>
                                        </p:tgtEl>
                                        <p:attrNameLst>
                                          <p:attrName>style.visibility</p:attrName>
                                        </p:attrNameLst>
                                      </p:cBhvr>
                                      <p:to>
                                        <p:strVal val="visible"/>
                                      </p:to>
                                    </p:set>
                                    <p:anim calcmode="lin" valueType="num">
                                      <p:cBhvr additive="base">
                                        <p:cTn id="7" dur="500" fill="hold"/>
                                        <p:tgtEl>
                                          <p:spTgt spid="893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3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93993"/>
                                        </p:tgtEl>
                                        <p:attrNameLst>
                                          <p:attrName>style.visibility</p:attrName>
                                        </p:attrNameLst>
                                      </p:cBhvr>
                                      <p:to>
                                        <p:strVal val="visible"/>
                                      </p:to>
                                    </p:set>
                                    <p:animEffect transition="in" filter="fade">
                                      <p:cBhvr>
                                        <p:cTn id="13" dur="2000"/>
                                        <p:tgtEl>
                                          <p:spTgt spid="8939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3992"/>
                                        </p:tgtEl>
                                        <p:attrNameLst>
                                          <p:attrName>style.visibility</p:attrName>
                                        </p:attrNameLst>
                                      </p:cBhvr>
                                      <p:to>
                                        <p:strVal val="visible"/>
                                      </p:to>
                                    </p:set>
                                    <p:anim calcmode="lin" valueType="num">
                                      <p:cBhvr>
                                        <p:cTn id="18" dur="500" fill="hold"/>
                                        <p:tgtEl>
                                          <p:spTgt spid="893992"/>
                                        </p:tgtEl>
                                        <p:attrNameLst>
                                          <p:attrName>ppt_w</p:attrName>
                                        </p:attrNameLst>
                                      </p:cBhvr>
                                      <p:tavLst>
                                        <p:tav tm="0">
                                          <p:val>
                                            <p:fltVal val="0"/>
                                          </p:val>
                                        </p:tav>
                                        <p:tav tm="100000">
                                          <p:val>
                                            <p:strVal val="#ppt_w"/>
                                          </p:val>
                                        </p:tav>
                                      </p:tavLst>
                                    </p:anim>
                                    <p:anim calcmode="lin" valueType="num">
                                      <p:cBhvr>
                                        <p:cTn id="19" dur="500" fill="hold"/>
                                        <p:tgtEl>
                                          <p:spTgt spid="893992"/>
                                        </p:tgtEl>
                                        <p:attrNameLst>
                                          <p:attrName>ppt_h</p:attrName>
                                        </p:attrNameLst>
                                      </p:cBhvr>
                                      <p:tavLst>
                                        <p:tav tm="0">
                                          <p:val>
                                            <p:fltVal val="0"/>
                                          </p:val>
                                        </p:tav>
                                        <p:tav tm="100000">
                                          <p:val>
                                            <p:strVal val="#ppt_h"/>
                                          </p:val>
                                        </p:tav>
                                      </p:tavLst>
                                    </p:anim>
                                    <p:animEffect transition="in" filter="fade">
                                      <p:cBhvr>
                                        <p:cTn id="20" dur="500"/>
                                        <p:tgtEl>
                                          <p:spTgt spid="89399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3981"/>
                                        </p:tgtEl>
                                        <p:attrNameLst>
                                          <p:attrName>style.visibility</p:attrName>
                                        </p:attrNameLst>
                                      </p:cBhvr>
                                      <p:to>
                                        <p:strVal val="visible"/>
                                      </p:to>
                                    </p:set>
                                    <p:animEffect transition="in" filter="wipe(left)">
                                      <p:cBhvr>
                                        <p:cTn id="25" dur="2000"/>
                                        <p:tgtEl>
                                          <p:spTgt spid="8939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3982"/>
                                        </p:tgtEl>
                                        <p:attrNameLst>
                                          <p:attrName>style.visibility</p:attrName>
                                        </p:attrNameLst>
                                      </p:cBhvr>
                                      <p:to>
                                        <p:strVal val="visible"/>
                                      </p:to>
                                    </p:set>
                                    <p:animEffect transition="in" filter="wipe(left)">
                                      <p:cBhvr>
                                        <p:cTn id="30" dur="2000"/>
                                        <p:tgtEl>
                                          <p:spTgt spid="8939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93983"/>
                                        </p:tgtEl>
                                        <p:attrNameLst>
                                          <p:attrName>style.visibility</p:attrName>
                                        </p:attrNameLst>
                                      </p:cBhvr>
                                      <p:to>
                                        <p:strVal val="visible"/>
                                      </p:to>
                                    </p:set>
                                    <p:animEffect transition="in" filter="wipe(left)">
                                      <p:cBhvr>
                                        <p:cTn id="35" dur="2000"/>
                                        <p:tgtEl>
                                          <p:spTgt spid="8939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93984"/>
                                        </p:tgtEl>
                                        <p:attrNameLst>
                                          <p:attrName>style.visibility</p:attrName>
                                        </p:attrNameLst>
                                      </p:cBhvr>
                                      <p:to>
                                        <p:strVal val="visible"/>
                                      </p:to>
                                    </p:set>
                                    <p:animEffect transition="in" filter="wipe(left)">
                                      <p:cBhvr>
                                        <p:cTn id="40" dur="2000"/>
                                        <p:tgtEl>
                                          <p:spTgt spid="8939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93985"/>
                                        </p:tgtEl>
                                        <p:attrNameLst>
                                          <p:attrName>style.visibility</p:attrName>
                                        </p:attrNameLst>
                                      </p:cBhvr>
                                      <p:to>
                                        <p:strVal val="visible"/>
                                      </p:to>
                                    </p:set>
                                    <p:animEffect transition="in" filter="wipe(left)">
                                      <p:cBhvr>
                                        <p:cTn id="45" dur="2000"/>
                                        <p:tgtEl>
                                          <p:spTgt spid="8939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93986"/>
                                        </p:tgtEl>
                                        <p:attrNameLst>
                                          <p:attrName>style.visibility</p:attrName>
                                        </p:attrNameLst>
                                      </p:cBhvr>
                                      <p:to>
                                        <p:strVal val="visible"/>
                                      </p:to>
                                    </p:set>
                                    <p:animEffect transition="in" filter="wipe(left)">
                                      <p:cBhvr>
                                        <p:cTn id="50" dur="2000"/>
                                        <p:tgtEl>
                                          <p:spTgt spid="893986"/>
                                        </p:tgtEl>
                                      </p:cBhvr>
                                    </p:animEffect>
                                  </p:childTnLst>
                                </p:cTn>
                              </p:par>
                            </p:childTnLst>
                          </p:cTn>
                        </p:par>
                        <p:par>
                          <p:cTn id="51" fill="hold" nodeType="afterGroup">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93987"/>
                                        </p:tgtEl>
                                        <p:attrNameLst>
                                          <p:attrName>style.visibility</p:attrName>
                                        </p:attrNameLst>
                                      </p:cBhvr>
                                      <p:to>
                                        <p:strVal val="visible"/>
                                      </p:to>
                                    </p:set>
                                    <p:animEffect transition="in" filter="wipe(down)">
                                      <p:cBhvr>
                                        <p:cTn id="54" dur="2000"/>
                                        <p:tgtEl>
                                          <p:spTgt spid="89398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93988"/>
                                        </p:tgtEl>
                                        <p:attrNameLst>
                                          <p:attrName>style.visibility</p:attrName>
                                        </p:attrNameLst>
                                      </p:cBhvr>
                                      <p:to>
                                        <p:strVal val="visible"/>
                                      </p:to>
                                    </p:set>
                                    <p:animEffect transition="in" filter="wipe(left)">
                                      <p:cBhvr>
                                        <p:cTn id="59" dur="2000"/>
                                        <p:tgtEl>
                                          <p:spTgt spid="893988"/>
                                        </p:tgtEl>
                                      </p:cBhvr>
                                    </p:animEffect>
                                  </p:childTnLst>
                                </p:cTn>
                              </p:par>
                            </p:childTnLst>
                          </p:cTn>
                        </p:par>
                        <p:par>
                          <p:cTn id="60" fill="hold" nodeType="afterGroup">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893989"/>
                                        </p:tgtEl>
                                        <p:attrNameLst>
                                          <p:attrName>style.visibility</p:attrName>
                                        </p:attrNameLst>
                                      </p:cBhvr>
                                      <p:to>
                                        <p:strVal val="visible"/>
                                      </p:to>
                                    </p:set>
                                    <p:animEffect transition="in" filter="wipe(down)">
                                      <p:cBhvr>
                                        <p:cTn id="63" dur="2000"/>
                                        <p:tgtEl>
                                          <p:spTgt spid="8939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93990"/>
                                        </p:tgtEl>
                                        <p:attrNameLst>
                                          <p:attrName>style.visibility</p:attrName>
                                        </p:attrNameLst>
                                      </p:cBhvr>
                                      <p:to>
                                        <p:strVal val="visible"/>
                                      </p:to>
                                    </p:set>
                                    <p:animEffect transition="in" filter="wipe(left)">
                                      <p:cBhvr>
                                        <p:cTn id="68" dur="2000"/>
                                        <p:tgtEl>
                                          <p:spTgt spid="893990"/>
                                        </p:tgtEl>
                                      </p:cBhvr>
                                    </p:animEffect>
                                  </p:childTnLst>
                                </p:cTn>
                              </p:par>
                            </p:childTnLst>
                          </p:cTn>
                        </p:par>
                        <p:par>
                          <p:cTn id="69" fill="hold" nodeType="afterGroup">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893991"/>
                                        </p:tgtEl>
                                        <p:attrNameLst>
                                          <p:attrName>style.visibility</p:attrName>
                                        </p:attrNameLst>
                                      </p:cBhvr>
                                      <p:to>
                                        <p:strVal val="visible"/>
                                      </p:to>
                                    </p:set>
                                    <p:animEffect transition="in" filter="wipe(down)">
                                      <p:cBhvr>
                                        <p:cTn id="72" dur="2000"/>
                                        <p:tgtEl>
                                          <p:spTgt spid="8939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93954">
                                            <p:txEl>
                                              <p:pRg st="9" end="9"/>
                                            </p:txEl>
                                          </p:spTgt>
                                        </p:tgtEl>
                                        <p:attrNameLst>
                                          <p:attrName>style.visibility</p:attrName>
                                        </p:attrNameLst>
                                      </p:cBhvr>
                                      <p:to>
                                        <p:strVal val="visible"/>
                                      </p:to>
                                    </p:set>
                                    <p:anim calcmode="lin" valueType="num">
                                      <p:cBhvr additive="base">
                                        <p:cTn id="77" dur="500" fill="hold"/>
                                        <p:tgtEl>
                                          <p:spTgt spid="89395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395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93980"/>
                                        </p:tgtEl>
                                        <p:attrNameLst>
                                          <p:attrName>style.visibility</p:attrName>
                                        </p:attrNameLst>
                                      </p:cBhvr>
                                      <p:to>
                                        <p:strVal val="visible"/>
                                      </p:to>
                                    </p:set>
                                    <p:animEffect transition="in" filter="fade">
                                      <p:cBhvr>
                                        <p:cTn id="83" dur="1000"/>
                                        <p:tgtEl>
                                          <p:spTgt spid="89398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93995"/>
                                        </p:tgtEl>
                                        <p:attrNameLst>
                                          <p:attrName>style.visibility</p:attrName>
                                        </p:attrNameLst>
                                      </p:cBhvr>
                                      <p:to>
                                        <p:strVal val="visible"/>
                                      </p:to>
                                    </p:set>
                                    <p:anim calcmode="lin" valueType="num">
                                      <p:cBhvr>
                                        <p:cTn id="88" dur="500" fill="hold"/>
                                        <p:tgtEl>
                                          <p:spTgt spid="893995"/>
                                        </p:tgtEl>
                                        <p:attrNameLst>
                                          <p:attrName>ppt_w</p:attrName>
                                        </p:attrNameLst>
                                      </p:cBhvr>
                                      <p:tavLst>
                                        <p:tav tm="0">
                                          <p:val>
                                            <p:fltVal val="0"/>
                                          </p:val>
                                        </p:tav>
                                        <p:tav tm="100000">
                                          <p:val>
                                            <p:strVal val="#ppt_w"/>
                                          </p:val>
                                        </p:tav>
                                      </p:tavLst>
                                    </p:anim>
                                    <p:anim calcmode="lin" valueType="num">
                                      <p:cBhvr>
                                        <p:cTn id="89" dur="500" fill="hold"/>
                                        <p:tgtEl>
                                          <p:spTgt spid="893995"/>
                                        </p:tgtEl>
                                        <p:attrNameLst>
                                          <p:attrName>ppt_h</p:attrName>
                                        </p:attrNameLst>
                                      </p:cBhvr>
                                      <p:tavLst>
                                        <p:tav tm="0">
                                          <p:val>
                                            <p:fltVal val="0"/>
                                          </p:val>
                                        </p:tav>
                                        <p:tav tm="100000">
                                          <p:val>
                                            <p:strVal val="#ppt_h"/>
                                          </p:val>
                                        </p:tav>
                                      </p:tavLst>
                                    </p:anim>
                                    <p:animEffect transition="in" filter="fade">
                                      <p:cBhvr>
                                        <p:cTn id="90" dur="500"/>
                                        <p:tgtEl>
                                          <p:spTgt spid="89399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93994"/>
                                        </p:tgtEl>
                                        <p:attrNameLst>
                                          <p:attrName>style.visibility</p:attrName>
                                        </p:attrNameLst>
                                      </p:cBhvr>
                                      <p:to>
                                        <p:strVal val="visible"/>
                                      </p:to>
                                    </p:set>
                                    <p:anim calcmode="lin" valueType="num">
                                      <p:cBhvr>
                                        <p:cTn id="95" dur="500" fill="hold"/>
                                        <p:tgtEl>
                                          <p:spTgt spid="893994"/>
                                        </p:tgtEl>
                                        <p:attrNameLst>
                                          <p:attrName>ppt_w</p:attrName>
                                        </p:attrNameLst>
                                      </p:cBhvr>
                                      <p:tavLst>
                                        <p:tav tm="0">
                                          <p:val>
                                            <p:fltVal val="0"/>
                                          </p:val>
                                        </p:tav>
                                        <p:tav tm="100000">
                                          <p:val>
                                            <p:strVal val="#ppt_w"/>
                                          </p:val>
                                        </p:tav>
                                      </p:tavLst>
                                    </p:anim>
                                    <p:anim calcmode="lin" valueType="num">
                                      <p:cBhvr>
                                        <p:cTn id="96" dur="500" fill="hold"/>
                                        <p:tgtEl>
                                          <p:spTgt spid="893994"/>
                                        </p:tgtEl>
                                        <p:attrNameLst>
                                          <p:attrName>ppt_h</p:attrName>
                                        </p:attrNameLst>
                                      </p:cBhvr>
                                      <p:tavLst>
                                        <p:tav tm="0">
                                          <p:val>
                                            <p:fltVal val="0"/>
                                          </p:val>
                                        </p:tav>
                                        <p:tav tm="100000">
                                          <p:val>
                                            <p:strVal val="#ppt_h"/>
                                          </p:val>
                                        </p:tav>
                                      </p:tavLst>
                                    </p:anim>
                                    <p:animEffect transition="in" filter="fade">
                                      <p:cBhvr>
                                        <p:cTn id="97" dur="500"/>
                                        <p:tgtEl>
                                          <p:spTgt spid="89399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80" grpId="0" animBg="1"/>
      <p:bldP spid="893981" grpId="0" animBg="1"/>
      <p:bldP spid="893982" grpId="0" animBg="1"/>
      <p:bldP spid="893983" grpId="0" animBg="1"/>
      <p:bldP spid="893984" grpId="0" animBg="1"/>
      <p:bldP spid="893985" grpId="0" animBg="1"/>
      <p:bldP spid="893986" grpId="0" animBg="1"/>
      <p:bldP spid="893987" grpId="0" animBg="1"/>
      <p:bldP spid="893988" grpId="0" animBg="1"/>
      <p:bldP spid="893989" grpId="0" animBg="1"/>
      <p:bldP spid="893990" grpId="0" animBg="1"/>
      <p:bldP spid="893991" grpId="0" animBg="1"/>
      <p:bldP spid="893992" grpId="0"/>
      <p:bldP spid="893993" grpId="0" animBg="1"/>
      <p:bldP spid="893994" grpId="0"/>
      <p:bldP spid="8939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15387</TotalTime>
  <Words>4165</Words>
  <Application>Microsoft Office PowerPoint</Application>
  <PresentationFormat>On-screen Show (4:3)</PresentationFormat>
  <Paragraphs>805</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Cambria Math</vt:lpstr>
      <vt:lpstr>Courier New</vt:lpstr>
      <vt:lpstr>Symbol</vt:lpstr>
      <vt:lpstr>Times New Roman</vt:lpstr>
      <vt:lpstr>Default Design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1200</cp:revision>
  <dcterms:created xsi:type="dcterms:W3CDTF">2006-01-31T23:43:34Z</dcterms:created>
  <dcterms:modified xsi:type="dcterms:W3CDTF">2018-01-16T08:15:13Z</dcterms:modified>
</cp:coreProperties>
</file>