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389" r:id="rId2"/>
    <p:sldId id="390" r:id="rId3"/>
    <p:sldId id="391" r:id="rId4"/>
    <p:sldId id="392" r:id="rId5"/>
    <p:sldId id="393" r:id="rId6"/>
    <p:sldId id="394" r:id="rId7"/>
    <p:sldId id="395" r:id="rId8"/>
    <p:sldId id="397" r:id="rId9"/>
    <p:sldId id="398" r:id="rId10"/>
    <p:sldId id="399" r:id="rId11"/>
    <p:sldId id="400" r:id="rId12"/>
    <p:sldId id="401" r:id="rId13"/>
    <p:sldId id="402" r:id="rId14"/>
    <p:sldId id="403" r:id="rId15"/>
    <p:sldId id="480" r:id="rId16"/>
    <p:sldId id="477" r:id="rId17"/>
    <p:sldId id="478" r:id="rId18"/>
    <p:sldId id="479" r:id="rId19"/>
    <p:sldId id="408" r:id="rId20"/>
    <p:sldId id="409" r:id="rId21"/>
    <p:sldId id="410" r:id="rId22"/>
    <p:sldId id="411" r:id="rId23"/>
    <p:sldId id="412" r:id="rId24"/>
    <p:sldId id="413" r:id="rId25"/>
    <p:sldId id="414" r:id="rId26"/>
    <p:sldId id="415" r:id="rId27"/>
    <p:sldId id="416" r:id="rId28"/>
    <p:sldId id="457" r:id="rId29"/>
    <p:sldId id="458" r:id="rId30"/>
    <p:sldId id="459" r:id="rId31"/>
    <p:sldId id="418" r:id="rId32"/>
    <p:sldId id="420" r:id="rId33"/>
    <p:sldId id="421" r:id="rId34"/>
    <p:sldId id="422" r:id="rId35"/>
    <p:sldId id="423" r:id="rId36"/>
    <p:sldId id="424" r:id="rId37"/>
    <p:sldId id="425" r:id="rId38"/>
    <p:sldId id="426" r:id="rId39"/>
    <p:sldId id="427" r:id="rId40"/>
    <p:sldId id="466" r:id="rId41"/>
    <p:sldId id="430" r:id="rId42"/>
    <p:sldId id="431" r:id="rId43"/>
    <p:sldId id="432" r:id="rId44"/>
    <p:sldId id="433" r:id="rId45"/>
    <p:sldId id="434" r:id="rId46"/>
    <p:sldId id="435" r:id="rId47"/>
    <p:sldId id="460" r:id="rId48"/>
    <p:sldId id="437" r:id="rId49"/>
    <p:sldId id="481" r:id="rId50"/>
    <p:sldId id="482" r:id="rId51"/>
    <p:sldId id="483" r:id="rId52"/>
    <p:sldId id="484" r:id="rId53"/>
    <p:sldId id="485" r:id="rId54"/>
    <p:sldId id="486" r:id="rId55"/>
    <p:sldId id="487" r:id="rId56"/>
    <p:sldId id="488" r:id="rId57"/>
    <p:sldId id="489" r:id="rId58"/>
    <p:sldId id="442" r:id="rId59"/>
    <p:sldId id="443" r:id="rId60"/>
    <p:sldId id="444" r:id="rId61"/>
    <p:sldId id="445" r:id="rId62"/>
    <p:sldId id="470" r:id="rId63"/>
    <p:sldId id="472" r:id="rId64"/>
    <p:sldId id="473" r:id="rId65"/>
    <p:sldId id="474" r:id="rId66"/>
    <p:sldId id="475" r:id="rId67"/>
    <p:sldId id="448" r:id="rId68"/>
    <p:sldId id="449" r:id="rId69"/>
    <p:sldId id="450" r:id="rId70"/>
    <p:sldId id="451" r:id="rId71"/>
    <p:sldId id="452" r:id="rId72"/>
    <p:sldId id="453" r:id="rId73"/>
    <p:sldId id="476" r:id="rId74"/>
    <p:sldId id="469" r:id="rId75"/>
    <p:sldId id="467" r:id="rId76"/>
    <p:sldId id="454" r:id="rId77"/>
    <p:sldId id="455" r:id="rId78"/>
    <p:sldId id="456" r:id="rId79"/>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9900"/>
    <a:srgbClr val="FFC000"/>
    <a:srgbClr val="FF0000"/>
    <a:srgbClr val="CC0099"/>
    <a:srgbClr val="EAEAEA"/>
    <a:srgbClr val="4D4D4D"/>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77" d="100"/>
          <a:sy n="77" d="100"/>
        </p:scale>
        <p:origin x="7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CF191DF9-2C69-4904-8B9B-50C7C08923A5}" type="datetimeFigureOut">
              <a:rPr lang="en-US" smtClean="0"/>
              <a:t>1/8/2018</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B710674D-FFA6-4867-B77E-11CC1DBA92D9}" type="slidenum">
              <a:rPr lang="en-US" smtClean="0"/>
              <a:t>‹#›</a:t>
            </a:fld>
            <a:endParaRPr lang="en-US"/>
          </a:p>
        </p:txBody>
      </p:sp>
    </p:spTree>
    <p:extLst>
      <p:ext uri="{BB962C8B-B14F-4D97-AF65-F5344CB8AC3E}">
        <p14:creationId xmlns:p14="http://schemas.microsoft.com/office/powerpoint/2010/main" val="2359579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8090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3287" tIns="46644" rIns="93287" bIns="4664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lgn="r" eaLnBrk="1" hangingPunct="1">
              <a:defRPr sz="1200" smtClean="0"/>
            </a:lvl1pPr>
          </a:lstStyle>
          <a:p>
            <a:pPr>
              <a:defRPr/>
            </a:pPr>
            <a:fld id="{F5479340-3AF1-47E4-8C05-7CF508162BAB}" type="slidenum">
              <a:rPr lang="en-US" altLang="en-US"/>
              <a:pPr>
                <a:defRPr/>
              </a:pPr>
              <a:t>‹#›</a:t>
            </a:fld>
            <a:endParaRPr lang="en-US" altLang="en-US"/>
          </a:p>
        </p:txBody>
      </p:sp>
    </p:spTree>
    <p:extLst>
      <p:ext uri="{BB962C8B-B14F-4D97-AF65-F5344CB8AC3E}">
        <p14:creationId xmlns:p14="http://schemas.microsoft.com/office/powerpoint/2010/main" val="2179917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CC67F772-99BA-418E-A943-53A69530E1E8}" type="slidenum">
              <a:rPr lang="en-US" altLang="en-US"/>
              <a:pPr/>
              <a:t>1</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83756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9481CFA1-8296-4212-A94D-18F6084A6C43}" type="slidenum">
              <a:rPr lang="en-US" altLang="en-US"/>
              <a:pPr/>
              <a:t>10</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88794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6046535D-A4E5-418F-BCE9-655A23719FC7}" type="slidenum">
              <a:rPr lang="en-US" altLang="en-US"/>
              <a:pPr/>
              <a:t>11</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44018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C36024FB-E3C7-441B-A9F2-2DDF00B3A43D}" type="slidenum">
              <a:rPr lang="en-US" altLang="en-US"/>
              <a:pPr/>
              <a:t>12</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2925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041EEDCD-79CA-445B-B8DE-8BAF668FA031}" type="slidenum">
              <a:rPr lang="en-US" altLang="en-US"/>
              <a:pPr/>
              <a:t>13</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07885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7C71BFD3-9C5B-494B-823C-AB58AD2F165A}" type="slidenum">
              <a:rPr lang="en-US" altLang="en-US"/>
              <a:pPr/>
              <a:t>14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510024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69FA4922-AC2B-4C65-AE51-40BE94CC8341}" type="slidenum">
              <a:rPr lang="en-US" altLang="en-US"/>
              <a:pPr/>
              <a:t>15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6389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6289D124-8CC7-4B04-A2A2-EEAF01A7ED2F}" type="slidenum">
              <a:rPr lang="en-US" altLang="en-US"/>
              <a:pPr/>
              <a:t>16</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2926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CFCF48EC-38CB-41E3-B627-36523BF1DEF1}" type="slidenum">
              <a:rPr lang="en-US" altLang="en-US"/>
              <a:pPr/>
              <a:t>17</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013224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3686634B-C3F6-4604-9204-55D9FD24BA3B}" type="slidenum">
              <a:rPr lang="en-US" altLang="en-US"/>
              <a:pPr/>
              <a:t>18</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76206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90FABA9F-2E95-4F47-9FA2-8240DFD871B7}" type="slidenum">
              <a:rPr lang="en-US" altLang="en-US"/>
              <a:pPr/>
              <a:t>19</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44438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A7EBF651-67EF-4166-B733-54015720720A}" type="slidenum">
              <a:rPr lang="en-US" altLang="en-US"/>
              <a:pPr/>
              <a:t>2</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663726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25C9766A-F459-4156-A8B3-008050C799C1}" type="slidenum">
              <a:rPr lang="en-US" altLang="en-US"/>
              <a:pPr/>
              <a:t>20</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444406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404EC868-E06C-4CCB-BE7F-0DAA5BEAB65F}" type="slidenum">
              <a:rPr lang="en-US" altLang="en-US"/>
              <a:pPr/>
              <a:t>21</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248310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2A17DB0A-271A-4196-AA12-08B81DE70B2D}" type="slidenum">
              <a:rPr lang="en-US" altLang="en-US"/>
              <a:pPr/>
              <a:t>22</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400901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EF002CDD-7B7F-450A-BEF9-DCBD98AE0266}" type="slidenum">
              <a:rPr lang="en-US" altLang="en-US"/>
              <a:pPr/>
              <a:t>23</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85312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BC2FE756-D6B8-4115-BBFF-38D9B411C465}" type="slidenum">
              <a:rPr lang="en-US" altLang="en-US"/>
              <a:pPr/>
              <a:t>24</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978529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D12B1903-F50F-4266-B6E6-101B74C591B6}" type="slidenum">
              <a:rPr lang="en-US" altLang="en-US"/>
              <a:pPr/>
              <a:t>25</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94193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5A32BDE1-2504-45A1-A2C1-1DFE99B06A2F}" type="slidenum">
              <a:rPr lang="en-US" altLang="en-US"/>
              <a:pPr/>
              <a:t>26</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91954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20628F3F-C070-4513-81DE-B311C8707A00}" type="slidenum">
              <a:rPr lang="en-US" altLang="en-US"/>
              <a:pPr/>
              <a:t>27</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58772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4C0320AE-12AE-41C3-841A-CF3961FBB313}" type="slidenum">
              <a:rPr lang="en-US" altLang="en-US"/>
              <a:pPr/>
              <a:t>28</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040393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3FBF258C-02CA-4B4A-815B-312C7FCF4EA3}" type="slidenum">
              <a:rPr lang="en-US" altLang="en-US"/>
              <a:pPr/>
              <a:t>29</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19580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082D0490-C51A-4A6D-902F-BDC87C45B422}" type="slidenum">
              <a:rPr lang="en-US" altLang="en-US"/>
              <a:pPr/>
              <a:t>3</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517204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19544AA8-F4D5-4D33-A766-D985E4553FCE}" type="slidenum">
              <a:rPr lang="en-US" altLang="en-US"/>
              <a:pPr/>
              <a:t>30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987472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C69C833F-BF3A-492E-BF3F-8B5831482829}" type="slidenum">
              <a:rPr lang="en-US" altLang="en-US"/>
              <a:pPr/>
              <a:t>31</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070719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B306CA2C-E367-43BE-ACB2-D6C3BA4838B9}" type="slidenum">
              <a:rPr lang="en-US" altLang="en-US"/>
              <a:pPr/>
              <a:t>32</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248839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7B11166A-322B-4D40-A1DE-3D165996AE02}" type="slidenum">
              <a:rPr lang="en-US" altLang="en-US"/>
              <a:pPr/>
              <a:t>33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859345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B66CE5CC-035B-44AF-BF5F-8D26B9CEEE8D}" type="slidenum">
              <a:rPr lang="en-US" altLang="en-US"/>
              <a:pPr/>
              <a:t>34</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08637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045161E1-8E6B-4A12-A45E-3B3E7DCA7BB9}" type="slidenum">
              <a:rPr lang="en-US" altLang="en-US"/>
              <a:pPr/>
              <a:t>35</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646158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ECB148B6-D6B2-4458-BA9F-4C708C823345}" type="slidenum">
              <a:rPr lang="en-US" altLang="en-US"/>
              <a:pPr/>
              <a:t>36</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830105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7CB9A67F-C0B2-4564-AA42-90F13A316EA7}" type="slidenum">
              <a:rPr lang="en-US" altLang="en-US"/>
              <a:pPr/>
              <a:t>37</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171853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EB88AC35-833D-4DE1-AB1D-5D8E4FCBFF29}" type="slidenum">
              <a:rPr lang="en-US" altLang="en-US"/>
              <a:pPr/>
              <a:t>38</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66040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1AB0515D-A06E-4037-BCE4-B547F5B4166C}" type="slidenum">
              <a:rPr lang="en-US" altLang="en-US"/>
              <a:pPr/>
              <a:t>39</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95349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6E513E7B-A830-497A-B688-3A9739C291A3}" type="slidenum">
              <a:rPr lang="en-US" altLang="en-US"/>
              <a:pPr/>
              <a:t>4</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960216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27AE8FAC-A39F-41AD-B7C7-DC3028469A3B}" type="slidenum">
              <a:rPr lang="en-US" altLang="en-US"/>
              <a:pPr/>
              <a:t>40</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107542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842505A2-C7D8-4FB6-8EA6-582135960B0C}" type="slidenum">
              <a:rPr lang="en-US" altLang="en-US"/>
              <a:pPr/>
              <a:t>41</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847480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94CC1EA5-4B9F-4B91-98B2-E29C994561F7}" type="slidenum">
              <a:rPr lang="en-US" altLang="en-US"/>
              <a:pPr/>
              <a:t>42</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323396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AEB6E90A-D466-4125-83C8-69974DB60CDD}" type="slidenum">
              <a:rPr lang="en-US" altLang="en-US"/>
              <a:pPr/>
              <a:t>43</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097105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B29EF2D0-7D10-43C3-A608-9FF814C9AA9F}" type="slidenum">
              <a:rPr lang="en-US" altLang="en-US"/>
              <a:pPr/>
              <a:t>44</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93134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6BBCDD23-6E2A-4C9B-ADCB-849573ABDAEC}" type="slidenum">
              <a:rPr lang="en-US" altLang="en-US"/>
              <a:pPr/>
              <a:t>45</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339403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fld id="{6983396C-2BC9-477E-8480-1F4E3AE986BC}" type="slidenum">
              <a:rPr lang="en-US" altLang="en-US"/>
              <a:pPr/>
              <a:t>46</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508834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fld id="{67B627A5-4317-41AA-AA38-1AB18102CD63}" type="slidenum">
              <a:rPr lang="en-US" altLang="en-US"/>
              <a:pPr/>
              <a:t>47</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51397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0EDCF878-87AE-446B-96BD-4D2D6934FCA1}" type="slidenum">
              <a:rPr lang="en-US" altLang="en-US"/>
              <a:pPr/>
              <a:t>48</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9602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3DD490C7-3048-4A69-AA33-3D9E91239BBF}" type="slidenum">
              <a:rPr lang="en-US" altLang="en-US"/>
              <a:pPr/>
              <a:t>49</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4495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D3A21FEE-28CE-46E2-9D0A-97AB2E4DE2A9}" type="slidenum">
              <a:rPr lang="en-US" altLang="en-US"/>
              <a:pPr/>
              <a:t>5</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030927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A8D9A822-4463-4B1C-90CC-08F148E09F77}" type="slidenum">
              <a:rPr lang="en-US" altLang="en-US"/>
              <a:pPr/>
              <a:t>50</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598270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0D93DF05-22C8-4C24-BB9E-75BC93B8A594}" type="slidenum">
              <a:rPr lang="en-US" altLang="en-US"/>
              <a:pPr/>
              <a:t>51</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1271098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79440CC2-BB84-4FB2-A8C8-B4159786D9AE}" type="slidenum">
              <a:rPr lang="en-US" altLang="en-US"/>
              <a:pPr/>
              <a:t>52</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169736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AFDD2901-BBAC-48E5-8930-1B348C6ABEE5}" type="slidenum">
              <a:rPr lang="en-US" altLang="en-US"/>
              <a:pPr/>
              <a:t>53</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973586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E5769B9C-BA53-4E1C-BB46-BA6AE8FE0876}" type="slidenum">
              <a:rPr lang="en-US" altLang="en-US"/>
              <a:pPr/>
              <a:t>54</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961950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0F5972A9-5099-46DD-AFD7-64C4A0D33A7B}" type="slidenum">
              <a:rPr lang="en-US" altLang="en-US"/>
              <a:pPr/>
              <a:t>55</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358298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miter lim="800000"/>
            <a:headEnd/>
            <a:tailEnd/>
          </a:ln>
        </p:spPr>
        <p:txBody>
          <a:bodyPr/>
          <a:lstStyle/>
          <a:p>
            <a:fld id="{205C87C9-70B6-40CA-B850-DAB070F54A9D}" type="slidenum">
              <a:rPr lang="en-US" altLang="en-US"/>
              <a:pPr/>
              <a:t>56</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783736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7A2D93E0-CC7E-44C7-880E-114F50D60BB5}" type="slidenum">
              <a:rPr lang="en-US" altLang="en-US"/>
              <a:pPr/>
              <a:t>57</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4163048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05275A11-4CD9-4F45-82C7-4E09BB4C97DD}" type="slidenum">
              <a:rPr lang="en-US" altLang="en-US"/>
              <a:pPr/>
              <a:t>58</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90842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miter lim="800000"/>
            <a:headEnd/>
            <a:tailEnd/>
          </a:ln>
        </p:spPr>
        <p:txBody>
          <a:bodyPr/>
          <a:lstStyle/>
          <a:p>
            <a:fld id="{CACC4694-D537-4950-AA1D-BAAE719ED55D}" type="slidenum">
              <a:rPr lang="en-US" altLang="en-US"/>
              <a:pPr/>
              <a:t>59</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60089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873C529D-43B2-4F11-8DB5-3F2FBCE8F852}" type="slidenum">
              <a:rPr lang="en-US" altLang="en-US"/>
              <a:pPr/>
              <a:t>6</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4831907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040172F3-CE5F-42ED-B5D4-22141252F47A}" type="slidenum">
              <a:rPr lang="en-US" altLang="en-US"/>
              <a:pPr/>
              <a:t>60</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891069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E786A1B3-966C-4018-952C-4CF9E34B8A40}" type="slidenum">
              <a:rPr lang="en-US" altLang="en-US"/>
              <a:pPr/>
              <a:t>61</a:t>
            </a:fld>
            <a:endParaRPr lang="en-US" alt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4566547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miter lim="800000"/>
            <a:headEnd/>
            <a:tailEnd/>
          </a:ln>
        </p:spPr>
        <p:txBody>
          <a:bodyPr/>
          <a:lstStyle/>
          <a:p>
            <a:fld id="{9392B3B9-8F4A-459A-A8F2-B96E6364A539}" type="slidenum">
              <a:rPr lang="en-US" altLang="en-US"/>
              <a:pPr/>
              <a:t>62</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6310970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57BB16E-A5B0-441D-9C3B-1B24033119F0}" type="slidenum">
              <a:rPr lang="en-US" altLang="en-US" sz="1200"/>
              <a:pPr algn="r" eaLnBrk="1" hangingPunct="1"/>
              <a:t>63</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34484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688B8FD5-8D76-42C3-96B3-ED07020C38E6}" type="slidenum">
              <a:rPr lang="en-US" altLang="en-US" sz="1200"/>
              <a:pPr algn="r" eaLnBrk="1" hangingPunct="1"/>
              <a:t>64</a:t>
            </a:fld>
            <a:endParaRPr lang="en-US"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252825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699AC635-58C8-47AA-9BF6-B3EA0C4A5284}" type="slidenum">
              <a:rPr lang="en-US" altLang="en-US" sz="1200"/>
              <a:pPr algn="r" eaLnBrk="1" hangingPunct="1"/>
              <a:t>65</a:t>
            </a:fld>
            <a:endParaRPr lang="en-US" alt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933680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792A7D84-9739-4122-BCA4-0EE1C3410192}" type="slidenum">
              <a:rPr lang="en-US" altLang="en-US" sz="1200"/>
              <a:pPr algn="r" eaLnBrk="1" hangingPunct="1"/>
              <a:t>66</a:t>
            </a:fld>
            <a:endParaRPr lang="en-US"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8077004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AA37E8C7-5132-4559-8F16-9C1166145D47}" type="slidenum">
              <a:rPr lang="en-US" altLang="en-US"/>
              <a:pPr/>
              <a:t>67</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506199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B1D6F053-DDC3-4D4F-B29E-D06EF48F3EEC}" type="slidenum">
              <a:rPr lang="en-US" altLang="en-US"/>
              <a:pPr/>
              <a:t>68</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91807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F7F0098F-18C7-4E20-A883-01C7D8A5BF81}" type="slidenum">
              <a:rPr lang="en-US" altLang="en-US"/>
              <a:pPr/>
              <a:t>69</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11697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DD342548-92C5-4B94-B97F-875DED381215}" type="slidenum">
              <a:rPr lang="en-US" altLang="en-US"/>
              <a:pPr/>
              <a:t>7</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4006155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C6FE0FC8-D15A-46B6-A230-3C1F7A78EB90}" type="slidenum">
              <a:rPr lang="en-US" altLang="en-US"/>
              <a:pPr/>
              <a:t>70</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750608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miter lim="800000"/>
            <a:headEnd/>
            <a:tailEnd/>
          </a:ln>
        </p:spPr>
        <p:txBody>
          <a:bodyPr/>
          <a:lstStyle/>
          <a:p>
            <a:fld id="{A3123112-2582-4906-9F3C-5641229FCCA4}" type="slidenum">
              <a:rPr lang="en-US" altLang="en-US"/>
              <a:pPr/>
              <a:t>71</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8302863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F874381B-1D88-4FCB-9334-B5E97319ACBB}" type="slidenum">
              <a:rPr lang="en-US" altLang="en-US"/>
              <a:pPr/>
              <a:t>72</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971133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F874381B-1D88-4FCB-9334-B5E97319ACBB}" type="slidenum">
              <a:rPr lang="en-US" altLang="en-US"/>
              <a:pPr/>
              <a:t>73</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321684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miter lim="800000"/>
            <a:headEnd/>
            <a:tailEnd/>
          </a:ln>
        </p:spPr>
        <p:txBody>
          <a:bodyPr/>
          <a:lstStyle/>
          <a:p>
            <a:fld id="{E80DB1E9-8A92-4886-B41A-6B92E2460532}" type="slidenum">
              <a:rPr lang="en-US" altLang="en-US"/>
              <a:pPr/>
              <a:t>74</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8392369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miter lim="800000"/>
            <a:headEnd/>
            <a:tailEnd/>
          </a:ln>
        </p:spPr>
        <p:txBody>
          <a:bodyPr/>
          <a:lstStyle/>
          <a:p>
            <a:fld id="{CB4A8FA6-6B80-464C-8FD5-A71A01D24F2E}" type="slidenum">
              <a:rPr lang="en-US" altLang="en-US"/>
              <a:pPr/>
              <a:t>75</a:t>
            </a:fld>
            <a:endParaRPr lang="en-US" alt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7577471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miter lim="800000"/>
            <a:headEnd/>
            <a:tailEnd/>
          </a:ln>
        </p:spPr>
        <p:txBody>
          <a:bodyPr/>
          <a:lstStyle/>
          <a:p>
            <a:fld id="{7B8E3295-6991-4FAC-82B7-FC85BC34DA89}" type="slidenum">
              <a:rPr lang="en-US" altLang="en-US"/>
              <a:pPr/>
              <a:t>76</a:t>
            </a:fld>
            <a:endParaRPr lang="en-US" alt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7286176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miter lim="800000"/>
            <a:headEnd/>
            <a:tailEnd/>
          </a:ln>
        </p:spPr>
        <p:txBody>
          <a:bodyPr/>
          <a:lstStyle/>
          <a:p>
            <a:fld id="{1EFBC099-FA6F-4699-82B8-303451D39313}" type="slidenum">
              <a:rPr lang="en-US" altLang="en-US"/>
              <a:pPr/>
              <a:t>77</a:t>
            </a:fld>
            <a:endParaRPr lang="en-US" alt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92874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miter lim="800000"/>
            <a:headEnd/>
            <a:tailEnd/>
          </a:ln>
        </p:spPr>
        <p:txBody>
          <a:bodyPr/>
          <a:lstStyle/>
          <a:p>
            <a:fld id="{258918B8-279F-4C3C-B8C0-70726F814E18}" type="slidenum">
              <a:rPr lang="en-US" altLang="en-US"/>
              <a:pPr/>
              <a:t>78</a:t>
            </a:fld>
            <a:endParaRPr lang="en-US"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25027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85596ACF-8DDA-492E-8BD2-730E86CF8CAD}" type="slidenum">
              <a:rPr lang="en-US" altLang="en-US"/>
              <a:pPr/>
              <a:t>8</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86755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B9A492C8-F7BD-4D6A-A5B4-BC2AD6422DF6}" type="slidenum">
              <a:rPr lang="en-US" altLang="en-US"/>
              <a:pPr/>
              <a:t>9</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09704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7FA878-48BD-427A-97BF-89E4082C08C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5400D4-3327-4249-BBEA-788131F3FCF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D8393A-3E4E-47FE-BA57-922B7C1A569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B4748B4-8976-4712-A027-679524F8CC5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61C309-4420-4645-9EDB-C02E97E1BB8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196BF6-537D-43B9-8AD9-4ED4223D0BC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BFEC5CB-ECAF-459B-895B-67968C916CA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10B9A94-A504-4058-8E53-BFFE8D9FF31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E2FD5A-7ECB-480F-A4B9-A2DD004BF2B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CE58E3-4B64-43D4-B337-747F768EB2E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CECF08A-72BC-4F08-A15F-9D2B8B39CFB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095F227-BCC4-4A4A-82D4-63B5C9D7E7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7.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audio" Target="../media/audio9.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7.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7.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7.wav"/><Relationship Id="rId10" Type="http://schemas.openxmlformats.org/officeDocument/2006/relationships/image" Target="../media/image13.jpeg"/><Relationship Id="rId4" Type="http://schemas.openxmlformats.org/officeDocument/2006/relationships/audio" Target="../media/audio2.wav"/><Relationship Id="rId9"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audio" Target="../media/audio11.wav"/><Relationship Id="rId12" Type="http://schemas.openxmlformats.org/officeDocument/2006/relationships/audio" Target="../media/audio14.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audio" Target="../media/audio13.wav"/><Relationship Id="rId5" Type="http://schemas.openxmlformats.org/officeDocument/2006/relationships/audio" Target="../media/audio5.wav"/><Relationship Id="rId10"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audio" Target="../media/audio7.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7.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cdn-lejdd.ladmedia.fr/var/lejdd/storage/images/media/images/archivesphotoscmc/societe/louis-de-broglie-et-la-mecanique-ondulatoire/82520-1-fre-FR/Louis-de-Broglie-et-la-mecanique-ondulatoire_pics_500.jpg" TargetMode="External"/><Relationship Id="rId5" Type="http://schemas.openxmlformats.org/officeDocument/2006/relationships/image" Target="../media/image26.jpe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1.jpe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audio" Target="../media/audio7.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audio" Target="../media/audio5.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10" Type="http://schemas.openxmlformats.org/officeDocument/2006/relationships/image" Target="../media/image40.png"/><Relationship Id="rId4" Type="http://schemas.openxmlformats.org/officeDocument/2006/relationships/audio" Target="../media/audio2.wav"/><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49.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50.pn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audio" Target="../media/audio3.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audio" Target="../media/audio12.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audio" Target="../media/audio4.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audio" Target="../media/audio2.wav"/><Relationship Id="rId4" Type="http://schemas.openxmlformats.org/officeDocument/2006/relationships/audio" Target="../media/audio7.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8.jpe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61.png"/><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4.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64.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audio" Target="../media/audio3.wav"/><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audio" Target="../media/audio1.wav"/><Relationship Id="rId7"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audio" Target="../media/audio3.wav"/><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audio" Target="../media/audio1.wav"/><Relationship Id="rId7" Type="http://schemas.openxmlformats.org/officeDocument/2006/relationships/image" Target="../media/image65.jpe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1.jpeg"/><Relationship Id="rId10" Type="http://schemas.openxmlformats.org/officeDocument/2006/relationships/image" Target="../media/image68.jpeg"/><Relationship Id="rId4" Type="http://schemas.openxmlformats.org/officeDocument/2006/relationships/audio" Target="../media/audio4.wav"/><Relationship Id="rId9" Type="http://schemas.openxmlformats.org/officeDocument/2006/relationships/image" Target="../media/image67.jpeg"/></Relationships>
</file>

<file path=ppt/slides/_rels/slide7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audio" Target="../media/audio1.wav"/><Relationship Id="rId7" Type="http://schemas.openxmlformats.org/officeDocument/2006/relationships/image" Target="../media/image58.jpe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audio" Target="../media/audio9.wav"/><Relationship Id="rId4" Type="http://schemas.openxmlformats.org/officeDocument/2006/relationships/audio" Target="../media/audio4.wav"/></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70.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68863"/>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7030A0"/>
                </a:solidFill>
              </a:rPr>
              <a:t>Topic 12.1 </a:t>
            </a:r>
            <a:r>
              <a:rPr lang="en-US" altLang="en-US">
                <a:solidFill>
                  <a:srgbClr val="7030A0"/>
                </a:solidFill>
              </a:rPr>
              <a:t>is an extension of Topics 7.1 and 7.2.</a:t>
            </a:r>
          </a:p>
          <a:p>
            <a:pPr marL="633413" indent="-633413" eaLnBrk="1" hangingPunct="1"/>
            <a:r>
              <a:rPr lang="en-US" altLang="en-US" b="1">
                <a:solidFill>
                  <a:srgbClr val="000000"/>
                </a:solidFill>
              </a:rPr>
              <a:t>Essential idea: </a:t>
            </a:r>
            <a:r>
              <a:rPr lang="en-US" altLang="en-US">
                <a:solidFill>
                  <a:srgbClr val="000000"/>
                </a:solidFill>
              </a:rPr>
              <a:t>The microscopic quantum world offers a range of phenomena whose interpretation and explanation require new ideas and concepts not found in the classical world.</a:t>
            </a:r>
            <a:endParaRPr lang="en-US" altLang="en-US" sz="3600">
              <a:solidFill>
                <a:srgbClr val="000000"/>
              </a:solidFill>
              <a:latin typeface="Segoe UI" pitchFamily="34" charset="0"/>
            </a:endParaRPr>
          </a:p>
          <a:p>
            <a:pPr marL="633413" indent="-633413" eaLnBrk="1" hangingPunct="1"/>
            <a:r>
              <a:rPr lang="en-US" altLang="en-US" b="1">
                <a:solidFill>
                  <a:srgbClr val="000000"/>
                </a:solidFill>
              </a:rPr>
              <a:t>Nature of science: </a:t>
            </a:r>
            <a:r>
              <a:rPr lang="en-US" altLang="en-US">
                <a:solidFill>
                  <a:srgbClr val="000000"/>
                </a:solidFill>
              </a:rPr>
              <a:t>(1) Observations: Much of the work towards a quantum theory of atoms was guided by the need to explain the observed patterns in atomic spectra. The first quantum model of matter is the Bohr model for hydrogen. (2) Paradigm shift: The acceptance of the wave–particle duality paradox for light and particles required scientists in many fields to view research from new perspectives.</a:t>
            </a:r>
            <a:endParaRPr lang="en-US" altLang="en-US" sz="3600">
              <a:solidFill>
                <a:srgbClr val="000000"/>
              </a:solidFill>
              <a:latin typeface="Segoe UI" pitchFamily="34" charset="0"/>
            </a:endParaRP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93" name="Rectangle 61"/>
          <p:cNvSpPr>
            <a:spLocks noChangeArrowheads="1"/>
          </p:cNvSpPr>
          <p:nvPr/>
        </p:nvSpPr>
        <p:spPr bwMode="auto">
          <a:xfrm>
            <a:off x="682625" y="5264150"/>
            <a:ext cx="7764463" cy="1593850"/>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Recall that moving electric charges produce magnetic fields. Accelerated electric charges produce electromagnetic radiation, including visible light.</a:t>
            </a:r>
          </a:p>
        </p:txBody>
      </p:sp>
      <p:sp>
        <p:nvSpPr>
          <p:cNvPr id="1042434" name="Rectangle 2"/>
          <p:cNvSpPr>
            <a:spLocks noChangeArrowheads="1"/>
          </p:cNvSpPr>
          <p:nvPr/>
        </p:nvSpPr>
        <p:spPr bwMode="auto">
          <a:xfrm>
            <a:off x="685800" y="1343025"/>
            <a:ext cx="7772400" cy="3951288"/>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chemeClr val="accent2"/>
                </a:solidFill>
                <a:cs typeface="Times New Roman" pitchFamily="18" charset="0"/>
              </a:rPr>
              <a:t>The quantum nature of radiation</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Blackbody radiation gave                                                 Planck the first inkling that                                                    things were not as they                                                       should be.</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As far as </a:t>
            </a:r>
            <a:r>
              <a:rPr lang="en-US" altLang="en-US" b="1" dirty="0" smtClean="0">
                <a:solidFill>
                  <a:srgbClr val="000000"/>
                </a:solidFill>
                <a:cs typeface="Times New Roman" pitchFamily="18" charset="0"/>
              </a:rPr>
              <a:t>______________                                               _________</a:t>
            </a:r>
            <a:r>
              <a:rPr lang="en-US" altLang="en-US" dirty="0" smtClean="0">
                <a:solidFill>
                  <a:srgbClr val="000000"/>
                </a:solidFill>
                <a:cs typeface="Times New Roman" pitchFamily="18" charset="0"/>
              </a:rPr>
              <a:t> </a:t>
            </a:r>
            <a:r>
              <a:rPr lang="en-US" altLang="en-US" dirty="0">
                <a:solidFill>
                  <a:srgbClr val="000000"/>
                </a:solidFill>
                <a:cs typeface="Times New Roman" pitchFamily="18" charset="0"/>
              </a:rPr>
              <a:t>goes, thermal                                                       radiation is caused by                                                        electric charge acceleration                                             near the surface of an object.</a:t>
            </a:r>
          </a:p>
        </p:txBody>
      </p:sp>
      <p:sp>
        <p:nvSpPr>
          <p:cNvPr id="1042494" name="Rectangle 62"/>
          <p:cNvSpPr>
            <a:spLocks noChangeArrowheads="1"/>
          </p:cNvSpPr>
          <p:nvPr/>
        </p:nvSpPr>
        <p:spPr bwMode="auto">
          <a:xfrm>
            <a:off x="7391400" y="1954213"/>
            <a:ext cx="508000" cy="960437"/>
          </a:xfrm>
          <a:prstGeom prst="rect">
            <a:avLst/>
          </a:prstGeom>
          <a:solidFill>
            <a:srgbClr val="FF3300"/>
          </a:solidFill>
          <a:ln w="9525">
            <a:noFill/>
            <a:miter lim="800000"/>
            <a:headEnd/>
            <a:tailEnd/>
          </a:ln>
        </p:spPr>
        <p:txBody>
          <a:bodyPr wrap="none" anchor="ctr"/>
          <a:lstStyle/>
          <a:p>
            <a:pPr eaLnBrk="1" hangingPunct="1"/>
            <a:endParaRPr lang="en-US" altLang="en-US"/>
          </a:p>
        </p:txBody>
      </p:sp>
      <p:grpSp>
        <p:nvGrpSpPr>
          <p:cNvPr id="2" name="Group 65"/>
          <p:cNvGrpSpPr>
            <a:grpSpLocks/>
          </p:cNvGrpSpPr>
          <p:nvPr/>
        </p:nvGrpSpPr>
        <p:grpSpPr bwMode="auto">
          <a:xfrm>
            <a:off x="7439025" y="1955800"/>
            <a:ext cx="425450" cy="461963"/>
            <a:chOff x="4343" y="1792"/>
            <a:chExt cx="268" cy="291"/>
          </a:xfrm>
        </p:grpSpPr>
        <p:sp>
          <p:nvSpPr>
            <p:cNvPr id="11324" name="Oval 63"/>
            <p:cNvSpPr>
              <a:spLocks noChangeArrowheads="1"/>
            </p:cNvSpPr>
            <p:nvPr/>
          </p:nvSpPr>
          <p:spPr bwMode="auto">
            <a:xfrm>
              <a:off x="4348" y="1814"/>
              <a:ext cx="250" cy="250"/>
            </a:xfrm>
            <a:prstGeom prst="ellipse">
              <a:avLst/>
            </a:prstGeom>
            <a:solidFill>
              <a:schemeClr val="accent1"/>
            </a:solidFill>
            <a:ln w="9525">
              <a:solidFill>
                <a:schemeClr val="tx1"/>
              </a:solidFill>
              <a:round/>
              <a:headEnd/>
              <a:tailEnd/>
            </a:ln>
          </p:spPr>
          <p:txBody>
            <a:bodyPr wrap="none" anchor="ctr"/>
            <a:lstStyle/>
            <a:p>
              <a:pPr eaLnBrk="1" hangingPunct="1"/>
              <a:endParaRPr lang="en-US" altLang="en-US"/>
            </a:p>
          </p:txBody>
        </p:sp>
        <p:sp>
          <p:nvSpPr>
            <p:cNvPr id="11325" name="Text Box 64"/>
            <p:cNvSpPr txBox="1">
              <a:spLocks noChangeArrowheads="1"/>
            </p:cNvSpPr>
            <p:nvPr/>
          </p:nvSpPr>
          <p:spPr bwMode="auto">
            <a:xfrm>
              <a:off x="4343" y="1792"/>
              <a:ext cx="268" cy="291"/>
            </a:xfrm>
            <a:prstGeom prst="rect">
              <a:avLst/>
            </a:prstGeom>
            <a:noFill/>
            <a:ln w="9525">
              <a:noFill/>
              <a:miter lim="800000"/>
              <a:headEnd/>
              <a:tailEnd/>
            </a:ln>
          </p:spPr>
          <p:txBody>
            <a:bodyPr wrap="none">
              <a:spAutoFit/>
            </a:bodyPr>
            <a:lstStyle/>
            <a:p>
              <a:pPr eaLnBrk="1" hangingPunct="1"/>
              <a:r>
                <a:rPr lang="en-US" altLang="en-US"/>
                <a:t>e</a:t>
              </a:r>
              <a:r>
                <a:rPr lang="en-US" altLang="en-US" baseline="30000"/>
                <a:t>-</a:t>
              </a:r>
              <a:endParaRPr lang="en-US" altLang="en-US"/>
            </a:p>
          </p:txBody>
        </p:sp>
      </p:grpSp>
      <p:sp>
        <p:nvSpPr>
          <p:cNvPr id="1042498" name="Freeform 66"/>
          <p:cNvSpPr>
            <a:spLocks/>
          </p:cNvSpPr>
          <p:nvPr/>
        </p:nvSpPr>
        <p:spPr bwMode="auto">
          <a:xfrm>
            <a:off x="7880350" y="2347913"/>
            <a:ext cx="126365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3300"/>
            </a:solidFill>
            <a:round/>
            <a:headEnd type="none" w="med" len="med"/>
            <a:tailEnd type="arrow" w="med" len="med"/>
          </a:ln>
        </p:spPr>
        <p:txBody>
          <a:bodyPr/>
          <a:lstStyle/>
          <a:p>
            <a:endParaRPr lang="en-US"/>
          </a:p>
        </p:txBody>
      </p:sp>
      <p:sp>
        <p:nvSpPr>
          <p:cNvPr id="1042499" name="Freeform 67"/>
          <p:cNvSpPr>
            <a:spLocks/>
          </p:cNvSpPr>
          <p:nvPr/>
        </p:nvSpPr>
        <p:spPr bwMode="auto">
          <a:xfrm rot="10800000">
            <a:off x="6113463" y="2325688"/>
            <a:ext cx="126365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3300"/>
            </a:solidFill>
            <a:round/>
            <a:headEnd type="none" w="med" len="med"/>
            <a:tailEnd type="arrow" w="med" len="med"/>
          </a:ln>
        </p:spPr>
        <p:txBody>
          <a:bodyPr/>
          <a:lstStyle/>
          <a:p>
            <a:endParaRPr lang="en-US"/>
          </a:p>
        </p:txBody>
      </p:sp>
      <p:sp>
        <p:nvSpPr>
          <p:cNvPr id="1127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grpSp>
        <p:nvGrpSpPr>
          <p:cNvPr id="11273" name="Group 114"/>
          <p:cNvGrpSpPr>
            <a:grpSpLocks/>
          </p:cNvGrpSpPr>
          <p:nvPr/>
        </p:nvGrpSpPr>
        <p:grpSpPr bwMode="auto">
          <a:xfrm>
            <a:off x="4557713" y="1930400"/>
            <a:ext cx="4640262" cy="3551238"/>
            <a:chOff x="4556998" y="1930310"/>
            <a:chExt cx="4640977" cy="3550661"/>
          </a:xfrm>
        </p:grpSpPr>
        <p:sp>
          <p:nvSpPr>
            <p:cNvPr id="11274" name="Line 5"/>
            <p:cNvSpPr>
              <a:spLocks noChangeShapeType="1"/>
            </p:cNvSpPr>
            <p:nvPr/>
          </p:nvSpPr>
          <p:spPr bwMode="auto">
            <a:xfrm>
              <a:off x="5021263" y="4925346"/>
              <a:ext cx="4106862" cy="0"/>
            </a:xfrm>
            <a:prstGeom prst="line">
              <a:avLst/>
            </a:prstGeom>
            <a:noFill/>
            <a:ln w="9525">
              <a:solidFill>
                <a:schemeClr val="tx1"/>
              </a:solidFill>
              <a:round/>
              <a:headEnd/>
              <a:tailEnd type="triangle" w="med" len="med"/>
            </a:ln>
          </p:spPr>
          <p:txBody>
            <a:bodyPr/>
            <a:lstStyle/>
            <a:p>
              <a:endParaRPr lang="en-US"/>
            </a:p>
          </p:txBody>
        </p:sp>
        <p:sp>
          <p:nvSpPr>
            <p:cNvPr id="11275" name="Line 6"/>
            <p:cNvSpPr>
              <a:spLocks noChangeShapeType="1"/>
            </p:cNvSpPr>
            <p:nvPr/>
          </p:nvSpPr>
          <p:spPr bwMode="auto">
            <a:xfrm flipV="1">
              <a:off x="5021263" y="2434559"/>
              <a:ext cx="0" cy="2490787"/>
            </a:xfrm>
            <a:prstGeom prst="line">
              <a:avLst/>
            </a:prstGeom>
            <a:noFill/>
            <a:ln w="9525">
              <a:solidFill>
                <a:schemeClr val="tx1"/>
              </a:solidFill>
              <a:round/>
              <a:headEnd/>
              <a:tailEnd type="triangle" w="med" len="med"/>
            </a:ln>
          </p:spPr>
          <p:txBody>
            <a:bodyPr/>
            <a:lstStyle/>
            <a:p>
              <a:endParaRPr lang="en-US"/>
            </a:p>
          </p:txBody>
        </p:sp>
        <p:grpSp>
          <p:nvGrpSpPr>
            <p:cNvPr id="11276" name="Group 7"/>
            <p:cNvGrpSpPr>
              <a:grpSpLocks/>
            </p:cNvGrpSpPr>
            <p:nvPr/>
          </p:nvGrpSpPr>
          <p:grpSpPr bwMode="auto">
            <a:xfrm>
              <a:off x="5165725" y="4741196"/>
              <a:ext cx="609600" cy="184150"/>
              <a:chOff x="576" y="3740"/>
              <a:chExt cx="384" cy="116"/>
            </a:xfrm>
          </p:grpSpPr>
          <p:grpSp>
            <p:nvGrpSpPr>
              <p:cNvPr id="11318" name="Group 8"/>
              <p:cNvGrpSpPr>
                <a:grpSpLocks/>
              </p:cNvGrpSpPr>
              <p:nvPr/>
            </p:nvGrpSpPr>
            <p:grpSpPr bwMode="auto">
              <a:xfrm>
                <a:off x="576" y="3786"/>
                <a:ext cx="288" cy="70"/>
                <a:chOff x="576" y="3736"/>
                <a:chExt cx="288" cy="120"/>
              </a:xfrm>
            </p:grpSpPr>
            <p:sp>
              <p:nvSpPr>
                <p:cNvPr id="11320" name="Line 9"/>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321" name="Line 10"/>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322" name="Line 11"/>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323" name="Line 12"/>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319" name="Line 13"/>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1277" name="Group 14"/>
            <p:cNvGrpSpPr>
              <a:grpSpLocks/>
            </p:cNvGrpSpPr>
            <p:nvPr/>
          </p:nvGrpSpPr>
          <p:grpSpPr bwMode="auto">
            <a:xfrm>
              <a:off x="5927725" y="4741196"/>
              <a:ext cx="609600" cy="184150"/>
              <a:chOff x="576" y="3740"/>
              <a:chExt cx="384" cy="116"/>
            </a:xfrm>
          </p:grpSpPr>
          <p:grpSp>
            <p:nvGrpSpPr>
              <p:cNvPr id="11312" name="Group 15"/>
              <p:cNvGrpSpPr>
                <a:grpSpLocks/>
              </p:cNvGrpSpPr>
              <p:nvPr/>
            </p:nvGrpSpPr>
            <p:grpSpPr bwMode="auto">
              <a:xfrm>
                <a:off x="576" y="3786"/>
                <a:ext cx="288" cy="70"/>
                <a:chOff x="576" y="3736"/>
                <a:chExt cx="288" cy="120"/>
              </a:xfrm>
            </p:grpSpPr>
            <p:sp>
              <p:nvSpPr>
                <p:cNvPr id="11314" name="Line 16"/>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315" name="Line 17"/>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316" name="Line 18"/>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317" name="Line 19"/>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313" name="Line 20"/>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1278" name="Group 21"/>
            <p:cNvGrpSpPr>
              <a:grpSpLocks/>
            </p:cNvGrpSpPr>
            <p:nvPr/>
          </p:nvGrpSpPr>
          <p:grpSpPr bwMode="auto">
            <a:xfrm>
              <a:off x="6689725" y="4741196"/>
              <a:ext cx="609600" cy="184150"/>
              <a:chOff x="576" y="3740"/>
              <a:chExt cx="384" cy="116"/>
            </a:xfrm>
          </p:grpSpPr>
          <p:grpSp>
            <p:nvGrpSpPr>
              <p:cNvPr id="11306" name="Group 22"/>
              <p:cNvGrpSpPr>
                <a:grpSpLocks/>
              </p:cNvGrpSpPr>
              <p:nvPr/>
            </p:nvGrpSpPr>
            <p:grpSpPr bwMode="auto">
              <a:xfrm>
                <a:off x="576" y="3786"/>
                <a:ext cx="288" cy="70"/>
                <a:chOff x="576" y="3736"/>
                <a:chExt cx="288" cy="120"/>
              </a:xfrm>
            </p:grpSpPr>
            <p:sp>
              <p:nvSpPr>
                <p:cNvPr id="11308" name="Line 23"/>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309" name="Line 24"/>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310" name="Line 25"/>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311" name="Line 26"/>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307" name="Line 27"/>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1279" name="Group 28"/>
            <p:cNvGrpSpPr>
              <a:grpSpLocks/>
            </p:cNvGrpSpPr>
            <p:nvPr/>
          </p:nvGrpSpPr>
          <p:grpSpPr bwMode="auto">
            <a:xfrm>
              <a:off x="7451725" y="4738021"/>
              <a:ext cx="609600" cy="184150"/>
              <a:chOff x="576" y="3740"/>
              <a:chExt cx="384" cy="116"/>
            </a:xfrm>
          </p:grpSpPr>
          <p:grpSp>
            <p:nvGrpSpPr>
              <p:cNvPr id="11300" name="Group 29"/>
              <p:cNvGrpSpPr>
                <a:grpSpLocks/>
              </p:cNvGrpSpPr>
              <p:nvPr/>
            </p:nvGrpSpPr>
            <p:grpSpPr bwMode="auto">
              <a:xfrm>
                <a:off x="576" y="3786"/>
                <a:ext cx="288" cy="70"/>
                <a:chOff x="576" y="3736"/>
                <a:chExt cx="288" cy="120"/>
              </a:xfrm>
            </p:grpSpPr>
            <p:sp>
              <p:nvSpPr>
                <p:cNvPr id="11302" name="Line 30"/>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303" name="Line 31"/>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304" name="Line 32"/>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305" name="Line 33"/>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301" name="Line 34"/>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1280" name="Group 35"/>
            <p:cNvGrpSpPr>
              <a:grpSpLocks/>
            </p:cNvGrpSpPr>
            <p:nvPr/>
          </p:nvGrpSpPr>
          <p:grpSpPr bwMode="auto">
            <a:xfrm>
              <a:off x="8213725" y="4741196"/>
              <a:ext cx="609600" cy="184150"/>
              <a:chOff x="576" y="3740"/>
              <a:chExt cx="384" cy="116"/>
            </a:xfrm>
          </p:grpSpPr>
          <p:grpSp>
            <p:nvGrpSpPr>
              <p:cNvPr id="11294" name="Group 36"/>
              <p:cNvGrpSpPr>
                <a:grpSpLocks/>
              </p:cNvGrpSpPr>
              <p:nvPr/>
            </p:nvGrpSpPr>
            <p:grpSpPr bwMode="auto">
              <a:xfrm>
                <a:off x="576" y="3786"/>
                <a:ext cx="288" cy="70"/>
                <a:chOff x="576" y="3736"/>
                <a:chExt cx="288" cy="120"/>
              </a:xfrm>
            </p:grpSpPr>
            <p:sp>
              <p:nvSpPr>
                <p:cNvPr id="11296" name="Line 37"/>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297" name="Line 38"/>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298" name="Line 39"/>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299" name="Line 40"/>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295" name="Line 41"/>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sp>
          <p:nvSpPr>
            <p:cNvPr id="11281" name="Text Box 42"/>
            <p:cNvSpPr txBox="1">
              <a:spLocks noChangeArrowheads="1"/>
            </p:cNvSpPr>
            <p:nvPr/>
          </p:nvSpPr>
          <p:spPr bwMode="auto">
            <a:xfrm rot="-5400000">
              <a:off x="4191079" y="3275140"/>
              <a:ext cx="1128713" cy="396875"/>
            </a:xfrm>
            <a:prstGeom prst="rect">
              <a:avLst/>
            </a:prstGeom>
            <a:noFill/>
            <a:ln w="9525">
              <a:noFill/>
              <a:miter lim="800000"/>
              <a:headEnd/>
              <a:tailEnd/>
            </a:ln>
          </p:spPr>
          <p:txBody>
            <a:bodyPr wrap="none">
              <a:spAutoFit/>
            </a:bodyPr>
            <a:lstStyle/>
            <a:p>
              <a:pPr eaLnBrk="1" hangingPunct="1"/>
              <a:r>
                <a:rPr lang="en-US" altLang="en-US" i="1"/>
                <a:t>Intensity</a:t>
              </a:r>
            </a:p>
          </p:txBody>
        </p:sp>
        <p:sp>
          <p:nvSpPr>
            <p:cNvPr id="11282" name="Text Box 43"/>
            <p:cNvSpPr txBox="1">
              <a:spLocks noChangeArrowheads="1"/>
            </p:cNvSpPr>
            <p:nvPr/>
          </p:nvSpPr>
          <p:spPr bwMode="auto">
            <a:xfrm>
              <a:off x="6251575" y="5084096"/>
              <a:ext cx="2116138" cy="396875"/>
            </a:xfrm>
            <a:prstGeom prst="rect">
              <a:avLst/>
            </a:prstGeom>
            <a:noFill/>
            <a:ln w="9525">
              <a:noFill/>
              <a:miter lim="800000"/>
              <a:headEnd/>
              <a:tailEnd/>
            </a:ln>
          </p:spPr>
          <p:txBody>
            <a:bodyPr wrap="none">
              <a:spAutoFit/>
            </a:bodyPr>
            <a:lstStyle/>
            <a:p>
              <a:pPr eaLnBrk="1" hangingPunct="1"/>
              <a:r>
                <a:rPr lang="en-US" altLang="en-US" i="1"/>
                <a:t>Wavelength </a:t>
              </a:r>
              <a:r>
                <a:rPr lang="en-US" altLang="en-US"/>
                <a:t>(nm)</a:t>
              </a:r>
              <a:endParaRPr lang="en-US" altLang="en-US" i="1"/>
            </a:p>
          </p:txBody>
        </p:sp>
        <p:sp>
          <p:nvSpPr>
            <p:cNvPr id="11283" name="Text Box 44"/>
            <p:cNvSpPr txBox="1">
              <a:spLocks noChangeArrowheads="1"/>
            </p:cNvSpPr>
            <p:nvPr/>
          </p:nvSpPr>
          <p:spPr bwMode="auto">
            <a:xfrm>
              <a:off x="5400675" y="4849146"/>
              <a:ext cx="749300" cy="396875"/>
            </a:xfrm>
            <a:prstGeom prst="rect">
              <a:avLst/>
            </a:prstGeom>
            <a:noFill/>
            <a:ln w="9525">
              <a:noFill/>
              <a:miter lim="800000"/>
              <a:headEnd/>
              <a:tailEnd/>
            </a:ln>
          </p:spPr>
          <p:txBody>
            <a:bodyPr wrap="none">
              <a:spAutoFit/>
            </a:bodyPr>
            <a:lstStyle/>
            <a:p>
              <a:pPr eaLnBrk="1" hangingPunct="1"/>
              <a:r>
                <a:rPr lang="en-US" altLang="en-US" sz="2000"/>
                <a:t>1000</a:t>
              </a:r>
            </a:p>
          </p:txBody>
        </p:sp>
        <p:sp>
          <p:nvSpPr>
            <p:cNvPr id="11284" name="Text Box 45"/>
            <p:cNvSpPr txBox="1">
              <a:spLocks noChangeArrowheads="1"/>
            </p:cNvSpPr>
            <p:nvPr/>
          </p:nvSpPr>
          <p:spPr bwMode="auto">
            <a:xfrm>
              <a:off x="6153150" y="4852321"/>
              <a:ext cx="749300" cy="396875"/>
            </a:xfrm>
            <a:prstGeom prst="rect">
              <a:avLst/>
            </a:prstGeom>
            <a:noFill/>
            <a:ln w="9525">
              <a:noFill/>
              <a:miter lim="800000"/>
              <a:headEnd/>
              <a:tailEnd/>
            </a:ln>
          </p:spPr>
          <p:txBody>
            <a:bodyPr wrap="none">
              <a:spAutoFit/>
            </a:bodyPr>
            <a:lstStyle/>
            <a:p>
              <a:pPr eaLnBrk="1" hangingPunct="1"/>
              <a:r>
                <a:rPr lang="en-US" altLang="en-US" sz="2000"/>
                <a:t>2000</a:t>
              </a:r>
            </a:p>
          </p:txBody>
        </p:sp>
        <p:sp>
          <p:nvSpPr>
            <p:cNvPr id="11285" name="Text Box 46"/>
            <p:cNvSpPr txBox="1">
              <a:spLocks noChangeArrowheads="1"/>
            </p:cNvSpPr>
            <p:nvPr/>
          </p:nvSpPr>
          <p:spPr bwMode="auto">
            <a:xfrm>
              <a:off x="6915150" y="4849146"/>
              <a:ext cx="749300" cy="396875"/>
            </a:xfrm>
            <a:prstGeom prst="rect">
              <a:avLst/>
            </a:prstGeom>
            <a:noFill/>
            <a:ln w="9525">
              <a:noFill/>
              <a:miter lim="800000"/>
              <a:headEnd/>
              <a:tailEnd/>
            </a:ln>
          </p:spPr>
          <p:txBody>
            <a:bodyPr wrap="none">
              <a:spAutoFit/>
            </a:bodyPr>
            <a:lstStyle/>
            <a:p>
              <a:pPr eaLnBrk="1" hangingPunct="1"/>
              <a:r>
                <a:rPr lang="en-US" altLang="en-US" sz="2000"/>
                <a:t>3000</a:t>
              </a:r>
            </a:p>
          </p:txBody>
        </p:sp>
        <p:sp>
          <p:nvSpPr>
            <p:cNvPr id="11286" name="Text Box 47"/>
            <p:cNvSpPr txBox="1">
              <a:spLocks noChangeArrowheads="1"/>
            </p:cNvSpPr>
            <p:nvPr/>
          </p:nvSpPr>
          <p:spPr bwMode="auto">
            <a:xfrm>
              <a:off x="7696200" y="4849146"/>
              <a:ext cx="749300" cy="396875"/>
            </a:xfrm>
            <a:prstGeom prst="rect">
              <a:avLst/>
            </a:prstGeom>
            <a:noFill/>
            <a:ln w="9525">
              <a:noFill/>
              <a:miter lim="800000"/>
              <a:headEnd/>
              <a:tailEnd/>
            </a:ln>
          </p:spPr>
          <p:txBody>
            <a:bodyPr wrap="none">
              <a:spAutoFit/>
            </a:bodyPr>
            <a:lstStyle/>
            <a:p>
              <a:pPr eaLnBrk="1" hangingPunct="1"/>
              <a:r>
                <a:rPr lang="en-US" altLang="en-US" sz="2000"/>
                <a:t>4000</a:t>
              </a:r>
            </a:p>
          </p:txBody>
        </p:sp>
        <p:sp>
          <p:nvSpPr>
            <p:cNvPr id="11287" name="Text Box 48"/>
            <p:cNvSpPr txBox="1">
              <a:spLocks noChangeArrowheads="1"/>
            </p:cNvSpPr>
            <p:nvPr/>
          </p:nvSpPr>
          <p:spPr bwMode="auto">
            <a:xfrm>
              <a:off x="8448675" y="4849146"/>
              <a:ext cx="749300" cy="396875"/>
            </a:xfrm>
            <a:prstGeom prst="rect">
              <a:avLst/>
            </a:prstGeom>
            <a:noFill/>
            <a:ln w="9525">
              <a:noFill/>
              <a:miter lim="800000"/>
              <a:headEnd/>
              <a:tailEnd/>
            </a:ln>
          </p:spPr>
          <p:txBody>
            <a:bodyPr wrap="none">
              <a:spAutoFit/>
            </a:bodyPr>
            <a:lstStyle/>
            <a:p>
              <a:pPr eaLnBrk="1" hangingPunct="1"/>
              <a:r>
                <a:rPr lang="en-US" altLang="en-US" sz="2000"/>
                <a:t>5000</a:t>
              </a:r>
            </a:p>
          </p:txBody>
        </p:sp>
        <p:sp>
          <p:nvSpPr>
            <p:cNvPr id="11288" name="Freeform 49"/>
            <p:cNvSpPr>
              <a:spLocks/>
            </p:cNvSpPr>
            <p:nvPr/>
          </p:nvSpPr>
          <p:spPr bwMode="auto">
            <a:xfrm>
              <a:off x="5314950" y="4645946"/>
              <a:ext cx="3470275" cy="269875"/>
            </a:xfrm>
            <a:custGeom>
              <a:avLst/>
              <a:gdLst>
                <a:gd name="T0" fmla="*/ 0 w 2186"/>
                <a:gd name="T1" fmla="*/ 2147483647 h 170"/>
                <a:gd name="T2" fmla="*/ 2147483647 w 2186"/>
                <a:gd name="T3" fmla="*/ 2147483647 h 170"/>
                <a:gd name="T4" fmla="*/ 2147483647 w 2186"/>
                <a:gd name="T5" fmla="*/ 2147483647 h 170"/>
                <a:gd name="T6" fmla="*/ 2147483647 w 2186"/>
                <a:gd name="T7" fmla="*/ 2147483647 h 170"/>
                <a:gd name="T8" fmla="*/ 2147483647 w 2186"/>
                <a:gd name="T9" fmla="*/ 2147483647 h 170"/>
                <a:gd name="T10" fmla="*/ 2147483647 w 2186"/>
                <a:gd name="T11" fmla="*/ 2147483647 h 170"/>
                <a:gd name="T12" fmla="*/ 0 60000 65536"/>
                <a:gd name="T13" fmla="*/ 0 60000 65536"/>
                <a:gd name="T14" fmla="*/ 0 60000 65536"/>
                <a:gd name="T15" fmla="*/ 0 60000 65536"/>
                <a:gd name="T16" fmla="*/ 0 60000 65536"/>
                <a:gd name="T17" fmla="*/ 0 60000 65536"/>
                <a:gd name="T18" fmla="*/ 0 w 2186"/>
                <a:gd name="T19" fmla="*/ 0 h 170"/>
                <a:gd name="T20" fmla="*/ 2186 w 2186"/>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p:spPr>
          <p:txBody>
            <a:bodyPr/>
            <a:lstStyle/>
            <a:p>
              <a:endParaRPr lang="en-US"/>
            </a:p>
          </p:txBody>
        </p:sp>
        <p:sp>
          <p:nvSpPr>
            <p:cNvPr id="11289" name="Freeform 50"/>
            <p:cNvSpPr>
              <a:spLocks/>
            </p:cNvSpPr>
            <p:nvPr/>
          </p:nvSpPr>
          <p:spPr bwMode="auto">
            <a:xfrm>
              <a:off x="5216525" y="4050634"/>
              <a:ext cx="3541713" cy="877887"/>
            </a:xfrm>
            <a:custGeom>
              <a:avLst/>
              <a:gdLst>
                <a:gd name="T0" fmla="*/ 0 w 2231"/>
                <a:gd name="T1" fmla="*/ 2147483647 h 553"/>
                <a:gd name="T2" fmla="*/ 2147483647 w 2231"/>
                <a:gd name="T3" fmla="*/ 2147483647 h 553"/>
                <a:gd name="T4" fmla="*/ 2147483647 w 2231"/>
                <a:gd name="T5" fmla="*/ 2147483647 h 553"/>
                <a:gd name="T6" fmla="*/ 2147483647 w 2231"/>
                <a:gd name="T7" fmla="*/ 2147483647 h 553"/>
                <a:gd name="T8" fmla="*/ 2147483647 w 2231"/>
                <a:gd name="T9" fmla="*/ 2147483647 h 553"/>
                <a:gd name="T10" fmla="*/ 2147483647 w 2231"/>
                <a:gd name="T11" fmla="*/ 2147483647 h 553"/>
                <a:gd name="T12" fmla="*/ 0 60000 65536"/>
                <a:gd name="T13" fmla="*/ 0 60000 65536"/>
                <a:gd name="T14" fmla="*/ 0 60000 65536"/>
                <a:gd name="T15" fmla="*/ 0 60000 65536"/>
                <a:gd name="T16" fmla="*/ 0 60000 65536"/>
                <a:gd name="T17" fmla="*/ 0 60000 65536"/>
                <a:gd name="T18" fmla="*/ 0 w 2231"/>
                <a:gd name="T19" fmla="*/ 0 h 553"/>
                <a:gd name="T20" fmla="*/ 2231 w 2231"/>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p:spPr>
          <p:txBody>
            <a:bodyPr/>
            <a:lstStyle/>
            <a:p>
              <a:endParaRPr lang="en-US"/>
            </a:p>
          </p:txBody>
        </p:sp>
        <p:sp>
          <p:nvSpPr>
            <p:cNvPr id="11290" name="Freeform 51"/>
            <p:cNvSpPr>
              <a:spLocks/>
            </p:cNvSpPr>
            <p:nvPr/>
          </p:nvSpPr>
          <p:spPr bwMode="auto">
            <a:xfrm>
              <a:off x="5072063" y="2661571"/>
              <a:ext cx="3695700" cy="2273300"/>
            </a:xfrm>
            <a:custGeom>
              <a:avLst/>
              <a:gdLst>
                <a:gd name="T0" fmla="*/ 0 w 2328"/>
                <a:gd name="T1" fmla="*/ 2147483647 h 1432"/>
                <a:gd name="T2" fmla="*/ 2147483647 w 2328"/>
                <a:gd name="T3" fmla="*/ 2147483647 h 1432"/>
                <a:gd name="T4" fmla="*/ 2147483647 w 2328"/>
                <a:gd name="T5" fmla="*/ 2147483647 h 1432"/>
                <a:gd name="T6" fmla="*/ 2147483647 w 2328"/>
                <a:gd name="T7" fmla="*/ 2147483647 h 1432"/>
                <a:gd name="T8" fmla="*/ 2147483647 w 2328"/>
                <a:gd name="T9" fmla="*/ 2147483647 h 1432"/>
                <a:gd name="T10" fmla="*/ 2147483647 w 2328"/>
                <a:gd name="T11" fmla="*/ 2147483647 h 1432"/>
                <a:gd name="T12" fmla="*/ 0 60000 65536"/>
                <a:gd name="T13" fmla="*/ 0 60000 65536"/>
                <a:gd name="T14" fmla="*/ 0 60000 65536"/>
                <a:gd name="T15" fmla="*/ 0 60000 65536"/>
                <a:gd name="T16" fmla="*/ 0 60000 65536"/>
                <a:gd name="T17" fmla="*/ 0 60000 65536"/>
                <a:gd name="T18" fmla="*/ 0 w 2328"/>
                <a:gd name="T19" fmla="*/ 0 h 1432"/>
                <a:gd name="T20" fmla="*/ 2328 w 2328"/>
                <a:gd name="T21" fmla="*/ 1432 h 1432"/>
              </a:gdLst>
              <a:ahLst/>
              <a:cxnLst>
                <a:cxn ang="T12">
                  <a:pos x="T0" y="T1"/>
                </a:cxn>
                <a:cxn ang="T13">
                  <a:pos x="T2" y="T3"/>
                </a:cxn>
                <a:cxn ang="T14">
                  <a:pos x="T4" y="T5"/>
                </a:cxn>
                <a:cxn ang="T15">
                  <a:pos x="T6" y="T7"/>
                </a:cxn>
                <a:cxn ang="T16">
                  <a:pos x="T8" y="T9"/>
                </a:cxn>
                <a:cxn ang="T17">
                  <a:pos x="T10" y="T11"/>
                </a:cxn>
              </a:cxnLst>
              <a:rect l="T18" t="T19" r="T20" b="T21"/>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p:spPr>
          <p:txBody>
            <a:bodyPr/>
            <a:lstStyle/>
            <a:p>
              <a:endParaRPr lang="en-US"/>
            </a:p>
          </p:txBody>
        </p:sp>
        <p:sp>
          <p:nvSpPr>
            <p:cNvPr id="112" name="Text Box 53"/>
            <p:cNvSpPr txBox="1">
              <a:spLocks noChangeArrowheads="1"/>
            </p:cNvSpPr>
            <p:nvPr/>
          </p:nvSpPr>
          <p:spPr bwMode="auto">
            <a:xfrm rot="16200000">
              <a:off x="4242196" y="2854806"/>
              <a:ext cx="2311024" cy="462033"/>
            </a:xfrm>
            <a:prstGeom prst="rect">
              <a:avLst/>
            </a:prstGeom>
            <a:noFill/>
            <a:ln w="9525">
              <a:noFill/>
              <a:miter lim="800000"/>
              <a:headEnd/>
              <a:tailEnd/>
            </a:ln>
            <a:effectLst/>
          </p:spPr>
          <p:txBody>
            <a:bodyPr wrap="none">
              <a:spAutoFit/>
            </a:bodyPr>
            <a:lstStyle/>
            <a:p>
              <a:pPr eaLnBrk="1" hangingPunct="1">
                <a:defRPr/>
              </a:pPr>
              <a:r>
                <a:rPr lang="en-US" i="1">
                  <a:solidFill>
                    <a:schemeClr val="bg2">
                      <a:lumMod val="75000"/>
                    </a:schemeClr>
                  </a:solidFill>
                </a:rPr>
                <a:t>visible radiation</a:t>
              </a:r>
            </a:p>
          </p:txBody>
        </p:sp>
        <p:sp>
          <p:nvSpPr>
            <p:cNvPr id="113" name="Text Box 54"/>
            <p:cNvSpPr txBox="1">
              <a:spLocks noChangeArrowheads="1"/>
            </p:cNvSpPr>
            <p:nvPr/>
          </p:nvSpPr>
          <p:spPr bwMode="auto">
            <a:xfrm rot="16200000">
              <a:off x="4185764" y="2977817"/>
              <a:ext cx="1880881" cy="462034"/>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UV radiation</a:t>
              </a:r>
            </a:p>
          </p:txBody>
        </p:sp>
        <p:sp>
          <p:nvSpPr>
            <p:cNvPr id="114" name="Text Box 55"/>
            <p:cNvSpPr txBox="1">
              <a:spLocks noChangeArrowheads="1"/>
            </p:cNvSpPr>
            <p:nvPr/>
          </p:nvSpPr>
          <p:spPr bwMode="auto">
            <a:xfrm rot="16200000">
              <a:off x="4790675" y="3022260"/>
              <a:ext cx="1760251" cy="462033"/>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IR radiation</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2434">
                                            <p:txEl>
                                              <p:pRg st="1" end="1"/>
                                            </p:txEl>
                                          </p:spTgt>
                                        </p:tgtEl>
                                        <p:attrNameLst>
                                          <p:attrName>style.visibility</p:attrName>
                                        </p:attrNameLst>
                                      </p:cBhvr>
                                      <p:to>
                                        <p:strVal val="visible"/>
                                      </p:to>
                                    </p:set>
                                    <p:anim calcmode="lin" valueType="num">
                                      <p:cBhvr additive="base">
                                        <p:cTn id="7" dur="500" fill="hold"/>
                                        <p:tgtEl>
                                          <p:spTgt spid="10424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24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2434">
                                            <p:txEl>
                                              <p:pRg st="2" end="2"/>
                                            </p:txEl>
                                          </p:spTgt>
                                        </p:tgtEl>
                                        <p:attrNameLst>
                                          <p:attrName>style.visibility</p:attrName>
                                        </p:attrNameLst>
                                      </p:cBhvr>
                                      <p:to>
                                        <p:strVal val="visible"/>
                                      </p:to>
                                    </p:set>
                                    <p:anim calcmode="lin" valueType="num">
                                      <p:cBhvr additive="base">
                                        <p:cTn id="13" dur="500" fill="hold"/>
                                        <p:tgtEl>
                                          <p:spTgt spid="10424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24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042494"/>
                                        </p:tgtEl>
                                        <p:attrNameLst>
                                          <p:attrName>style.visibility</p:attrName>
                                        </p:attrNameLst>
                                      </p:cBhvr>
                                      <p:to>
                                        <p:strVal val="visible"/>
                                      </p:to>
                                    </p:set>
                                    <p:animEffect transition="in" filter="fade">
                                      <p:cBhvr>
                                        <p:cTn id="17" dur="2000"/>
                                        <p:tgtEl>
                                          <p:spTgt spid="1042494"/>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path" presetSubtype="0" repeatCount="indefinite" autoRev="1" fill="hold" nodeType="clickEffect">
                                  <p:stCondLst>
                                    <p:cond delay="0"/>
                                  </p:stCondLst>
                                  <p:childTnLst>
                                    <p:animMotion origin="layout" path="M -3.88889E-6 -3.7037E-6 L -3.88889E-6 0.07709 " pathEditMode="relative" rAng="0" ptsTypes="AA">
                                      <p:cBhvr>
                                        <p:cTn id="24" dur="500" fill="hold"/>
                                        <p:tgtEl>
                                          <p:spTgt spid="2"/>
                                        </p:tgtEl>
                                        <p:attrNameLst>
                                          <p:attrName>ppt_x</p:attrName>
                                          <p:attrName>ppt_y</p:attrName>
                                        </p:attrNameLst>
                                      </p:cBhvr>
                                      <p:rCtr x="0" y="38"/>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repeatCount="indefinite" fill="hold" grpId="0" nodeType="clickEffect">
                                  <p:stCondLst>
                                    <p:cond delay="0"/>
                                  </p:stCondLst>
                                  <p:childTnLst>
                                    <p:set>
                                      <p:cBhvr>
                                        <p:cTn id="28" dur="1" fill="hold">
                                          <p:stCondLst>
                                            <p:cond delay="0"/>
                                          </p:stCondLst>
                                        </p:cTn>
                                        <p:tgtEl>
                                          <p:spTgt spid="1042498"/>
                                        </p:tgtEl>
                                        <p:attrNameLst>
                                          <p:attrName>style.visibility</p:attrName>
                                        </p:attrNameLst>
                                      </p:cBhvr>
                                      <p:to>
                                        <p:strVal val="visible"/>
                                      </p:to>
                                    </p:set>
                                    <p:animEffect transition="in" filter="wipe(left)">
                                      <p:cBhvr>
                                        <p:cTn id="29" dur="2000"/>
                                        <p:tgtEl>
                                          <p:spTgt spid="104249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par>
                                <p:cTn id="30" presetID="22" presetClass="entr" presetSubtype="2" repeatCount="indefinite" fill="hold" grpId="0" nodeType="withEffect">
                                  <p:stCondLst>
                                    <p:cond delay="0"/>
                                  </p:stCondLst>
                                  <p:childTnLst>
                                    <p:set>
                                      <p:cBhvr>
                                        <p:cTn id="31" dur="1" fill="hold">
                                          <p:stCondLst>
                                            <p:cond delay="0"/>
                                          </p:stCondLst>
                                        </p:cTn>
                                        <p:tgtEl>
                                          <p:spTgt spid="1042499"/>
                                        </p:tgtEl>
                                        <p:attrNameLst>
                                          <p:attrName>style.visibility</p:attrName>
                                        </p:attrNameLst>
                                      </p:cBhvr>
                                      <p:to>
                                        <p:strVal val="visible"/>
                                      </p:to>
                                    </p:set>
                                    <p:animEffect transition="in" filter="wipe(right)">
                                      <p:cBhvr>
                                        <p:cTn id="32" dur="2000"/>
                                        <p:tgtEl>
                                          <p:spTgt spid="1042499"/>
                                        </p:tgtEl>
                                      </p:cBhvr>
                                    </p:animEffect>
                                  </p:childTnLst>
                                  <p:subTnLst>
                                    <p:audio>
                                      <p:cMediaNode>
                                        <p:cTn display="0" masterRel="sameClick">
                                          <p:stCondLst>
                                            <p:cond evt="begin" delay="0">
                                              <p:tn val="30"/>
                                            </p:cond>
                                          </p:stCondLst>
                                          <p:endCondLst>
                                            <p:cond evt="onStopAudio" delay="0">
                                              <p:tgtEl>
                                                <p:sldTgt/>
                                              </p:tgtEl>
                                            </p:cond>
                                          </p:endCondLst>
                                        </p:cTn>
                                        <p:tgtEl>
                                          <p:sndTgt r:embed="rId5" name="voltag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42493">
                                            <p:txEl>
                                              <p:pRg st="1" end="1"/>
                                            </p:txEl>
                                          </p:spTgt>
                                        </p:tgtEl>
                                        <p:attrNameLst>
                                          <p:attrName>style.visibility</p:attrName>
                                        </p:attrNameLst>
                                      </p:cBhvr>
                                      <p:to>
                                        <p:strVal val="visible"/>
                                      </p:to>
                                    </p:set>
                                    <p:anim calcmode="lin" valueType="num">
                                      <p:cBhvr additive="base">
                                        <p:cTn id="37" dur="500" fill="hold"/>
                                        <p:tgtEl>
                                          <p:spTgt spid="104249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24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94" grpId="0" animBg="1"/>
      <p:bldP spid="1042498" grpId="0" animBg="1"/>
      <p:bldP spid="10424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4" name="Rectangle 4"/>
          <p:cNvSpPr>
            <a:spLocks noChangeArrowheads="1"/>
          </p:cNvSpPr>
          <p:nvPr/>
        </p:nvSpPr>
        <p:spPr bwMode="auto">
          <a:xfrm>
            <a:off x="682625" y="5310188"/>
            <a:ext cx="7764463" cy="1547812"/>
          </a:xfrm>
          <a:prstGeom prst="rect">
            <a:avLst/>
          </a:prstGeom>
          <a:solidFill>
            <a:srgbClr val="FFCCCC"/>
          </a:solidFill>
          <a:ln w="9525">
            <a:noFill/>
            <a:miter lim="800000"/>
            <a:headEnd/>
            <a:tailEnd/>
          </a:ln>
        </p:spPr>
        <p:txBody>
          <a:bodyPr/>
          <a:lstStyle/>
          <a:p>
            <a:pPr eaLnBrk="1" hangingPunct="1"/>
            <a:r>
              <a:rPr lang="en-US" altLang="en-US" b="1" i="1" dirty="0"/>
              <a:t>FYI</a:t>
            </a:r>
          </a:p>
          <a:p>
            <a:pPr eaLnBrk="1" hangingPunct="1"/>
            <a:r>
              <a:rPr lang="en-US" altLang="en-US" b="1" dirty="0">
                <a:sym typeface="Symbol" pitchFamily="18" charset="2"/>
              </a:rPr>
              <a:t></a:t>
            </a:r>
            <a:r>
              <a:rPr lang="en-US" altLang="en-US" dirty="0">
                <a:sym typeface="Symbol" pitchFamily="18" charset="2"/>
              </a:rPr>
              <a:t>The failure of classical wave theory with experimental observation of blackbody radiation was called the </a:t>
            </a:r>
            <a:r>
              <a:rPr lang="en-US" altLang="en-US" b="1" dirty="0" smtClean="0">
                <a:sym typeface="Symbol" pitchFamily="18" charset="2"/>
              </a:rPr>
              <a:t>_____________________________.</a:t>
            </a:r>
            <a:endParaRPr lang="en-US" altLang="en-US" dirty="0">
              <a:sym typeface="Symbol" pitchFamily="18" charset="2"/>
            </a:endParaRPr>
          </a:p>
        </p:txBody>
      </p:sp>
      <p:sp>
        <p:nvSpPr>
          <p:cNvPr id="1044482" name="Rectangle 2"/>
          <p:cNvSpPr>
            <a:spLocks noChangeArrowheads="1"/>
          </p:cNvSpPr>
          <p:nvPr/>
        </p:nvSpPr>
        <p:spPr bwMode="auto">
          <a:xfrm>
            <a:off x="685800" y="1343025"/>
            <a:ext cx="7772400" cy="3995738"/>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chemeClr val="accent2"/>
                </a:solidFill>
                <a:cs typeface="Times New Roman" pitchFamily="18" charset="0"/>
              </a:rPr>
              <a:t>The quantum nature of radiation</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According to classical wave                                            theory, the intensity vs.                                                 wavelength curve should                                                     look like the dashed line:</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For long wavelengths the                                                       predicted and observed                                                     curves match up well.</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But </a:t>
            </a:r>
            <a:r>
              <a:rPr lang="en-US" altLang="en-US" dirty="0" smtClean="0">
                <a:solidFill>
                  <a:srgbClr val="000000"/>
                </a:solidFill>
                <a:cs typeface="Times New Roman" pitchFamily="18" charset="0"/>
              </a:rPr>
              <a:t>___________________,                                          ______________________.</a:t>
            </a:r>
            <a:endParaRPr lang="en-US" altLang="en-US" dirty="0">
              <a:solidFill>
                <a:srgbClr val="000000"/>
              </a:solidFill>
              <a:cs typeface="Times New Roman" pitchFamily="18" charset="0"/>
            </a:endParaRPr>
          </a:p>
        </p:txBody>
      </p:sp>
      <p:sp>
        <p:nvSpPr>
          <p:cNvPr id="1229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grpSp>
        <p:nvGrpSpPr>
          <p:cNvPr id="12293" name="Group 61"/>
          <p:cNvGrpSpPr>
            <a:grpSpLocks/>
          </p:cNvGrpSpPr>
          <p:nvPr/>
        </p:nvGrpSpPr>
        <p:grpSpPr bwMode="auto">
          <a:xfrm>
            <a:off x="4557713" y="2434731"/>
            <a:ext cx="4640262" cy="3046907"/>
            <a:chOff x="4556998" y="2434559"/>
            <a:chExt cx="4640977" cy="3046412"/>
          </a:xfrm>
        </p:grpSpPr>
        <p:sp>
          <p:nvSpPr>
            <p:cNvPr id="12297" name="Line 5"/>
            <p:cNvSpPr>
              <a:spLocks noChangeShapeType="1"/>
            </p:cNvSpPr>
            <p:nvPr/>
          </p:nvSpPr>
          <p:spPr bwMode="auto">
            <a:xfrm>
              <a:off x="5021263" y="4925346"/>
              <a:ext cx="4106862" cy="0"/>
            </a:xfrm>
            <a:prstGeom prst="line">
              <a:avLst/>
            </a:prstGeom>
            <a:noFill/>
            <a:ln w="9525">
              <a:solidFill>
                <a:schemeClr val="tx1"/>
              </a:solidFill>
              <a:round/>
              <a:headEnd/>
              <a:tailEnd type="triangle" w="med" len="med"/>
            </a:ln>
          </p:spPr>
          <p:txBody>
            <a:bodyPr/>
            <a:lstStyle/>
            <a:p>
              <a:endParaRPr lang="en-US"/>
            </a:p>
          </p:txBody>
        </p:sp>
        <p:sp>
          <p:nvSpPr>
            <p:cNvPr id="12298" name="Line 6"/>
            <p:cNvSpPr>
              <a:spLocks noChangeShapeType="1"/>
            </p:cNvSpPr>
            <p:nvPr/>
          </p:nvSpPr>
          <p:spPr bwMode="auto">
            <a:xfrm flipV="1">
              <a:off x="5021263" y="2434559"/>
              <a:ext cx="0" cy="2490787"/>
            </a:xfrm>
            <a:prstGeom prst="line">
              <a:avLst/>
            </a:prstGeom>
            <a:noFill/>
            <a:ln w="9525">
              <a:solidFill>
                <a:schemeClr val="tx1"/>
              </a:solidFill>
              <a:round/>
              <a:headEnd/>
              <a:tailEnd type="triangle" w="med" len="med"/>
            </a:ln>
          </p:spPr>
          <p:txBody>
            <a:bodyPr/>
            <a:lstStyle/>
            <a:p>
              <a:endParaRPr lang="en-US"/>
            </a:p>
          </p:txBody>
        </p:sp>
        <p:grpSp>
          <p:nvGrpSpPr>
            <p:cNvPr id="12299" name="Group 7"/>
            <p:cNvGrpSpPr>
              <a:grpSpLocks/>
            </p:cNvGrpSpPr>
            <p:nvPr/>
          </p:nvGrpSpPr>
          <p:grpSpPr bwMode="auto">
            <a:xfrm>
              <a:off x="5165725" y="4741196"/>
              <a:ext cx="609600" cy="184150"/>
              <a:chOff x="576" y="3740"/>
              <a:chExt cx="384" cy="116"/>
            </a:xfrm>
          </p:grpSpPr>
          <p:grpSp>
            <p:nvGrpSpPr>
              <p:cNvPr id="12341" name="Group 8"/>
              <p:cNvGrpSpPr>
                <a:grpSpLocks/>
              </p:cNvGrpSpPr>
              <p:nvPr/>
            </p:nvGrpSpPr>
            <p:grpSpPr bwMode="auto">
              <a:xfrm>
                <a:off x="576" y="3786"/>
                <a:ext cx="288" cy="70"/>
                <a:chOff x="576" y="3736"/>
                <a:chExt cx="288" cy="120"/>
              </a:xfrm>
            </p:grpSpPr>
            <p:sp>
              <p:nvSpPr>
                <p:cNvPr id="12343" name="Line 9"/>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44" name="Line 10"/>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45" name="Line 11"/>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46" name="Line 12"/>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42" name="Line 13"/>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2300" name="Group 14"/>
            <p:cNvGrpSpPr>
              <a:grpSpLocks/>
            </p:cNvGrpSpPr>
            <p:nvPr/>
          </p:nvGrpSpPr>
          <p:grpSpPr bwMode="auto">
            <a:xfrm>
              <a:off x="5927725" y="4741196"/>
              <a:ext cx="609600" cy="184150"/>
              <a:chOff x="576" y="3740"/>
              <a:chExt cx="384" cy="116"/>
            </a:xfrm>
          </p:grpSpPr>
          <p:grpSp>
            <p:nvGrpSpPr>
              <p:cNvPr id="12335" name="Group 15"/>
              <p:cNvGrpSpPr>
                <a:grpSpLocks/>
              </p:cNvGrpSpPr>
              <p:nvPr/>
            </p:nvGrpSpPr>
            <p:grpSpPr bwMode="auto">
              <a:xfrm>
                <a:off x="576" y="3786"/>
                <a:ext cx="288" cy="70"/>
                <a:chOff x="576" y="3736"/>
                <a:chExt cx="288" cy="120"/>
              </a:xfrm>
            </p:grpSpPr>
            <p:sp>
              <p:nvSpPr>
                <p:cNvPr id="12337" name="Line 16"/>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38" name="Line 17"/>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39" name="Line 18"/>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40" name="Line 19"/>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36" name="Line 20"/>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2301" name="Group 21"/>
            <p:cNvGrpSpPr>
              <a:grpSpLocks/>
            </p:cNvGrpSpPr>
            <p:nvPr/>
          </p:nvGrpSpPr>
          <p:grpSpPr bwMode="auto">
            <a:xfrm>
              <a:off x="6689725" y="4741196"/>
              <a:ext cx="609600" cy="184150"/>
              <a:chOff x="576" y="3740"/>
              <a:chExt cx="384" cy="116"/>
            </a:xfrm>
          </p:grpSpPr>
          <p:grpSp>
            <p:nvGrpSpPr>
              <p:cNvPr id="12329" name="Group 22"/>
              <p:cNvGrpSpPr>
                <a:grpSpLocks/>
              </p:cNvGrpSpPr>
              <p:nvPr/>
            </p:nvGrpSpPr>
            <p:grpSpPr bwMode="auto">
              <a:xfrm>
                <a:off x="576" y="3786"/>
                <a:ext cx="288" cy="70"/>
                <a:chOff x="576" y="3736"/>
                <a:chExt cx="288" cy="120"/>
              </a:xfrm>
            </p:grpSpPr>
            <p:sp>
              <p:nvSpPr>
                <p:cNvPr id="12331" name="Line 23"/>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32" name="Line 24"/>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33" name="Line 25"/>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34" name="Line 26"/>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30" name="Line 27"/>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2302" name="Group 28"/>
            <p:cNvGrpSpPr>
              <a:grpSpLocks/>
            </p:cNvGrpSpPr>
            <p:nvPr/>
          </p:nvGrpSpPr>
          <p:grpSpPr bwMode="auto">
            <a:xfrm>
              <a:off x="7451725" y="4738021"/>
              <a:ext cx="609600" cy="184150"/>
              <a:chOff x="576" y="3740"/>
              <a:chExt cx="384" cy="116"/>
            </a:xfrm>
          </p:grpSpPr>
          <p:grpSp>
            <p:nvGrpSpPr>
              <p:cNvPr id="12323" name="Group 29"/>
              <p:cNvGrpSpPr>
                <a:grpSpLocks/>
              </p:cNvGrpSpPr>
              <p:nvPr/>
            </p:nvGrpSpPr>
            <p:grpSpPr bwMode="auto">
              <a:xfrm>
                <a:off x="576" y="3786"/>
                <a:ext cx="288" cy="70"/>
                <a:chOff x="576" y="3736"/>
                <a:chExt cx="288" cy="120"/>
              </a:xfrm>
            </p:grpSpPr>
            <p:sp>
              <p:nvSpPr>
                <p:cNvPr id="12325" name="Line 30"/>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26" name="Line 31"/>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27" name="Line 32"/>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28" name="Line 33"/>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24" name="Line 34"/>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2303" name="Group 35"/>
            <p:cNvGrpSpPr>
              <a:grpSpLocks/>
            </p:cNvGrpSpPr>
            <p:nvPr/>
          </p:nvGrpSpPr>
          <p:grpSpPr bwMode="auto">
            <a:xfrm>
              <a:off x="8213725" y="4741196"/>
              <a:ext cx="609600" cy="184150"/>
              <a:chOff x="576" y="3740"/>
              <a:chExt cx="384" cy="116"/>
            </a:xfrm>
          </p:grpSpPr>
          <p:grpSp>
            <p:nvGrpSpPr>
              <p:cNvPr id="12317" name="Group 36"/>
              <p:cNvGrpSpPr>
                <a:grpSpLocks/>
              </p:cNvGrpSpPr>
              <p:nvPr/>
            </p:nvGrpSpPr>
            <p:grpSpPr bwMode="auto">
              <a:xfrm>
                <a:off x="576" y="3786"/>
                <a:ext cx="288" cy="70"/>
                <a:chOff x="576" y="3736"/>
                <a:chExt cx="288" cy="120"/>
              </a:xfrm>
            </p:grpSpPr>
            <p:sp>
              <p:nvSpPr>
                <p:cNvPr id="12319" name="Line 37"/>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20" name="Line 38"/>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21" name="Line 39"/>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22" name="Line 40"/>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18" name="Line 41"/>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sp>
          <p:nvSpPr>
            <p:cNvPr id="12304" name="Text Box 42"/>
            <p:cNvSpPr txBox="1">
              <a:spLocks noChangeArrowheads="1"/>
            </p:cNvSpPr>
            <p:nvPr/>
          </p:nvSpPr>
          <p:spPr bwMode="auto">
            <a:xfrm rot="-5400000">
              <a:off x="4191079" y="3275140"/>
              <a:ext cx="1128713" cy="396875"/>
            </a:xfrm>
            <a:prstGeom prst="rect">
              <a:avLst/>
            </a:prstGeom>
            <a:noFill/>
            <a:ln w="9525">
              <a:noFill/>
              <a:miter lim="800000"/>
              <a:headEnd/>
              <a:tailEnd/>
            </a:ln>
          </p:spPr>
          <p:txBody>
            <a:bodyPr wrap="none">
              <a:spAutoFit/>
            </a:bodyPr>
            <a:lstStyle/>
            <a:p>
              <a:pPr eaLnBrk="1" hangingPunct="1"/>
              <a:r>
                <a:rPr lang="en-US" altLang="en-US" i="1"/>
                <a:t>Intensity</a:t>
              </a:r>
            </a:p>
          </p:txBody>
        </p:sp>
        <p:sp>
          <p:nvSpPr>
            <p:cNvPr id="12305" name="Text Box 43"/>
            <p:cNvSpPr txBox="1">
              <a:spLocks noChangeArrowheads="1"/>
            </p:cNvSpPr>
            <p:nvPr/>
          </p:nvSpPr>
          <p:spPr bwMode="auto">
            <a:xfrm>
              <a:off x="6251575" y="5084096"/>
              <a:ext cx="2116138" cy="396875"/>
            </a:xfrm>
            <a:prstGeom prst="rect">
              <a:avLst/>
            </a:prstGeom>
            <a:noFill/>
            <a:ln w="9525">
              <a:noFill/>
              <a:miter lim="800000"/>
              <a:headEnd/>
              <a:tailEnd/>
            </a:ln>
          </p:spPr>
          <p:txBody>
            <a:bodyPr wrap="none">
              <a:spAutoFit/>
            </a:bodyPr>
            <a:lstStyle/>
            <a:p>
              <a:pPr eaLnBrk="1" hangingPunct="1"/>
              <a:r>
                <a:rPr lang="en-US" altLang="en-US" i="1"/>
                <a:t>Wavelength </a:t>
              </a:r>
              <a:r>
                <a:rPr lang="en-US" altLang="en-US"/>
                <a:t>(nm)</a:t>
              </a:r>
              <a:endParaRPr lang="en-US" altLang="en-US" i="1"/>
            </a:p>
          </p:txBody>
        </p:sp>
        <p:sp>
          <p:nvSpPr>
            <p:cNvPr id="12306" name="Text Box 44"/>
            <p:cNvSpPr txBox="1">
              <a:spLocks noChangeArrowheads="1"/>
            </p:cNvSpPr>
            <p:nvPr/>
          </p:nvSpPr>
          <p:spPr bwMode="auto">
            <a:xfrm>
              <a:off x="5400675" y="4849146"/>
              <a:ext cx="749300" cy="396875"/>
            </a:xfrm>
            <a:prstGeom prst="rect">
              <a:avLst/>
            </a:prstGeom>
            <a:noFill/>
            <a:ln w="9525">
              <a:noFill/>
              <a:miter lim="800000"/>
              <a:headEnd/>
              <a:tailEnd/>
            </a:ln>
          </p:spPr>
          <p:txBody>
            <a:bodyPr wrap="none">
              <a:spAutoFit/>
            </a:bodyPr>
            <a:lstStyle/>
            <a:p>
              <a:pPr eaLnBrk="1" hangingPunct="1"/>
              <a:r>
                <a:rPr lang="en-US" altLang="en-US" sz="2000"/>
                <a:t>1000</a:t>
              </a:r>
            </a:p>
          </p:txBody>
        </p:sp>
        <p:sp>
          <p:nvSpPr>
            <p:cNvPr id="12307" name="Text Box 45"/>
            <p:cNvSpPr txBox="1">
              <a:spLocks noChangeArrowheads="1"/>
            </p:cNvSpPr>
            <p:nvPr/>
          </p:nvSpPr>
          <p:spPr bwMode="auto">
            <a:xfrm>
              <a:off x="6153150" y="4852321"/>
              <a:ext cx="749300" cy="396875"/>
            </a:xfrm>
            <a:prstGeom prst="rect">
              <a:avLst/>
            </a:prstGeom>
            <a:noFill/>
            <a:ln w="9525">
              <a:noFill/>
              <a:miter lim="800000"/>
              <a:headEnd/>
              <a:tailEnd/>
            </a:ln>
          </p:spPr>
          <p:txBody>
            <a:bodyPr wrap="none">
              <a:spAutoFit/>
            </a:bodyPr>
            <a:lstStyle/>
            <a:p>
              <a:pPr eaLnBrk="1" hangingPunct="1"/>
              <a:r>
                <a:rPr lang="en-US" altLang="en-US" sz="2000"/>
                <a:t>2000</a:t>
              </a:r>
            </a:p>
          </p:txBody>
        </p:sp>
        <p:sp>
          <p:nvSpPr>
            <p:cNvPr id="12308" name="Text Box 46"/>
            <p:cNvSpPr txBox="1">
              <a:spLocks noChangeArrowheads="1"/>
            </p:cNvSpPr>
            <p:nvPr/>
          </p:nvSpPr>
          <p:spPr bwMode="auto">
            <a:xfrm>
              <a:off x="6915150" y="4849146"/>
              <a:ext cx="749300" cy="396875"/>
            </a:xfrm>
            <a:prstGeom prst="rect">
              <a:avLst/>
            </a:prstGeom>
            <a:noFill/>
            <a:ln w="9525">
              <a:noFill/>
              <a:miter lim="800000"/>
              <a:headEnd/>
              <a:tailEnd/>
            </a:ln>
          </p:spPr>
          <p:txBody>
            <a:bodyPr wrap="none">
              <a:spAutoFit/>
            </a:bodyPr>
            <a:lstStyle/>
            <a:p>
              <a:pPr eaLnBrk="1" hangingPunct="1"/>
              <a:r>
                <a:rPr lang="en-US" altLang="en-US" sz="2000"/>
                <a:t>3000</a:t>
              </a:r>
            </a:p>
          </p:txBody>
        </p:sp>
        <p:sp>
          <p:nvSpPr>
            <p:cNvPr id="12309" name="Text Box 47"/>
            <p:cNvSpPr txBox="1">
              <a:spLocks noChangeArrowheads="1"/>
            </p:cNvSpPr>
            <p:nvPr/>
          </p:nvSpPr>
          <p:spPr bwMode="auto">
            <a:xfrm>
              <a:off x="7696200" y="4849146"/>
              <a:ext cx="749300" cy="396875"/>
            </a:xfrm>
            <a:prstGeom prst="rect">
              <a:avLst/>
            </a:prstGeom>
            <a:noFill/>
            <a:ln w="9525">
              <a:noFill/>
              <a:miter lim="800000"/>
              <a:headEnd/>
              <a:tailEnd/>
            </a:ln>
          </p:spPr>
          <p:txBody>
            <a:bodyPr wrap="none">
              <a:spAutoFit/>
            </a:bodyPr>
            <a:lstStyle/>
            <a:p>
              <a:pPr eaLnBrk="1" hangingPunct="1"/>
              <a:r>
                <a:rPr lang="en-US" altLang="en-US" sz="2000"/>
                <a:t>4000</a:t>
              </a:r>
            </a:p>
          </p:txBody>
        </p:sp>
        <p:sp>
          <p:nvSpPr>
            <p:cNvPr id="12310" name="Text Box 48"/>
            <p:cNvSpPr txBox="1">
              <a:spLocks noChangeArrowheads="1"/>
            </p:cNvSpPr>
            <p:nvPr/>
          </p:nvSpPr>
          <p:spPr bwMode="auto">
            <a:xfrm>
              <a:off x="8448675" y="4849146"/>
              <a:ext cx="749300" cy="396875"/>
            </a:xfrm>
            <a:prstGeom prst="rect">
              <a:avLst/>
            </a:prstGeom>
            <a:noFill/>
            <a:ln w="9525">
              <a:noFill/>
              <a:miter lim="800000"/>
              <a:headEnd/>
              <a:tailEnd/>
            </a:ln>
          </p:spPr>
          <p:txBody>
            <a:bodyPr wrap="none">
              <a:spAutoFit/>
            </a:bodyPr>
            <a:lstStyle/>
            <a:p>
              <a:pPr eaLnBrk="1" hangingPunct="1"/>
              <a:r>
                <a:rPr lang="en-US" altLang="en-US" sz="2000"/>
                <a:t>5000</a:t>
              </a:r>
            </a:p>
          </p:txBody>
        </p:sp>
        <p:sp>
          <p:nvSpPr>
            <p:cNvPr id="12311" name="Freeform 49"/>
            <p:cNvSpPr>
              <a:spLocks/>
            </p:cNvSpPr>
            <p:nvPr/>
          </p:nvSpPr>
          <p:spPr bwMode="auto">
            <a:xfrm>
              <a:off x="5314950" y="4645946"/>
              <a:ext cx="3470275" cy="269875"/>
            </a:xfrm>
            <a:custGeom>
              <a:avLst/>
              <a:gdLst>
                <a:gd name="T0" fmla="*/ 0 w 2186"/>
                <a:gd name="T1" fmla="*/ 2147483647 h 170"/>
                <a:gd name="T2" fmla="*/ 2147483647 w 2186"/>
                <a:gd name="T3" fmla="*/ 2147483647 h 170"/>
                <a:gd name="T4" fmla="*/ 2147483647 w 2186"/>
                <a:gd name="T5" fmla="*/ 2147483647 h 170"/>
                <a:gd name="T6" fmla="*/ 2147483647 w 2186"/>
                <a:gd name="T7" fmla="*/ 2147483647 h 170"/>
                <a:gd name="T8" fmla="*/ 2147483647 w 2186"/>
                <a:gd name="T9" fmla="*/ 2147483647 h 170"/>
                <a:gd name="T10" fmla="*/ 2147483647 w 2186"/>
                <a:gd name="T11" fmla="*/ 2147483647 h 170"/>
                <a:gd name="T12" fmla="*/ 0 60000 65536"/>
                <a:gd name="T13" fmla="*/ 0 60000 65536"/>
                <a:gd name="T14" fmla="*/ 0 60000 65536"/>
                <a:gd name="T15" fmla="*/ 0 60000 65536"/>
                <a:gd name="T16" fmla="*/ 0 60000 65536"/>
                <a:gd name="T17" fmla="*/ 0 60000 65536"/>
                <a:gd name="T18" fmla="*/ 0 w 2186"/>
                <a:gd name="T19" fmla="*/ 0 h 170"/>
                <a:gd name="T20" fmla="*/ 2186 w 2186"/>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p:spPr>
          <p:txBody>
            <a:bodyPr/>
            <a:lstStyle/>
            <a:p>
              <a:endParaRPr lang="en-US"/>
            </a:p>
          </p:txBody>
        </p:sp>
        <p:sp>
          <p:nvSpPr>
            <p:cNvPr id="12312" name="Freeform 50"/>
            <p:cNvSpPr>
              <a:spLocks/>
            </p:cNvSpPr>
            <p:nvPr/>
          </p:nvSpPr>
          <p:spPr bwMode="auto">
            <a:xfrm>
              <a:off x="5216525" y="4050634"/>
              <a:ext cx="3541713" cy="877887"/>
            </a:xfrm>
            <a:custGeom>
              <a:avLst/>
              <a:gdLst>
                <a:gd name="T0" fmla="*/ 0 w 2231"/>
                <a:gd name="T1" fmla="*/ 2147483647 h 553"/>
                <a:gd name="T2" fmla="*/ 2147483647 w 2231"/>
                <a:gd name="T3" fmla="*/ 2147483647 h 553"/>
                <a:gd name="T4" fmla="*/ 2147483647 w 2231"/>
                <a:gd name="T5" fmla="*/ 2147483647 h 553"/>
                <a:gd name="T6" fmla="*/ 2147483647 w 2231"/>
                <a:gd name="T7" fmla="*/ 2147483647 h 553"/>
                <a:gd name="T8" fmla="*/ 2147483647 w 2231"/>
                <a:gd name="T9" fmla="*/ 2147483647 h 553"/>
                <a:gd name="T10" fmla="*/ 2147483647 w 2231"/>
                <a:gd name="T11" fmla="*/ 2147483647 h 553"/>
                <a:gd name="T12" fmla="*/ 0 60000 65536"/>
                <a:gd name="T13" fmla="*/ 0 60000 65536"/>
                <a:gd name="T14" fmla="*/ 0 60000 65536"/>
                <a:gd name="T15" fmla="*/ 0 60000 65536"/>
                <a:gd name="T16" fmla="*/ 0 60000 65536"/>
                <a:gd name="T17" fmla="*/ 0 60000 65536"/>
                <a:gd name="T18" fmla="*/ 0 w 2231"/>
                <a:gd name="T19" fmla="*/ 0 h 553"/>
                <a:gd name="T20" fmla="*/ 2231 w 2231"/>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p:spPr>
          <p:txBody>
            <a:bodyPr/>
            <a:lstStyle/>
            <a:p>
              <a:endParaRPr lang="en-US"/>
            </a:p>
          </p:txBody>
        </p:sp>
        <p:sp>
          <p:nvSpPr>
            <p:cNvPr id="12313" name="Freeform 51"/>
            <p:cNvSpPr>
              <a:spLocks/>
            </p:cNvSpPr>
            <p:nvPr/>
          </p:nvSpPr>
          <p:spPr bwMode="auto">
            <a:xfrm>
              <a:off x="5072063" y="2661571"/>
              <a:ext cx="3695700" cy="2273300"/>
            </a:xfrm>
            <a:custGeom>
              <a:avLst/>
              <a:gdLst>
                <a:gd name="T0" fmla="*/ 0 w 2328"/>
                <a:gd name="T1" fmla="*/ 2147483647 h 1432"/>
                <a:gd name="T2" fmla="*/ 2147483647 w 2328"/>
                <a:gd name="T3" fmla="*/ 2147483647 h 1432"/>
                <a:gd name="T4" fmla="*/ 2147483647 w 2328"/>
                <a:gd name="T5" fmla="*/ 2147483647 h 1432"/>
                <a:gd name="T6" fmla="*/ 2147483647 w 2328"/>
                <a:gd name="T7" fmla="*/ 2147483647 h 1432"/>
                <a:gd name="T8" fmla="*/ 2147483647 w 2328"/>
                <a:gd name="T9" fmla="*/ 2147483647 h 1432"/>
                <a:gd name="T10" fmla="*/ 2147483647 w 2328"/>
                <a:gd name="T11" fmla="*/ 2147483647 h 1432"/>
                <a:gd name="T12" fmla="*/ 0 60000 65536"/>
                <a:gd name="T13" fmla="*/ 0 60000 65536"/>
                <a:gd name="T14" fmla="*/ 0 60000 65536"/>
                <a:gd name="T15" fmla="*/ 0 60000 65536"/>
                <a:gd name="T16" fmla="*/ 0 60000 65536"/>
                <a:gd name="T17" fmla="*/ 0 60000 65536"/>
                <a:gd name="T18" fmla="*/ 0 w 2328"/>
                <a:gd name="T19" fmla="*/ 0 h 1432"/>
                <a:gd name="T20" fmla="*/ 2328 w 2328"/>
                <a:gd name="T21" fmla="*/ 1432 h 1432"/>
              </a:gdLst>
              <a:ahLst/>
              <a:cxnLst>
                <a:cxn ang="T12">
                  <a:pos x="T0" y="T1"/>
                </a:cxn>
                <a:cxn ang="T13">
                  <a:pos x="T2" y="T3"/>
                </a:cxn>
                <a:cxn ang="T14">
                  <a:pos x="T4" y="T5"/>
                </a:cxn>
                <a:cxn ang="T15">
                  <a:pos x="T6" y="T7"/>
                </a:cxn>
                <a:cxn ang="T16">
                  <a:pos x="T8" y="T9"/>
                </a:cxn>
                <a:cxn ang="T17">
                  <a:pos x="T10" y="T11"/>
                </a:cxn>
              </a:cxnLst>
              <a:rect l="T18" t="T19" r="T20" b="T21"/>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p:spPr>
          <p:txBody>
            <a:bodyPr/>
            <a:lstStyle/>
            <a:p>
              <a:endParaRPr lang="en-US"/>
            </a:p>
          </p:txBody>
        </p:sp>
      </p:grpSp>
      <p:sp>
        <p:nvSpPr>
          <p:cNvPr id="1044538" name="Freeform 58"/>
          <p:cNvSpPr>
            <a:spLocks/>
          </p:cNvSpPr>
          <p:nvPr/>
        </p:nvSpPr>
        <p:spPr bwMode="auto">
          <a:xfrm>
            <a:off x="5189538" y="1690688"/>
            <a:ext cx="3605212" cy="3027362"/>
          </a:xfrm>
          <a:custGeom>
            <a:avLst/>
            <a:gdLst>
              <a:gd name="T0" fmla="*/ 2147483647 w 9760"/>
              <a:gd name="T1" fmla="*/ 2147483647 h 8335"/>
              <a:gd name="T2" fmla="*/ 2147483647 w 9760"/>
              <a:gd name="T3" fmla="*/ 2147483647 h 8335"/>
              <a:gd name="T4" fmla="*/ 2147483647 w 9760"/>
              <a:gd name="T5" fmla="*/ 2147483647 h 8335"/>
              <a:gd name="T6" fmla="*/ 2147483647 w 9760"/>
              <a:gd name="T7" fmla="*/ 2147483647 h 8335"/>
              <a:gd name="T8" fmla="*/ 2147483647 w 9760"/>
              <a:gd name="T9" fmla="*/ 2147483647 h 8335"/>
              <a:gd name="T10" fmla="*/ 2147483647 w 9760"/>
              <a:gd name="T11" fmla="*/ 2147483647 h 8335"/>
              <a:gd name="T12" fmla="*/ 2147483647 w 9760"/>
              <a:gd name="T13" fmla="*/ 2147483647 h 8335"/>
              <a:gd name="T14" fmla="*/ 0 w 9760"/>
              <a:gd name="T15" fmla="*/ 0 h 8335"/>
              <a:gd name="T16" fmla="*/ 0 60000 65536"/>
              <a:gd name="T17" fmla="*/ 0 60000 65536"/>
              <a:gd name="T18" fmla="*/ 0 60000 65536"/>
              <a:gd name="T19" fmla="*/ 0 60000 65536"/>
              <a:gd name="T20" fmla="*/ 0 60000 65536"/>
              <a:gd name="T21" fmla="*/ 0 60000 65536"/>
              <a:gd name="T22" fmla="*/ 0 60000 65536"/>
              <a:gd name="T23" fmla="*/ 0 60000 65536"/>
              <a:gd name="T24" fmla="*/ 0 w 9760"/>
              <a:gd name="T25" fmla="*/ 0 h 8335"/>
              <a:gd name="T26" fmla="*/ 9760 w 9760"/>
              <a:gd name="T27" fmla="*/ 8335 h 83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60" h="8335">
                <a:moveTo>
                  <a:pt x="9760" y="8335"/>
                </a:moveTo>
                <a:cubicBezTo>
                  <a:pt x="9223" y="8304"/>
                  <a:pt x="8686" y="8278"/>
                  <a:pt x="7873" y="8103"/>
                </a:cubicBezTo>
                <a:cubicBezTo>
                  <a:pt x="7061" y="7929"/>
                  <a:pt x="5763" y="7609"/>
                  <a:pt x="4874" y="7277"/>
                </a:cubicBezTo>
                <a:cubicBezTo>
                  <a:pt x="3984" y="6945"/>
                  <a:pt x="3125" y="6665"/>
                  <a:pt x="2532" y="6119"/>
                </a:cubicBezTo>
                <a:cubicBezTo>
                  <a:pt x="1939" y="5573"/>
                  <a:pt x="1668" y="4707"/>
                  <a:pt x="1324" y="3999"/>
                </a:cubicBezTo>
                <a:cubicBezTo>
                  <a:pt x="980" y="3291"/>
                  <a:pt x="666" y="2374"/>
                  <a:pt x="478" y="1875"/>
                </a:cubicBezTo>
                <a:cubicBezTo>
                  <a:pt x="290" y="1376"/>
                  <a:pt x="318" y="1593"/>
                  <a:pt x="198" y="1003"/>
                </a:cubicBezTo>
                <a:cubicBezTo>
                  <a:pt x="77" y="413"/>
                  <a:pt x="43" y="310"/>
                  <a:pt x="0" y="0"/>
                </a:cubicBezTo>
              </a:path>
            </a:pathLst>
          </a:custGeom>
          <a:noFill/>
          <a:ln w="38100" cap="flat" cmpd="sng">
            <a:solidFill>
              <a:schemeClr val="tx2"/>
            </a:solidFill>
            <a:prstDash val="dash"/>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482">
                                            <p:txEl>
                                              <p:pRg st="1" end="1"/>
                                            </p:txEl>
                                          </p:spTgt>
                                        </p:tgtEl>
                                        <p:attrNameLst>
                                          <p:attrName>style.visibility</p:attrName>
                                        </p:attrNameLst>
                                      </p:cBhvr>
                                      <p:to>
                                        <p:strVal val="visible"/>
                                      </p:to>
                                    </p:set>
                                    <p:anim calcmode="lin" valueType="num">
                                      <p:cBhvr additive="base">
                                        <p:cTn id="7" dur="500" fill="hold"/>
                                        <p:tgtEl>
                                          <p:spTgt spid="10444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044538"/>
                                        </p:tgtEl>
                                        <p:attrNameLst>
                                          <p:attrName>style.visibility</p:attrName>
                                        </p:attrNameLst>
                                      </p:cBhvr>
                                      <p:to>
                                        <p:strVal val="visible"/>
                                      </p:to>
                                    </p:set>
                                    <p:animEffect transition="in" filter="wipe(right)">
                                      <p:cBhvr>
                                        <p:cTn id="13" dur="2000"/>
                                        <p:tgtEl>
                                          <p:spTgt spid="1044538"/>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44482">
                                            <p:txEl>
                                              <p:pRg st="2" end="2"/>
                                            </p:txEl>
                                          </p:spTgt>
                                        </p:tgtEl>
                                        <p:attrNameLst>
                                          <p:attrName>style.visibility</p:attrName>
                                        </p:attrNameLst>
                                      </p:cBhvr>
                                      <p:to>
                                        <p:strVal val="visible"/>
                                      </p:to>
                                    </p:set>
                                    <p:anim calcmode="lin" valueType="num">
                                      <p:cBhvr additive="base">
                                        <p:cTn id="18" dur="500" fill="hold"/>
                                        <p:tgtEl>
                                          <p:spTgt spid="104448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44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44482">
                                            <p:txEl>
                                              <p:pRg st="3" end="3"/>
                                            </p:txEl>
                                          </p:spTgt>
                                        </p:tgtEl>
                                        <p:attrNameLst>
                                          <p:attrName>style.visibility</p:attrName>
                                        </p:attrNameLst>
                                      </p:cBhvr>
                                      <p:to>
                                        <p:strVal val="visible"/>
                                      </p:to>
                                    </p:set>
                                    <p:anim calcmode="lin" valueType="num">
                                      <p:cBhvr additive="base">
                                        <p:cTn id="24" dur="500" fill="hold"/>
                                        <p:tgtEl>
                                          <p:spTgt spid="104448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444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44484">
                                            <p:txEl>
                                              <p:pRg st="1" end="1"/>
                                            </p:txEl>
                                          </p:spTgt>
                                        </p:tgtEl>
                                        <p:attrNameLst>
                                          <p:attrName>style.visibility</p:attrName>
                                        </p:attrNameLst>
                                      </p:cBhvr>
                                      <p:to>
                                        <p:strVal val="visible"/>
                                      </p:to>
                                    </p:set>
                                    <p:anim calcmode="lin" valueType="num">
                                      <p:cBhvr additive="base">
                                        <p:cTn id="30" dur="500" fill="hold"/>
                                        <p:tgtEl>
                                          <p:spTgt spid="104448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444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ala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chemeClr val="accent2"/>
                </a:solidFill>
                <a:cs typeface="Times New Roman" pitchFamily="18" charset="0"/>
              </a:rPr>
              <a:t>The quantum nature of radiation</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1900, the UV catastrophe led                          German physicist Max Planck to                                   reexamine blackbody radiation.</a:t>
            </a:r>
          </a:p>
          <a:p>
            <a:pPr eaLnBrk="1" hangingPunct="1">
              <a:spcBef>
                <a:spcPts val="3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Planck discovered that the </a:t>
            </a:r>
            <a:r>
              <a:rPr lang="en-US" altLang="en-US" dirty="0" smtClean="0">
                <a:solidFill>
                  <a:srgbClr val="000000"/>
                </a:solidFill>
                <a:cs typeface="Times New Roman" pitchFamily="18" charset="0"/>
              </a:rPr>
              <a:t>_________                                  _________________________________                                ___________________________(</a:t>
            </a:r>
            <a:r>
              <a:rPr lang="en-US" altLang="en-US" dirty="0">
                <a:solidFill>
                  <a:srgbClr val="000000"/>
                </a:solidFill>
                <a:cs typeface="Times New Roman" pitchFamily="18" charset="0"/>
              </a:rPr>
              <a:t>in other                          words, that it was continuous).</a:t>
            </a:r>
          </a:p>
          <a:p>
            <a:pPr eaLnBrk="1" hangingPunct="1">
              <a:spcBef>
                <a:spcPts val="3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Planck hypothesized that if thermal oscillators could </a:t>
            </a:r>
            <a:r>
              <a:rPr lang="en-US" altLang="en-US" dirty="0" smtClean="0">
                <a:solidFill>
                  <a:srgbClr val="000000"/>
                </a:solidFill>
                <a:cs typeface="Times New Roman" pitchFamily="18" charset="0"/>
              </a:rPr>
              <a:t>__________________________________________ ___________________________________, then the ultraviolet catastrophe </a:t>
            </a:r>
            <a:r>
              <a:rPr lang="en-US" altLang="en-US" dirty="0">
                <a:solidFill>
                  <a:srgbClr val="000000"/>
                </a:solidFill>
                <a:cs typeface="Times New Roman" pitchFamily="18" charset="0"/>
              </a:rPr>
              <a:t>was resolved.</a:t>
            </a:r>
          </a:p>
          <a:p>
            <a:pPr eaLnBrk="1" hangingPunct="1">
              <a:spcBef>
                <a:spcPct val="20000"/>
              </a:spcBef>
            </a:pPr>
            <a:endParaRPr lang="en-US" altLang="en-US" dirty="0">
              <a:solidFill>
                <a:srgbClr val="000000"/>
              </a:solidFill>
              <a:cs typeface="Times New Roman" pitchFamily="18" charset="0"/>
            </a:endParaRPr>
          </a:p>
          <a:p>
            <a:pPr eaLnBrk="1" hangingPunct="1">
              <a:spcBef>
                <a:spcPct val="20000"/>
              </a:spcBef>
            </a:pPr>
            <a:endParaRPr lang="en-US" altLang="en-US" dirty="0">
              <a:solidFill>
                <a:srgbClr val="000000"/>
              </a:solidFill>
              <a:cs typeface="Times New Roman" pitchFamily="18" charset="0"/>
              <a:sym typeface="Symbol" pitchFamily="18" charset="2"/>
            </a:endParaRPr>
          </a:p>
        </p:txBody>
      </p:sp>
      <p:grpSp>
        <p:nvGrpSpPr>
          <p:cNvPr id="2" name="Group 66"/>
          <p:cNvGrpSpPr>
            <a:grpSpLocks/>
          </p:cNvGrpSpPr>
          <p:nvPr/>
        </p:nvGrpSpPr>
        <p:grpSpPr bwMode="auto">
          <a:xfrm>
            <a:off x="6529388" y="1362075"/>
            <a:ext cx="1933575" cy="2527300"/>
            <a:chOff x="4143" y="471"/>
            <a:chExt cx="1218" cy="1592"/>
          </a:xfrm>
        </p:grpSpPr>
        <p:pic>
          <p:nvPicPr>
            <p:cNvPr id="1046588" name="Picture 60"/>
            <p:cNvPicPr>
              <a:picLocks noChangeAspect="1" noChangeArrowheads="1"/>
            </p:cNvPicPr>
            <p:nvPr/>
          </p:nvPicPr>
          <p:blipFill>
            <a:blip r:embed="rId6" cstate="print"/>
            <a:srcRect/>
            <a:stretch>
              <a:fillRect/>
            </a:stretch>
          </p:blipFill>
          <p:spPr bwMode="auto">
            <a:xfrm>
              <a:off x="4143" y="471"/>
              <a:ext cx="1218" cy="1590"/>
            </a:xfrm>
            <a:prstGeom prst="rect">
              <a:avLst/>
            </a:prstGeom>
            <a:ln>
              <a:noFill/>
            </a:ln>
            <a:effectLst>
              <a:outerShdw blurRad="292100" dist="139700" dir="2700000" algn="tl" rotWithShape="0">
                <a:srgbClr val="333333">
                  <a:alpha val="65000"/>
                </a:srgbClr>
              </a:outerShdw>
            </a:effectLst>
          </p:spPr>
        </p:pic>
        <p:sp>
          <p:nvSpPr>
            <p:cNvPr id="13335" name="Text Box 63"/>
            <p:cNvSpPr txBox="1">
              <a:spLocks noChangeArrowheads="1"/>
            </p:cNvSpPr>
            <p:nvPr/>
          </p:nvSpPr>
          <p:spPr bwMode="auto">
            <a:xfrm>
              <a:off x="4907" y="1851"/>
              <a:ext cx="424" cy="212"/>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1876</a:t>
              </a:r>
            </a:p>
          </p:txBody>
        </p:sp>
      </p:grpSp>
      <p:grpSp>
        <p:nvGrpSpPr>
          <p:cNvPr id="3" name="Group 67"/>
          <p:cNvGrpSpPr>
            <a:grpSpLocks/>
          </p:cNvGrpSpPr>
          <p:nvPr/>
        </p:nvGrpSpPr>
        <p:grpSpPr bwMode="auto">
          <a:xfrm>
            <a:off x="6537325" y="1362075"/>
            <a:ext cx="1960563" cy="2546350"/>
            <a:chOff x="3701" y="470"/>
            <a:chExt cx="1235" cy="1604"/>
          </a:xfrm>
        </p:grpSpPr>
        <p:pic>
          <p:nvPicPr>
            <p:cNvPr id="13332" name="Picture 61"/>
            <p:cNvPicPr>
              <a:picLocks noChangeAspect="1" noChangeArrowheads="1"/>
            </p:cNvPicPr>
            <p:nvPr/>
          </p:nvPicPr>
          <p:blipFill>
            <a:blip r:embed="rId7" cstate="print"/>
            <a:srcRect t="3448" r="5350" b="4367"/>
            <a:stretch>
              <a:fillRect/>
            </a:stretch>
          </p:blipFill>
          <p:spPr bwMode="auto">
            <a:xfrm>
              <a:off x="3701" y="470"/>
              <a:ext cx="1221" cy="1604"/>
            </a:xfrm>
            <a:prstGeom prst="rect">
              <a:avLst/>
            </a:prstGeom>
            <a:noFill/>
            <a:ln w="9525">
              <a:noFill/>
              <a:miter lim="800000"/>
              <a:headEnd/>
              <a:tailEnd/>
            </a:ln>
          </p:spPr>
        </p:pic>
        <p:sp>
          <p:nvSpPr>
            <p:cNvPr id="13333" name="Text Box 64"/>
            <p:cNvSpPr txBox="1">
              <a:spLocks noChangeArrowheads="1"/>
            </p:cNvSpPr>
            <p:nvPr/>
          </p:nvSpPr>
          <p:spPr bwMode="auto">
            <a:xfrm>
              <a:off x="4512" y="1860"/>
              <a:ext cx="424" cy="212"/>
            </a:xfrm>
            <a:prstGeom prst="rect">
              <a:avLst/>
            </a:prstGeom>
            <a:noFill/>
            <a:ln w="9525">
              <a:noFill/>
              <a:miter lim="800000"/>
              <a:headEnd/>
              <a:tailEnd/>
            </a:ln>
          </p:spPr>
          <p:txBody>
            <a:bodyPr wrap="none">
              <a:spAutoFit/>
            </a:bodyPr>
            <a:lstStyle/>
            <a:p>
              <a:pPr eaLnBrk="1" hangingPunct="1"/>
              <a:r>
                <a:rPr lang="en-US" altLang="en-US" sz="1600" b="1"/>
                <a:t>19</a:t>
              </a:r>
              <a:r>
                <a:rPr lang="en-US" altLang="en-US" sz="1600" b="1">
                  <a:solidFill>
                    <a:schemeClr val="bg1"/>
                  </a:solidFill>
                </a:rPr>
                <a:t>01</a:t>
              </a:r>
            </a:p>
          </p:txBody>
        </p:sp>
      </p:grpSp>
      <p:grpSp>
        <p:nvGrpSpPr>
          <p:cNvPr id="4" name="Group 68"/>
          <p:cNvGrpSpPr>
            <a:grpSpLocks/>
          </p:cNvGrpSpPr>
          <p:nvPr/>
        </p:nvGrpSpPr>
        <p:grpSpPr bwMode="auto">
          <a:xfrm>
            <a:off x="6542088" y="1365250"/>
            <a:ext cx="1930400" cy="2562225"/>
            <a:chOff x="3104" y="473"/>
            <a:chExt cx="1216" cy="1614"/>
          </a:xfrm>
        </p:grpSpPr>
        <p:pic>
          <p:nvPicPr>
            <p:cNvPr id="13330" name="Picture 62"/>
            <p:cNvPicPr>
              <a:picLocks noChangeAspect="1" noChangeArrowheads="1"/>
            </p:cNvPicPr>
            <p:nvPr/>
          </p:nvPicPr>
          <p:blipFill>
            <a:blip r:embed="rId8" cstate="print"/>
            <a:srcRect b="981"/>
            <a:stretch>
              <a:fillRect/>
            </a:stretch>
          </p:blipFill>
          <p:spPr bwMode="auto">
            <a:xfrm>
              <a:off x="3111" y="473"/>
              <a:ext cx="1209" cy="1614"/>
            </a:xfrm>
            <a:prstGeom prst="rect">
              <a:avLst/>
            </a:prstGeom>
            <a:noFill/>
            <a:ln w="9525">
              <a:noFill/>
              <a:miter lim="800000"/>
              <a:headEnd/>
              <a:tailEnd/>
            </a:ln>
          </p:spPr>
        </p:pic>
        <p:sp>
          <p:nvSpPr>
            <p:cNvPr id="13331" name="Text Box 65"/>
            <p:cNvSpPr txBox="1">
              <a:spLocks noChangeArrowheads="1"/>
            </p:cNvSpPr>
            <p:nvPr/>
          </p:nvSpPr>
          <p:spPr bwMode="auto">
            <a:xfrm>
              <a:off x="3104" y="1867"/>
              <a:ext cx="424" cy="212"/>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1938</a:t>
              </a:r>
            </a:p>
          </p:txBody>
        </p:sp>
      </p:grpSp>
      <p:grpSp>
        <p:nvGrpSpPr>
          <p:cNvPr id="5" name="Group 76"/>
          <p:cNvGrpSpPr>
            <a:grpSpLocks/>
          </p:cNvGrpSpPr>
          <p:nvPr/>
        </p:nvGrpSpPr>
        <p:grpSpPr bwMode="auto">
          <a:xfrm>
            <a:off x="795338" y="5969000"/>
            <a:ext cx="7464425" cy="830263"/>
            <a:chOff x="510" y="3571"/>
            <a:chExt cx="4702" cy="523"/>
          </a:xfrm>
        </p:grpSpPr>
        <p:sp>
          <p:nvSpPr>
            <p:cNvPr id="13327" name="Text Box 71"/>
            <p:cNvSpPr txBox="1">
              <a:spLocks noChangeArrowheads="1"/>
            </p:cNvSpPr>
            <p:nvPr/>
          </p:nvSpPr>
          <p:spPr bwMode="auto">
            <a:xfrm>
              <a:off x="3902" y="3571"/>
              <a:ext cx="1310"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Planck’s hypothesis</a:t>
              </a:r>
            </a:p>
          </p:txBody>
        </p:sp>
        <p:sp>
          <p:nvSpPr>
            <p:cNvPr id="13328" name="Rectangle 72"/>
            <p:cNvSpPr>
              <a:spLocks noChangeArrowheads="1"/>
            </p:cNvSpPr>
            <p:nvPr/>
          </p:nvSpPr>
          <p:spPr bwMode="auto">
            <a:xfrm>
              <a:off x="510" y="3573"/>
              <a:ext cx="4701" cy="512"/>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3329" name="Text Box 75"/>
            <p:cNvSpPr txBox="1">
              <a:spLocks noChangeArrowheads="1"/>
            </p:cNvSpPr>
            <p:nvPr/>
          </p:nvSpPr>
          <p:spPr bwMode="auto">
            <a:xfrm>
              <a:off x="642" y="3794"/>
              <a:ext cx="3299" cy="291"/>
            </a:xfrm>
            <a:prstGeom prst="rect">
              <a:avLst/>
            </a:prstGeom>
            <a:noFill/>
            <a:ln w="9525">
              <a:noFill/>
              <a:miter lim="800000"/>
              <a:headEnd/>
              <a:tailEnd/>
            </a:ln>
          </p:spPr>
          <p:txBody>
            <a:bodyPr wrap="none">
              <a:spAutoFit/>
            </a:bodyPr>
            <a:lstStyle/>
            <a:p>
              <a:pPr eaLnBrk="1" hangingPunct="1"/>
              <a:r>
                <a:rPr lang="en-US" altLang="en-US">
                  <a:solidFill>
                    <a:schemeClr val="hlink"/>
                  </a:solidFill>
                </a:rPr>
                <a:t>Planck’s constant </a:t>
              </a:r>
              <a:r>
                <a:rPr lang="en-US" altLang="en-US" i="1">
                  <a:solidFill>
                    <a:schemeClr val="hlink"/>
                  </a:solidFill>
                </a:rPr>
                <a:t> h</a:t>
              </a:r>
              <a:r>
                <a:rPr lang="en-US" altLang="en-US">
                  <a:solidFill>
                    <a:schemeClr val="hlink"/>
                  </a:solidFill>
                </a:rPr>
                <a:t> = 6.63</a:t>
              </a:r>
              <a:r>
                <a:rPr lang="en-US" altLang="en-US">
                  <a:solidFill>
                    <a:schemeClr val="hlink"/>
                  </a:solidFill>
                  <a:sym typeface="Symbol" pitchFamily="18" charset="2"/>
                </a:rPr>
                <a:t>10</a:t>
              </a:r>
              <a:r>
                <a:rPr lang="en-US" altLang="en-US" baseline="30000">
                  <a:solidFill>
                    <a:schemeClr val="hlink"/>
                  </a:solidFill>
                  <a:sym typeface="Symbol" pitchFamily="18" charset="2"/>
                </a:rPr>
                <a:t>-34</a:t>
              </a:r>
              <a:r>
                <a:rPr lang="en-US" altLang="en-US">
                  <a:solidFill>
                    <a:schemeClr val="hlink"/>
                  </a:solidFill>
                  <a:sym typeface="Symbol" pitchFamily="18" charset="2"/>
                </a:rPr>
                <a:t> J s.</a:t>
              </a:r>
            </a:p>
          </p:txBody>
        </p:sp>
      </p:grpSp>
      <p:sp>
        <p:nvSpPr>
          <p:cNvPr id="1046605" name="Rectangle 77"/>
          <p:cNvSpPr>
            <a:spLocks noChangeArrowheads="1"/>
          </p:cNvSpPr>
          <p:nvPr/>
        </p:nvSpPr>
        <p:spPr bwMode="auto">
          <a:xfrm rot="5400000">
            <a:off x="8358982" y="4625181"/>
            <a:ext cx="508000" cy="960437"/>
          </a:xfrm>
          <a:prstGeom prst="rect">
            <a:avLst/>
          </a:prstGeom>
          <a:solidFill>
            <a:srgbClr val="FF3300"/>
          </a:solidFill>
          <a:ln w="9525">
            <a:noFill/>
            <a:miter lim="800000"/>
            <a:headEnd/>
            <a:tailEnd/>
          </a:ln>
        </p:spPr>
        <p:txBody>
          <a:bodyPr wrap="none" anchor="ctr"/>
          <a:lstStyle/>
          <a:p>
            <a:pPr eaLnBrk="1" hangingPunct="1"/>
            <a:endParaRPr lang="en-US" altLang="en-US"/>
          </a:p>
        </p:txBody>
      </p:sp>
      <p:grpSp>
        <p:nvGrpSpPr>
          <p:cNvPr id="6" name="Group 78"/>
          <p:cNvGrpSpPr>
            <a:grpSpLocks/>
          </p:cNvGrpSpPr>
          <p:nvPr/>
        </p:nvGrpSpPr>
        <p:grpSpPr bwMode="auto">
          <a:xfrm rot="-136347">
            <a:off x="8650288" y="4852988"/>
            <a:ext cx="425450" cy="461962"/>
            <a:chOff x="4337" y="1791"/>
            <a:chExt cx="268" cy="291"/>
          </a:xfrm>
        </p:grpSpPr>
        <p:sp>
          <p:nvSpPr>
            <p:cNvPr id="13324" name="Oval 79"/>
            <p:cNvSpPr>
              <a:spLocks noChangeArrowheads="1"/>
            </p:cNvSpPr>
            <p:nvPr/>
          </p:nvSpPr>
          <p:spPr bwMode="auto">
            <a:xfrm>
              <a:off x="4348" y="1814"/>
              <a:ext cx="250" cy="250"/>
            </a:xfrm>
            <a:prstGeom prst="ellipse">
              <a:avLst/>
            </a:prstGeom>
            <a:solidFill>
              <a:schemeClr val="accent1"/>
            </a:solidFill>
            <a:ln w="9525">
              <a:solidFill>
                <a:schemeClr val="tx1"/>
              </a:solidFill>
              <a:round/>
              <a:headEnd/>
              <a:tailEnd/>
            </a:ln>
          </p:spPr>
          <p:txBody>
            <a:bodyPr wrap="none" anchor="ctr"/>
            <a:lstStyle/>
            <a:p>
              <a:pPr eaLnBrk="1" hangingPunct="1"/>
              <a:endParaRPr lang="en-US" altLang="en-US"/>
            </a:p>
          </p:txBody>
        </p:sp>
        <p:sp>
          <p:nvSpPr>
            <p:cNvPr id="13325" name="Text Box 80"/>
            <p:cNvSpPr txBox="1">
              <a:spLocks noChangeArrowheads="1"/>
            </p:cNvSpPr>
            <p:nvPr/>
          </p:nvSpPr>
          <p:spPr bwMode="auto">
            <a:xfrm>
              <a:off x="4337" y="1791"/>
              <a:ext cx="268" cy="291"/>
            </a:xfrm>
            <a:prstGeom prst="rect">
              <a:avLst/>
            </a:prstGeom>
            <a:noFill/>
            <a:ln w="9525">
              <a:noFill/>
              <a:miter lim="800000"/>
              <a:headEnd/>
              <a:tailEnd/>
            </a:ln>
          </p:spPr>
          <p:txBody>
            <a:bodyPr wrap="none">
              <a:spAutoFit/>
            </a:bodyPr>
            <a:lstStyle/>
            <a:p>
              <a:pPr eaLnBrk="1" hangingPunct="1"/>
              <a:r>
                <a:rPr lang="en-US" altLang="en-US"/>
                <a:t>e</a:t>
              </a:r>
              <a:r>
                <a:rPr lang="en-US" altLang="en-US" baseline="30000"/>
                <a:t>-</a:t>
              </a:r>
              <a:endParaRPr lang="en-US" altLang="en-US"/>
            </a:p>
          </p:txBody>
        </p:sp>
      </p:grpSp>
      <p:sp>
        <p:nvSpPr>
          <p:cNvPr id="1046609" name="Freeform 81"/>
          <p:cNvSpPr>
            <a:spLocks/>
          </p:cNvSpPr>
          <p:nvPr/>
        </p:nvSpPr>
        <p:spPr bwMode="auto">
          <a:xfrm rot="5400000">
            <a:off x="7997825" y="5919788"/>
            <a:ext cx="126365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3300"/>
            </a:solidFill>
            <a:round/>
            <a:headEnd type="none" w="med" len="med"/>
            <a:tailEnd type="arrow" w="med" len="med"/>
          </a:ln>
        </p:spPr>
        <p:txBody>
          <a:bodyPr/>
          <a:lstStyle/>
          <a:p>
            <a:endParaRPr lang="en-US"/>
          </a:p>
        </p:txBody>
      </p:sp>
      <p:sp>
        <p:nvSpPr>
          <p:cNvPr id="1046610" name="Freeform 82"/>
          <p:cNvSpPr>
            <a:spLocks/>
          </p:cNvSpPr>
          <p:nvPr/>
        </p:nvSpPr>
        <p:spPr bwMode="auto">
          <a:xfrm rot="-5400000">
            <a:off x="7999413" y="4152900"/>
            <a:ext cx="126365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3300"/>
            </a:solidFill>
            <a:round/>
            <a:headEnd type="none" w="med" len="med"/>
            <a:tailEnd type="arrow" w="med" len="med"/>
          </a:ln>
        </p:spPr>
        <p:txBody>
          <a:bodyPr/>
          <a:lstStyle/>
          <a:p>
            <a:endParaRPr lang="en-US"/>
          </a:p>
        </p:txBody>
      </p:sp>
      <p:sp>
        <p:nvSpPr>
          <p:cNvPr id="133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6530">
                                            <p:txEl>
                                              <p:pRg st="1" end="1"/>
                                            </p:txEl>
                                          </p:spTgt>
                                        </p:tgtEl>
                                        <p:attrNameLst>
                                          <p:attrName>style.visibility</p:attrName>
                                        </p:attrNameLst>
                                      </p:cBhvr>
                                      <p:to>
                                        <p:strVal val="visible"/>
                                      </p:to>
                                    </p:set>
                                    <p:anim calcmode="lin" valueType="num">
                                      <p:cBhvr additive="base">
                                        <p:cTn id="7" dur="500" fill="hold"/>
                                        <p:tgtEl>
                                          <p:spTgt spid="10465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65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46530">
                                            <p:txEl>
                                              <p:pRg st="2" end="2"/>
                                            </p:txEl>
                                          </p:spTgt>
                                        </p:tgtEl>
                                        <p:attrNameLst>
                                          <p:attrName>style.visibility</p:attrName>
                                        </p:attrNameLst>
                                      </p:cBhvr>
                                      <p:to>
                                        <p:strVal val="visible"/>
                                      </p:to>
                                    </p:set>
                                    <p:anim calcmode="lin" valueType="num">
                                      <p:cBhvr additive="base">
                                        <p:cTn id="18" dur="500" fill="hold"/>
                                        <p:tgtEl>
                                          <p:spTgt spid="104653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465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46530">
                                            <p:txEl>
                                              <p:pRg st="3" end="3"/>
                                            </p:txEl>
                                          </p:spTgt>
                                        </p:tgtEl>
                                        <p:attrNameLst>
                                          <p:attrName>style.visibility</p:attrName>
                                        </p:attrNameLst>
                                      </p:cBhvr>
                                      <p:to>
                                        <p:strVal val="visible"/>
                                      </p:to>
                                    </p:set>
                                    <p:anim calcmode="lin" valueType="num">
                                      <p:cBhvr additive="base">
                                        <p:cTn id="27" dur="500" fill="hold"/>
                                        <p:tgtEl>
                                          <p:spTgt spid="104653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65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46605"/>
                                        </p:tgtEl>
                                        <p:attrNameLst>
                                          <p:attrName>style.visibility</p:attrName>
                                        </p:attrNameLst>
                                      </p:cBhvr>
                                      <p:to>
                                        <p:strVal val="visible"/>
                                      </p:to>
                                    </p:set>
                                    <p:animEffect transition="in" filter="fade">
                                      <p:cBhvr>
                                        <p:cTn id="34" dur="2000"/>
                                        <p:tgtEl>
                                          <p:spTgt spid="1046605"/>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path" presetSubtype="0" repeatCount="indefinite" autoRev="1" fill="hold" nodeType="clickEffect">
                                  <p:stCondLst>
                                    <p:cond delay="0"/>
                                  </p:stCondLst>
                                  <p:childTnLst>
                                    <p:animMotion origin="layout" path="M 2.77778E-6 1.11111E-6 L -0.05261 -0.00185 " pathEditMode="relative" rAng="0" ptsTypes="AA">
                                      <p:cBhvr>
                                        <p:cTn id="41" dur="500" fill="hold"/>
                                        <p:tgtEl>
                                          <p:spTgt spid="6"/>
                                        </p:tgtEl>
                                        <p:attrNameLst>
                                          <p:attrName>ppt_x</p:attrName>
                                          <p:attrName>ppt_y</p:attrName>
                                        </p:attrNameLst>
                                      </p:cBhvr>
                                      <p:rCtr x="-2600" y="-10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repeatCount="indefinite" fill="hold" grpId="0" nodeType="clickEffect">
                                  <p:stCondLst>
                                    <p:cond delay="0"/>
                                  </p:stCondLst>
                                  <p:childTnLst>
                                    <p:set>
                                      <p:cBhvr>
                                        <p:cTn id="45" dur="1" fill="hold">
                                          <p:stCondLst>
                                            <p:cond delay="0"/>
                                          </p:stCondLst>
                                        </p:cTn>
                                        <p:tgtEl>
                                          <p:spTgt spid="1046609"/>
                                        </p:tgtEl>
                                        <p:attrNameLst>
                                          <p:attrName>style.visibility</p:attrName>
                                        </p:attrNameLst>
                                      </p:cBhvr>
                                      <p:to>
                                        <p:strVal val="visible"/>
                                      </p:to>
                                    </p:set>
                                    <p:animEffect transition="in" filter="wipe(up)">
                                      <p:cBhvr>
                                        <p:cTn id="46" dur="2000"/>
                                        <p:tgtEl>
                                          <p:spTgt spid="1046609"/>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par>
                                <p:cTn id="47" presetID="22" presetClass="entr" presetSubtype="4" repeatCount="indefinite" fill="hold" grpId="0" nodeType="withEffect">
                                  <p:stCondLst>
                                    <p:cond delay="0"/>
                                  </p:stCondLst>
                                  <p:childTnLst>
                                    <p:set>
                                      <p:cBhvr>
                                        <p:cTn id="48" dur="1" fill="hold">
                                          <p:stCondLst>
                                            <p:cond delay="0"/>
                                          </p:stCondLst>
                                        </p:cTn>
                                        <p:tgtEl>
                                          <p:spTgt spid="1046610"/>
                                        </p:tgtEl>
                                        <p:attrNameLst>
                                          <p:attrName>style.visibility</p:attrName>
                                        </p:attrNameLst>
                                      </p:cBhvr>
                                      <p:to>
                                        <p:strVal val="visible"/>
                                      </p:to>
                                    </p:set>
                                    <p:animEffect transition="in" filter="wipe(down)">
                                      <p:cBhvr>
                                        <p:cTn id="49" dur="2000"/>
                                        <p:tgtEl>
                                          <p:spTgt spid="1046610"/>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605" grpId="0" animBg="1"/>
      <p:bldP spid="1046609" grpId="0" animBg="1"/>
      <p:bldP spid="10466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8593" name="Rectangle 17"/>
              <p:cNvSpPr>
                <a:spLocks noChangeArrowheads="1"/>
              </p:cNvSpPr>
              <p:nvPr/>
            </p:nvSpPr>
            <p:spPr bwMode="auto">
              <a:xfrm>
                <a:off x="674688" y="1814513"/>
                <a:ext cx="7772400" cy="5043487"/>
              </a:xfrm>
              <a:prstGeom prst="rect">
                <a:avLst/>
              </a:prstGeom>
              <a:solidFill>
                <a:srgbClr val="FFFFCC"/>
              </a:solidFill>
              <a:ln w="9525">
                <a:noFill/>
                <a:miter lim="800000"/>
                <a:headEnd/>
                <a:tailEnd/>
              </a:ln>
            </p:spPr>
            <p:txBody>
              <a:bodyPr/>
              <a:lstStyle/>
              <a:p>
                <a:pPr eaLnBrk="1" hangingPunct="1">
                  <a:spcBef>
                    <a:spcPct val="20000"/>
                  </a:spcBef>
                </a:pPr>
                <a:r>
                  <a:rPr lang="en-US" altLang="en-US" dirty="0" smtClean="0">
                    <a:sym typeface="Symbol" pitchFamily="18" charset="2"/>
                  </a:rPr>
                  <a:t>EXAMPLE:  Using Planck’s hypothesis show that the energy </a:t>
                </a:r>
                <a:r>
                  <a:rPr lang="en-US" altLang="en-US" i="1" dirty="0">
                    <a:sym typeface="Symbol" pitchFamily="18" charset="2"/>
                  </a:rPr>
                  <a:t>E</a:t>
                </a:r>
                <a:r>
                  <a:rPr lang="en-US" altLang="en-US" dirty="0">
                    <a:sym typeface="Symbol" pitchFamily="18" charset="2"/>
                  </a:rPr>
                  <a:t> of a single quanta with frequency </a:t>
                </a:r>
                <a:r>
                  <a:rPr lang="en-US" altLang="en-US" i="1" dirty="0">
                    <a:sym typeface="Symbol" pitchFamily="18" charset="2"/>
                  </a:rPr>
                  <a:t>f</a:t>
                </a:r>
                <a:r>
                  <a:rPr lang="en-US" altLang="en-US" dirty="0">
                    <a:sym typeface="Symbol" pitchFamily="18" charset="2"/>
                  </a:rPr>
                  <a:t> is given by </a:t>
                </a:r>
                <a14:m>
                  <m:oMath xmlns:m="http://schemas.openxmlformats.org/officeDocument/2006/math">
                    <m:r>
                      <a:rPr lang="en-US" altLang="en-US" sz="1800" i="1" dirty="0" smtClean="0">
                        <a:latin typeface="Cambria Math" panose="02040503050406030204" pitchFamily="18" charset="0"/>
                        <a:sym typeface="Symbol" pitchFamily="18" charset="2"/>
                      </a:rPr>
                      <m:t>𝐸</m:t>
                    </m:r>
                    <m:r>
                      <a:rPr lang="en-US" altLang="en-US" sz="1800" i="1" dirty="0" smtClean="0">
                        <a:latin typeface="Cambria Math" panose="02040503050406030204" pitchFamily="18" charset="0"/>
                        <a:sym typeface="Symbol" pitchFamily="18" charset="2"/>
                      </a:rPr>
                      <m:t>=</m:t>
                    </m:r>
                    <m:f>
                      <m:fPr>
                        <m:ctrlPr>
                          <a:rPr lang="en-US" altLang="en-US" sz="1800" i="1" dirty="0">
                            <a:latin typeface="Cambria Math" panose="02040503050406030204" pitchFamily="18" charset="0"/>
                            <a:sym typeface="Symbol" pitchFamily="18" charset="2"/>
                          </a:rPr>
                        </m:ctrlPr>
                      </m:fPr>
                      <m:num>
                        <m:r>
                          <a:rPr lang="en-US" altLang="en-US" sz="1800" i="1" dirty="0" err="1">
                            <a:latin typeface="Cambria Math" panose="02040503050406030204" pitchFamily="18" charset="0"/>
                            <a:sym typeface="Symbol" pitchFamily="18" charset="2"/>
                          </a:rPr>
                          <m:t>h𝑐</m:t>
                        </m:r>
                      </m:num>
                      <m:den>
                        <m:r>
                          <a:rPr lang="en-US" altLang="en-US" sz="1800" i="1" dirty="0" smtClean="0">
                            <a:latin typeface="Cambria Math" panose="02040503050406030204" pitchFamily="18" charset="0"/>
                            <a:ea typeface="Cambria Math" panose="02040503050406030204" pitchFamily="18" charset="0"/>
                            <a:sym typeface="Symbol" pitchFamily="18" charset="2"/>
                          </a:rPr>
                          <m:t>𝜆</m:t>
                        </m:r>
                      </m:den>
                    </m:f>
                  </m:oMath>
                </a14:m>
                <a:r>
                  <a:rPr lang="en-US" altLang="en-US" dirty="0">
                    <a:sym typeface="Symbol" pitchFamily="18" charset="2"/>
                  </a:rPr>
                  <a:t>.  Find the energy contained in a single quantum of light having a wavelength of 500. nm.</a:t>
                </a:r>
              </a:p>
              <a:p>
                <a:pPr eaLnBrk="1" hangingPunct="1">
                  <a:spcBef>
                    <a:spcPts val="0"/>
                  </a:spcBef>
                </a:pPr>
                <a:r>
                  <a:rPr lang="en-US" altLang="en-US" dirty="0">
                    <a:sym typeface="Symbol" pitchFamily="18" charset="2"/>
                  </a:rPr>
                  <a:t>SOLUTION:</a:t>
                </a:r>
              </a:p>
              <a:p>
                <a:pPr eaLnBrk="1" hangingPunct="1">
                  <a:spcBef>
                    <a:spcPct val="20000"/>
                  </a:spcBef>
                </a:pPr>
                <a:r>
                  <a:rPr lang="en-US" altLang="en-US" dirty="0">
                    <a:sym typeface="Symbol" pitchFamily="18" charset="2"/>
                  </a:rPr>
                  <a:t>From classical wave theory </a:t>
                </a:r>
                <a14:m>
                  <m:oMath xmlns:m="http://schemas.openxmlformats.org/officeDocument/2006/math">
                    <m:r>
                      <a:rPr lang="en-US" altLang="en-US" i="1" dirty="0" smtClean="0">
                        <a:latin typeface="Cambria Math" panose="02040503050406030204" pitchFamily="18" charset="0"/>
                        <a:sym typeface="Symbol" pitchFamily="18" charset="2"/>
                      </a:rPr>
                      <m:t>𝑣</m:t>
                    </m:r>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ea typeface="Cambria Math" panose="02040503050406030204" pitchFamily="18" charset="0"/>
                        <a:sym typeface="Symbol" pitchFamily="18" charset="2"/>
                      </a:rPr>
                      <m:t>𝜆</m:t>
                    </m:r>
                    <m:r>
                      <a:rPr lang="en-US" altLang="en-US" i="1" dirty="0" smtClean="0">
                        <a:latin typeface="Cambria Math" panose="02040503050406030204" pitchFamily="18" charset="0"/>
                        <a:sym typeface="Symbol" pitchFamily="18" charset="2"/>
                      </a:rPr>
                      <m:t>𝑓</m:t>
                    </m:r>
                  </m:oMath>
                </a14:m>
                <a:r>
                  <a:rPr lang="en-US" altLang="en-US" dirty="0">
                    <a:sym typeface="Symbol" pitchFamily="18" charset="2"/>
                  </a:rPr>
                  <a:t>.</a:t>
                </a:r>
              </a:p>
              <a:p>
                <a:pPr eaLnBrk="1" hangingPunct="1">
                  <a:spcBef>
                    <a:spcPct val="20000"/>
                  </a:spcBef>
                </a:pPr>
                <a:r>
                  <a:rPr lang="en-US" altLang="en-US" dirty="0">
                    <a:sym typeface="Symbol" pitchFamily="18" charset="2"/>
                  </a:rPr>
                  <a:t>But for light, </a:t>
                </a:r>
                <a14:m>
                  <m:oMath xmlns:m="http://schemas.openxmlformats.org/officeDocument/2006/math">
                    <m:r>
                      <a:rPr lang="en-US" altLang="en-US" i="1" dirty="0" smtClean="0">
                        <a:latin typeface="Cambria Math" panose="02040503050406030204" pitchFamily="18" charset="0"/>
                        <a:sym typeface="Symbol" pitchFamily="18" charset="2"/>
                      </a:rPr>
                      <m:t>𝑣</m:t>
                    </m:r>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sym typeface="Symbol" pitchFamily="18" charset="2"/>
                      </a:rPr>
                      <m:t>𝑐</m:t>
                    </m:r>
                  </m:oMath>
                </a14:m>
                <a:r>
                  <a:rPr lang="en-US" altLang="en-US" dirty="0">
                    <a:sym typeface="Symbol" pitchFamily="18" charset="2"/>
                  </a:rPr>
                  <a:t>, the speed of light.</a:t>
                </a:r>
              </a:p>
              <a:p>
                <a:pPr eaLnBrk="1" hangingPunct="1">
                  <a:spcBef>
                    <a:spcPct val="20000"/>
                  </a:spcBef>
                </a:pPr>
                <a:r>
                  <a:rPr lang="en-US" altLang="en-US" dirty="0">
                    <a:sym typeface="Symbol" pitchFamily="18" charset="2"/>
                  </a:rPr>
                  <a:t>Thus </a:t>
                </a:r>
                <a14:m>
                  <m:oMath xmlns:m="http://schemas.openxmlformats.org/officeDocument/2006/math">
                    <m:r>
                      <a:rPr lang="en-US" altLang="en-US" sz="1800" i="1" dirty="0" smtClean="0">
                        <a:latin typeface="Cambria Math" panose="02040503050406030204" pitchFamily="18" charset="0"/>
                        <a:sym typeface="Symbol" pitchFamily="18" charset="2"/>
                      </a:rPr>
                      <m:t>𝑓</m:t>
                    </m:r>
                    <m:r>
                      <a:rPr lang="en-US" altLang="en-US" sz="1800" i="1" dirty="0" smtClean="0">
                        <a:latin typeface="Cambria Math" panose="02040503050406030204" pitchFamily="18" charset="0"/>
                        <a:sym typeface="Symbol" pitchFamily="18" charset="2"/>
                      </a:rPr>
                      <m:t>=</m:t>
                    </m:r>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𝑐</m:t>
                        </m:r>
                      </m:num>
                      <m:den>
                        <m:r>
                          <a:rPr lang="en-US" altLang="en-US" sz="1800" i="1" dirty="0" smtClean="0">
                            <a:latin typeface="Cambria Math" panose="02040503050406030204" pitchFamily="18" charset="0"/>
                            <a:ea typeface="Cambria Math" panose="02040503050406030204" pitchFamily="18" charset="0"/>
                            <a:sym typeface="Symbol" pitchFamily="18" charset="2"/>
                          </a:rPr>
                          <m:t>𝜆</m:t>
                        </m:r>
                      </m:den>
                    </m:f>
                    <m:r>
                      <a:rPr lang="en-US" altLang="en-US" sz="1800" i="1" dirty="0" smtClean="0">
                        <a:latin typeface="Cambria Math" panose="02040503050406030204" pitchFamily="18" charset="0"/>
                        <a:sym typeface="Symbol" pitchFamily="18" charset="2"/>
                      </a:rPr>
                      <m:t> </m:t>
                    </m:r>
                  </m:oMath>
                </a14:m>
                <a:r>
                  <a:rPr lang="en-US" altLang="en-US" dirty="0">
                    <a:sym typeface="Symbol" pitchFamily="18" charset="2"/>
                  </a:rPr>
                  <a:t>and we have </a:t>
                </a:r>
                <a14:m>
                  <m:oMath xmlns:m="http://schemas.openxmlformats.org/officeDocument/2006/math">
                    <m:r>
                      <a:rPr lang="en-US" altLang="en-US" sz="1800" i="1" dirty="0" smtClean="0">
                        <a:latin typeface="Cambria Math" panose="02040503050406030204" pitchFamily="18" charset="0"/>
                      </a:rPr>
                      <m:t>𝐸</m:t>
                    </m:r>
                    <m:r>
                      <a:rPr lang="en-US" altLang="en-US" sz="1800" i="1" dirty="0" smtClean="0">
                        <a:latin typeface="Cambria Math" panose="02040503050406030204" pitchFamily="18" charset="0"/>
                      </a:rPr>
                      <m:t>=</m:t>
                    </m:r>
                    <m:r>
                      <a:rPr lang="en-US" altLang="en-US" sz="1800" i="1" dirty="0" err="1">
                        <a:latin typeface="Cambria Math" panose="02040503050406030204" pitchFamily="18" charset="0"/>
                      </a:rPr>
                      <m:t>h𝑓</m:t>
                    </m:r>
                    <m:r>
                      <a:rPr lang="en-US" altLang="en-US" sz="1800" i="1" dirty="0">
                        <a:latin typeface="Cambria Math" panose="02040503050406030204" pitchFamily="18" charset="0"/>
                      </a:rPr>
                      <m:t>=</m:t>
                    </m:r>
                    <m:f>
                      <m:fPr>
                        <m:ctrlPr>
                          <a:rPr lang="en-US" altLang="en-US" sz="1800" i="1" dirty="0">
                            <a:latin typeface="Cambria Math" panose="02040503050406030204" pitchFamily="18" charset="0"/>
                          </a:rPr>
                        </m:ctrlPr>
                      </m:fPr>
                      <m:num>
                        <m:r>
                          <a:rPr lang="en-US" altLang="en-US" sz="1800" i="1" dirty="0" err="1">
                            <a:latin typeface="Cambria Math" panose="02040503050406030204" pitchFamily="18" charset="0"/>
                          </a:rPr>
                          <m:t>h𝑐</m:t>
                        </m:r>
                      </m:num>
                      <m:den>
                        <m:r>
                          <a:rPr lang="en-US" altLang="en-US" sz="1800" i="1" dirty="0" smtClean="0">
                            <a:latin typeface="Cambria Math" panose="02040503050406030204" pitchFamily="18" charset="0"/>
                            <a:ea typeface="Cambria Math" panose="02040503050406030204" pitchFamily="18" charset="0"/>
                          </a:rPr>
                          <m:t>𝜆</m:t>
                        </m:r>
                      </m:den>
                    </m:f>
                  </m:oMath>
                </a14:m>
                <a:r>
                  <a:rPr lang="en-US" altLang="en-US" dirty="0">
                    <a:sym typeface="Symbol" pitchFamily="18" charset="2"/>
                  </a:rPr>
                  <a:t>.</a:t>
                </a:r>
              </a:p>
              <a:p>
                <a:pPr eaLnBrk="1" hangingPunct="1">
                  <a:spcBef>
                    <a:spcPct val="20000"/>
                  </a:spcBef>
                </a:pPr>
                <a:endParaRPr lang="en-US" altLang="en-US" dirty="0">
                  <a:sym typeface="Symbol" pitchFamily="18" charset="2"/>
                </a:endParaRPr>
              </a:p>
              <a:p>
                <a:pPr eaLnBrk="1" hangingPunct="1">
                  <a:spcBef>
                    <a:spcPts val="1800"/>
                  </a:spcBef>
                </a:pPr>
                <a:r>
                  <a:rPr lang="en-US" altLang="en-US" dirty="0">
                    <a:sym typeface="Symbol" pitchFamily="18" charset="2"/>
                  </a:rPr>
                  <a:t>For light having a wavelength of 500. nm we have</a:t>
                </a:r>
              </a:p>
              <a:p>
                <a:pPr eaLnBrk="1" hangingPunct="1">
                  <a:lnSpc>
                    <a:spcPct val="150000"/>
                  </a:lnSpc>
                  <a:spcBef>
                    <a:spcPct val="20000"/>
                  </a:spcBef>
                </a:pPr>
                <a:r>
                  <a:rPr lang="en-US" altLang="en-US" i="1" dirty="0"/>
                  <a:t>       </a:t>
                </a:r>
                <a14:m>
                  <m:oMath xmlns:m="http://schemas.openxmlformats.org/officeDocument/2006/math">
                    <m:r>
                      <a:rPr lang="en-US" altLang="en-US" i="1" dirty="0" smtClean="0">
                        <a:latin typeface="Cambria Math" panose="02040503050406030204" pitchFamily="18" charset="0"/>
                      </a:rPr>
                      <m:t>𝐸</m:t>
                    </m:r>
                    <m:r>
                      <a:rPr lang="en-US" altLang="en-US" i="1" dirty="0" smtClean="0">
                        <a:latin typeface="Cambria Math" panose="02040503050406030204" pitchFamily="18" charset="0"/>
                      </a:rPr>
                      <m:t>=</m:t>
                    </m:r>
                  </m:oMath>
                </a14:m>
                <a:endParaRPr lang="en-US" altLang="en-US" baseline="30000" dirty="0">
                  <a:sym typeface="Symbol" pitchFamily="18" charset="2"/>
                </a:endParaRPr>
              </a:p>
            </p:txBody>
          </p:sp>
        </mc:Choice>
        <mc:Fallback xmlns="">
          <p:sp>
            <p:nvSpPr>
              <p:cNvPr id="1048593" name="Rectangle 17"/>
              <p:cNvSpPr>
                <a:spLocks noRot="1" noChangeAspect="1" noMove="1" noResize="1" noEditPoints="1" noAdjustHandles="1" noChangeArrowheads="1" noChangeShapeType="1" noTextEdit="1"/>
              </p:cNvSpPr>
              <p:nvPr/>
            </p:nvSpPr>
            <p:spPr bwMode="auto">
              <a:xfrm>
                <a:off x="674688" y="1814513"/>
                <a:ext cx="7772400" cy="5043487"/>
              </a:xfrm>
              <a:prstGeom prst="rect">
                <a:avLst/>
              </a:prstGeom>
              <a:blipFill>
                <a:blip r:embed="rId5"/>
                <a:stretch>
                  <a:fillRect l="-1255" t="-846" r="-941"/>
                </a:stretch>
              </a:blipFill>
              <a:ln w="9525">
                <a:noFill/>
                <a:miter lim="800000"/>
                <a:headEnd/>
                <a:tailEnd/>
              </a:ln>
            </p:spPr>
            <p:txBody>
              <a:bodyPr/>
              <a:lstStyle/>
              <a:p>
                <a:r>
                  <a:rPr lang="en-US">
                    <a:noFill/>
                  </a:rPr>
                  <a:t> </a:t>
                </a:r>
              </a:p>
            </p:txBody>
          </p:sp>
        </mc:Fallback>
      </mc:AlternateContent>
      <p:sp>
        <p:nvSpPr>
          <p:cNvPr id="14339" name="Rectangle 2"/>
          <p:cNvSpPr>
            <a:spLocks noChangeArrowheads="1"/>
          </p:cNvSpPr>
          <p:nvPr/>
        </p:nvSpPr>
        <p:spPr bwMode="auto">
          <a:xfrm>
            <a:off x="685800" y="1343025"/>
            <a:ext cx="7772400" cy="4857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chemeClr val="accent2"/>
                </a:solidFill>
                <a:cs typeface="Times New Roman" pitchFamily="18" charset="0"/>
              </a:rPr>
              <a:t>The quantum nature of radiation</a:t>
            </a:r>
          </a:p>
        </p:txBody>
      </p:sp>
      <p:grpSp>
        <p:nvGrpSpPr>
          <p:cNvPr id="2" name="Group 18"/>
          <p:cNvGrpSpPr>
            <a:grpSpLocks/>
          </p:cNvGrpSpPr>
          <p:nvPr/>
        </p:nvGrpSpPr>
        <p:grpSpPr bwMode="auto">
          <a:xfrm>
            <a:off x="829796" y="5111750"/>
            <a:ext cx="7464425" cy="596526"/>
            <a:chOff x="510" y="3419"/>
            <a:chExt cx="4702" cy="291"/>
          </a:xfrm>
        </p:grpSpPr>
        <p:sp>
          <p:nvSpPr>
            <p:cNvPr id="14343" name="Text Box 20"/>
            <p:cNvSpPr txBox="1">
              <a:spLocks noChangeArrowheads="1"/>
            </p:cNvSpPr>
            <p:nvPr/>
          </p:nvSpPr>
          <p:spPr bwMode="auto">
            <a:xfrm>
              <a:off x="3319" y="3419"/>
              <a:ext cx="189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Planck’s hypothesis</a:t>
              </a:r>
            </a:p>
          </p:txBody>
        </p:sp>
        <p:sp>
          <p:nvSpPr>
            <p:cNvPr id="14344"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1434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8593">
                                            <p:txEl>
                                              <p:pRg st="0" end="0"/>
                                            </p:txEl>
                                          </p:spTgt>
                                        </p:tgtEl>
                                        <p:attrNameLst>
                                          <p:attrName>style.visibility</p:attrName>
                                        </p:attrNameLst>
                                      </p:cBhvr>
                                      <p:to>
                                        <p:strVal val="visible"/>
                                      </p:to>
                                    </p:set>
                                    <p:anim calcmode="lin" valueType="num">
                                      <p:cBhvr additive="base">
                                        <p:cTn id="7" dur="500" fill="hold"/>
                                        <p:tgtEl>
                                          <p:spTgt spid="10485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5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593">
                                            <p:txEl>
                                              <p:pRg st="1" end="1"/>
                                            </p:txEl>
                                          </p:spTgt>
                                        </p:tgtEl>
                                        <p:attrNameLst>
                                          <p:attrName>style.visibility</p:attrName>
                                        </p:attrNameLst>
                                      </p:cBhvr>
                                      <p:to>
                                        <p:strVal val="visible"/>
                                      </p:to>
                                    </p:set>
                                    <p:anim calcmode="lin" valueType="num">
                                      <p:cBhvr additive="base">
                                        <p:cTn id="13" dur="500" fill="hold"/>
                                        <p:tgtEl>
                                          <p:spTgt spid="10485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5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593">
                                            <p:txEl>
                                              <p:pRg st="2" end="2"/>
                                            </p:txEl>
                                          </p:spTgt>
                                        </p:tgtEl>
                                        <p:attrNameLst>
                                          <p:attrName>style.visibility</p:attrName>
                                        </p:attrNameLst>
                                      </p:cBhvr>
                                      <p:to>
                                        <p:strVal val="visible"/>
                                      </p:to>
                                    </p:set>
                                    <p:anim calcmode="lin" valueType="num">
                                      <p:cBhvr additive="base">
                                        <p:cTn id="19" dur="500" fill="hold"/>
                                        <p:tgtEl>
                                          <p:spTgt spid="10485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59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8593">
                                            <p:txEl>
                                              <p:pRg st="3" end="3"/>
                                            </p:txEl>
                                          </p:spTgt>
                                        </p:tgtEl>
                                        <p:attrNameLst>
                                          <p:attrName>style.visibility</p:attrName>
                                        </p:attrNameLst>
                                      </p:cBhvr>
                                      <p:to>
                                        <p:strVal val="visible"/>
                                      </p:to>
                                    </p:set>
                                    <p:anim calcmode="lin" valueType="num">
                                      <p:cBhvr additive="base">
                                        <p:cTn id="25" dur="500" fill="hold"/>
                                        <p:tgtEl>
                                          <p:spTgt spid="104859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59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8593">
                                            <p:txEl>
                                              <p:pRg st="4" end="4"/>
                                            </p:txEl>
                                          </p:spTgt>
                                        </p:tgtEl>
                                        <p:attrNameLst>
                                          <p:attrName>style.visibility</p:attrName>
                                        </p:attrNameLst>
                                      </p:cBhvr>
                                      <p:to>
                                        <p:strVal val="visible"/>
                                      </p:to>
                                    </p:set>
                                    <p:anim calcmode="lin" valueType="num">
                                      <p:cBhvr additive="base">
                                        <p:cTn id="31" dur="500" fill="hold"/>
                                        <p:tgtEl>
                                          <p:spTgt spid="104859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59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48593">
                                            <p:txEl>
                                              <p:pRg st="6" end="6"/>
                                            </p:txEl>
                                          </p:spTgt>
                                        </p:tgtEl>
                                        <p:attrNameLst>
                                          <p:attrName>style.visibility</p:attrName>
                                        </p:attrNameLst>
                                      </p:cBhvr>
                                      <p:to>
                                        <p:strVal val="visible"/>
                                      </p:to>
                                    </p:set>
                                    <p:anim calcmode="lin" valueType="num">
                                      <p:cBhvr additive="base">
                                        <p:cTn id="44" dur="500" fill="hold"/>
                                        <p:tgtEl>
                                          <p:spTgt spid="104859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4859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48593">
                                            <p:txEl>
                                              <p:pRg st="7" end="7"/>
                                            </p:txEl>
                                          </p:spTgt>
                                        </p:tgtEl>
                                        <p:attrNameLst>
                                          <p:attrName>style.visibility</p:attrName>
                                        </p:attrNameLst>
                                      </p:cBhvr>
                                      <p:to>
                                        <p:strVal val="visible"/>
                                      </p:to>
                                    </p:set>
                                    <p:anim calcmode="lin" valueType="num">
                                      <p:cBhvr additive="base">
                                        <p:cTn id="50" dur="500" fill="hold"/>
                                        <p:tgtEl>
                                          <p:spTgt spid="104859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4859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91" name="Rectangle 19"/>
          <p:cNvSpPr>
            <a:spLocks noChangeArrowheads="1"/>
          </p:cNvSpPr>
          <p:nvPr/>
        </p:nvSpPr>
        <p:spPr bwMode="auto">
          <a:xfrm>
            <a:off x="682625" y="5678488"/>
            <a:ext cx="7764463" cy="1179512"/>
          </a:xfrm>
          <a:prstGeom prst="rect">
            <a:avLst/>
          </a:prstGeom>
          <a:solidFill>
            <a:srgbClr val="FFCCCC"/>
          </a:solidFill>
          <a:ln w="9525">
            <a:noFill/>
            <a:miter lim="800000"/>
            <a:headEnd/>
            <a:tailEnd/>
          </a:ln>
        </p:spPr>
        <p:txBody>
          <a:bodyPr/>
          <a:lstStyle/>
          <a:p>
            <a:pPr eaLnBrk="1" hangingPunct="1"/>
            <a:r>
              <a:rPr lang="en-US" altLang="en-US" b="1" i="1" dirty="0"/>
              <a:t>FYI</a:t>
            </a:r>
          </a:p>
          <a:p>
            <a:pPr eaLnBrk="1" hangingPunct="1"/>
            <a:r>
              <a:rPr lang="en-US" altLang="en-US" b="1" dirty="0">
                <a:sym typeface="Symbol" pitchFamily="18" charset="2"/>
              </a:rPr>
              <a:t></a:t>
            </a:r>
            <a:r>
              <a:rPr lang="en-US" altLang="en-US" dirty="0">
                <a:sym typeface="Symbol" pitchFamily="18" charset="2"/>
              </a:rPr>
              <a:t>The Nobel Prize amount for </a:t>
            </a:r>
            <a:r>
              <a:rPr lang="en-US" altLang="en-US" dirty="0" smtClean="0">
                <a:sym typeface="Symbol" pitchFamily="18" charset="2"/>
              </a:rPr>
              <a:t>2017 </a:t>
            </a:r>
            <a:r>
              <a:rPr lang="en-US" altLang="en-US" dirty="0">
                <a:sym typeface="Symbol" pitchFamily="18" charset="2"/>
              </a:rPr>
              <a:t>was </a:t>
            </a:r>
            <a:r>
              <a:rPr lang="en-US" altLang="en-US" dirty="0" smtClean="0">
                <a:sym typeface="Symbol" pitchFamily="18" charset="2"/>
              </a:rPr>
              <a:t>approximately 1.1 </a:t>
            </a:r>
            <a:r>
              <a:rPr lang="en-US" altLang="en-US" dirty="0">
                <a:sym typeface="Symbol" pitchFamily="18" charset="2"/>
              </a:rPr>
              <a:t>million </a:t>
            </a:r>
            <a:r>
              <a:rPr lang="en-US" altLang="en-US" dirty="0" smtClean="0">
                <a:sym typeface="Symbol" pitchFamily="18" charset="2"/>
              </a:rPr>
              <a:t>USD. </a:t>
            </a:r>
            <a:endParaRPr lang="en-US" altLang="en-US" dirty="0">
              <a:sym typeface="Symbol" pitchFamily="18" charset="2"/>
            </a:endParaRPr>
          </a:p>
        </p:txBody>
      </p:sp>
      <p:sp>
        <p:nvSpPr>
          <p:cNvPr id="1052674" name="Rectangle 2"/>
          <p:cNvSpPr>
            <a:spLocks noChangeArrowheads="1"/>
          </p:cNvSpPr>
          <p:nvPr/>
        </p:nvSpPr>
        <p:spPr bwMode="auto">
          <a:xfrm>
            <a:off x="685800" y="1343025"/>
            <a:ext cx="7772400" cy="4364038"/>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chemeClr val="accent2"/>
                </a:solidFill>
                <a:cs typeface="Times New Roman" pitchFamily="18" charset="0"/>
              </a:rPr>
              <a:t>The quantum nature of radiation</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According to </a:t>
            </a:r>
            <a:r>
              <a:rPr lang="en-US" altLang="en-US" dirty="0" smtClean="0">
                <a:solidFill>
                  <a:srgbClr val="000000"/>
                </a:solidFill>
                <a:cs typeface="Times New Roman" pitchFamily="18" charset="0"/>
              </a:rPr>
              <a:t>_________________________________ __________________________________ ________________________________.</a:t>
            </a:r>
            <a:endParaRPr lang="en-US" altLang="en-US" i="1"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Max Planck received the Nobel Prize                             in 1918 for his quantum hypothesis,                         which was used successfully to                                         unravel other problems that could                                               not be explained classically.</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world could no longer be viewed                                  as a continuous entity – rather, it was seen to be grainy.</a:t>
            </a:r>
          </a:p>
        </p:txBody>
      </p:sp>
      <p:pic>
        <p:nvPicPr>
          <p:cNvPr id="1052690" name="Picture 18" descr="physics-nobel-prize"/>
          <p:cNvPicPr>
            <a:picLocks noChangeAspect="1" noChangeArrowheads="1"/>
          </p:cNvPicPr>
          <p:nvPr/>
        </p:nvPicPr>
        <p:blipFill>
          <a:blip r:embed="rId6" cstate="print">
            <a:clrChange>
              <a:clrFrom>
                <a:srgbClr val="FFF6E5"/>
              </a:clrFrom>
              <a:clrTo>
                <a:srgbClr val="FFF6E5">
                  <a:alpha val="0"/>
                </a:srgbClr>
              </a:clrTo>
            </a:clrChange>
          </a:blip>
          <a:srcRect/>
          <a:stretch>
            <a:fillRect/>
          </a:stretch>
        </p:blipFill>
        <p:spPr bwMode="auto">
          <a:xfrm>
            <a:off x="5943600" y="2185988"/>
            <a:ext cx="3238500" cy="3194050"/>
          </a:xfrm>
          <a:prstGeom prst="rect">
            <a:avLst/>
          </a:prstGeom>
          <a:ln>
            <a:noFill/>
          </a:ln>
          <a:effectLst>
            <a:outerShdw blurRad="292100" dist="139700" dir="2700000" algn="tl" rotWithShape="0">
              <a:srgbClr val="333333">
                <a:alpha val="65000"/>
              </a:srgbClr>
            </a:outerShdw>
          </a:effectLst>
        </p:spPr>
      </p:pic>
      <p:sp>
        <p:nvSpPr>
          <p:cNvPr id="1536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2674">
                                            <p:txEl>
                                              <p:pRg st="1" end="1"/>
                                            </p:txEl>
                                          </p:spTgt>
                                        </p:tgtEl>
                                        <p:attrNameLst>
                                          <p:attrName>style.visibility</p:attrName>
                                        </p:attrNameLst>
                                      </p:cBhvr>
                                      <p:to>
                                        <p:strVal val="visible"/>
                                      </p:to>
                                    </p:set>
                                    <p:anim calcmode="lin" valueType="num">
                                      <p:cBhvr additive="base">
                                        <p:cTn id="7" dur="500" fill="hold"/>
                                        <p:tgtEl>
                                          <p:spTgt spid="10526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2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2674">
                                            <p:txEl>
                                              <p:pRg st="2" end="2"/>
                                            </p:txEl>
                                          </p:spTgt>
                                        </p:tgtEl>
                                        <p:attrNameLst>
                                          <p:attrName>style.visibility</p:attrName>
                                        </p:attrNameLst>
                                      </p:cBhvr>
                                      <p:to>
                                        <p:strVal val="visible"/>
                                      </p:to>
                                    </p:set>
                                    <p:anim calcmode="lin" valueType="num">
                                      <p:cBhvr additive="base">
                                        <p:cTn id="13" dur="500" fill="hold"/>
                                        <p:tgtEl>
                                          <p:spTgt spid="1052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2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6" presetClass="entr" presetSubtype="0" fill="hold" nodeType="afterEffect">
                                  <p:stCondLst>
                                    <p:cond delay="0"/>
                                  </p:stCondLst>
                                  <p:childTnLst>
                                    <p:set>
                                      <p:cBhvr>
                                        <p:cTn id="17" dur="1" fill="hold">
                                          <p:stCondLst>
                                            <p:cond delay="0"/>
                                          </p:stCondLst>
                                        </p:cTn>
                                        <p:tgtEl>
                                          <p:spTgt spid="1052690"/>
                                        </p:tgtEl>
                                        <p:attrNameLst>
                                          <p:attrName>style.visibility</p:attrName>
                                        </p:attrNameLst>
                                      </p:cBhvr>
                                      <p:to>
                                        <p:strVal val="visible"/>
                                      </p:to>
                                    </p:set>
                                    <p:animEffect transition="in" filter="wipe(down)">
                                      <p:cBhvr>
                                        <p:cTn id="18" dur="580">
                                          <p:stCondLst>
                                            <p:cond delay="0"/>
                                          </p:stCondLst>
                                        </p:cTn>
                                        <p:tgtEl>
                                          <p:spTgt spid="1052690"/>
                                        </p:tgtEl>
                                      </p:cBhvr>
                                    </p:animEffect>
                                    <p:anim calcmode="lin" valueType="num">
                                      <p:cBhvr>
                                        <p:cTn id="19" dur="1822" tmFilter="0,0; 0.14,0.36; 0.43,0.73; 0.71,0.91; 1.0,1.0">
                                          <p:stCondLst>
                                            <p:cond delay="0"/>
                                          </p:stCondLst>
                                        </p:cTn>
                                        <p:tgtEl>
                                          <p:spTgt spid="105269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5269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5269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5269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5269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52690"/>
                                        </p:tgtEl>
                                      </p:cBhvr>
                                      <p:to x="100000" y="60000"/>
                                    </p:animScale>
                                    <p:animScale>
                                      <p:cBhvr>
                                        <p:cTn id="25" dur="166" decel="50000">
                                          <p:stCondLst>
                                            <p:cond delay="676"/>
                                          </p:stCondLst>
                                        </p:cTn>
                                        <p:tgtEl>
                                          <p:spTgt spid="1052690"/>
                                        </p:tgtEl>
                                      </p:cBhvr>
                                      <p:to x="100000" y="100000"/>
                                    </p:animScale>
                                    <p:animScale>
                                      <p:cBhvr>
                                        <p:cTn id="26" dur="26">
                                          <p:stCondLst>
                                            <p:cond delay="1312"/>
                                          </p:stCondLst>
                                        </p:cTn>
                                        <p:tgtEl>
                                          <p:spTgt spid="1052690"/>
                                        </p:tgtEl>
                                      </p:cBhvr>
                                      <p:to x="100000" y="80000"/>
                                    </p:animScale>
                                    <p:animScale>
                                      <p:cBhvr>
                                        <p:cTn id="27" dur="166" decel="50000">
                                          <p:stCondLst>
                                            <p:cond delay="1338"/>
                                          </p:stCondLst>
                                        </p:cTn>
                                        <p:tgtEl>
                                          <p:spTgt spid="1052690"/>
                                        </p:tgtEl>
                                      </p:cBhvr>
                                      <p:to x="100000" y="100000"/>
                                    </p:animScale>
                                    <p:animScale>
                                      <p:cBhvr>
                                        <p:cTn id="28" dur="26">
                                          <p:stCondLst>
                                            <p:cond delay="1642"/>
                                          </p:stCondLst>
                                        </p:cTn>
                                        <p:tgtEl>
                                          <p:spTgt spid="1052690"/>
                                        </p:tgtEl>
                                      </p:cBhvr>
                                      <p:to x="100000" y="90000"/>
                                    </p:animScale>
                                    <p:animScale>
                                      <p:cBhvr>
                                        <p:cTn id="29" dur="166" decel="50000">
                                          <p:stCondLst>
                                            <p:cond delay="1668"/>
                                          </p:stCondLst>
                                        </p:cTn>
                                        <p:tgtEl>
                                          <p:spTgt spid="1052690"/>
                                        </p:tgtEl>
                                      </p:cBhvr>
                                      <p:to x="100000" y="100000"/>
                                    </p:animScale>
                                    <p:animScale>
                                      <p:cBhvr>
                                        <p:cTn id="30" dur="26">
                                          <p:stCondLst>
                                            <p:cond delay="1808"/>
                                          </p:stCondLst>
                                        </p:cTn>
                                        <p:tgtEl>
                                          <p:spTgt spid="1052690"/>
                                        </p:tgtEl>
                                      </p:cBhvr>
                                      <p:to x="100000" y="95000"/>
                                    </p:animScale>
                                    <p:animScale>
                                      <p:cBhvr>
                                        <p:cTn id="31" dur="166" decel="50000">
                                          <p:stCondLst>
                                            <p:cond delay="1834"/>
                                          </p:stCondLst>
                                        </p:cTn>
                                        <p:tgtEl>
                                          <p:spTgt spid="1052690"/>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52674">
                                            <p:txEl>
                                              <p:pRg st="3" end="3"/>
                                            </p:txEl>
                                          </p:spTgt>
                                        </p:tgtEl>
                                        <p:attrNameLst>
                                          <p:attrName>style.visibility</p:attrName>
                                        </p:attrNameLst>
                                      </p:cBhvr>
                                      <p:to>
                                        <p:strVal val="visible"/>
                                      </p:to>
                                    </p:set>
                                    <p:anim calcmode="lin" valueType="num">
                                      <p:cBhvr additive="base">
                                        <p:cTn id="36" dur="500" fill="hold"/>
                                        <p:tgtEl>
                                          <p:spTgt spid="105267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52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052691">
                                            <p:txEl>
                                              <p:pRg st="1" end="1"/>
                                            </p:txEl>
                                          </p:spTgt>
                                        </p:tgtEl>
                                        <p:attrNameLst>
                                          <p:attrName>style.visibility</p:attrName>
                                        </p:attrNameLst>
                                      </p:cBhvr>
                                      <p:to>
                                        <p:strVal val="visible"/>
                                      </p:to>
                                    </p:set>
                                    <p:anim calcmode="lin" valueType="num">
                                      <p:cBhvr additive="base">
                                        <p:cTn id="42" dur="500" fill="hold"/>
                                        <p:tgtEl>
                                          <p:spTgt spid="1052691">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526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ChangeArrowheads="1"/>
          </p:cNvSpPr>
          <p:nvPr/>
        </p:nvSpPr>
        <p:spPr bwMode="auto">
          <a:xfrm>
            <a:off x="685800" y="1343025"/>
            <a:ext cx="7772400" cy="4703763"/>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photoelectric effect</a:t>
            </a:r>
            <a:endParaRPr lang="en-US" altLang="en-US" dirty="0">
              <a:solidFill>
                <a:srgbClr val="333399"/>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the early 1900s Albert Einstein                                             conducted experiments in which he                                      irradiated photosensitive metals                                                   with light of different frequencies                                                     and intensities. </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1905 he published a paper on the        </a:t>
            </a:r>
            <a:r>
              <a:rPr lang="en-US" altLang="en-US" b="1" dirty="0" smtClean="0">
                <a:solidFill>
                  <a:srgbClr val="000000"/>
                </a:solidFill>
                <a:cs typeface="Times New Roman" pitchFamily="18" charset="0"/>
              </a:rPr>
              <a:t>________________</a:t>
            </a:r>
            <a:r>
              <a:rPr lang="en-US" altLang="en-US" dirty="0" smtClean="0">
                <a:solidFill>
                  <a:srgbClr val="000000"/>
                </a:solidFill>
                <a:cs typeface="Times New Roman" pitchFamily="18" charset="0"/>
              </a:rPr>
              <a:t>, </a:t>
            </a:r>
            <a:r>
              <a:rPr lang="en-US" altLang="en-US" dirty="0">
                <a:solidFill>
                  <a:srgbClr val="000000"/>
                </a:solidFill>
                <a:cs typeface="Times New Roman" pitchFamily="18" charset="0"/>
              </a:rPr>
              <a:t>in which he postulated that energy </a:t>
            </a:r>
            <a:r>
              <a:rPr lang="en-US" altLang="en-US" dirty="0" smtClean="0">
                <a:solidFill>
                  <a:srgbClr val="000000"/>
                </a:solidFill>
                <a:cs typeface="Times New Roman" pitchFamily="18" charset="0"/>
              </a:rPr>
              <a:t>_______________________________________________________________(</a:t>
            </a:r>
            <a:r>
              <a:rPr lang="en-US" altLang="en-US" dirty="0">
                <a:solidFill>
                  <a:srgbClr val="000000"/>
                </a:solidFill>
                <a:cs typeface="Times New Roman" pitchFamily="18" charset="0"/>
              </a:rPr>
              <a:t>including visible light and heat).</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He called the </a:t>
            </a:r>
            <a:r>
              <a:rPr lang="en-US" altLang="en-US" dirty="0" smtClean="0">
                <a:solidFill>
                  <a:srgbClr val="000000"/>
                </a:solidFill>
                <a:cs typeface="Times New Roman" pitchFamily="18" charset="0"/>
              </a:rPr>
              <a:t>___________________, </a:t>
            </a:r>
            <a:r>
              <a:rPr lang="en-US" altLang="en-US" dirty="0">
                <a:solidFill>
                  <a:srgbClr val="000000"/>
                </a:solidFill>
                <a:cs typeface="Times New Roman" pitchFamily="18" charset="0"/>
              </a:rPr>
              <a:t>and postulated that </a:t>
            </a:r>
            <a:r>
              <a:rPr lang="en-US" altLang="en-US" i="1" dirty="0" smtClean="0">
                <a:solidFill>
                  <a:srgbClr val="000000"/>
                </a:solidFill>
                <a:cs typeface="Times New Roman" pitchFamily="18" charset="0"/>
              </a:rPr>
              <a:t>________________________________________</a:t>
            </a:r>
            <a:r>
              <a:rPr lang="en-US" altLang="en-US" dirty="0" smtClean="0">
                <a:solidFill>
                  <a:srgbClr val="000000"/>
                </a:solidFill>
                <a:cs typeface="Times New Roman" pitchFamily="18" charset="0"/>
              </a:rPr>
              <a:t>.</a:t>
            </a:r>
            <a:endParaRPr lang="en-US" altLang="en-US" dirty="0">
              <a:solidFill>
                <a:srgbClr val="000000"/>
              </a:solidFill>
              <a:cs typeface="Times New Roman" pitchFamily="18" charset="0"/>
            </a:endParaRPr>
          </a:p>
        </p:txBody>
      </p:sp>
      <p:grpSp>
        <p:nvGrpSpPr>
          <p:cNvPr id="2" name="Group 16"/>
          <p:cNvGrpSpPr>
            <a:grpSpLocks/>
          </p:cNvGrpSpPr>
          <p:nvPr/>
        </p:nvGrpSpPr>
        <p:grpSpPr bwMode="auto">
          <a:xfrm>
            <a:off x="6477000" y="1531938"/>
            <a:ext cx="1866900" cy="2501900"/>
            <a:chOff x="1435" y="1086"/>
            <a:chExt cx="1176" cy="1576"/>
          </a:xfrm>
        </p:grpSpPr>
        <p:pic>
          <p:nvPicPr>
            <p:cNvPr id="1054727" name="Picture 7" descr="ANd9GcRxNrFeted1sHfK8Wcd8PXleTyycA3QalGD_tVU8Do6DQSDdtJz"/>
            <p:cNvPicPr>
              <a:picLocks noChangeAspect="1" noChangeArrowheads="1"/>
            </p:cNvPicPr>
            <p:nvPr/>
          </p:nvPicPr>
          <p:blipFill>
            <a:blip r:embed="rId5" cstate="print"/>
            <a:srcRect/>
            <a:stretch>
              <a:fillRect/>
            </a:stretch>
          </p:blipFill>
          <p:spPr bwMode="auto">
            <a:xfrm>
              <a:off x="1435" y="1086"/>
              <a:ext cx="1176" cy="1542"/>
            </a:xfrm>
            <a:prstGeom prst="rect">
              <a:avLst/>
            </a:prstGeom>
            <a:ln>
              <a:noFill/>
            </a:ln>
            <a:effectLst>
              <a:outerShdw blurRad="292100" dist="139700" dir="2700000" algn="tl" rotWithShape="0">
                <a:srgbClr val="333333">
                  <a:alpha val="65000"/>
                </a:srgbClr>
              </a:outerShdw>
            </a:effectLst>
          </p:spPr>
        </p:pic>
        <p:sp>
          <p:nvSpPr>
            <p:cNvPr id="16399" name="Text Box 11"/>
            <p:cNvSpPr txBox="1">
              <a:spLocks noChangeArrowheads="1"/>
            </p:cNvSpPr>
            <p:nvPr/>
          </p:nvSpPr>
          <p:spPr bwMode="auto">
            <a:xfrm>
              <a:off x="2178" y="2450"/>
              <a:ext cx="424" cy="212"/>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1895</a:t>
              </a:r>
            </a:p>
          </p:txBody>
        </p:sp>
      </p:grpSp>
      <p:grpSp>
        <p:nvGrpSpPr>
          <p:cNvPr id="3" name="Group 17"/>
          <p:cNvGrpSpPr>
            <a:grpSpLocks/>
          </p:cNvGrpSpPr>
          <p:nvPr/>
        </p:nvGrpSpPr>
        <p:grpSpPr bwMode="auto">
          <a:xfrm>
            <a:off x="6473825" y="1514475"/>
            <a:ext cx="1876425" cy="2470150"/>
            <a:chOff x="1425" y="2629"/>
            <a:chExt cx="1182" cy="1539"/>
          </a:xfrm>
        </p:grpSpPr>
        <p:pic>
          <p:nvPicPr>
            <p:cNvPr id="16396" name="Picture 9" descr="Albert-Einstein-1921"/>
            <p:cNvPicPr>
              <a:picLocks noChangeAspect="1" noChangeArrowheads="1"/>
            </p:cNvPicPr>
            <p:nvPr/>
          </p:nvPicPr>
          <p:blipFill>
            <a:blip r:embed="rId6" cstate="print"/>
            <a:srcRect l="2966" r="4761" b="3752"/>
            <a:stretch>
              <a:fillRect/>
            </a:stretch>
          </p:blipFill>
          <p:spPr bwMode="auto">
            <a:xfrm>
              <a:off x="1425" y="2629"/>
              <a:ext cx="1182" cy="1539"/>
            </a:xfrm>
            <a:prstGeom prst="rect">
              <a:avLst/>
            </a:prstGeom>
            <a:noFill/>
            <a:ln w="9525">
              <a:noFill/>
              <a:miter lim="800000"/>
              <a:headEnd/>
              <a:tailEnd/>
            </a:ln>
          </p:spPr>
        </p:pic>
        <p:sp>
          <p:nvSpPr>
            <p:cNvPr id="16397" name="Text Box 10"/>
            <p:cNvSpPr txBox="1">
              <a:spLocks noChangeArrowheads="1"/>
            </p:cNvSpPr>
            <p:nvPr/>
          </p:nvSpPr>
          <p:spPr bwMode="auto">
            <a:xfrm>
              <a:off x="2178" y="3949"/>
              <a:ext cx="424" cy="210"/>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1921</a:t>
              </a:r>
            </a:p>
          </p:txBody>
        </p:sp>
      </p:grpSp>
      <p:grpSp>
        <p:nvGrpSpPr>
          <p:cNvPr id="4" name="Group 15"/>
          <p:cNvGrpSpPr>
            <a:grpSpLocks/>
          </p:cNvGrpSpPr>
          <p:nvPr/>
        </p:nvGrpSpPr>
        <p:grpSpPr bwMode="auto">
          <a:xfrm>
            <a:off x="6461125" y="1508125"/>
            <a:ext cx="1928813" cy="2501900"/>
            <a:chOff x="2613" y="1090"/>
            <a:chExt cx="1200" cy="1556"/>
          </a:xfrm>
        </p:grpSpPr>
        <p:pic>
          <p:nvPicPr>
            <p:cNvPr id="16394" name="Picture 13" descr="einstein4"/>
            <p:cNvPicPr>
              <a:picLocks noChangeAspect="1" noChangeArrowheads="1"/>
            </p:cNvPicPr>
            <p:nvPr/>
          </p:nvPicPr>
          <p:blipFill>
            <a:blip r:embed="rId7" cstate="print"/>
            <a:srcRect l="20036" r="10017" b="7809"/>
            <a:stretch>
              <a:fillRect/>
            </a:stretch>
          </p:blipFill>
          <p:spPr bwMode="auto">
            <a:xfrm>
              <a:off x="2613" y="1090"/>
              <a:ext cx="1166" cy="1537"/>
            </a:xfrm>
            <a:prstGeom prst="rect">
              <a:avLst/>
            </a:prstGeom>
            <a:noFill/>
            <a:ln w="9525">
              <a:noFill/>
              <a:miter lim="800000"/>
              <a:headEnd/>
              <a:tailEnd/>
            </a:ln>
          </p:spPr>
        </p:pic>
        <p:sp>
          <p:nvSpPr>
            <p:cNvPr id="16395" name="Text Box 14"/>
            <p:cNvSpPr txBox="1">
              <a:spLocks noChangeArrowheads="1"/>
            </p:cNvSpPr>
            <p:nvPr/>
          </p:nvSpPr>
          <p:spPr bwMode="auto">
            <a:xfrm>
              <a:off x="3394" y="2437"/>
              <a:ext cx="419" cy="209"/>
            </a:xfrm>
            <a:prstGeom prst="rect">
              <a:avLst/>
            </a:prstGeom>
            <a:noFill/>
            <a:ln w="9525">
              <a:noFill/>
              <a:miter lim="800000"/>
              <a:headEnd/>
              <a:tailEnd/>
            </a:ln>
          </p:spPr>
          <p:txBody>
            <a:bodyPr wrap="none">
              <a:spAutoFit/>
            </a:bodyPr>
            <a:lstStyle/>
            <a:p>
              <a:pPr eaLnBrk="1" hangingPunct="1"/>
              <a:r>
                <a:rPr lang="en-US" altLang="en-US" sz="1600" b="1"/>
                <a:t>1932</a:t>
              </a:r>
            </a:p>
          </p:txBody>
        </p:sp>
      </p:grpSp>
      <p:grpSp>
        <p:nvGrpSpPr>
          <p:cNvPr id="5" name="Group 25"/>
          <p:cNvGrpSpPr>
            <a:grpSpLocks/>
          </p:cNvGrpSpPr>
          <p:nvPr/>
        </p:nvGrpSpPr>
        <p:grpSpPr bwMode="auto">
          <a:xfrm>
            <a:off x="6429375" y="1498600"/>
            <a:ext cx="1952625" cy="2516188"/>
            <a:chOff x="2504" y="1179"/>
            <a:chExt cx="1230" cy="1585"/>
          </a:xfrm>
        </p:grpSpPr>
        <p:pic>
          <p:nvPicPr>
            <p:cNvPr id="16392" name="Picture 23" descr="Albert_Einstein_Head"/>
            <p:cNvPicPr>
              <a:picLocks noChangeAspect="1" noChangeArrowheads="1"/>
            </p:cNvPicPr>
            <p:nvPr/>
          </p:nvPicPr>
          <p:blipFill>
            <a:blip r:embed="rId8" cstate="print"/>
            <a:srcRect/>
            <a:stretch>
              <a:fillRect/>
            </a:stretch>
          </p:blipFill>
          <p:spPr bwMode="auto">
            <a:xfrm>
              <a:off x="2504" y="1179"/>
              <a:ext cx="1201" cy="1566"/>
            </a:xfrm>
            <a:prstGeom prst="rect">
              <a:avLst/>
            </a:prstGeom>
            <a:noFill/>
            <a:ln w="9525">
              <a:noFill/>
              <a:miter lim="800000"/>
              <a:headEnd/>
              <a:tailEnd/>
            </a:ln>
          </p:spPr>
        </p:pic>
        <p:sp>
          <p:nvSpPr>
            <p:cNvPr id="16393" name="Text Box 24"/>
            <p:cNvSpPr txBox="1">
              <a:spLocks noChangeArrowheads="1"/>
            </p:cNvSpPr>
            <p:nvPr/>
          </p:nvSpPr>
          <p:spPr bwMode="auto">
            <a:xfrm>
              <a:off x="3310" y="2552"/>
              <a:ext cx="424" cy="212"/>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1945</a:t>
              </a:r>
            </a:p>
          </p:txBody>
        </p:sp>
      </p:grpSp>
      <p:sp>
        <p:nvSpPr>
          <p:cNvPr id="1639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extLst>
      <p:ext uri="{BB962C8B-B14F-4D97-AF65-F5344CB8AC3E}">
        <p14:creationId xmlns:p14="http://schemas.microsoft.com/office/powerpoint/2010/main" val="288257089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22">
                                            <p:txEl>
                                              <p:pRg st="0" end="0"/>
                                            </p:txEl>
                                          </p:spTgt>
                                        </p:tgtEl>
                                        <p:attrNameLst>
                                          <p:attrName>style.visibility</p:attrName>
                                        </p:attrNameLst>
                                      </p:cBhvr>
                                      <p:to>
                                        <p:strVal val="visible"/>
                                      </p:to>
                                    </p:set>
                                    <p:anim calcmode="lin" valueType="num">
                                      <p:cBhvr additive="base">
                                        <p:cTn id="7" dur="500" fill="hold"/>
                                        <p:tgtEl>
                                          <p:spTgt spid="1054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22">
                                            <p:txEl>
                                              <p:pRg st="1" end="1"/>
                                            </p:txEl>
                                          </p:spTgt>
                                        </p:tgtEl>
                                        <p:attrNameLst>
                                          <p:attrName>style.visibility</p:attrName>
                                        </p:attrNameLst>
                                      </p:cBhvr>
                                      <p:to>
                                        <p:strVal val="visible"/>
                                      </p:to>
                                    </p:set>
                                    <p:anim calcmode="lin" valueType="num">
                                      <p:cBhvr additive="base">
                                        <p:cTn id="13" dur="500" fill="hold"/>
                                        <p:tgtEl>
                                          <p:spTgt spid="10547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54722">
                                            <p:txEl>
                                              <p:pRg st="2" end="2"/>
                                            </p:txEl>
                                          </p:spTgt>
                                        </p:tgtEl>
                                        <p:attrNameLst>
                                          <p:attrName>style.visibility</p:attrName>
                                        </p:attrNameLst>
                                      </p:cBhvr>
                                      <p:to>
                                        <p:strVal val="visible"/>
                                      </p:to>
                                    </p:set>
                                    <p:anim calcmode="lin" valueType="num">
                                      <p:cBhvr additive="base">
                                        <p:cTn id="24" dur="500" fill="hold"/>
                                        <p:tgtEl>
                                          <p:spTgt spid="105472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4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54722">
                                            <p:txEl>
                                              <p:pRg st="3" end="3"/>
                                            </p:txEl>
                                          </p:spTgt>
                                        </p:tgtEl>
                                        <p:attrNameLst>
                                          <p:attrName>style.visibility</p:attrName>
                                        </p:attrNameLst>
                                      </p:cBhvr>
                                      <p:to>
                                        <p:strVal val="visible"/>
                                      </p:to>
                                    </p:set>
                                    <p:anim calcmode="lin" valueType="num">
                                      <p:cBhvr additive="base">
                                        <p:cTn id="33" dur="500" fill="hold"/>
                                        <p:tgtEl>
                                          <p:spTgt spid="105472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54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98" name="Rectangle 30"/>
          <p:cNvSpPr>
            <a:spLocks noChangeArrowheads="1"/>
          </p:cNvSpPr>
          <p:nvPr/>
        </p:nvSpPr>
        <p:spPr bwMode="auto">
          <a:xfrm>
            <a:off x="682625" y="4140200"/>
            <a:ext cx="7764463" cy="2717800"/>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Perhaps the best-known example                                                         of an application using                                          photosensitive metals is the Xerox</a:t>
            </a:r>
            <a:r>
              <a:rPr lang="en-US" altLang="en-US" baseline="30000">
                <a:sym typeface="Symbol" pitchFamily="18" charset="2"/>
              </a:rPr>
              <a:t>TM</a:t>
            </a:r>
            <a:r>
              <a:rPr lang="en-US" altLang="en-US">
                <a:sym typeface="Symbol" pitchFamily="18" charset="2"/>
              </a:rPr>
              <a:t> machine.</a:t>
            </a:r>
          </a:p>
          <a:p>
            <a:pPr eaLnBrk="1" hangingPunct="1"/>
            <a:r>
              <a:rPr lang="en-US" altLang="en-US" b="1">
                <a:sym typeface="Symbol" pitchFamily="18" charset="2"/>
              </a:rPr>
              <a:t></a:t>
            </a:r>
            <a:r>
              <a:rPr lang="en-US" altLang="en-US">
                <a:sym typeface="Symbol" pitchFamily="18" charset="2"/>
              </a:rPr>
              <a:t>Light reflects off of a document causing a charge on the photosensitive drum in proportion to the color and intensity of the light reflected.</a:t>
            </a:r>
          </a:p>
        </p:txBody>
      </p:sp>
      <p:sp>
        <p:nvSpPr>
          <p:cNvPr id="1056770" name="Rectangle 2"/>
          <p:cNvSpPr>
            <a:spLocks noChangeArrowheads="1"/>
          </p:cNvSpPr>
          <p:nvPr/>
        </p:nvSpPr>
        <p:spPr bwMode="auto">
          <a:xfrm>
            <a:off x="685800" y="1343025"/>
            <a:ext cx="7772400" cy="280352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photoelectric effect</a:t>
            </a:r>
            <a:endParaRPr lang="en-US" altLang="en-US" dirty="0">
              <a:solidFill>
                <a:srgbClr val="333399"/>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Certain metals are </a:t>
            </a:r>
            <a:r>
              <a:rPr lang="en-US" altLang="en-US" dirty="0" smtClean="0">
                <a:solidFill>
                  <a:srgbClr val="000000"/>
                </a:solidFill>
                <a:cs typeface="Times New Roman" pitchFamily="18" charset="0"/>
              </a:rPr>
              <a:t>_______________ </a:t>
            </a:r>
            <a:r>
              <a:rPr lang="en-US" altLang="en-US" dirty="0">
                <a:solidFill>
                  <a:srgbClr val="000000"/>
                </a:solidFill>
                <a:cs typeface="Times New Roman" pitchFamily="18" charset="0"/>
              </a:rPr>
              <a:t>- meaning                       that when they are </a:t>
            </a:r>
            <a:r>
              <a:rPr lang="en-US" altLang="en-US" dirty="0" smtClean="0">
                <a:solidFill>
                  <a:srgbClr val="000000"/>
                </a:solidFill>
                <a:cs typeface="Times New Roman" pitchFamily="18" charset="0"/>
              </a:rPr>
              <a:t>_____________________________ ____________________________________.</a:t>
            </a:r>
            <a:endParaRPr lang="en-US" altLang="en-US" b="1"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order for this to happen, the                                           </a:t>
            </a:r>
            <a:r>
              <a:rPr lang="en-US" altLang="en-US" dirty="0" smtClean="0">
                <a:solidFill>
                  <a:srgbClr val="000000"/>
                </a:solidFill>
                <a:cs typeface="Times New Roman" pitchFamily="18" charset="0"/>
              </a:rPr>
              <a:t>___________________________                                     _________________.</a:t>
            </a:r>
            <a:endParaRPr lang="en-US" altLang="en-US" dirty="0">
              <a:solidFill>
                <a:srgbClr val="000000"/>
              </a:solidFill>
              <a:cs typeface="Times New Roman" pitchFamily="18" charset="0"/>
            </a:endParaRPr>
          </a:p>
        </p:txBody>
      </p:sp>
      <p:sp>
        <p:nvSpPr>
          <p:cNvPr id="1056788" name="Freeform 20"/>
          <p:cNvSpPr>
            <a:spLocks/>
          </p:cNvSpPr>
          <p:nvPr/>
        </p:nvSpPr>
        <p:spPr bwMode="auto">
          <a:xfrm rot="8222725">
            <a:off x="7735888" y="4103688"/>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6789" name="Rectangle 21" descr="Granite"/>
          <p:cNvSpPr>
            <a:spLocks noChangeArrowheads="1"/>
          </p:cNvSpPr>
          <p:nvPr/>
        </p:nvSpPr>
        <p:spPr bwMode="auto">
          <a:xfrm>
            <a:off x="5613400" y="4811713"/>
            <a:ext cx="2892425" cy="393700"/>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056790" name="Oval 22"/>
          <p:cNvSpPr>
            <a:spLocks noChangeArrowheads="1"/>
          </p:cNvSpPr>
          <p:nvPr/>
        </p:nvSpPr>
        <p:spPr bwMode="auto">
          <a:xfrm>
            <a:off x="7962900" y="4733925"/>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6791" name="Freeform 23"/>
          <p:cNvSpPr>
            <a:spLocks/>
          </p:cNvSpPr>
          <p:nvPr/>
        </p:nvSpPr>
        <p:spPr bwMode="auto">
          <a:xfrm rot="8222725">
            <a:off x="7062788" y="4111625"/>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6792" name="Oval 24"/>
          <p:cNvSpPr>
            <a:spLocks noChangeArrowheads="1"/>
          </p:cNvSpPr>
          <p:nvPr/>
        </p:nvSpPr>
        <p:spPr bwMode="auto">
          <a:xfrm>
            <a:off x="7289800" y="4741863"/>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6793" name="Freeform 25"/>
          <p:cNvSpPr>
            <a:spLocks/>
          </p:cNvSpPr>
          <p:nvPr/>
        </p:nvSpPr>
        <p:spPr bwMode="auto">
          <a:xfrm rot="8222725">
            <a:off x="6423025" y="4117975"/>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6794" name="Oval 26"/>
          <p:cNvSpPr>
            <a:spLocks noChangeArrowheads="1"/>
          </p:cNvSpPr>
          <p:nvPr/>
        </p:nvSpPr>
        <p:spPr bwMode="auto">
          <a:xfrm>
            <a:off x="6650038" y="4748213"/>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6795" name="Freeform 27"/>
          <p:cNvSpPr>
            <a:spLocks/>
          </p:cNvSpPr>
          <p:nvPr/>
        </p:nvSpPr>
        <p:spPr bwMode="auto">
          <a:xfrm rot="8222725">
            <a:off x="5816600" y="41132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6796" name="Oval 28"/>
          <p:cNvSpPr>
            <a:spLocks noChangeArrowheads="1"/>
          </p:cNvSpPr>
          <p:nvPr/>
        </p:nvSpPr>
        <p:spPr bwMode="auto">
          <a:xfrm>
            <a:off x="6043613" y="474345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6797" name="Text Box 29"/>
          <p:cNvSpPr txBox="1">
            <a:spLocks noChangeArrowheads="1"/>
          </p:cNvSpPr>
          <p:nvPr/>
        </p:nvSpPr>
        <p:spPr bwMode="auto">
          <a:xfrm>
            <a:off x="5567363" y="4778375"/>
            <a:ext cx="3027362" cy="461963"/>
          </a:xfrm>
          <a:prstGeom prst="rect">
            <a:avLst/>
          </a:prstGeom>
          <a:noFill/>
          <a:ln w="9525">
            <a:noFill/>
            <a:miter lim="800000"/>
            <a:headEnd/>
            <a:tailEnd/>
          </a:ln>
        </p:spPr>
        <p:txBody>
          <a:bodyPr wrap="none">
            <a:spAutoFit/>
          </a:bodyPr>
          <a:lstStyle/>
          <a:p>
            <a:pPr eaLnBrk="1" hangingPunct="1"/>
            <a:r>
              <a:rPr lang="en-US" altLang="en-US">
                <a:solidFill>
                  <a:schemeClr val="bg1"/>
                </a:solidFill>
              </a:rPr>
              <a:t>Photosensitive metal</a:t>
            </a:r>
          </a:p>
        </p:txBody>
      </p:sp>
      <p:pic>
        <p:nvPicPr>
          <p:cNvPr id="1056800" name="Picture 32" descr="used-xerox-machine-01-941337"/>
          <p:cNvPicPr>
            <a:picLocks noChangeAspect="1" noChangeArrowheads="1"/>
          </p:cNvPicPr>
          <p:nvPr/>
        </p:nvPicPr>
        <p:blipFill>
          <a:blip r:embed="rId8" cstate="print">
            <a:clrChange>
              <a:clrFrom>
                <a:srgbClr val="FFFFFF"/>
              </a:clrFrom>
              <a:clrTo>
                <a:srgbClr val="FFFFFF">
                  <a:alpha val="0"/>
                </a:srgbClr>
              </a:clrTo>
            </a:clrChange>
          </a:blip>
          <a:srcRect l="8388" t="3665" r="15085"/>
          <a:stretch>
            <a:fillRect/>
          </a:stretch>
        </p:blipFill>
        <p:spPr bwMode="auto">
          <a:xfrm>
            <a:off x="7288213" y="0"/>
            <a:ext cx="1855787" cy="2336800"/>
          </a:xfrm>
          <a:prstGeom prst="rect">
            <a:avLst/>
          </a:prstGeom>
          <a:noFill/>
          <a:ln w="9525">
            <a:noFill/>
            <a:miter lim="800000"/>
            <a:headEnd/>
            <a:tailEnd/>
          </a:ln>
        </p:spPr>
      </p:pic>
      <p:pic>
        <p:nvPicPr>
          <p:cNvPr id="1056802" name="Picture 34" descr="XEROX-DCC6550-COLOR"/>
          <p:cNvPicPr>
            <a:picLocks noChangeAspect="1" noChangeArrowheads="1"/>
          </p:cNvPicPr>
          <p:nvPr/>
        </p:nvPicPr>
        <p:blipFill>
          <a:blip r:embed="rId9" cstate="print">
            <a:clrChange>
              <a:clrFrom>
                <a:srgbClr val="FFFFFF"/>
              </a:clrFrom>
              <a:clrTo>
                <a:srgbClr val="FFFFFF">
                  <a:alpha val="0"/>
                </a:srgbClr>
              </a:clrTo>
            </a:clrChange>
          </a:blip>
          <a:srcRect t="32822" r="4573" b="37395"/>
          <a:stretch>
            <a:fillRect/>
          </a:stretch>
        </p:blipFill>
        <p:spPr bwMode="auto">
          <a:xfrm rot="-727625">
            <a:off x="2522538" y="-387350"/>
            <a:ext cx="5035550" cy="1571625"/>
          </a:xfrm>
          <a:prstGeom prst="rect">
            <a:avLst/>
          </a:prstGeom>
          <a:noFill/>
          <a:ln w="9525">
            <a:noFill/>
            <a:miter lim="800000"/>
            <a:headEnd/>
            <a:tailEnd/>
          </a:ln>
        </p:spPr>
      </p:pic>
      <p:sp>
        <p:nvSpPr>
          <p:cNvPr id="1742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extLst>
      <p:ext uri="{BB962C8B-B14F-4D97-AF65-F5344CB8AC3E}">
        <p14:creationId xmlns:p14="http://schemas.microsoft.com/office/powerpoint/2010/main" val="122355030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6770">
                                            <p:txEl>
                                              <p:pRg st="1" end="1"/>
                                            </p:txEl>
                                          </p:spTgt>
                                        </p:tgtEl>
                                        <p:attrNameLst>
                                          <p:attrName>style.visibility</p:attrName>
                                        </p:attrNameLst>
                                      </p:cBhvr>
                                      <p:to>
                                        <p:strVal val="visible"/>
                                      </p:to>
                                    </p:set>
                                    <p:anim calcmode="lin" valueType="num">
                                      <p:cBhvr additive="base">
                                        <p:cTn id="7" dur="500" fill="hold"/>
                                        <p:tgtEl>
                                          <p:spTgt spid="1056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6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056789"/>
                                        </p:tgtEl>
                                        <p:attrNameLst>
                                          <p:attrName>style.visibility</p:attrName>
                                        </p:attrNameLst>
                                      </p:cBhvr>
                                      <p:to>
                                        <p:strVal val="visible"/>
                                      </p:to>
                                    </p:set>
                                    <p:animEffect transition="in" filter="box(out)">
                                      <p:cBhvr>
                                        <p:cTn id="13" dur="500"/>
                                        <p:tgtEl>
                                          <p:spTgt spid="1056789"/>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56797"/>
                                        </p:tgtEl>
                                        <p:attrNameLst>
                                          <p:attrName>style.visibility</p:attrName>
                                        </p:attrNameLst>
                                      </p:cBhvr>
                                      <p:to>
                                        <p:strVal val="visible"/>
                                      </p:to>
                                    </p:set>
                                    <p:anim calcmode="lin" valueType="num">
                                      <p:cBhvr additive="base">
                                        <p:cTn id="18" dur="500" fill="hold"/>
                                        <p:tgtEl>
                                          <p:spTgt spid="1056797"/>
                                        </p:tgtEl>
                                        <p:attrNameLst>
                                          <p:attrName>ppt_x</p:attrName>
                                        </p:attrNameLst>
                                      </p:cBhvr>
                                      <p:tavLst>
                                        <p:tav tm="0">
                                          <p:val>
                                            <p:strVal val="#ppt_x"/>
                                          </p:val>
                                        </p:tav>
                                        <p:tav tm="100000">
                                          <p:val>
                                            <p:strVal val="#ppt_x"/>
                                          </p:val>
                                        </p:tav>
                                      </p:tavLst>
                                    </p:anim>
                                    <p:anim calcmode="lin" valueType="num">
                                      <p:cBhvr additive="base">
                                        <p:cTn id="19" dur="500" fill="hold"/>
                                        <p:tgtEl>
                                          <p:spTgt spid="10567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56788"/>
                                        </p:tgtEl>
                                        <p:attrNameLst>
                                          <p:attrName>style.visibility</p:attrName>
                                        </p:attrNameLst>
                                      </p:cBhvr>
                                      <p:to>
                                        <p:strVal val="visible"/>
                                      </p:to>
                                    </p:set>
                                    <p:animEffect transition="in" filter="wipe(right)">
                                      <p:cBhvr>
                                        <p:cTn id="24" dur="500"/>
                                        <p:tgtEl>
                                          <p:spTgt spid="1056788"/>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56790"/>
                                        </p:tgtEl>
                                        <p:attrNameLst>
                                          <p:attrName>style.visibility</p:attrName>
                                        </p:attrNameLst>
                                      </p:cBhvr>
                                      <p:to>
                                        <p:strVal val="visible"/>
                                      </p:to>
                                    </p:set>
                                    <p:animEffect transition="in" filter="fade">
                                      <p:cBhvr>
                                        <p:cTn id="28" dur="500"/>
                                        <p:tgtEl>
                                          <p:spTgt spid="1056790"/>
                                        </p:tgtEl>
                                      </p:cBhvr>
                                    </p:animEffect>
                                  </p:childTnLst>
                                </p:cTn>
                              </p:par>
                            </p:childTnLst>
                          </p:cTn>
                        </p:par>
                        <p:par>
                          <p:cTn id="29" fill="hold" nodeType="afterGroup">
                            <p:stCondLst>
                              <p:cond delay="1000"/>
                            </p:stCondLst>
                            <p:childTnLst>
                              <p:par>
                                <p:cTn id="30" presetID="64" presetClass="path" presetSubtype="0" accel="50000" decel="50000" fill="hold" grpId="1" nodeType="afterEffect">
                                  <p:stCondLst>
                                    <p:cond delay="0"/>
                                  </p:stCondLst>
                                  <p:childTnLst>
                                    <p:animMotion origin="layout" path="M 4.44444E-6 -2.59259E-6 L -0.02084 -0.31227 " pathEditMode="relative" rAng="0" ptsTypes="AA">
                                      <p:cBhvr>
                                        <p:cTn id="31" dur="2000" fill="hold"/>
                                        <p:tgtEl>
                                          <p:spTgt spid="1056790"/>
                                        </p:tgtEl>
                                        <p:attrNameLst>
                                          <p:attrName>ppt_x</p:attrName>
                                          <p:attrName>ppt_y</p:attrName>
                                        </p:attrNameLst>
                                      </p:cBhvr>
                                      <p:rCtr x="-1000" y="-15600"/>
                                    </p:animMotion>
                                  </p:childTnLst>
                                  <p:subTnLst>
                                    <p:audio>
                                      <p:cMediaNode>
                                        <p:cTn display="0" masterRel="sameClick">
                                          <p:stCondLst>
                                            <p:cond evt="begin" delay="0">
                                              <p:tn val="30"/>
                                            </p:cond>
                                          </p:stCondLst>
                                          <p:endCondLst>
                                            <p:cond evt="onStopAudio" delay="0">
                                              <p:tgtEl>
                                                <p:sldTgt/>
                                              </p:tgtEl>
                                            </p:cond>
                                          </p:endCondLst>
                                        </p:cTn>
                                        <p:tgtEl>
                                          <p:sndTgt r:embed="rId6" name="boing.wav"/>
                                        </p:tgtEl>
                                      </p:cMediaNode>
                                    </p:audio>
                                  </p:subTnLst>
                                </p:cTn>
                              </p:par>
                              <p:par>
                                <p:cTn id="32" presetID="22" presetClass="exit" presetSubtype="2" fill="hold" grpId="1" nodeType="withEffect">
                                  <p:stCondLst>
                                    <p:cond delay="0"/>
                                  </p:stCondLst>
                                  <p:childTnLst>
                                    <p:animEffect transition="out" filter="wipe(right)">
                                      <p:cBhvr>
                                        <p:cTn id="33" dur="500"/>
                                        <p:tgtEl>
                                          <p:spTgt spid="1056788"/>
                                        </p:tgtEl>
                                      </p:cBhvr>
                                    </p:animEffect>
                                    <p:set>
                                      <p:cBhvr>
                                        <p:cTn id="34" dur="1" fill="hold">
                                          <p:stCondLst>
                                            <p:cond delay="499"/>
                                          </p:stCondLst>
                                        </p:cTn>
                                        <p:tgtEl>
                                          <p:spTgt spid="105678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56770">
                                            <p:txEl>
                                              <p:pRg st="2" end="2"/>
                                            </p:txEl>
                                          </p:spTgt>
                                        </p:tgtEl>
                                        <p:attrNameLst>
                                          <p:attrName>style.visibility</p:attrName>
                                        </p:attrNameLst>
                                      </p:cBhvr>
                                      <p:to>
                                        <p:strVal val="visible"/>
                                      </p:to>
                                    </p:set>
                                    <p:anim calcmode="lin" valueType="num">
                                      <p:cBhvr additive="base">
                                        <p:cTn id="39" dur="500" fill="hold"/>
                                        <p:tgtEl>
                                          <p:spTgt spid="1056770">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56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056791"/>
                                        </p:tgtEl>
                                        <p:attrNameLst>
                                          <p:attrName>style.visibility</p:attrName>
                                        </p:attrNameLst>
                                      </p:cBhvr>
                                      <p:to>
                                        <p:strVal val="visible"/>
                                      </p:to>
                                    </p:set>
                                    <p:animEffect transition="in" filter="wipe(right)">
                                      <p:cBhvr>
                                        <p:cTn id="45" dur="500"/>
                                        <p:tgtEl>
                                          <p:spTgt spid="105679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nodeType="afterGroup">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056792"/>
                                        </p:tgtEl>
                                        <p:attrNameLst>
                                          <p:attrName>style.visibility</p:attrName>
                                        </p:attrNameLst>
                                      </p:cBhvr>
                                      <p:to>
                                        <p:strVal val="visible"/>
                                      </p:to>
                                    </p:set>
                                    <p:animEffect transition="in" filter="fade">
                                      <p:cBhvr>
                                        <p:cTn id="49" dur="500"/>
                                        <p:tgtEl>
                                          <p:spTgt spid="1056792"/>
                                        </p:tgtEl>
                                      </p:cBhvr>
                                    </p:animEffect>
                                  </p:childTnLst>
                                </p:cTn>
                              </p:par>
                            </p:childTnLst>
                          </p:cTn>
                        </p:par>
                        <p:par>
                          <p:cTn id="50" fill="hold" nodeType="afterGroup">
                            <p:stCondLst>
                              <p:cond delay="1000"/>
                            </p:stCondLst>
                            <p:childTnLst>
                              <p:par>
                                <p:cTn id="51" presetID="64" presetClass="path" presetSubtype="0" accel="50000" decel="50000" fill="hold" grpId="1" nodeType="afterEffect">
                                  <p:stCondLst>
                                    <p:cond delay="0"/>
                                  </p:stCondLst>
                                  <p:childTnLst>
                                    <p:animMotion origin="layout" path="M 4.44444E-6 -2.59259E-6 L -0.02084 -0.31227 " pathEditMode="relative" rAng="0" ptsTypes="AA">
                                      <p:cBhvr>
                                        <p:cTn id="52" dur="2000" fill="hold"/>
                                        <p:tgtEl>
                                          <p:spTgt spid="1056792"/>
                                        </p:tgtEl>
                                        <p:attrNameLst>
                                          <p:attrName>ppt_x</p:attrName>
                                          <p:attrName>ppt_y</p:attrName>
                                        </p:attrNameLst>
                                      </p:cBhvr>
                                      <p:rCtr x="-1000" y="-15600"/>
                                    </p:animMotion>
                                  </p:childTnLst>
                                  <p:subTnLst>
                                    <p:audio>
                                      <p:cMediaNode>
                                        <p:cTn display="0" masterRel="sameClick">
                                          <p:stCondLst>
                                            <p:cond evt="begin" delay="0">
                                              <p:tn val="51"/>
                                            </p:cond>
                                          </p:stCondLst>
                                          <p:endCondLst>
                                            <p:cond evt="onStopAudio" delay="0">
                                              <p:tgtEl>
                                                <p:sldTgt/>
                                              </p:tgtEl>
                                            </p:cond>
                                          </p:endCondLst>
                                        </p:cTn>
                                        <p:tgtEl>
                                          <p:sndTgt r:embed="rId6" name="boing.wav"/>
                                        </p:tgtEl>
                                      </p:cMediaNode>
                                    </p:audio>
                                  </p:subTnLst>
                                </p:cTn>
                              </p:par>
                              <p:par>
                                <p:cTn id="53" presetID="22" presetClass="exit" presetSubtype="2" fill="hold" grpId="1" nodeType="withEffect">
                                  <p:stCondLst>
                                    <p:cond delay="0"/>
                                  </p:stCondLst>
                                  <p:childTnLst>
                                    <p:animEffect transition="out" filter="wipe(right)">
                                      <p:cBhvr>
                                        <p:cTn id="54" dur="500"/>
                                        <p:tgtEl>
                                          <p:spTgt spid="1056791"/>
                                        </p:tgtEl>
                                      </p:cBhvr>
                                    </p:animEffect>
                                    <p:set>
                                      <p:cBhvr>
                                        <p:cTn id="55" dur="1" fill="hold">
                                          <p:stCondLst>
                                            <p:cond delay="499"/>
                                          </p:stCondLst>
                                        </p:cTn>
                                        <p:tgtEl>
                                          <p:spTgt spid="1056791"/>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056793"/>
                                        </p:tgtEl>
                                        <p:attrNameLst>
                                          <p:attrName>style.visibility</p:attrName>
                                        </p:attrNameLst>
                                      </p:cBhvr>
                                      <p:to>
                                        <p:strVal val="visible"/>
                                      </p:to>
                                    </p:set>
                                    <p:animEffect transition="in" filter="wipe(right)">
                                      <p:cBhvr>
                                        <p:cTn id="60" dur="500"/>
                                        <p:tgtEl>
                                          <p:spTgt spid="1056793"/>
                                        </p:tgtEl>
                                      </p:cBhvr>
                                    </p:animEffect>
                                  </p:childTnLst>
                                  <p:subTnLst>
                                    <p:audio>
                                      <p:cMediaNode>
                                        <p:cTn display="0" masterRel="sameClick">
                                          <p:stCondLst>
                                            <p:cond evt="begin" delay="0">
                                              <p:tn val="58"/>
                                            </p:cond>
                                          </p:stCondLst>
                                          <p:endCondLst>
                                            <p:cond evt="onStopAudio" delay="0">
                                              <p:tgtEl>
                                                <p:sldTgt/>
                                              </p:tgtEl>
                                            </p:cond>
                                          </p:endCondLst>
                                        </p:cTn>
                                        <p:tgtEl>
                                          <p:sndTgt r:embed="rId5" name="voltage.wav"/>
                                        </p:tgtEl>
                                      </p:cMediaNode>
                                    </p:audio>
                                  </p:subTnLst>
                                </p:cTn>
                              </p:par>
                            </p:childTnLst>
                          </p:cTn>
                        </p:par>
                        <p:par>
                          <p:cTn id="61" fill="hold" nodeType="afterGroup">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056794"/>
                                        </p:tgtEl>
                                        <p:attrNameLst>
                                          <p:attrName>style.visibility</p:attrName>
                                        </p:attrNameLst>
                                      </p:cBhvr>
                                      <p:to>
                                        <p:strVal val="visible"/>
                                      </p:to>
                                    </p:set>
                                    <p:animEffect transition="in" filter="fade">
                                      <p:cBhvr>
                                        <p:cTn id="64" dur="500"/>
                                        <p:tgtEl>
                                          <p:spTgt spid="1056794"/>
                                        </p:tgtEl>
                                      </p:cBhvr>
                                    </p:animEffect>
                                  </p:childTnLst>
                                </p:cTn>
                              </p:par>
                            </p:childTnLst>
                          </p:cTn>
                        </p:par>
                        <p:par>
                          <p:cTn id="65" fill="hold" nodeType="afterGroup">
                            <p:stCondLst>
                              <p:cond delay="1000"/>
                            </p:stCondLst>
                            <p:childTnLst>
                              <p:par>
                                <p:cTn id="66" presetID="64" presetClass="path" presetSubtype="0" accel="50000" decel="50000" fill="hold" grpId="1" nodeType="afterEffect">
                                  <p:stCondLst>
                                    <p:cond delay="0"/>
                                  </p:stCondLst>
                                  <p:childTnLst>
                                    <p:animMotion origin="layout" path="M 4.44444E-6 -2.59259E-6 L -0.02084 -0.31227 " pathEditMode="relative" rAng="0" ptsTypes="AA">
                                      <p:cBhvr>
                                        <p:cTn id="67" dur="2000" fill="hold"/>
                                        <p:tgtEl>
                                          <p:spTgt spid="1056794"/>
                                        </p:tgtEl>
                                        <p:attrNameLst>
                                          <p:attrName>ppt_x</p:attrName>
                                          <p:attrName>ppt_y</p:attrName>
                                        </p:attrNameLst>
                                      </p:cBhvr>
                                      <p:rCtr x="-1000" y="-15600"/>
                                    </p:animMotion>
                                  </p:childTnLst>
                                  <p:subTnLst>
                                    <p:audio>
                                      <p:cMediaNode>
                                        <p:cTn display="0" masterRel="sameClick">
                                          <p:stCondLst>
                                            <p:cond evt="begin" delay="0">
                                              <p:tn val="66"/>
                                            </p:cond>
                                          </p:stCondLst>
                                          <p:endCondLst>
                                            <p:cond evt="onStopAudio" delay="0">
                                              <p:tgtEl>
                                                <p:sldTgt/>
                                              </p:tgtEl>
                                            </p:cond>
                                          </p:endCondLst>
                                        </p:cTn>
                                        <p:tgtEl>
                                          <p:sndTgt r:embed="rId6" name="boing.wav"/>
                                        </p:tgtEl>
                                      </p:cMediaNode>
                                    </p:audio>
                                  </p:subTnLst>
                                </p:cTn>
                              </p:par>
                              <p:par>
                                <p:cTn id="68" presetID="22" presetClass="exit" presetSubtype="2" fill="hold" grpId="1" nodeType="withEffect">
                                  <p:stCondLst>
                                    <p:cond delay="0"/>
                                  </p:stCondLst>
                                  <p:childTnLst>
                                    <p:animEffect transition="out" filter="wipe(right)">
                                      <p:cBhvr>
                                        <p:cTn id="69" dur="500"/>
                                        <p:tgtEl>
                                          <p:spTgt spid="1056793"/>
                                        </p:tgtEl>
                                      </p:cBhvr>
                                    </p:animEffect>
                                    <p:set>
                                      <p:cBhvr>
                                        <p:cTn id="70" dur="1" fill="hold">
                                          <p:stCondLst>
                                            <p:cond delay="499"/>
                                          </p:stCondLst>
                                        </p:cTn>
                                        <p:tgtEl>
                                          <p:spTgt spid="105679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056795"/>
                                        </p:tgtEl>
                                        <p:attrNameLst>
                                          <p:attrName>style.visibility</p:attrName>
                                        </p:attrNameLst>
                                      </p:cBhvr>
                                      <p:to>
                                        <p:strVal val="visible"/>
                                      </p:to>
                                    </p:set>
                                    <p:animEffect transition="in" filter="wipe(right)">
                                      <p:cBhvr>
                                        <p:cTn id="75" dur="500"/>
                                        <p:tgtEl>
                                          <p:spTgt spid="1056795"/>
                                        </p:tgtEl>
                                      </p:cBhvr>
                                    </p:animEffect>
                                  </p:childTnLst>
                                  <p:subTnLst>
                                    <p:audio>
                                      <p:cMediaNode>
                                        <p:cTn display="0" masterRel="sameClick">
                                          <p:stCondLst>
                                            <p:cond evt="begin" delay="0">
                                              <p:tn val="73"/>
                                            </p:cond>
                                          </p:stCondLst>
                                          <p:endCondLst>
                                            <p:cond evt="onStopAudio" delay="0">
                                              <p:tgtEl>
                                                <p:sldTgt/>
                                              </p:tgtEl>
                                            </p:cond>
                                          </p:endCondLst>
                                        </p:cTn>
                                        <p:tgtEl>
                                          <p:sndTgt r:embed="rId5" name="voltage.wav"/>
                                        </p:tgtEl>
                                      </p:cMediaNode>
                                    </p:audio>
                                  </p:subTnLst>
                                </p:cTn>
                              </p:par>
                            </p:childTnLst>
                          </p:cTn>
                        </p:par>
                        <p:par>
                          <p:cTn id="76" fill="hold" nodeType="afterGroup">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056796"/>
                                        </p:tgtEl>
                                        <p:attrNameLst>
                                          <p:attrName>style.visibility</p:attrName>
                                        </p:attrNameLst>
                                      </p:cBhvr>
                                      <p:to>
                                        <p:strVal val="visible"/>
                                      </p:to>
                                    </p:set>
                                    <p:animEffect transition="in" filter="fade">
                                      <p:cBhvr>
                                        <p:cTn id="79" dur="500"/>
                                        <p:tgtEl>
                                          <p:spTgt spid="1056796"/>
                                        </p:tgtEl>
                                      </p:cBhvr>
                                    </p:animEffect>
                                  </p:childTnLst>
                                </p:cTn>
                              </p:par>
                            </p:childTnLst>
                          </p:cTn>
                        </p:par>
                        <p:par>
                          <p:cTn id="80" fill="hold" nodeType="afterGroup">
                            <p:stCondLst>
                              <p:cond delay="1000"/>
                            </p:stCondLst>
                            <p:childTnLst>
                              <p:par>
                                <p:cTn id="81" presetID="64" presetClass="path" presetSubtype="0" accel="50000" decel="50000" fill="hold" grpId="1" nodeType="afterEffect">
                                  <p:stCondLst>
                                    <p:cond delay="0"/>
                                  </p:stCondLst>
                                  <p:childTnLst>
                                    <p:animMotion origin="layout" path="M 4.44444E-6 -2.59259E-6 L -0.02084 -0.31227 " pathEditMode="relative" rAng="0" ptsTypes="AA">
                                      <p:cBhvr>
                                        <p:cTn id="82" dur="2000" fill="hold"/>
                                        <p:tgtEl>
                                          <p:spTgt spid="1056796"/>
                                        </p:tgtEl>
                                        <p:attrNameLst>
                                          <p:attrName>ppt_x</p:attrName>
                                          <p:attrName>ppt_y</p:attrName>
                                        </p:attrNameLst>
                                      </p:cBhvr>
                                      <p:rCtr x="-1000" y="-15600"/>
                                    </p:animMotion>
                                  </p:childTnLst>
                                  <p:subTnLst>
                                    <p:audio>
                                      <p:cMediaNode>
                                        <p:cTn display="0" masterRel="sameClick">
                                          <p:stCondLst>
                                            <p:cond evt="begin" delay="0">
                                              <p:tn val="81"/>
                                            </p:cond>
                                          </p:stCondLst>
                                          <p:endCondLst>
                                            <p:cond evt="onStopAudio" delay="0">
                                              <p:tgtEl>
                                                <p:sldTgt/>
                                              </p:tgtEl>
                                            </p:cond>
                                          </p:endCondLst>
                                        </p:cTn>
                                        <p:tgtEl>
                                          <p:sndTgt r:embed="rId6" name="boing.wav"/>
                                        </p:tgtEl>
                                      </p:cMediaNode>
                                    </p:audio>
                                  </p:subTnLst>
                                </p:cTn>
                              </p:par>
                              <p:par>
                                <p:cTn id="83" presetID="22" presetClass="exit" presetSubtype="2" fill="hold" grpId="1" nodeType="withEffect">
                                  <p:stCondLst>
                                    <p:cond delay="0"/>
                                  </p:stCondLst>
                                  <p:childTnLst>
                                    <p:animEffect transition="out" filter="wipe(right)">
                                      <p:cBhvr>
                                        <p:cTn id="84" dur="500"/>
                                        <p:tgtEl>
                                          <p:spTgt spid="1056795"/>
                                        </p:tgtEl>
                                      </p:cBhvr>
                                    </p:animEffect>
                                    <p:set>
                                      <p:cBhvr>
                                        <p:cTn id="85" dur="1" fill="hold">
                                          <p:stCondLst>
                                            <p:cond delay="499"/>
                                          </p:stCondLst>
                                        </p:cTn>
                                        <p:tgtEl>
                                          <p:spTgt spid="1056795"/>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1056798">
                                            <p:txEl>
                                              <p:pRg st="1" end="1"/>
                                            </p:txEl>
                                          </p:spTgt>
                                        </p:tgtEl>
                                        <p:attrNameLst>
                                          <p:attrName>style.visibility</p:attrName>
                                        </p:attrNameLst>
                                      </p:cBhvr>
                                      <p:to>
                                        <p:strVal val="visible"/>
                                      </p:to>
                                    </p:set>
                                    <p:anim calcmode="lin" valueType="num">
                                      <p:cBhvr additive="base">
                                        <p:cTn id="90" dur="500" fill="hold"/>
                                        <p:tgtEl>
                                          <p:spTgt spid="1056798">
                                            <p:txEl>
                                              <p:pRg st="1" end="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0567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nodeType="clickEffect">
                                  <p:stCondLst>
                                    <p:cond delay="0"/>
                                  </p:stCondLst>
                                  <p:childTnLst>
                                    <p:set>
                                      <p:cBhvr>
                                        <p:cTn id="95" dur="1" fill="hold">
                                          <p:stCondLst>
                                            <p:cond delay="0"/>
                                          </p:stCondLst>
                                        </p:cTn>
                                        <p:tgtEl>
                                          <p:spTgt spid="1056800"/>
                                        </p:tgtEl>
                                        <p:attrNameLst>
                                          <p:attrName>style.visibility</p:attrName>
                                        </p:attrNameLst>
                                      </p:cBhvr>
                                      <p:to>
                                        <p:strVal val="visible"/>
                                      </p:to>
                                    </p:set>
                                    <p:anim calcmode="lin" valueType="num">
                                      <p:cBhvr>
                                        <p:cTn id="96" dur="500" fill="hold"/>
                                        <p:tgtEl>
                                          <p:spTgt spid="1056800"/>
                                        </p:tgtEl>
                                        <p:attrNameLst>
                                          <p:attrName>ppt_w</p:attrName>
                                        </p:attrNameLst>
                                      </p:cBhvr>
                                      <p:tavLst>
                                        <p:tav tm="0">
                                          <p:val>
                                            <p:fltVal val="0"/>
                                          </p:val>
                                        </p:tav>
                                        <p:tav tm="100000">
                                          <p:val>
                                            <p:strVal val="#ppt_w"/>
                                          </p:val>
                                        </p:tav>
                                      </p:tavLst>
                                    </p:anim>
                                    <p:anim calcmode="lin" valueType="num">
                                      <p:cBhvr>
                                        <p:cTn id="97" dur="500" fill="hold"/>
                                        <p:tgtEl>
                                          <p:spTgt spid="1056800"/>
                                        </p:tgtEl>
                                        <p:attrNameLst>
                                          <p:attrName>ppt_h</p:attrName>
                                        </p:attrNameLst>
                                      </p:cBhvr>
                                      <p:tavLst>
                                        <p:tav tm="0">
                                          <p:val>
                                            <p:fltVal val="0"/>
                                          </p:val>
                                        </p:tav>
                                        <p:tav tm="100000">
                                          <p:val>
                                            <p:strVal val="#ppt_h"/>
                                          </p:val>
                                        </p:tav>
                                      </p:tavLst>
                                    </p:anim>
                                    <p:animEffect transition="in" filter="fade">
                                      <p:cBhvr>
                                        <p:cTn id="98" dur="500"/>
                                        <p:tgtEl>
                                          <p:spTgt spid="1056800"/>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1056798">
                                            <p:txEl>
                                              <p:pRg st="2" end="2"/>
                                            </p:txEl>
                                          </p:spTgt>
                                        </p:tgtEl>
                                        <p:attrNameLst>
                                          <p:attrName>style.visibility</p:attrName>
                                        </p:attrNameLst>
                                      </p:cBhvr>
                                      <p:to>
                                        <p:strVal val="visible"/>
                                      </p:to>
                                    </p:set>
                                    <p:anim calcmode="lin" valueType="num">
                                      <p:cBhvr additive="base">
                                        <p:cTn id="103" dur="500" fill="hold"/>
                                        <p:tgtEl>
                                          <p:spTgt spid="1056798">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0567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par>
                                <p:cTn id="105" presetID="22" presetClass="entr" presetSubtype="8" fill="hold" nodeType="withEffect">
                                  <p:stCondLst>
                                    <p:cond delay="0"/>
                                  </p:stCondLst>
                                  <p:childTnLst>
                                    <p:set>
                                      <p:cBhvr>
                                        <p:cTn id="106" dur="1" fill="hold">
                                          <p:stCondLst>
                                            <p:cond delay="0"/>
                                          </p:stCondLst>
                                        </p:cTn>
                                        <p:tgtEl>
                                          <p:spTgt spid="1056802"/>
                                        </p:tgtEl>
                                        <p:attrNameLst>
                                          <p:attrName>style.visibility</p:attrName>
                                        </p:attrNameLst>
                                      </p:cBhvr>
                                      <p:to>
                                        <p:strVal val="visible"/>
                                      </p:to>
                                    </p:set>
                                    <p:animEffect transition="in" filter="wipe(left)">
                                      <p:cBhvr>
                                        <p:cTn id="107" dur="500"/>
                                        <p:tgtEl>
                                          <p:spTgt spid="105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88" grpId="0" animBg="1"/>
      <p:bldP spid="1056788" grpId="1" animBg="1"/>
      <p:bldP spid="1056789" grpId="0" animBg="1"/>
      <p:bldP spid="1056790" grpId="0" animBg="1"/>
      <p:bldP spid="1056790" grpId="1" animBg="1"/>
      <p:bldP spid="1056791" grpId="0" animBg="1"/>
      <p:bldP spid="1056791" grpId="1" animBg="1"/>
      <p:bldP spid="1056792" grpId="0" animBg="1"/>
      <p:bldP spid="1056792" grpId="1" animBg="1"/>
      <p:bldP spid="1056793" grpId="0" animBg="1"/>
      <p:bldP spid="1056793" grpId="1" animBg="1"/>
      <p:bldP spid="1056794" grpId="0" animBg="1"/>
      <p:bldP spid="1056794" grpId="1" animBg="1"/>
      <p:bldP spid="1056795" grpId="0" animBg="1"/>
      <p:bldP spid="1056795" grpId="1" animBg="1"/>
      <p:bldP spid="1056796" grpId="0" animBg="1"/>
      <p:bldP spid="1056796" grpId="1" animBg="1"/>
      <p:bldP spid="10567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ChangeArrowheads="1"/>
          </p:cNvSpPr>
          <p:nvPr/>
        </p:nvSpPr>
        <p:spPr bwMode="auto">
          <a:xfrm>
            <a:off x="685800" y="1343025"/>
            <a:ext cx="7772400" cy="5087938"/>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photoelectric effect</a:t>
            </a:r>
            <a:r>
              <a:rPr lang="en-US" altLang="en-US" dirty="0">
                <a:solidFill>
                  <a:srgbClr val="000000"/>
                </a:solidFill>
                <a:cs typeface="Times New Roman" pitchFamily="18" charset="0"/>
              </a:rPr>
              <a:t>	</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Einstein enhanced the                                             photoelectric effect by                                                         placing a plate opposite                                                         and </a:t>
            </a:r>
            <a:r>
              <a:rPr lang="en-US" altLang="en-US" dirty="0" smtClean="0">
                <a:solidFill>
                  <a:srgbClr val="000000"/>
                </a:solidFill>
                <a:cs typeface="Times New Roman" pitchFamily="18" charset="0"/>
              </a:rPr>
              <a:t>________________                                                ___________________: </a:t>
            </a:r>
            <a:r>
              <a:rPr lang="en-US" altLang="en-US" b="1" dirty="0" smtClean="0">
                <a:solidFill>
                  <a:srgbClr val="000000"/>
                </a:solidFill>
                <a:cs typeface="Times New Roman" pitchFamily="18" charset="0"/>
              </a:rPr>
              <a:t> </a:t>
            </a:r>
            <a:endParaRPr lang="en-US" altLang="en-US" b="1"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t>
            </a:r>
            <a:r>
              <a:rPr lang="en-US" altLang="en-US" dirty="0" smtClean="0">
                <a:solidFill>
                  <a:srgbClr val="000000"/>
                </a:solidFill>
                <a:cs typeface="Times New Roman" pitchFamily="18" charset="0"/>
              </a:rPr>
              <a:t>__________ </a:t>
            </a:r>
            <a:r>
              <a:rPr lang="en-US" altLang="en-US" dirty="0">
                <a:solidFill>
                  <a:srgbClr val="000000"/>
                </a:solidFill>
                <a:cs typeface="Times New Roman" pitchFamily="18" charset="0"/>
              </a:rPr>
              <a:t>plate                                                             </a:t>
            </a:r>
            <a:r>
              <a:rPr lang="en-US" altLang="en-US" dirty="0" smtClean="0">
                <a:solidFill>
                  <a:srgbClr val="000000"/>
                </a:solidFill>
                <a:cs typeface="Times New Roman" pitchFamily="18" charset="0"/>
              </a:rPr>
              <a:t>___________________</a:t>
            </a:r>
            <a:r>
              <a:rPr lang="en-US" altLang="en-US" b="1" dirty="0" smtClean="0">
                <a:solidFill>
                  <a:srgbClr val="000000"/>
                </a:solidFill>
                <a:cs typeface="Times New Roman" pitchFamily="18" charset="0"/>
              </a:rPr>
              <a:t>                                                      _____________</a:t>
            </a:r>
            <a:r>
              <a:rPr lang="en-US" altLang="en-US" dirty="0" smtClean="0">
                <a:solidFill>
                  <a:srgbClr val="000000"/>
                </a:solidFill>
                <a:cs typeface="Times New Roman" pitchFamily="18" charset="0"/>
              </a:rPr>
              <a:t> </a:t>
            </a:r>
            <a:r>
              <a:rPr lang="en-US" altLang="en-US" dirty="0">
                <a:solidFill>
                  <a:srgbClr val="000000"/>
                </a:solidFill>
                <a:cs typeface="Times New Roman" pitchFamily="18" charset="0"/>
              </a:rPr>
              <a:t>whereas                                                                   the </a:t>
            </a:r>
            <a:r>
              <a:rPr lang="en-US" altLang="en-US" dirty="0" smtClean="0">
                <a:solidFill>
                  <a:srgbClr val="000000"/>
                </a:solidFill>
                <a:cs typeface="Times New Roman" pitchFamily="18" charset="0"/>
              </a:rPr>
              <a:t>_____________ </a:t>
            </a:r>
            <a:r>
              <a:rPr lang="en-US" altLang="en-US" dirty="0">
                <a:solidFill>
                  <a:srgbClr val="000000"/>
                </a:solidFill>
                <a:cs typeface="Times New Roman" pitchFamily="18" charset="0"/>
              </a:rPr>
              <a:t>plate                                                                     </a:t>
            </a:r>
            <a:r>
              <a:rPr lang="en-US" altLang="en-US" dirty="0" smtClean="0">
                <a:solidFill>
                  <a:srgbClr val="000000"/>
                </a:solidFill>
                <a:cs typeface="Times New Roman" pitchFamily="18" charset="0"/>
              </a:rPr>
              <a:t>___________ </a:t>
            </a:r>
            <a:r>
              <a:rPr lang="en-US" altLang="en-US" dirty="0">
                <a:solidFill>
                  <a:srgbClr val="000000"/>
                </a:solidFill>
                <a:cs typeface="Times New Roman" pitchFamily="18" charset="0"/>
              </a:rPr>
              <a:t>them.</a:t>
            </a:r>
          </a:p>
          <a:p>
            <a:pPr eaLnBrk="1" hangingPunct="1">
              <a:spcBef>
                <a:spcPct val="20000"/>
              </a:spcBef>
            </a:pPr>
            <a:r>
              <a:rPr lang="en-US" altLang="en-US" dirty="0">
                <a:solidFill>
                  <a:srgbClr val="000000"/>
                </a:solidFill>
                <a:cs typeface="Times New Roman" pitchFamily="18" charset="0"/>
                <a:sym typeface="Symbol" pitchFamily="18" charset="2"/>
              </a:rPr>
              <a:t>From the reading on the ammeter he could </a:t>
            </a:r>
            <a:r>
              <a:rPr lang="en-US" altLang="en-US" dirty="0" smtClean="0">
                <a:solidFill>
                  <a:srgbClr val="000000"/>
                </a:solidFill>
                <a:cs typeface="Times New Roman" pitchFamily="18" charset="0"/>
                <a:sym typeface="Symbol" pitchFamily="18" charset="2"/>
              </a:rPr>
              <a:t>_________ ______________________________________.</a:t>
            </a:r>
            <a:endParaRPr lang="en-US" altLang="en-US" dirty="0">
              <a:solidFill>
                <a:srgbClr val="000000"/>
              </a:solidFill>
              <a:cs typeface="Times New Roman" pitchFamily="18" charset="0"/>
              <a:sym typeface="Symbol" pitchFamily="18" charset="2"/>
            </a:endParaRPr>
          </a:p>
        </p:txBody>
      </p:sp>
      <p:grpSp>
        <p:nvGrpSpPr>
          <p:cNvPr id="2" name="Group 74"/>
          <p:cNvGrpSpPr>
            <a:grpSpLocks/>
          </p:cNvGrpSpPr>
          <p:nvPr/>
        </p:nvGrpSpPr>
        <p:grpSpPr bwMode="auto">
          <a:xfrm>
            <a:off x="4502150" y="2208213"/>
            <a:ext cx="4019550" cy="2949575"/>
            <a:chOff x="2836" y="1428"/>
            <a:chExt cx="2532" cy="1858"/>
          </a:xfrm>
        </p:grpSpPr>
        <p:sp>
          <p:nvSpPr>
            <p:cNvPr id="18448" name="Rectangle 17" descr="Granite"/>
            <p:cNvSpPr>
              <a:spLocks noChangeArrowheads="1"/>
            </p:cNvSpPr>
            <p:nvPr/>
          </p:nvSpPr>
          <p:spPr bwMode="auto">
            <a:xfrm>
              <a:off x="3520" y="3038"/>
              <a:ext cx="1822" cy="24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8449" name="Rectangle 18"/>
            <p:cNvSpPr>
              <a:spLocks noChangeArrowheads="1"/>
            </p:cNvSpPr>
            <p:nvPr/>
          </p:nvSpPr>
          <p:spPr bwMode="auto">
            <a:xfrm>
              <a:off x="3546" y="1428"/>
              <a:ext cx="1822" cy="248"/>
            </a:xfrm>
            <a:prstGeom prst="rect">
              <a:avLst/>
            </a:prstGeom>
            <a:gradFill rotWithShape="1">
              <a:gsLst>
                <a:gs pos="0">
                  <a:srgbClr val="DDDDDD"/>
                </a:gs>
                <a:gs pos="100000">
                  <a:srgbClr val="666666"/>
                </a:gs>
              </a:gsLst>
              <a:lin ang="18900000" scaled="1"/>
            </a:gradFill>
            <a:ln w="9525">
              <a:solidFill>
                <a:schemeClr val="tx1"/>
              </a:solidFill>
              <a:miter lim="800000"/>
              <a:headEnd/>
              <a:tailEnd/>
            </a:ln>
          </p:spPr>
          <p:txBody>
            <a:bodyPr wrap="none" anchor="ctr"/>
            <a:lstStyle/>
            <a:p>
              <a:pPr eaLnBrk="1" hangingPunct="1"/>
              <a:endParaRPr lang="en-US" altLang="en-US"/>
            </a:p>
          </p:txBody>
        </p:sp>
        <p:grpSp>
          <p:nvGrpSpPr>
            <p:cNvPr id="18450" name="Group 19"/>
            <p:cNvGrpSpPr>
              <a:grpSpLocks/>
            </p:cNvGrpSpPr>
            <p:nvPr/>
          </p:nvGrpSpPr>
          <p:grpSpPr bwMode="auto">
            <a:xfrm rot="5400000">
              <a:off x="2456" y="2140"/>
              <a:ext cx="1117" cy="358"/>
              <a:chOff x="1129" y="3995"/>
              <a:chExt cx="1117" cy="358"/>
            </a:xfrm>
          </p:grpSpPr>
          <p:sp>
            <p:nvSpPr>
              <p:cNvPr id="18455" name="Text Box 20"/>
              <p:cNvSpPr txBox="1">
                <a:spLocks noChangeArrowheads="1"/>
              </p:cNvSpPr>
              <p:nvPr/>
            </p:nvSpPr>
            <p:spPr bwMode="auto">
              <a:xfrm>
                <a:off x="1347" y="4014"/>
                <a:ext cx="200"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18456" name="Text Box 21"/>
              <p:cNvSpPr txBox="1">
                <a:spLocks noChangeArrowheads="1"/>
              </p:cNvSpPr>
              <p:nvPr/>
            </p:nvSpPr>
            <p:spPr bwMode="auto">
              <a:xfrm>
                <a:off x="1857" y="3995"/>
                <a:ext cx="164"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18457" name="Line 22"/>
              <p:cNvSpPr>
                <a:spLocks noChangeShapeType="1"/>
              </p:cNvSpPr>
              <p:nvPr/>
            </p:nvSpPr>
            <p:spPr bwMode="auto">
              <a:xfrm rot="-5400000">
                <a:off x="1376" y="4200"/>
                <a:ext cx="300" cy="0"/>
              </a:xfrm>
              <a:prstGeom prst="line">
                <a:avLst/>
              </a:prstGeom>
              <a:noFill/>
              <a:ln w="9525">
                <a:solidFill>
                  <a:schemeClr val="tx1"/>
                </a:solidFill>
                <a:round/>
                <a:headEnd/>
                <a:tailEnd/>
              </a:ln>
            </p:spPr>
            <p:txBody>
              <a:bodyPr/>
              <a:lstStyle/>
              <a:p>
                <a:endParaRPr lang="en-US"/>
              </a:p>
            </p:txBody>
          </p:sp>
          <p:sp>
            <p:nvSpPr>
              <p:cNvPr id="18458" name="Line 23"/>
              <p:cNvSpPr>
                <a:spLocks noChangeShapeType="1"/>
              </p:cNvSpPr>
              <p:nvPr/>
            </p:nvSpPr>
            <p:spPr bwMode="auto">
              <a:xfrm rot="-5400000">
                <a:off x="1523" y="4203"/>
                <a:ext cx="132" cy="0"/>
              </a:xfrm>
              <a:prstGeom prst="line">
                <a:avLst/>
              </a:prstGeom>
              <a:noFill/>
              <a:ln w="28575">
                <a:solidFill>
                  <a:schemeClr val="tx1"/>
                </a:solidFill>
                <a:round/>
                <a:headEnd/>
                <a:tailEnd/>
              </a:ln>
            </p:spPr>
            <p:txBody>
              <a:bodyPr/>
              <a:lstStyle/>
              <a:p>
                <a:endParaRPr lang="en-US"/>
              </a:p>
            </p:txBody>
          </p:sp>
          <p:sp>
            <p:nvSpPr>
              <p:cNvPr id="18459" name="Line 24"/>
              <p:cNvSpPr>
                <a:spLocks noChangeShapeType="1"/>
              </p:cNvSpPr>
              <p:nvPr/>
            </p:nvSpPr>
            <p:spPr bwMode="auto">
              <a:xfrm rot="-5400000">
                <a:off x="1325" y="4004"/>
                <a:ext cx="0" cy="391"/>
              </a:xfrm>
              <a:prstGeom prst="line">
                <a:avLst/>
              </a:prstGeom>
              <a:noFill/>
              <a:ln w="9525">
                <a:solidFill>
                  <a:schemeClr val="tx1"/>
                </a:solidFill>
                <a:round/>
                <a:headEnd/>
                <a:tailEnd/>
              </a:ln>
            </p:spPr>
            <p:txBody>
              <a:bodyPr/>
              <a:lstStyle/>
              <a:p>
                <a:endParaRPr lang="en-US"/>
              </a:p>
            </p:txBody>
          </p:sp>
          <p:sp>
            <p:nvSpPr>
              <p:cNvPr id="18460" name="Line 25"/>
              <p:cNvSpPr>
                <a:spLocks noChangeShapeType="1"/>
              </p:cNvSpPr>
              <p:nvPr/>
            </p:nvSpPr>
            <p:spPr bwMode="auto">
              <a:xfrm rot="-5400000">
                <a:off x="1623" y="4164"/>
                <a:ext cx="0" cy="71"/>
              </a:xfrm>
              <a:prstGeom prst="line">
                <a:avLst/>
              </a:prstGeom>
              <a:noFill/>
              <a:ln w="9525">
                <a:solidFill>
                  <a:schemeClr val="tx1"/>
                </a:solidFill>
                <a:round/>
                <a:headEnd/>
                <a:tailEnd/>
              </a:ln>
            </p:spPr>
            <p:txBody>
              <a:bodyPr/>
              <a:lstStyle/>
              <a:p>
                <a:endParaRPr lang="en-US"/>
              </a:p>
            </p:txBody>
          </p:sp>
          <p:sp>
            <p:nvSpPr>
              <p:cNvPr id="18461" name="Line 26"/>
              <p:cNvSpPr>
                <a:spLocks noChangeShapeType="1"/>
              </p:cNvSpPr>
              <p:nvPr/>
            </p:nvSpPr>
            <p:spPr bwMode="auto">
              <a:xfrm rot="-5400000">
                <a:off x="1511" y="4203"/>
                <a:ext cx="300" cy="0"/>
              </a:xfrm>
              <a:prstGeom prst="line">
                <a:avLst/>
              </a:prstGeom>
              <a:noFill/>
              <a:ln w="9525">
                <a:solidFill>
                  <a:schemeClr val="tx1"/>
                </a:solidFill>
                <a:round/>
                <a:headEnd/>
                <a:tailEnd/>
              </a:ln>
            </p:spPr>
            <p:txBody>
              <a:bodyPr/>
              <a:lstStyle/>
              <a:p>
                <a:endParaRPr lang="en-US"/>
              </a:p>
            </p:txBody>
          </p:sp>
          <p:sp>
            <p:nvSpPr>
              <p:cNvPr id="18462" name="Line 27"/>
              <p:cNvSpPr>
                <a:spLocks noChangeShapeType="1"/>
              </p:cNvSpPr>
              <p:nvPr/>
            </p:nvSpPr>
            <p:spPr bwMode="auto">
              <a:xfrm rot="-5400000">
                <a:off x="1658" y="4206"/>
                <a:ext cx="132" cy="0"/>
              </a:xfrm>
              <a:prstGeom prst="line">
                <a:avLst/>
              </a:prstGeom>
              <a:noFill/>
              <a:ln w="28575">
                <a:solidFill>
                  <a:schemeClr val="tx1"/>
                </a:solidFill>
                <a:round/>
                <a:headEnd/>
                <a:tailEnd/>
              </a:ln>
            </p:spPr>
            <p:txBody>
              <a:bodyPr/>
              <a:lstStyle/>
              <a:p>
                <a:endParaRPr lang="en-US"/>
              </a:p>
            </p:txBody>
          </p:sp>
          <p:sp>
            <p:nvSpPr>
              <p:cNvPr id="18463" name="Line 28"/>
              <p:cNvSpPr>
                <a:spLocks noChangeShapeType="1"/>
              </p:cNvSpPr>
              <p:nvPr/>
            </p:nvSpPr>
            <p:spPr bwMode="auto">
              <a:xfrm rot="-5400000">
                <a:off x="1760" y="4165"/>
                <a:ext cx="0" cy="75"/>
              </a:xfrm>
              <a:prstGeom prst="line">
                <a:avLst/>
              </a:prstGeom>
              <a:noFill/>
              <a:ln w="9525">
                <a:solidFill>
                  <a:schemeClr val="tx1"/>
                </a:solidFill>
                <a:round/>
                <a:headEnd/>
                <a:tailEnd/>
              </a:ln>
            </p:spPr>
            <p:txBody>
              <a:bodyPr/>
              <a:lstStyle/>
              <a:p>
                <a:endParaRPr lang="en-US"/>
              </a:p>
            </p:txBody>
          </p:sp>
          <p:sp>
            <p:nvSpPr>
              <p:cNvPr id="18464" name="Line 29"/>
              <p:cNvSpPr>
                <a:spLocks noChangeShapeType="1"/>
              </p:cNvSpPr>
              <p:nvPr/>
            </p:nvSpPr>
            <p:spPr bwMode="auto">
              <a:xfrm rot="-5400000">
                <a:off x="1644" y="4202"/>
                <a:ext cx="300" cy="0"/>
              </a:xfrm>
              <a:prstGeom prst="line">
                <a:avLst/>
              </a:prstGeom>
              <a:noFill/>
              <a:ln w="9525">
                <a:solidFill>
                  <a:schemeClr val="tx1"/>
                </a:solidFill>
                <a:round/>
                <a:headEnd/>
                <a:tailEnd/>
              </a:ln>
            </p:spPr>
            <p:txBody>
              <a:bodyPr/>
              <a:lstStyle/>
              <a:p>
                <a:endParaRPr lang="en-US"/>
              </a:p>
            </p:txBody>
          </p:sp>
          <p:sp>
            <p:nvSpPr>
              <p:cNvPr id="18465" name="Line 30"/>
              <p:cNvSpPr>
                <a:spLocks noChangeShapeType="1"/>
              </p:cNvSpPr>
              <p:nvPr/>
            </p:nvSpPr>
            <p:spPr bwMode="auto">
              <a:xfrm rot="-5400000">
                <a:off x="1791" y="4205"/>
                <a:ext cx="132" cy="0"/>
              </a:xfrm>
              <a:prstGeom prst="line">
                <a:avLst/>
              </a:prstGeom>
              <a:noFill/>
              <a:ln w="28575">
                <a:solidFill>
                  <a:schemeClr val="tx1"/>
                </a:solidFill>
                <a:round/>
                <a:headEnd/>
                <a:tailEnd/>
              </a:ln>
            </p:spPr>
            <p:txBody>
              <a:bodyPr/>
              <a:lstStyle/>
              <a:p>
                <a:endParaRPr lang="en-US"/>
              </a:p>
            </p:txBody>
          </p:sp>
          <p:sp>
            <p:nvSpPr>
              <p:cNvPr id="18466" name="Line 31"/>
              <p:cNvSpPr>
                <a:spLocks noChangeShapeType="1"/>
              </p:cNvSpPr>
              <p:nvPr/>
            </p:nvSpPr>
            <p:spPr bwMode="auto">
              <a:xfrm rot="-5400000">
                <a:off x="2051" y="4006"/>
                <a:ext cx="0" cy="391"/>
              </a:xfrm>
              <a:prstGeom prst="line">
                <a:avLst/>
              </a:prstGeom>
              <a:noFill/>
              <a:ln w="9525">
                <a:solidFill>
                  <a:schemeClr val="tx1"/>
                </a:solidFill>
                <a:round/>
                <a:headEnd/>
                <a:tailEnd/>
              </a:ln>
            </p:spPr>
            <p:txBody>
              <a:bodyPr/>
              <a:lstStyle/>
              <a:p>
                <a:endParaRPr lang="en-US"/>
              </a:p>
            </p:txBody>
          </p:sp>
        </p:grpSp>
        <p:sp>
          <p:nvSpPr>
            <p:cNvPr id="18451" name="Freeform 32"/>
            <p:cNvSpPr>
              <a:spLocks/>
            </p:cNvSpPr>
            <p:nvPr/>
          </p:nvSpPr>
          <p:spPr bwMode="auto">
            <a:xfrm>
              <a:off x="2988" y="1572"/>
              <a:ext cx="554" cy="211"/>
            </a:xfrm>
            <a:custGeom>
              <a:avLst/>
              <a:gdLst>
                <a:gd name="T0" fmla="*/ 0 w 554"/>
                <a:gd name="T1" fmla="*/ 211 h 211"/>
                <a:gd name="T2" fmla="*/ 0 w 554"/>
                <a:gd name="T3" fmla="*/ 0 h 211"/>
                <a:gd name="T4" fmla="*/ 554 w 554"/>
                <a:gd name="T5" fmla="*/ 0 h 211"/>
                <a:gd name="T6" fmla="*/ 0 60000 65536"/>
                <a:gd name="T7" fmla="*/ 0 60000 65536"/>
                <a:gd name="T8" fmla="*/ 0 60000 65536"/>
                <a:gd name="T9" fmla="*/ 0 w 554"/>
                <a:gd name="T10" fmla="*/ 0 h 211"/>
                <a:gd name="T11" fmla="*/ 554 w 554"/>
                <a:gd name="T12" fmla="*/ 211 h 211"/>
              </a:gdLst>
              <a:ahLst/>
              <a:cxnLst>
                <a:cxn ang="T6">
                  <a:pos x="T0" y="T1"/>
                </a:cxn>
                <a:cxn ang="T7">
                  <a:pos x="T2" y="T3"/>
                </a:cxn>
                <a:cxn ang="T8">
                  <a:pos x="T4" y="T5"/>
                </a:cxn>
              </a:cxnLst>
              <a:rect l="T9" t="T10" r="T11" b="T12"/>
              <a:pathLst>
                <a:path w="554" h="211">
                  <a:moveTo>
                    <a:pt x="0" y="211"/>
                  </a:moveTo>
                  <a:lnTo>
                    <a:pt x="0" y="0"/>
                  </a:lnTo>
                  <a:lnTo>
                    <a:pt x="554" y="0"/>
                  </a:lnTo>
                </a:path>
              </a:pathLst>
            </a:custGeom>
            <a:noFill/>
            <a:ln w="9525">
              <a:solidFill>
                <a:schemeClr val="tx1"/>
              </a:solidFill>
              <a:round/>
              <a:headEnd/>
              <a:tailEnd/>
            </a:ln>
          </p:spPr>
          <p:txBody>
            <a:bodyPr/>
            <a:lstStyle/>
            <a:p>
              <a:endParaRPr lang="en-US"/>
            </a:p>
          </p:txBody>
        </p:sp>
        <p:sp>
          <p:nvSpPr>
            <p:cNvPr id="18452" name="Freeform 33"/>
            <p:cNvSpPr>
              <a:spLocks/>
            </p:cNvSpPr>
            <p:nvPr/>
          </p:nvSpPr>
          <p:spPr bwMode="auto">
            <a:xfrm>
              <a:off x="2986" y="2865"/>
              <a:ext cx="533" cy="281"/>
            </a:xfrm>
            <a:custGeom>
              <a:avLst/>
              <a:gdLst>
                <a:gd name="T0" fmla="*/ 0 w 533"/>
                <a:gd name="T1" fmla="*/ 0 h 281"/>
                <a:gd name="T2" fmla="*/ 0 w 533"/>
                <a:gd name="T3" fmla="*/ 281 h 281"/>
                <a:gd name="T4" fmla="*/ 533 w 533"/>
                <a:gd name="T5" fmla="*/ 281 h 281"/>
                <a:gd name="T6" fmla="*/ 0 60000 65536"/>
                <a:gd name="T7" fmla="*/ 0 60000 65536"/>
                <a:gd name="T8" fmla="*/ 0 60000 65536"/>
                <a:gd name="T9" fmla="*/ 0 w 533"/>
                <a:gd name="T10" fmla="*/ 0 h 281"/>
                <a:gd name="T11" fmla="*/ 533 w 533"/>
                <a:gd name="T12" fmla="*/ 281 h 281"/>
              </a:gdLst>
              <a:ahLst/>
              <a:cxnLst>
                <a:cxn ang="T6">
                  <a:pos x="T0" y="T1"/>
                </a:cxn>
                <a:cxn ang="T7">
                  <a:pos x="T2" y="T3"/>
                </a:cxn>
                <a:cxn ang="T8">
                  <a:pos x="T4" y="T5"/>
                </a:cxn>
              </a:cxnLst>
              <a:rect l="T9" t="T10" r="T11" b="T12"/>
              <a:pathLst>
                <a:path w="533" h="281">
                  <a:moveTo>
                    <a:pt x="0" y="0"/>
                  </a:moveTo>
                  <a:lnTo>
                    <a:pt x="0" y="281"/>
                  </a:lnTo>
                  <a:lnTo>
                    <a:pt x="533" y="281"/>
                  </a:lnTo>
                </a:path>
              </a:pathLst>
            </a:custGeom>
            <a:noFill/>
            <a:ln w="9525">
              <a:solidFill>
                <a:schemeClr val="tx1"/>
              </a:solidFill>
              <a:round/>
              <a:headEnd/>
              <a:tailEnd/>
            </a:ln>
          </p:spPr>
          <p:txBody>
            <a:bodyPr/>
            <a:lstStyle/>
            <a:p>
              <a:endParaRPr lang="en-US"/>
            </a:p>
          </p:txBody>
        </p:sp>
        <p:sp>
          <p:nvSpPr>
            <p:cNvPr id="18453" name="Oval 60"/>
            <p:cNvSpPr>
              <a:spLocks noChangeArrowheads="1"/>
            </p:cNvSpPr>
            <p:nvPr/>
          </p:nvSpPr>
          <p:spPr bwMode="auto">
            <a:xfrm>
              <a:off x="2858" y="2674"/>
              <a:ext cx="261" cy="261"/>
            </a:xfrm>
            <a:prstGeom prst="ellipse">
              <a:avLst/>
            </a:prstGeom>
            <a:solidFill>
              <a:schemeClr val="bg1"/>
            </a:solidFill>
            <a:ln w="9525">
              <a:solidFill>
                <a:schemeClr val="tx1"/>
              </a:solidFill>
              <a:round/>
              <a:headEnd/>
              <a:tailEnd/>
            </a:ln>
          </p:spPr>
          <p:txBody>
            <a:bodyPr wrap="none" anchor="ctr"/>
            <a:lstStyle/>
            <a:p>
              <a:pPr eaLnBrk="1" hangingPunct="1"/>
              <a:endParaRPr lang="en-US" altLang="en-US"/>
            </a:p>
          </p:txBody>
        </p:sp>
        <p:sp>
          <p:nvSpPr>
            <p:cNvPr id="18454" name="Text Box 61"/>
            <p:cNvSpPr txBox="1">
              <a:spLocks noChangeArrowheads="1"/>
            </p:cNvSpPr>
            <p:nvPr/>
          </p:nvSpPr>
          <p:spPr bwMode="auto">
            <a:xfrm>
              <a:off x="2887" y="2697"/>
              <a:ext cx="212" cy="231"/>
            </a:xfrm>
            <a:prstGeom prst="rect">
              <a:avLst/>
            </a:prstGeom>
            <a:noFill/>
            <a:ln w="9525">
              <a:noFill/>
              <a:miter lim="800000"/>
              <a:headEnd/>
              <a:tailEnd/>
            </a:ln>
          </p:spPr>
          <p:txBody>
            <a:bodyPr wrap="none">
              <a:spAutoFit/>
            </a:bodyPr>
            <a:lstStyle/>
            <a:p>
              <a:pPr eaLnBrk="1" hangingPunct="1"/>
              <a:r>
                <a:rPr lang="en-US" altLang="en-US" sz="1800"/>
                <a:t>A</a:t>
              </a:r>
            </a:p>
          </p:txBody>
        </p:sp>
      </p:grpSp>
      <p:sp>
        <p:nvSpPr>
          <p:cNvPr id="1058832" name="Freeform 16"/>
          <p:cNvSpPr>
            <a:spLocks/>
          </p:cNvSpPr>
          <p:nvPr/>
        </p:nvSpPr>
        <p:spPr bwMode="auto">
          <a:xfrm rot="8222725">
            <a:off x="7799388" y="40560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0" name="Freeform 34"/>
          <p:cNvSpPr>
            <a:spLocks/>
          </p:cNvSpPr>
          <p:nvPr/>
        </p:nvSpPr>
        <p:spPr bwMode="auto">
          <a:xfrm rot="8222725">
            <a:off x="7281863" y="40751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1" name="Oval 35"/>
          <p:cNvSpPr>
            <a:spLocks noChangeArrowheads="1"/>
          </p:cNvSpPr>
          <p:nvPr/>
        </p:nvSpPr>
        <p:spPr bwMode="auto">
          <a:xfrm>
            <a:off x="7508875" y="470535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52" name="Freeform 36"/>
          <p:cNvSpPr>
            <a:spLocks/>
          </p:cNvSpPr>
          <p:nvPr/>
        </p:nvSpPr>
        <p:spPr bwMode="auto">
          <a:xfrm rot="8222725">
            <a:off x="6765925" y="408305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3" name="Oval 37"/>
          <p:cNvSpPr>
            <a:spLocks noChangeArrowheads="1"/>
          </p:cNvSpPr>
          <p:nvPr/>
        </p:nvSpPr>
        <p:spPr bwMode="auto">
          <a:xfrm>
            <a:off x="6992938" y="4713288"/>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54" name="Freeform 38"/>
          <p:cNvSpPr>
            <a:spLocks/>
          </p:cNvSpPr>
          <p:nvPr/>
        </p:nvSpPr>
        <p:spPr bwMode="auto">
          <a:xfrm rot="8222725">
            <a:off x="6283325" y="40687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5" name="Oval 39"/>
          <p:cNvSpPr>
            <a:spLocks noChangeArrowheads="1"/>
          </p:cNvSpPr>
          <p:nvPr/>
        </p:nvSpPr>
        <p:spPr bwMode="auto">
          <a:xfrm>
            <a:off x="6510338" y="469900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56" name="Freeform 40"/>
          <p:cNvSpPr>
            <a:spLocks/>
          </p:cNvSpPr>
          <p:nvPr/>
        </p:nvSpPr>
        <p:spPr bwMode="auto">
          <a:xfrm rot="8222725">
            <a:off x="5789613" y="4065588"/>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7" name="Oval 41"/>
          <p:cNvSpPr>
            <a:spLocks noChangeArrowheads="1"/>
          </p:cNvSpPr>
          <p:nvPr/>
        </p:nvSpPr>
        <p:spPr bwMode="auto">
          <a:xfrm>
            <a:off x="6016625" y="4695825"/>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58" name="Oval 42"/>
          <p:cNvSpPr>
            <a:spLocks noChangeArrowheads="1"/>
          </p:cNvSpPr>
          <p:nvPr/>
        </p:nvSpPr>
        <p:spPr bwMode="auto">
          <a:xfrm>
            <a:off x="8026400" y="468630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88" name="Line 72"/>
          <p:cNvSpPr>
            <a:spLocks noChangeShapeType="1"/>
          </p:cNvSpPr>
          <p:nvPr/>
        </p:nvSpPr>
        <p:spPr bwMode="auto">
          <a:xfrm flipH="1">
            <a:off x="4881563" y="4941888"/>
            <a:ext cx="434975" cy="0"/>
          </a:xfrm>
          <a:prstGeom prst="line">
            <a:avLst/>
          </a:prstGeom>
          <a:noFill/>
          <a:ln w="57150">
            <a:solidFill>
              <a:srgbClr val="FF0000"/>
            </a:solidFill>
            <a:round/>
            <a:headEnd/>
            <a:tailEnd type="triangle" w="med" len="med"/>
          </a:ln>
        </p:spPr>
        <p:txBody>
          <a:bodyPr/>
          <a:lstStyle/>
          <a:p>
            <a:endParaRPr lang="en-US"/>
          </a:p>
        </p:txBody>
      </p:sp>
      <p:sp>
        <p:nvSpPr>
          <p:cNvPr id="184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extLst>
      <p:ext uri="{BB962C8B-B14F-4D97-AF65-F5344CB8AC3E}">
        <p14:creationId xmlns:p14="http://schemas.microsoft.com/office/powerpoint/2010/main" val="94319987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8818">
                                            <p:txEl>
                                              <p:pRg st="1" end="1"/>
                                            </p:txEl>
                                          </p:spTgt>
                                        </p:tgtEl>
                                        <p:attrNameLst>
                                          <p:attrName>style.visibility</p:attrName>
                                        </p:attrNameLst>
                                      </p:cBhvr>
                                      <p:to>
                                        <p:strVal val="visible"/>
                                      </p:to>
                                    </p:set>
                                    <p:anim calcmode="lin" valueType="num">
                                      <p:cBhvr additive="base">
                                        <p:cTn id="7" dur="500" fill="hold"/>
                                        <p:tgtEl>
                                          <p:spTgt spid="10588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88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58832"/>
                                        </p:tgtEl>
                                        <p:attrNameLst>
                                          <p:attrName>style.visibility</p:attrName>
                                        </p:attrNameLst>
                                      </p:cBhvr>
                                      <p:to>
                                        <p:strVal val="visible"/>
                                      </p:to>
                                    </p:set>
                                    <p:animEffect transition="in" filter="wipe(right)">
                                      <p:cBhvr>
                                        <p:cTn id="18" dur="500"/>
                                        <p:tgtEl>
                                          <p:spTgt spid="1058832"/>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058858"/>
                                        </p:tgtEl>
                                        <p:attrNameLst>
                                          <p:attrName>style.visibility</p:attrName>
                                        </p:attrNameLst>
                                      </p:cBhvr>
                                      <p:to>
                                        <p:strVal val="visible"/>
                                      </p:to>
                                    </p:set>
                                    <p:animEffect transition="in" filter="fade">
                                      <p:cBhvr>
                                        <p:cTn id="22" dur="500"/>
                                        <p:tgtEl>
                                          <p:spTgt spid="1058858"/>
                                        </p:tgtEl>
                                      </p:cBhvr>
                                    </p:animEffect>
                                  </p:childTnLst>
                                </p:cTn>
                              </p:par>
                            </p:childTnLst>
                          </p:cTn>
                        </p:par>
                        <p:par>
                          <p:cTn id="23" fill="hold" nodeType="afterGroup">
                            <p:stCondLst>
                              <p:cond delay="1000"/>
                            </p:stCondLst>
                            <p:childTnLst>
                              <p:par>
                                <p:cTn id="24" presetID="64" presetClass="path" presetSubtype="0" accel="50000" decel="50000" fill="hold" grpId="1" nodeType="afterEffect">
                                  <p:stCondLst>
                                    <p:cond delay="0"/>
                                  </p:stCondLst>
                                  <p:childTnLst>
                                    <p:animMotion origin="layout" path="M 4.44444E-6 -2.59259E-6 L -0.02084 -0.31227 " pathEditMode="relative" rAng="0" ptsTypes="AA">
                                      <p:cBhvr>
                                        <p:cTn id="25" dur="1000" fill="hold"/>
                                        <p:tgtEl>
                                          <p:spTgt spid="1058858"/>
                                        </p:tgtEl>
                                        <p:attrNameLst>
                                          <p:attrName>ppt_x</p:attrName>
                                          <p:attrName>ppt_y</p:attrName>
                                        </p:attrNameLst>
                                      </p:cBhvr>
                                      <p:rCtr x="-1000" y="-15600"/>
                                    </p:animMotion>
                                  </p:childTnLst>
                                  <p:subTnLst>
                                    <p:audio>
                                      <p:cMediaNode>
                                        <p:cTn display="0" masterRel="sameClick">
                                          <p:stCondLst>
                                            <p:cond evt="begin" delay="0">
                                              <p:tn val="24"/>
                                            </p:cond>
                                          </p:stCondLst>
                                          <p:endCondLst>
                                            <p:cond evt="onStopAudio" delay="0">
                                              <p:tgtEl>
                                                <p:sldTgt/>
                                              </p:tgtEl>
                                            </p:cond>
                                          </p:endCondLst>
                                        </p:cTn>
                                        <p:tgtEl>
                                          <p:sndTgt r:embed="rId6" name="boing.wav"/>
                                        </p:tgtEl>
                                      </p:cMediaNode>
                                    </p:audio>
                                  </p:subTnLst>
                                </p:cTn>
                              </p:par>
                            </p:childTnLst>
                          </p:cTn>
                        </p:par>
                        <p:par>
                          <p:cTn id="26" fill="hold" nodeType="afterGroup">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058888"/>
                                        </p:tgtEl>
                                        <p:attrNameLst>
                                          <p:attrName>style.visibility</p:attrName>
                                        </p:attrNameLst>
                                      </p:cBhvr>
                                      <p:to>
                                        <p:strVal val="visible"/>
                                      </p:to>
                                    </p:set>
                                    <p:animEffect transition="in" filter="wipe(right)">
                                      <p:cBhvr>
                                        <p:cTn id="29" dur="500"/>
                                        <p:tgtEl>
                                          <p:spTgt spid="1058888"/>
                                        </p:tgtEl>
                                      </p:cBhvr>
                                    </p:animEffect>
                                  </p:childTnLst>
                                </p:cTn>
                              </p:par>
                              <p:par>
                                <p:cTn id="30" presetID="22" presetClass="exit" presetSubtype="2" fill="hold" grpId="1" nodeType="withEffect">
                                  <p:stCondLst>
                                    <p:cond delay="0"/>
                                  </p:stCondLst>
                                  <p:childTnLst>
                                    <p:animEffect transition="out" filter="wipe(right)">
                                      <p:cBhvr>
                                        <p:cTn id="31" dur="500"/>
                                        <p:tgtEl>
                                          <p:spTgt spid="1058832"/>
                                        </p:tgtEl>
                                      </p:cBhvr>
                                    </p:animEffect>
                                    <p:set>
                                      <p:cBhvr>
                                        <p:cTn id="32" dur="1" fill="hold">
                                          <p:stCondLst>
                                            <p:cond delay="499"/>
                                          </p:stCondLst>
                                        </p:cTn>
                                        <p:tgtEl>
                                          <p:spTgt spid="1058832"/>
                                        </p:tgtEl>
                                        <p:attrNameLst>
                                          <p:attrName>style.visibility</p:attrName>
                                        </p:attrNameLst>
                                      </p:cBhvr>
                                      <p:to>
                                        <p:strVal val="hidden"/>
                                      </p:to>
                                    </p:set>
                                  </p:childTnLst>
                                </p:cTn>
                              </p:par>
                            </p:childTnLst>
                          </p:cTn>
                        </p:par>
                        <p:par>
                          <p:cTn id="33" fill="hold" nodeType="afterGroup">
                            <p:stCondLst>
                              <p:cond delay="2500"/>
                            </p:stCondLst>
                            <p:childTnLst>
                              <p:par>
                                <p:cTn id="34" presetID="10" presetClass="exit" presetSubtype="0" fill="hold" grpId="2" nodeType="afterEffect">
                                  <p:stCondLst>
                                    <p:cond delay="0"/>
                                  </p:stCondLst>
                                  <p:childTnLst>
                                    <p:animEffect transition="out" filter="fade">
                                      <p:cBhvr>
                                        <p:cTn id="35" dur="2000"/>
                                        <p:tgtEl>
                                          <p:spTgt spid="1058858"/>
                                        </p:tgtEl>
                                      </p:cBhvr>
                                    </p:animEffect>
                                    <p:set>
                                      <p:cBhvr>
                                        <p:cTn id="36" dur="1" fill="hold">
                                          <p:stCondLst>
                                            <p:cond delay="1999"/>
                                          </p:stCondLst>
                                        </p:cTn>
                                        <p:tgtEl>
                                          <p:spTgt spid="105885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58818">
                                            <p:txEl>
                                              <p:pRg st="2" end="2"/>
                                            </p:txEl>
                                          </p:spTgt>
                                        </p:tgtEl>
                                        <p:attrNameLst>
                                          <p:attrName>style.visibility</p:attrName>
                                        </p:attrNameLst>
                                      </p:cBhvr>
                                      <p:to>
                                        <p:strVal val="visible"/>
                                      </p:to>
                                    </p:set>
                                    <p:anim calcmode="lin" valueType="num">
                                      <p:cBhvr additive="base">
                                        <p:cTn id="41" dur="500" fill="hold"/>
                                        <p:tgtEl>
                                          <p:spTgt spid="105881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588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058850"/>
                                        </p:tgtEl>
                                        <p:attrNameLst>
                                          <p:attrName>style.visibility</p:attrName>
                                        </p:attrNameLst>
                                      </p:cBhvr>
                                      <p:to>
                                        <p:strVal val="visible"/>
                                      </p:to>
                                    </p:set>
                                    <p:animEffect transition="in" filter="wipe(right)">
                                      <p:cBhvr>
                                        <p:cTn id="47" dur="500"/>
                                        <p:tgtEl>
                                          <p:spTgt spid="1058850"/>
                                        </p:tgtEl>
                                      </p:cBhvr>
                                    </p:animEffect>
                                  </p:childTnLst>
                                  <p:subTnLst>
                                    <p:audio>
                                      <p:cMediaNode>
                                        <p:cTn display="0" masterRel="sameClick">
                                          <p:stCondLst>
                                            <p:cond evt="begin" delay="0">
                                              <p:tn val="45"/>
                                            </p:cond>
                                          </p:stCondLst>
                                          <p:endCondLst>
                                            <p:cond evt="onStopAudio" delay="0">
                                              <p:tgtEl>
                                                <p:sldTgt/>
                                              </p:tgtEl>
                                            </p:cond>
                                          </p:endCondLst>
                                        </p:cTn>
                                        <p:tgtEl>
                                          <p:sndTgt r:embed="rId5" name="voltage.wav"/>
                                        </p:tgtEl>
                                      </p:cMediaNode>
                                    </p:audio>
                                  </p:subTnLst>
                                </p:cTn>
                              </p:par>
                            </p:childTnLst>
                          </p:cTn>
                        </p:par>
                        <p:par>
                          <p:cTn id="48" fill="hold" nodeType="afterGroup">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058851"/>
                                        </p:tgtEl>
                                        <p:attrNameLst>
                                          <p:attrName>style.visibility</p:attrName>
                                        </p:attrNameLst>
                                      </p:cBhvr>
                                      <p:to>
                                        <p:strVal val="visible"/>
                                      </p:to>
                                    </p:set>
                                    <p:animEffect transition="in" filter="fade">
                                      <p:cBhvr>
                                        <p:cTn id="51" dur="500"/>
                                        <p:tgtEl>
                                          <p:spTgt spid="1058851"/>
                                        </p:tgtEl>
                                      </p:cBhvr>
                                    </p:animEffect>
                                  </p:childTnLst>
                                </p:cTn>
                              </p:par>
                            </p:childTnLst>
                          </p:cTn>
                        </p:par>
                        <p:par>
                          <p:cTn id="52" fill="hold" nodeType="afterGroup">
                            <p:stCondLst>
                              <p:cond delay="1000"/>
                            </p:stCondLst>
                            <p:childTnLst>
                              <p:par>
                                <p:cTn id="53" presetID="64" presetClass="path" presetSubtype="0" accel="50000" decel="50000" fill="hold" grpId="1" nodeType="afterEffect">
                                  <p:stCondLst>
                                    <p:cond delay="0"/>
                                  </p:stCondLst>
                                  <p:childTnLst>
                                    <p:animMotion origin="layout" path="M 4.44444E-6 -2.59259E-6 L -0.02084 -0.31227 " pathEditMode="relative" rAng="0" ptsTypes="AA">
                                      <p:cBhvr>
                                        <p:cTn id="54" dur="1000" fill="hold"/>
                                        <p:tgtEl>
                                          <p:spTgt spid="1058851"/>
                                        </p:tgtEl>
                                        <p:attrNameLst>
                                          <p:attrName>ppt_x</p:attrName>
                                          <p:attrName>ppt_y</p:attrName>
                                        </p:attrNameLst>
                                      </p:cBhvr>
                                      <p:rCtr x="-1000" y="-15600"/>
                                    </p:animMotion>
                                  </p:childTnLst>
                                  <p:subTnLst>
                                    <p:audio>
                                      <p:cMediaNode>
                                        <p:cTn display="0" masterRel="sameClick">
                                          <p:stCondLst>
                                            <p:cond evt="begin" delay="0">
                                              <p:tn val="53"/>
                                            </p:cond>
                                          </p:stCondLst>
                                          <p:endCondLst>
                                            <p:cond evt="onStopAudio" delay="0">
                                              <p:tgtEl>
                                                <p:sldTgt/>
                                              </p:tgtEl>
                                            </p:cond>
                                          </p:endCondLst>
                                        </p:cTn>
                                        <p:tgtEl>
                                          <p:sndTgt r:embed="rId6" name="boing.wav"/>
                                        </p:tgtEl>
                                      </p:cMediaNode>
                                    </p:audio>
                                  </p:subTnLst>
                                </p:cTn>
                              </p:par>
                              <p:par>
                                <p:cTn id="55" presetID="22" presetClass="exit" presetSubtype="2" fill="hold" grpId="1" nodeType="withEffect">
                                  <p:stCondLst>
                                    <p:cond delay="0"/>
                                  </p:stCondLst>
                                  <p:childTnLst>
                                    <p:animEffect transition="out" filter="wipe(right)">
                                      <p:cBhvr>
                                        <p:cTn id="56" dur="500"/>
                                        <p:tgtEl>
                                          <p:spTgt spid="1058850"/>
                                        </p:tgtEl>
                                      </p:cBhvr>
                                    </p:animEffect>
                                    <p:set>
                                      <p:cBhvr>
                                        <p:cTn id="57" dur="1" fill="hold">
                                          <p:stCondLst>
                                            <p:cond delay="499"/>
                                          </p:stCondLst>
                                        </p:cTn>
                                        <p:tgtEl>
                                          <p:spTgt spid="1058850"/>
                                        </p:tgtEl>
                                        <p:attrNameLst>
                                          <p:attrName>style.visibility</p:attrName>
                                        </p:attrNameLst>
                                      </p:cBhvr>
                                      <p:to>
                                        <p:strVal val="hidden"/>
                                      </p:to>
                                    </p:set>
                                  </p:childTnLst>
                                </p:cTn>
                              </p:par>
                            </p:childTnLst>
                          </p:cTn>
                        </p:par>
                        <p:par>
                          <p:cTn id="58" fill="hold" nodeType="afterGroup">
                            <p:stCondLst>
                              <p:cond delay="2000"/>
                            </p:stCondLst>
                            <p:childTnLst>
                              <p:par>
                                <p:cTn id="59" presetID="10" presetClass="exit" presetSubtype="0" fill="hold" grpId="2" nodeType="afterEffect">
                                  <p:stCondLst>
                                    <p:cond delay="0"/>
                                  </p:stCondLst>
                                  <p:childTnLst>
                                    <p:animEffect transition="out" filter="fade">
                                      <p:cBhvr>
                                        <p:cTn id="60" dur="2000"/>
                                        <p:tgtEl>
                                          <p:spTgt spid="1058851"/>
                                        </p:tgtEl>
                                      </p:cBhvr>
                                    </p:animEffect>
                                    <p:set>
                                      <p:cBhvr>
                                        <p:cTn id="61" dur="1" fill="hold">
                                          <p:stCondLst>
                                            <p:cond delay="1999"/>
                                          </p:stCondLst>
                                        </p:cTn>
                                        <p:tgtEl>
                                          <p:spTgt spid="1058851"/>
                                        </p:tgtEl>
                                        <p:attrNameLst>
                                          <p:attrName>style.visibility</p:attrName>
                                        </p:attrNameLst>
                                      </p:cBhvr>
                                      <p:to>
                                        <p:strVal val="hidden"/>
                                      </p:to>
                                    </p:set>
                                  </p:childTnLst>
                                </p:cTn>
                              </p:par>
                            </p:childTnLst>
                          </p:cTn>
                        </p:par>
                        <p:par>
                          <p:cTn id="62" fill="hold" nodeType="afterGroup">
                            <p:stCondLst>
                              <p:cond delay="4000"/>
                            </p:stCondLst>
                            <p:childTnLst>
                              <p:par>
                                <p:cTn id="63" presetID="22" presetClass="entr" presetSubtype="2" fill="hold" grpId="0" nodeType="afterEffect">
                                  <p:stCondLst>
                                    <p:cond delay="0"/>
                                  </p:stCondLst>
                                  <p:childTnLst>
                                    <p:set>
                                      <p:cBhvr>
                                        <p:cTn id="64" dur="1" fill="hold">
                                          <p:stCondLst>
                                            <p:cond delay="0"/>
                                          </p:stCondLst>
                                        </p:cTn>
                                        <p:tgtEl>
                                          <p:spTgt spid="1058852"/>
                                        </p:tgtEl>
                                        <p:attrNameLst>
                                          <p:attrName>style.visibility</p:attrName>
                                        </p:attrNameLst>
                                      </p:cBhvr>
                                      <p:to>
                                        <p:strVal val="visible"/>
                                      </p:to>
                                    </p:set>
                                    <p:animEffect transition="in" filter="wipe(right)">
                                      <p:cBhvr>
                                        <p:cTn id="65" dur="500"/>
                                        <p:tgtEl>
                                          <p:spTgt spid="1058852"/>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childTnLst>
                          </p:cTn>
                        </p:par>
                        <p:par>
                          <p:cTn id="66" fill="hold" nodeType="afterGroup">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1058853"/>
                                        </p:tgtEl>
                                        <p:attrNameLst>
                                          <p:attrName>style.visibility</p:attrName>
                                        </p:attrNameLst>
                                      </p:cBhvr>
                                      <p:to>
                                        <p:strVal val="visible"/>
                                      </p:to>
                                    </p:set>
                                    <p:animEffect transition="in" filter="fade">
                                      <p:cBhvr>
                                        <p:cTn id="69" dur="500"/>
                                        <p:tgtEl>
                                          <p:spTgt spid="1058853"/>
                                        </p:tgtEl>
                                      </p:cBhvr>
                                    </p:animEffect>
                                  </p:childTnLst>
                                </p:cTn>
                              </p:par>
                            </p:childTnLst>
                          </p:cTn>
                        </p:par>
                        <p:par>
                          <p:cTn id="70" fill="hold" nodeType="afterGroup">
                            <p:stCondLst>
                              <p:cond delay="5000"/>
                            </p:stCondLst>
                            <p:childTnLst>
                              <p:par>
                                <p:cTn id="71" presetID="64" presetClass="path" presetSubtype="0" accel="50000" decel="50000" fill="hold" grpId="1" nodeType="afterEffect">
                                  <p:stCondLst>
                                    <p:cond delay="0"/>
                                  </p:stCondLst>
                                  <p:childTnLst>
                                    <p:animMotion origin="layout" path="M 4.44444E-6 -2.59259E-6 L -0.02084 -0.31227 " pathEditMode="relative" rAng="0" ptsTypes="AA">
                                      <p:cBhvr>
                                        <p:cTn id="72" dur="1000" fill="hold"/>
                                        <p:tgtEl>
                                          <p:spTgt spid="1058853"/>
                                        </p:tgtEl>
                                        <p:attrNameLst>
                                          <p:attrName>ppt_x</p:attrName>
                                          <p:attrName>ppt_y</p:attrName>
                                        </p:attrNameLst>
                                      </p:cBhvr>
                                      <p:rCtr x="-1000" y="-15600"/>
                                    </p:animMotion>
                                  </p:childTnLst>
                                  <p:subTnLst>
                                    <p:audio>
                                      <p:cMediaNode>
                                        <p:cTn display="0" masterRel="sameClick">
                                          <p:stCondLst>
                                            <p:cond evt="begin" delay="0">
                                              <p:tn val="71"/>
                                            </p:cond>
                                          </p:stCondLst>
                                          <p:endCondLst>
                                            <p:cond evt="onStopAudio" delay="0">
                                              <p:tgtEl>
                                                <p:sldTgt/>
                                              </p:tgtEl>
                                            </p:cond>
                                          </p:endCondLst>
                                        </p:cTn>
                                        <p:tgtEl>
                                          <p:sndTgt r:embed="rId6" name="boing.wav"/>
                                        </p:tgtEl>
                                      </p:cMediaNode>
                                    </p:audio>
                                  </p:subTnLst>
                                </p:cTn>
                              </p:par>
                              <p:par>
                                <p:cTn id="73" presetID="22" presetClass="exit" presetSubtype="2" fill="hold" grpId="1" nodeType="withEffect">
                                  <p:stCondLst>
                                    <p:cond delay="0"/>
                                  </p:stCondLst>
                                  <p:childTnLst>
                                    <p:animEffect transition="out" filter="wipe(right)">
                                      <p:cBhvr>
                                        <p:cTn id="74" dur="500"/>
                                        <p:tgtEl>
                                          <p:spTgt spid="1058852"/>
                                        </p:tgtEl>
                                      </p:cBhvr>
                                    </p:animEffect>
                                    <p:set>
                                      <p:cBhvr>
                                        <p:cTn id="75" dur="1" fill="hold">
                                          <p:stCondLst>
                                            <p:cond delay="499"/>
                                          </p:stCondLst>
                                        </p:cTn>
                                        <p:tgtEl>
                                          <p:spTgt spid="1058852"/>
                                        </p:tgtEl>
                                        <p:attrNameLst>
                                          <p:attrName>style.visibility</p:attrName>
                                        </p:attrNameLst>
                                      </p:cBhvr>
                                      <p:to>
                                        <p:strVal val="hidden"/>
                                      </p:to>
                                    </p:set>
                                  </p:childTnLst>
                                </p:cTn>
                              </p:par>
                            </p:childTnLst>
                          </p:cTn>
                        </p:par>
                        <p:par>
                          <p:cTn id="76" fill="hold" nodeType="afterGroup">
                            <p:stCondLst>
                              <p:cond delay="6000"/>
                            </p:stCondLst>
                            <p:childTnLst>
                              <p:par>
                                <p:cTn id="77" presetID="10" presetClass="exit" presetSubtype="0" fill="hold" grpId="2" nodeType="afterEffect">
                                  <p:stCondLst>
                                    <p:cond delay="0"/>
                                  </p:stCondLst>
                                  <p:childTnLst>
                                    <p:animEffect transition="out" filter="fade">
                                      <p:cBhvr>
                                        <p:cTn id="78" dur="2000"/>
                                        <p:tgtEl>
                                          <p:spTgt spid="1058853"/>
                                        </p:tgtEl>
                                      </p:cBhvr>
                                    </p:animEffect>
                                    <p:set>
                                      <p:cBhvr>
                                        <p:cTn id="79" dur="1" fill="hold">
                                          <p:stCondLst>
                                            <p:cond delay="1999"/>
                                          </p:stCondLst>
                                        </p:cTn>
                                        <p:tgtEl>
                                          <p:spTgt spid="1058853"/>
                                        </p:tgtEl>
                                        <p:attrNameLst>
                                          <p:attrName>style.visibility</p:attrName>
                                        </p:attrNameLst>
                                      </p:cBhvr>
                                      <p:to>
                                        <p:strVal val="hidden"/>
                                      </p:to>
                                    </p:set>
                                  </p:childTnLst>
                                </p:cTn>
                              </p:par>
                            </p:childTnLst>
                          </p:cTn>
                        </p:par>
                        <p:par>
                          <p:cTn id="80" fill="hold" nodeType="afterGroup">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1058854"/>
                                        </p:tgtEl>
                                        <p:attrNameLst>
                                          <p:attrName>style.visibility</p:attrName>
                                        </p:attrNameLst>
                                      </p:cBhvr>
                                      <p:to>
                                        <p:strVal val="visible"/>
                                      </p:to>
                                    </p:set>
                                    <p:animEffect transition="in" filter="wipe(right)">
                                      <p:cBhvr>
                                        <p:cTn id="83" dur="500"/>
                                        <p:tgtEl>
                                          <p:spTgt spid="1058854"/>
                                        </p:tgtEl>
                                      </p:cBhvr>
                                    </p:animEffect>
                                  </p:childTnLst>
                                  <p:subTnLst>
                                    <p:audio>
                                      <p:cMediaNode>
                                        <p:cTn display="0" masterRel="sameClick">
                                          <p:stCondLst>
                                            <p:cond evt="begin" delay="0">
                                              <p:tn val="81"/>
                                            </p:cond>
                                          </p:stCondLst>
                                          <p:endCondLst>
                                            <p:cond evt="onStopAudio" delay="0">
                                              <p:tgtEl>
                                                <p:sldTgt/>
                                              </p:tgtEl>
                                            </p:cond>
                                          </p:endCondLst>
                                        </p:cTn>
                                        <p:tgtEl>
                                          <p:sndTgt r:embed="rId5" name="voltage.wav"/>
                                        </p:tgtEl>
                                      </p:cMediaNode>
                                    </p:audio>
                                  </p:subTnLst>
                                </p:cTn>
                              </p:par>
                            </p:childTnLst>
                          </p:cTn>
                        </p:par>
                        <p:par>
                          <p:cTn id="84" fill="hold" nodeType="afterGroup">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1058855"/>
                                        </p:tgtEl>
                                        <p:attrNameLst>
                                          <p:attrName>style.visibility</p:attrName>
                                        </p:attrNameLst>
                                      </p:cBhvr>
                                      <p:to>
                                        <p:strVal val="visible"/>
                                      </p:to>
                                    </p:set>
                                    <p:animEffect transition="in" filter="fade">
                                      <p:cBhvr>
                                        <p:cTn id="87" dur="500"/>
                                        <p:tgtEl>
                                          <p:spTgt spid="1058855"/>
                                        </p:tgtEl>
                                      </p:cBhvr>
                                    </p:animEffect>
                                  </p:childTnLst>
                                </p:cTn>
                              </p:par>
                            </p:childTnLst>
                          </p:cTn>
                        </p:par>
                        <p:par>
                          <p:cTn id="88" fill="hold" nodeType="afterGroup">
                            <p:stCondLst>
                              <p:cond delay="9000"/>
                            </p:stCondLst>
                            <p:childTnLst>
                              <p:par>
                                <p:cTn id="89" presetID="64" presetClass="path" presetSubtype="0" accel="50000" decel="50000" fill="hold" grpId="1" nodeType="afterEffect">
                                  <p:stCondLst>
                                    <p:cond delay="0"/>
                                  </p:stCondLst>
                                  <p:childTnLst>
                                    <p:animMotion origin="layout" path="M 4.44444E-6 -2.59259E-6 L -0.02084 -0.31227 " pathEditMode="relative" rAng="0" ptsTypes="AA">
                                      <p:cBhvr>
                                        <p:cTn id="90" dur="1000" fill="hold"/>
                                        <p:tgtEl>
                                          <p:spTgt spid="1058855"/>
                                        </p:tgtEl>
                                        <p:attrNameLst>
                                          <p:attrName>ppt_x</p:attrName>
                                          <p:attrName>ppt_y</p:attrName>
                                        </p:attrNameLst>
                                      </p:cBhvr>
                                      <p:rCtr x="-1000" y="-15600"/>
                                    </p:animMotion>
                                  </p:childTnLst>
                                  <p:subTnLst>
                                    <p:audio>
                                      <p:cMediaNode>
                                        <p:cTn display="0" masterRel="sameClick">
                                          <p:stCondLst>
                                            <p:cond evt="begin" delay="0">
                                              <p:tn val="89"/>
                                            </p:cond>
                                          </p:stCondLst>
                                          <p:endCondLst>
                                            <p:cond evt="onStopAudio" delay="0">
                                              <p:tgtEl>
                                                <p:sldTgt/>
                                              </p:tgtEl>
                                            </p:cond>
                                          </p:endCondLst>
                                        </p:cTn>
                                        <p:tgtEl>
                                          <p:sndTgt r:embed="rId6" name="boing.wav"/>
                                        </p:tgtEl>
                                      </p:cMediaNode>
                                    </p:audio>
                                  </p:subTnLst>
                                </p:cTn>
                              </p:par>
                              <p:par>
                                <p:cTn id="91" presetID="22" presetClass="exit" presetSubtype="2" fill="hold" grpId="1" nodeType="withEffect">
                                  <p:stCondLst>
                                    <p:cond delay="0"/>
                                  </p:stCondLst>
                                  <p:childTnLst>
                                    <p:animEffect transition="out" filter="wipe(right)">
                                      <p:cBhvr>
                                        <p:cTn id="92" dur="500"/>
                                        <p:tgtEl>
                                          <p:spTgt spid="1058854"/>
                                        </p:tgtEl>
                                      </p:cBhvr>
                                    </p:animEffect>
                                    <p:set>
                                      <p:cBhvr>
                                        <p:cTn id="93" dur="1" fill="hold">
                                          <p:stCondLst>
                                            <p:cond delay="499"/>
                                          </p:stCondLst>
                                        </p:cTn>
                                        <p:tgtEl>
                                          <p:spTgt spid="1058854"/>
                                        </p:tgtEl>
                                        <p:attrNameLst>
                                          <p:attrName>style.visibility</p:attrName>
                                        </p:attrNameLst>
                                      </p:cBhvr>
                                      <p:to>
                                        <p:strVal val="hidden"/>
                                      </p:to>
                                    </p:set>
                                  </p:childTnLst>
                                </p:cTn>
                              </p:par>
                            </p:childTnLst>
                          </p:cTn>
                        </p:par>
                        <p:par>
                          <p:cTn id="94" fill="hold" nodeType="afterGroup">
                            <p:stCondLst>
                              <p:cond delay="10000"/>
                            </p:stCondLst>
                            <p:childTnLst>
                              <p:par>
                                <p:cTn id="95" presetID="10" presetClass="exit" presetSubtype="0" fill="hold" grpId="2" nodeType="afterEffect">
                                  <p:stCondLst>
                                    <p:cond delay="0"/>
                                  </p:stCondLst>
                                  <p:childTnLst>
                                    <p:animEffect transition="out" filter="fade">
                                      <p:cBhvr>
                                        <p:cTn id="96" dur="2000"/>
                                        <p:tgtEl>
                                          <p:spTgt spid="1058855"/>
                                        </p:tgtEl>
                                      </p:cBhvr>
                                    </p:animEffect>
                                    <p:set>
                                      <p:cBhvr>
                                        <p:cTn id="97" dur="1" fill="hold">
                                          <p:stCondLst>
                                            <p:cond delay="1999"/>
                                          </p:stCondLst>
                                        </p:cTn>
                                        <p:tgtEl>
                                          <p:spTgt spid="1058855"/>
                                        </p:tgtEl>
                                        <p:attrNameLst>
                                          <p:attrName>style.visibility</p:attrName>
                                        </p:attrNameLst>
                                      </p:cBhvr>
                                      <p:to>
                                        <p:strVal val="hidden"/>
                                      </p:to>
                                    </p:set>
                                  </p:childTnLst>
                                </p:cTn>
                              </p:par>
                            </p:childTnLst>
                          </p:cTn>
                        </p:par>
                        <p:par>
                          <p:cTn id="98" fill="hold" nodeType="afterGroup">
                            <p:stCondLst>
                              <p:cond delay="12000"/>
                            </p:stCondLst>
                            <p:childTnLst>
                              <p:par>
                                <p:cTn id="99" presetID="22" presetClass="entr" presetSubtype="2" fill="hold" grpId="0" nodeType="afterEffect">
                                  <p:stCondLst>
                                    <p:cond delay="0"/>
                                  </p:stCondLst>
                                  <p:childTnLst>
                                    <p:set>
                                      <p:cBhvr>
                                        <p:cTn id="100" dur="1" fill="hold">
                                          <p:stCondLst>
                                            <p:cond delay="0"/>
                                          </p:stCondLst>
                                        </p:cTn>
                                        <p:tgtEl>
                                          <p:spTgt spid="1058856"/>
                                        </p:tgtEl>
                                        <p:attrNameLst>
                                          <p:attrName>style.visibility</p:attrName>
                                        </p:attrNameLst>
                                      </p:cBhvr>
                                      <p:to>
                                        <p:strVal val="visible"/>
                                      </p:to>
                                    </p:set>
                                    <p:animEffect transition="in" filter="wipe(right)">
                                      <p:cBhvr>
                                        <p:cTn id="101" dur="500"/>
                                        <p:tgtEl>
                                          <p:spTgt spid="1058856"/>
                                        </p:tgtEl>
                                      </p:cBhvr>
                                    </p:animEffect>
                                  </p:childTnLst>
                                  <p:subTnLst>
                                    <p:audio>
                                      <p:cMediaNode>
                                        <p:cTn display="0" masterRel="sameClick">
                                          <p:stCondLst>
                                            <p:cond evt="begin" delay="0">
                                              <p:tn val="99"/>
                                            </p:cond>
                                          </p:stCondLst>
                                          <p:endCondLst>
                                            <p:cond evt="onStopAudio" delay="0">
                                              <p:tgtEl>
                                                <p:sldTgt/>
                                              </p:tgtEl>
                                            </p:cond>
                                          </p:endCondLst>
                                        </p:cTn>
                                        <p:tgtEl>
                                          <p:sndTgt r:embed="rId5" name="voltage.wav"/>
                                        </p:tgtEl>
                                      </p:cMediaNode>
                                    </p:audio>
                                  </p:subTnLst>
                                </p:cTn>
                              </p:par>
                            </p:childTnLst>
                          </p:cTn>
                        </p:par>
                        <p:par>
                          <p:cTn id="102" fill="hold" nodeType="afterGroup">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1058857"/>
                                        </p:tgtEl>
                                        <p:attrNameLst>
                                          <p:attrName>style.visibility</p:attrName>
                                        </p:attrNameLst>
                                      </p:cBhvr>
                                      <p:to>
                                        <p:strVal val="visible"/>
                                      </p:to>
                                    </p:set>
                                    <p:animEffect transition="in" filter="fade">
                                      <p:cBhvr>
                                        <p:cTn id="105" dur="500"/>
                                        <p:tgtEl>
                                          <p:spTgt spid="1058857"/>
                                        </p:tgtEl>
                                      </p:cBhvr>
                                    </p:animEffect>
                                  </p:childTnLst>
                                </p:cTn>
                              </p:par>
                            </p:childTnLst>
                          </p:cTn>
                        </p:par>
                        <p:par>
                          <p:cTn id="106" fill="hold" nodeType="afterGroup">
                            <p:stCondLst>
                              <p:cond delay="13000"/>
                            </p:stCondLst>
                            <p:childTnLst>
                              <p:par>
                                <p:cTn id="107" presetID="64" presetClass="path" presetSubtype="0" accel="50000" decel="50000" fill="hold" grpId="1" nodeType="afterEffect">
                                  <p:stCondLst>
                                    <p:cond delay="0"/>
                                  </p:stCondLst>
                                  <p:childTnLst>
                                    <p:animMotion origin="layout" path="M 4.44444E-6 -2.59259E-6 L -0.02084 -0.31227 " pathEditMode="relative" rAng="0" ptsTypes="AA">
                                      <p:cBhvr>
                                        <p:cTn id="108" dur="1000" fill="hold"/>
                                        <p:tgtEl>
                                          <p:spTgt spid="1058857"/>
                                        </p:tgtEl>
                                        <p:attrNameLst>
                                          <p:attrName>ppt_x</p:attrName>
                                          <p:attrName>ppt_y</p:attrName>
                                        </p:attrNameLst>
                                      </p:cBhvr>
                                      <p:rCtr x="-1000" y="-15600"/>
                                    </p:animMotion>
                                  </p:childTnLst>
                                  <p:subTnLst>
                                    <p:audio>
                                      <p:cMediaNode>
                                        <p:cTn display="0" masterRel="sameClick">
                                          <p:stCondLst>
                                            <p:cond evt="begin" delay="0">
                                              <p:tn val="107"/>
                                            </p:cond>
                                          </p:stCondLst>
                                          <p:endCondLst>
                                            <p:cond evt="onStopAudio" delay="0">
                                              <p:tgtEl>
                                                <p:sldTgt/>
                                              </p:tgtEl>
                                            </p:cond>
                                          </p:endCondLst>
                                        </p:cTn>
                                        <p:tgtEl>
                                          <p:sndTgt r:embed="rId6" name="boing.wav"/>
                                        </p:tgtEl>
                                      </p:cMediaNode>
                                    </p:audio>
                                  </p:subTnLst>
                                </p:cTn>
                              </p:par>
                              <p:par>
                                <p:cTn id="109" presetID="22" presetClass="exit" presetSubtype="2" fill="hold" grpId="1" nodeType="withEffect">
                                  <p:stCondLst>
                                    <p:cond delay="0"/>
                                  </p:stCondLst>
                                  <p:childTnLst>
                                    <p:animEffect transition="out" filter="wipe(right)">
                                      <p:cBhvr>
                                        <p:cTn id="110" dur="500"/>
                                        <p:tgtEl>
                                          <p:spTgt spid="1058856"/>
                                        </p:tgtEl>
                                      </p:cBhvr>
                                    </p:animEffect>
                                    <p:set>
                                      <p:cBhvr>
                                        <p:cTn id="111" dur="1" fill="hold">
                                          <p:stCondLst>
                                            <p:cond delay="499"/>
                                          </p:stCondLst>
                                        </p:cTn>
                                        <p:tgtEl>
                                          <p:spTgt spid="1058856"/>
                                        </p:tgtEl>
                                        <p:attrNameLst>
                                          <p:attrName>style.visibility</p:attrName>
                                        </p:attrNameLst>
                                      </p:cBhvr>
                                      <p:to>
                                        <p:strVal val="hidden"/>
                                      </p:to>
                                    </p:set>
                                  </p:childTnLst>
                                </p:cTn>
                              </p:par>
                            </p:childTnLst>
                          </p:cTn>
                        </p:par>
                        <p:par>
                          <p:cTn id="112" fill="hold" nodeType="afterGroup">
                            <p:stCondLst>
                              <p:cond delay="14000"/>
                            </p:stCondLst>
                            <p:childTnLst>
                              <p:par>
                                <p:cTn id="113" presetID="10" presetClass="exit" presetSubtype="0" fill="hold" grpId="2" nodeType="afterEffect">
                                  <p:stCondLst>
                                    <p:cond delay="0"/>
                                  </p:stCondLst>
                                  <p:childTnLst>
                                    <p:animEffect transition="out" filter="fade">
                                      <p:cBhvr>
                                        <p:cTn id="114" dur="2000"/>
                                        <p:tgtEl>
                                          <p:spTgt spid="1058857"/>
                                        </p:tgtEl>
                                      </p:cBhvr>
                                    </p:animEffect>
                                    <p:set>
                                      <p:cBhvr>
                                        <p:cTn id="115" dur="1" fill="hold">
                                          <p:stCondLst>
                                            <p:cond delay="1999"/>
                                          </p:stCondLst>
                                        </p:cTn>
                                        <p:tgtEl>
                                          <p:spTgt spid="1058857"/>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1058818">
                                            <p:txEl>
                                              <p:pRg st="3" end="3"/>
                                            </p:txEl>
                                          </p:spTgt>
                                        </p:tgtEl>
                                        <p:attrNameLst>
                                          <p:attrName>style.visibility</p:attrName>
                                        </p:attrNameLst>
                                      </p:cBhvr>
                                      <p:to>
                                        <p:strVal val="visible"/>
                                      </p:to>
                                    </p:set>
                                    <p:anim calcmode="lin" valueType="num">
                                      <p:cBhvr additive="base">
                                        <p:cTn id="120" dur="500" fill="hold"/>
                                        <p:tgtEl>
                                          <p:spTgt spid="1058818">
                                            <p:txEl>
                                              <p:pRg st="3" end="3"/>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10588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32" grpId="0" animBg="1"/>
      <p:bldP spid="1058832" grpId="1" animBg="1"/>
      <p:bldP spid="1058850" grpId="0" animBg="1"/>
      <p:bldP spid="1058850" grpId="1" animBg="1"/>
      <p:bldP spid="1058851" grpId="0" animBg="1"/>
      <p:bldP spid="1058851" grpId="1" animBg="1"/>
      <p:bldP spid="1058851" grpId="2" animBg="1"/>
      <p:bldP spid="1058852" grpId="0" animBg="1"/>
      <p:bldP spid="1058852" grpId="1" animBg="1"/>
      <p:bldP spid="1058853" grpId="0" animBg="1"/>
      <p:bldP spid="1058853" grpId="1" animBg="1"/>
      <p:bldP spid="1058853" grpId="2" animBg="1"/>
      <p:bldP spid="1058854" grpId="0" animBg="1"/>
      <p:bldP spid="1058854" grpId="1" animBg="1"/>
      <p:bldP spid="1058855" grpId="0" animBg="1"/>
      <p:bldP spid="1058855" grpId="1" animBg="1"/>
      <p:bldP spid="1058855" grpId="2" animBg="1"/>
      <p:bldP spid="1058856" grpId="0" animBg="1"/>
      <p:bldP spid="1058856" grpId="1" animBg="1"/>
      <p:bldP spid="1058857" grpId="0" animBg="1"/>
      <p:bldP spid="1058857" grpId="1" animBg="1"/>
      <p:bldP spid="1058857" grpId="2" animBg="1"/>
      <p:bldP spid="1058858" grpId="0" animBg="1"/>
      <p:bldP spid="1058858" grpId="1" animBg="1"/>
      <p:bldP spid="1058858" grpId="2" animBg="1"/>
      <p:bldP spid="10588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ChangeArrowheads="1"/>
          </p:cNvSpPr>
          <p:nvPr/>
        </p:nvSpPr>
        <p:spPr bwMode="auto">
          <a:xfrm>
            <a:off x="685800" y="1343025"/>
            <a:ext cx="7772400" cy="4748213"/>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photoelectric effect</a:t>
            </a:r>
            <a:endParaRPr lang="en-US" altLang="en-US" dirty="0">
              <a:solidFill>
                <a:srgbClr val="333399"/>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If he </a:t>
            </a:r>
            <a:r>
              <a:rPr lang="en-US" altLang="en-US" i="1" dirty="0" smtClean="0">
                <a:solidFill>
                  <a:srgbClr val="000000"/>
                </a:solidFill>
                <a:cs typeface="Times New Roman" pitchFamily="18" charset="0"/>
              </a:rPr>
              <a:t>___________________</a:t>
            </a:r>
            <a:r>
              <a:rPr lang="en-US" altLang="en-US" dirty="0" smtClean="0">
                <a:solidFill>
                  <a:srgbClr val="000000"/>
                </a:solidFill>
                <a:cs typeface="Times New Roman" pitchFamily="18" charset="0"/>
              </a:rPr>
              <a:t>                                                       </a:t>
            </a:r>
            <a:r>
              <a:rPr lang="en-US" altLang="en-US" dirty="0">
                <a:solidFill>
                  <a:srgbClr val="000000"/>
                </a:solidFill>
                <a:cs typeface="Times New Roman" pitchFamily="18" charset="0"/>
              </a:rPr>
              <a:t>of the plates,  Einstein                                                           found that he </a:t>
            </a:r>
            <a:r>
              <a:rPr lang="en-US" altLang="en-US" dirty="0" smtClean="0">
                <a:solidFill>
                  <a:srgbClr val="000000"/>
                </a:solidFill>
                <a:cs typeface="Times New Roman" pitchFamily="18" charset="0"/>
              </a:rPr>
              <a:t>__________                                                          _______________ until </a:t>
            </a:r>
            <a:r>
              <a:rPr lang="en-US" altLang="en-US" dirty="0">
                <a:solidFill>
                  <a:srgbClr val="000000"/>
                </a:solidFill>
                <a:cs typeface="Times New Roman" pitchFamily="18" charset="0"/>
              </a:rPr>
              <a:t>the                                                   </a:t>
            </a:r>
            <a:r>
              <a:rPr lang="en-US" altLang="en-US" dirty="0" smtClean="0">
                <a:solidFill>
                  <a:srgbClr val="000000"/>
                </a:solidFill>
                <a:cs typeface="Times New Roman" pitchFamily="18" charset="0"/>
              </a:rPr>
              <a:t>____________________. </a:t>
            </a:r>
            <a:r>
              <a:rPr lang="en-US" altLang="en-US" b="1" dirty="0" smtClean="0">
                <a:solidFill>
                  <a:srgbClr val="000000"/>
                </a:solidFill>
                <a:cs typeface="Times New Roman" pitchFamily="18" charset="0"/>
              </a:rPr>
              <a:t> </a:t>
            </a:r>
            <a:endParaRPr lang="en-US" altLang="en-US" b="1"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top plate now repels                                                    the photoelectrons                                                          whereas the bottom plate                                                 attracts them back.</a:t>
            </a:r>
          </a:p>
          <a:p>
            <a:pPr eaLnBrk="1" hangingPunct="1">
              <a:spcBef>
                <a:spcPct val="20000"/>
              </a:spcBef>
            </a:pPr>
            <a:r>
              <a:rPr lang="en-US" altLang="en-US" dirty="0">
                <a:solidFill>
                  <a:srgbClr val="000000"/>
                </a:solidFill>
                <a:cs typeface="Times New Roman" pitchFamily="18" charset="0"/>
                <a:sym typeface="Symbol" pitchFamily="18" charset="2"/>
              </a:rPr>
              <a:t>The ammeter now reads zero because there is no longer a photocurrent.</a:t>
            </a:r>
          </a:p>
        </p:txBody>
      </p:sp>
      <p:grpSp>
        <p:nvGrpSpPr>
          <p:cNvPr id="2" name="Group 37"/>
          <p:cNvGrpSpPr>
            <a:grpSpLocks/>
          </p:cNvGrpSpPr>
          <p:nvPr/>
        </p:nvGrpSpPr>
        <p:grpSpPr bwMode="auto">
          <a:xfrm>
            <a:off x="4416425" y="2208213"/>
            <a:ext cx="4105275" cy="2949575"/>
            <a:chOff x="2782" y="1428"/>
            <a:chExt cx="2586" cy="1858"/>
          </a:xfrm>
        </p:grpSpPr>
        <p:sp>
          <p:nvSpPr>
            <p:cNvPr id="19472" name="Rectangle 4" descr="Granite"/>
            <p:cNvSpPr>
              <a:spLocks noChangeArrowheads="1"/>
            </p:cNvSpPr>
            <p:nvPr/>
          </p:nvSpPr>
          <p:spPr bwMode="auto">
            <a:xfrm>
              <a:off x="3520" y="3038"/>
              <a:ext cx="1822" cy="248"/>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9473" name="Rectangle 5"/>
            <p:cNvSpPr>
              <a:spLocks noChangeArrowheads="1"/>
            </p:cNvSpPr>
            <p:nvPr/>
          </p:nvSpPr>
          <p:spPr bwMode="auto">
            <a:xfrm>
              <a:off x="3546" y="1428"/>
              <a:ext cx="1822" cy="248"/>
            </a:xfrm>
            <a:prstGeom prst="rect">
              <a:avLst/>
            </a:prstGeom>
            <a:gradFill rotWithShape="1">
              <a:gsLst>
                <a:gs pos="0">
                  <a:srgbClr val="DDDDDD"/>
                </a:gs>
                <a:gs pos="100000">
                  <a:srgbClr val="666666"/>
                </a:gs>
              </a:gsLst>
              <a:lin ang="18900000" scaled="1"/>
            </a:gradFill>
            <a:ln w="9525">
              <a:solidFill>
                <a:schemeClr val="tx1"/>
              </a:solidFill>
              <a:miter lim="800000"/>
              <a:headEnd/>
              <a:tailEnd/>
            </a:ln>
          </p:spPr>
          <p:txBody>
            <a:bodyPr wrap="none" anchor="ctr"/>
            <a:lstStyle/>
            <a:p>
              <a:pPr eaLnBrk="1" hangingPunct="1"/>
              <a:endParaRPr lang="en-US" altLang="en-US"/>
            </a:p>
          </p:txBody>
        </p:sp>
        <p:grpSp>
          <p:nvGrpSpPr>
            <p:cNvPr id="19474" name="Group 6"/>
            <p:cNvGrpSpPr>
              <a:grpSpLocks/>
            </p:cNvGrpSpPr>
            <p:nvPr/>
          </p:nvGrpSpPr>
          <p:grpSpPr bwMode="auto">
            <a:xfrm rot="-5400000">
              <a:off x="2402" y="2140"/>
              <a:ext cx="1117" cy="358"/>
              <a:chOff x="1129" y="3995"/>
              <a:chExt cx="1117" cy="358"/>
            </a:xfrm>
          </p:grpSpPr>
          <p:sp>
            <p:nvSpPr>
              <p:cNvPr id="19479" name="Text Box 7"/>
              <p:cNvSpPr txBox="1">
                <a:spLocks noChangeArrowheads="1"/>
              </p:cNvSpPr>
              <p:nvPr/>
            </p:nvSpPr>
            <p:spPr bwMode="auto">
              <a:xfrm>
                <a:off x="1347" y="4014"/>
                <a:ext cx="200"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19480" name="Text Box 8"/>
              <p:cNvSpPr txBox="1">
                <a:spLocks noChangeArrowheads="1"/>
              </p:cNvSpPr>
              <p:nvPr/>
            </p:nvSpPr>
            <p:spPr bwMode="auto">
              <a:xfrm>
                <a:off x="1857" y="3995"/>
                <a:ext cx="164"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19481" name="Line 9"/>
              <p:cNvSpPr>
                <a:spLocks noChangeShapeType="1"/>
              </p:cNvSpPr>
              <p:nvPr/>
            </p:nvSpPr>
            <p:spPr bwMode="auto">
              <a:xfrm rot="-5400000">
                <a:off x="1376" y="4200"/>
                <a:ext cx="300" cy="0"/>
              </a:xfrm>
              <a:prstGeom prst="line">
                <a:avLst/>
              </a:prstGeom>
              <a:noFill/>
              <a:ln w="9525">
                <a:solidFill>
                  <a:schemeClr val="tx1"/>
                </a:solidFill>
                <a:round/>
                <a:headEnd/>
                <a:tailEnd/>
              </a:ln>
            </p:spPr>
            <p:txBody>
              <a:bodyPr/>
              <a:lstStyle/>
              <a:p>
                <a:endParaRPr lang="en-US"/>
              </a:p>
            </p:txBody>
          </p:sp>
          <p:sp>
            <p:nvSpPr>
              <p:cNvPr id="19482" name="Line 10"/>
              <p:cNvSpPr>
                <a:spLocks noChangeShapeType="1"/>
              </p:cNvSpPr>
              <p:nvPr/>
            </p:nvSpPr>
            <p:spPr bwMode="auto">
              <a:xfrm rot="-5400000">
                <a:off x="1523" y="4203"/>
                <a:ext cx="132" cy="0"/>
              </a:xfrm>
              <a:prstGeom prst="line">
                <a:avLst/>
              </a:prstGeom>
              <a:noFill/>
              <a:ln w="28575">
                <a:solidFill>
                  <a:schemeClr val="tx1"/>
                </a:solidFill>
                <a:round/>
                <a:headEnd/>
                <a:tailEnd/>
              </a:ln>
            </p:spPr>
            <p:txBody>
              <a:bodyPr/>
              <a:lstStyle/>
              <a:p>
                <a:endParaRPr lang="en-US"/>
              </a:p>
            </p:txBody>
          </p:sp>
          <p:sp>
            <p:nvSpPr>
              <p:cNvPr id="19483" name="Line 11"/>
              <p:cNvSpPr>
                <a:spLocks noChangeShapeType="1"/>
              </p:cNvSpPr>
              <p:nvPr/>
            </p:nvSpPr>
            <p:spPr bwMode="auto">
              <a:xfrm rot="-5400000">
                <a:off x="1325" y="4004"/>
                <a:ext cx="0" cy="391"/>
              </a:xfrm>
              <a:prstGeom prst="line">
                <a:avLst/>
              </a:prstGeom>
              <a:noFill/>
              <a:ln w="9525">
                <a:solidFill>
                  <a:schemeClr val="tx1"/>
                </a:solidFill>
                <a:round/>
                <a:headEnd/>
                <a:tailEnd/>
              </a:ln>
            </p:spPr>
            <p:txBody>
              <a:bodyPr/>
              <a:lstStyle/>
              <a:p>
                <a:endParaRPr lang="en-US"/>
              </a:p>
            </p:txBody>
          </p:sp>
          <p:sp>
            <p:nvSpPr>
              <p:cNvPr id="19484" name="Line 12"/>
              <p:cNvSpPr>
                <a:spLocks noChangeShapeType="1"/>
              </p:cNvSpPr>
              <p:nvPr/>
            </p:nvSpPr>
            <p:spPr bwMode="auto">
              <a:xfrm rot="-5400000">
                <a:off x="1623" y="4164"/>
                <a:ext cx="0" cy="71"/>
              </a:xfrm>
              <a:prstGeom prst="line">
                <a:avLst/>
              </a:prstGeom>
              <a:noFill/>
              <a:ln w="9525">
                <a:solidFill>
                  <a:schemeClr val="tx1"/>
                </a:solidFill>
                <a:round/>
                <a:headEnd/>
                <a:tailEnd/>
              </a:ln>
            </p:spPr>
            <p:txBody>
              <a:bodyPr/>
              <a:lstStyle/>
              <a:p>
                <a:endParaRPr lang="en-US"/>
              </a:p>
            </p:txBody>
          </p:sp>
          <p:sp>
            <p:nvSpPr>
              <p:cNvPr id="19485" name="Line 13"/>
              <p:cNvSpPr>
                <a:spLocks noChangeShapeType="1"/>
              </p:cNvSpPr>
              <p:nvPr/>
            </p:nvSpPr>
            <p:spPr bwMode="auto">
              <a:xfrm rot="-5400000">
                <a:off x="1511" y="4203"/>
                <a:ext cx="300" cy="0"/>
              </a:xfrm>
              <a:prstGeom prst="line">
                <a:avLst/>
              </a:prstGeom>
              <a:noFill/>
              <a:ln w="9525">
                <a:solidFill>
                  <a:schemeClr val="tx1"/>
                </a:solidFill>
                <a:round/>
                <a:headEnd/>
                <a:tailEnd/>
              </a:ln>
            </p:spPr>
            <p:txBody>
              <a:bodyPr/>
              <a:lstStyle/>
              <a:p>
                <a:endParaRPr lang="en-US"/>
              </a:p>
            </p:txBody>
          </p:sp>
          <p:sp>
            <p:nvSpPr>
              <p:cNvPr id="19486" name="Line 14"/>
              <p:cNvSpPr>
                <a:spLocks noChangeShapeType="1"/>
              </p:cNvSpPr>
              <p:nvPr/>
            </p:nvSpPr>
            <p:spPr bwMode="auto">
              <a:xfrm rot="-5400000">
                <a:off x="1658" y="4206"/>
                <a:ext cx="132" cy="0"/>
              </a:xfrm>
              <a:prstGeom prst="line">
                <a:avLst/>
              </a:prstGeom>
              <a:noFill/>
              <a:ln w="28575">
                <a:solidFill>
                  <a:schemeClr val="tx1"/>
                </a:solidFill>
                <a:round/>
                <a:headEnd/>
                <a:tailEnd/>
              </a:ln>
            </p:spPr>
            <p:txBody>
              <a:bodyPr/>
              <a:lstStyle/>
              <a:p>
                <a:endParaRPr lang="en-US"/>
              </a:p>
            </p:txBody>
          </p:sp>
          <p:sp>
            <p:nvSpPr>
              <p:cNvPr id="19487" name="Line 15"/>
              <p:cNvSpPr>
                <a:spLocks noChangeShapeType="1"/>
              </p:cNvSpPr>
              <p:nvPr/>
            </p:nvSpPr>
            <p:spPr bwMode="auto">
              <a:xfrm rot="-5400000">
                <a:off x="1760" y="4165"/>
                <a:ext cx="0" cy="75"/>
              </a:xfrm>
              <a:prstGeom prst="line">
                <a:avLst/>
              </a:prstGeom>
              <a:noFill/>
              <a:ln w="9525">
                <a:solidFill>
                  <a:schemeClr val="tx1"/>
                </a:solidFill>
                <a:round/>
                <a:headEnd/>
                <a:tailEnd/>
              </a:ln>
            </p:spPr>
            <p:txBody>
              <a:bodyPr/>
              <a:lstStyle/>
              <a:p>
                <a:endParaRPr lang="en-US"/>
              </a:p>
            </p:txBody>
          </p:sp>
          <p:sp>
            <p:nvSpPr>
              <p:cNvPr id="19488" name="Line 16"/>
              <p:cNvSpPr>
                <a:spLocks noChangeShapeType="1"/>
              </p:cNvSpPr>
              <p:nvPr/>
            </p:nvSpPr>
            <p:spPr bwMode="auto">
              <a:xfrm rot="-5400000">
                <a:off x="1644" y="4202"/>
                <a:ext cx="300" cy="0"/>
              </a:xfrm>
              <a:prstGeom prst="line">
                <a:avLst/>
              </a:prstGeom>
              <a:noFill/>
              <a:ln w="9525">
                <a:solidFill>
                  <a:schemeClr val="tx1"/>
                </a:solidFill>
                <a:round/>
                <a:headEnd/>
                <a:tailEnd/>
              </a:ln>
            </p:spPr>
            <p:txBody>
              <a:bodyPr/>
              <a:lstStyle/>
              <a:p>
                <a:endParaRPr lang="en-US"/>
              </a:p>
            </p:txBody>
          </p:sp>
          <p:sp>
            <p:nvSpPr>
              <p:cNvPr id="19489" name="Line 17"/>
              <p:cNvSpPr>
                <a:spLocks noChangeShapeType="1"/>
              </p:cNvSpPr>
              <p:nvPr/>
            </p:nvSpPr>
            <p:spPr bwMode="auto">
              <a:xfrm rot="-5400000">
                <a:off x="1791" y="4205"/>
                <a:ext cx="132" cy="0"/>
              </a:xfrm>
              <a:prstGeom prst="line">
                <a:avLst/>
              </a:prstGeom>
              <a:noFill/>
              <a:ln w="28575">
                <a:solidFill>
                  <a:schemeClr val="tx1"/>
                </a:solidFill>
                <a:round/>
                <a:headEnd/>
                <a:tailEnd/>
              </a:ln>
            </p:spPr>
            <p:txBody>
              <a:bodyPr/>
              <a:lstStyle/>
              <a:p>
                <a:endParaRPr lang="en-US"/>
              </a:p>
            </p:txBody>
          </p:sp>
          <p:sp>
            <p:nvSpPr>
              <p:cNvPr id="19490" name="Line 18"/>
              <p:cNvSpPr>
                <a:spLocks noChangeShapeType="1"/>
              </p:cNvSpPr>
              <p:nvPr/>
            </p:nvSpPr>
            <p:spPr bwMode="auto">
              <a:xfrm rot="-5400000">
                <a:off x="2051" y="4006"/>
                <a:ext cx="0" cy="391"/>
              </a:xfrm>
              <a:prstGeom prst="line">
                <a:avLst/>
              </a:prstGeom>
              <a:noFill/>
              <a:ln w="9525">
                <a:solidFill>
                  <a:schemeClr val="tx1"/>
                </a:solidFill>
                <a:round/>
                <a:headEnd/>
                <a:tailEnd/>
              </a:ln>
            </p:spPr>
            <p:txBody>
              <a:bodyPr/>
              <a:lstStyle/>
              <a:p>
                <a:endParaRPr lang="en-US"/>
              </a:p>
            </p:txBody>
          </p:sp>
        </p:grpSp>
        <p:sp>
          <p:nvSpPr>
            <p:cNvPr id="19475" name="Freeform 19"/>
            <p:cNvSpPr>
              <a:spLocks/>
            </p:cNvSpPr>
            <p:nvPr/>
          </p:nvSpPr>
          <p:spPr bwMode="auto">
            <a:xfrm>
              <a:off x="2988" y="1572"/>
              <a:ext cx="554" cy="211"/>
            </a:xfrm>
            <a:custGeom>
              <a:avLst/>
              <a:gdLst>
                <a:gd name="T0" fmla="*/ 0 w 554"/>
                <a:gd name="T1" fmla="*/ 211 h 211"/>
                <a:gd name="T2" fmla="*/ 0 w 554"/>
                <a:gd name="T3" fmla="*/ 0 h 211"/>
                <a:gd name="T4" fmla="*/ 554 w 554"/>
                <a:gd name="T5" fmla="*/ 0 h 211"/>
                <a:gd name="T6" fmla="*/ 0 60000 65536"/>
                <a:gd name="T7" fmla="*/ 0 60000 65536"/>
                <a:gd name="T8" fmla="*/ 0 60000 65536"/>
                <a:gd name="T9" fmla="*/ 0 w 554"/>
                <a:gd name="T10" fmla="*/ 0 h 211"/>
                <a:gd name="T11" fmla="*/ 554 w 554"/>
                <a:gd name="T12" fmla="*/ 211 h 211"/>
              </a:gdLst>
              <a:ahLst/>
              <a:cxnLst>
                <a:cxn ang="T6">
                  <a:pos x="T0" y="T1"/>
                </a:cxn>
                <a:cxn ang="T7">
                  <a:pos x="T2" y="T3"/>
                </a:cxn>
                <a:cxn ang="T8">
                  <a:pos x="T4" y="T5"/>
                </a:cxn>
              </a:cxnLst>
              <a:rect l="T9" t="T10" r="T11" b="T12"/>
              <a:pathLst>
                <a:path w="554" h="211">
                  <a:moveTo>
                    <a:pt x="0" y="211"/>
                  </a:moveTo>
                  <a:lnTo>
                    <a:pt x="0" y="0"/>
                  </a:lnTo>
                  <a:lnTo>
                    <a:pt x="554" y="0"/>
                  </a:lnTo>
                </a:path>
              </a:pathLst>
            </a:custGeom>
            <a:noFill/>
            <a:ln w="9525">
              <a:solidFill>
                <a:schemeClr val="tx1"/>
              </a:solidFill>
              <a:round/>
              <a:headEnd/>
              <a:tailEnd/>
            </a:ln>
          </p:spPr>
          <p:txBody>
            <a:bodyPr/>
            <a:lstStyle/>
            <a:p>
              <a:endParaRPr lang="en-US"/>
            </a:p>
          </p:txBody>
        </p:sp>
        <p:sp>
          <p:nvSpPr>
            <p:cNvPr id="19476" name="Freeform 20"/>
            <p:cNvSpPr>
              <a:spLocks/>
            </p:cNvSpPr>
            <p:nvPr/>
          </p:nvSpPr>
          <p:spPr bwMode="auto">
            <a:xfrm>
              <a:off x="2986" y="2865"/>
              <a:ext cx="533" cy="281"/>
            </a:xfrm>
            <a:custGeom>
              <a:avLst/>
              <a:gdLst>
                <a:gd name="T0" fmla="*/ 0 w 533"/>
                <a:gd name="T1" fmla="*/ 0 h 281"/>
                <a:gd name="T2" fmla="*/ 0 w 533"/>
                <a:gd name="T3" fmla="*/ 281 h 281"/>
                <a:gd name="T4" fmla="*/ 533 w 533"/>
                <a:gd name="T5" fmla="*/ 281 h 281"/>
                <a:gd name="T6" fmla="*/ 0 60000 65536"/>
                <a:gd name="T7" fmla="*/ 0 60000 65536"/>
                <a:gd name="T8" fmla="*/ 0 60000 65536"/>
                <a:gd name="T9" fmla="*/ 0 w 533"/>
                <a:gd name="T10" fmla="*/ 0 h 281"/>
                <a:gd name="T11" fmla="*/ 533 w 533"/>
                <a:gd name="T12" fmla="*/ 281 h 281"/>
              </a:gdLst>
              <a:ahLst/>
              <a:cxnLst>
                <a:cxn ang="T6">
                  <a:pos x="T0" y="T1"/>
                </a:cxn>
                <a:cxn ang="T7">
                  <a:pos x="T2" y="T3"/>
                </a:cxn>
                <a:cxn ang="T8">
                  <a:pos x="T4" y="T5"/>
                </a:cxn>
              </a:cxnLst>
              <a:rect l="T9" t="T10" r="T11" b="T12"/>
              <a:pathLst>
                <a:path w="533" h="281">
                  <a:moveTo>
                    <a:pt x="0" y="0"/>
                  </a:moveTo>
                  <a:lnTo>
                    <a:pt x="0" y="281"/>
                  </a:lnTo>
                  <a:lnTo>
                    <a:pt x="533" y="281"/>
                  </a:lnTo>
                </a:path>
              </a:pathLst>
            </a:custGeom>
            <a:noFill/>
            <a:ln w="9525">
              <a:solidFill>
                <a:schemeClr val="tx1"/>
              </a:solidFill>
              <a:round/>
              <a:headEnd/>
              <a:tailEnd/>
            </a:ln>
          </p:spPr>
          <p:txBody>
            <a:bodyPr/>
            <a:lstStyle/>
            <a:p>
              <a:endParaRPr lang="en-US"/>
            </a:p>
          </p:txBody>
        </p:sp>
        <p:sp>
          <p:nvSpPr>
            <p:cNvPr id="19477" name="Oval 21"/>
            <p:cNvSpPr>
              <a:spLocks noChangeArrowheads="1"/>
            </p:cNvSpPr>
            <p:nvPr/>
          </p:nvSpPr>
          <p:spPr bwMode="auto">
            <a:xfrm>
              <a:off x="2858" y="2674"/>
              <a:ext cx="261" cy="261"/>
            </a:xfrm>
            <a:prstGeom prst="ellipse">
              <a:avLst/>
            </a:prstGeom>
            <a:solidFill>
              <a:schemeClr val="bg1"/>
            </a:solidFill>
            <a:ln w="9525">
              <a:solidFill>
                <a:schemeClr val="tx1"/>
              </a:solidFill>
              <a:round/>
              <a:headEnd/>
              <a:tailEnd/>
            </a:ln>
          </p:spPr>
          <p:txBody>
            <a:bodyPr wrap="none" anchor="ctr"/>
            <a:lstStyle/>
            <a:p>
              <a:pPr eaLnBrk="1" hangingPunct="1"/>
              <a:endParaRPr lang="en-US" altLang="en-US"/>
            </a:p>
          </p:txBody>
        </p:sp>
        <p:sp>
          <p:nvSpPr>
            <p:cNvPr id="19478" name="Text Box 22"/>
            <p:cNvSpPr txBox="1">
              <a:spLocks noChangeArrowheads="1"/>
            </p:cNvSpPr>
            <p:nvPr/>
          </p:nvSpPr>
          <p:spPr bwMode="auto">
            <a:xfrm>
              <a:off x="2887" y="2697"/>
              <a:ext cx="212" cy="231"/>
            </a:xfrm>
            <a:prstGeom prst="rect">
              <a:avLst/>
            </a:prstGeom>
            <a:noFill/>
            <a:ln w="9525">
              <a:noFill/>
              <a:miter lim="800000"/>
              <a:headEnd/>
              <a:tailEnd/>
            </a:ln>
          </p:spPr>
          <p:txBody>
            <a:bodyPr wrap="none">
              <a:spAutoFit/>
            </a:bodyPr>
            <a:lstStyle/>
            <a:p>
              <a:pPr eaLnBrk="1" hangingPunct="1"/>
              <a:r>
                <a:rPr lang="en-US" altLang="en-US" sz="1800"/>
                <a:t>A</a:t>
              </a:r>
            </a:p>
          </p:txBody>
        </p:sp>
      </p:grpSp>
      <p:sp>
        <p:nvSpPr>
          <p:cNvPr id="1060888" name="Freeform 24"/>
          <p:cNvSpPr>
            <a:spLocks/>
          </p:cNvSpPr>
          <p:nvPr/>
        </p:nvSpPr>
        <p:spPr bwMode="auto">
          <a:xfrm rot="8222725">
            <a:off x="7799388" y="40560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889" name="Freeform 25"/>
          <p:cNvSpPr>
            <a:spLocks/>
          </p:cNvSpPr>
          <p:nvPr/>
        </p:nvSpPr>
        <p:spPr bwMode="auto">
          <a:xfrm rot="8222725">
            <a:off x="7281863" y="40751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891" name="Freeform 27"/>
          <p:cNvSpPr>
            <a:spLocks/>
          </p:cNvSpPr>
          <p:nvPr/>
        </p:nvSpPr>
        <p:spPr bwMode="auto">
          <a:xfrm rot="8222725">
            <a:off x="6765925" y="408305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893" name="Freeform 29"/>
          <p:cNvSpPr>
            <a:spLocks/>
          </p:cNvSpPr>
          <p:nvPr/>
        </p:nvSpPr>
        <p:spPr bwMode="auto">
          <a:xfrm rot="8222725">
            <a:off x="6283325" y="40687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895" name="Freeform 31"/>
          <p:cNvSpPr>
            <a:spLocks/>
          </p:cNvSpPr>
          <p:nvPr/>
        </p:nvSpPr>
        <p:spPr bwMode="auto">
          <a:xfrm rot="8222725">
            <a:off x="5789613" y="4065588"/>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900" name="Line 36"/>
          <p:cNvSpPr>
            <a:spLocks noChangeShapeType="1"/>
          </p:cNvSpPr>
          <p:nvPr/>
        </p:nvSpPr>
        <p:spPr bwMode="auto">
          <a:xfrm flipH="1">
            <a:off x="4919663" y="4938713"/>
            <a:ext cx="434975" cy="0"/>
          </a:xfrm>
          <a:prstGeom prst="line">
            <a:avLst/>
          </a:prstGeom>
          <a:noFill/>
          <a:ln w="57150">
            <a:solidFill>
              <a:srgbClr val="FF0000"/>
            </a:solidFill>
            <a:round/>
            <a:headEnd/>
            <a:tailEnd type="triangle" w="med" len="med"/>
          </a:ln>
        </p:spPr>
        <p:txBody>
          <a:bodyPr/>
          <a:lstStyle/>
          <a:p>
            <a:endParaRPr lang="en-US"/>
          </a:p>
        </p:txBody>
      </p:sp>
      <p:sp>
        <p:nvSpPr>
          <p:cNvPr id="1060902" name="Oval 38"/>
          <p:cNvSpPr>
            <a:spLocks noChangeArrowheads="1"/>
          </p:cNvSpPr>
          <p:nvPr/>
        </p:nvSpPr>
        <p:spPr bwMode="auto">
          <a:xfrm>
            <a:off x="8026400" y="471805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60903" name="Oval 39"/>
          <p:cNvSpPr>
            <a:spLocks noChangeArrowheads="1"/>
          </p:cNvSpPr>
          <p:nvPr/>
        </p:nvSpPr>
        <p:spPr bwMode="auto">
          <a:xfrm>
            <a:off x="7488238" y="471170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60904" name="Oval 40"/>
          <p:cNvSpPr>
            <a:spLocks noChangeArrowheads="1"/>
          </p:cNvSpPr>
          <p:nvPr/>
        </p:nvSpPr>
        <p:spPr bwMode="auto">
          <a:xfrm>
            <a:off x="6997700" y="4714875"/>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60905" name="Oval 41"/>
          <p:cNvSpPr>
            <a:spLocks noChangeArrowheads="1"/>
          </p:cNvSpPr>
          <p:nvPr/>
        </p:nvSpPr>
        <p:spPr bwMode="auto">
          <a:xfrm>
            <a:off x="6488113" y="471805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60906" name="Oval 42"/>
          <p:cNvSpPr>
            <a:spLocks noChangeArrowheads="1"/>
          </p:cNvSpPr>
          <p:nvPr/>
        </p:nvSpPr>
        <p:spPr bwMode="auto">
          <a:xfrm>
            <a:off x="6015038" y="4721225"/>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947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extLst>
      <p:ext uri="{BB962C8B-B14F-4D97-AF65-F5344CB8AC3E}">
        <p14:creationId xmlns:p14="http://schemas.microsoft.com/office/powerpoint/2010/main" val="100054736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0866">
                                            <p:txEl>
                                              <p:pRg st="1" end="1"/>
                                            </p:txEl>
                                          </p:spTgt>
                                        </p:tgtEl>
                                        <p:attrNameLst>
                                          <p:attrName>style.visibility</p:attrName>
                                        </p:attrNameLst>
                                      </p:cBhvr>
                                      <p:to>
                                        <p:strVal val="visible"/>
                                      </p:to>
                                    </p:set>
                                    <p:anim calcmode="lin" valueType="num">
                                      <p:cBhvr additive="base">
                                        <p:cTn id="7" dur="500" fill="hold"/>
                                        <p:tgtEl>
                                          <p:spTgt spid="10608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08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060900"/>
                                        </p:tgtEl>
                                        <p:attrNameLst>
                                          <p:attrName>style.visibility</p:attrName>
                                        </p:attrNameLst>
                                      </p:cBhvr>
                                      <p:to>
                                        <p:strVal val="visible"/>
                                      </p:to>
                                    </p:set>
                                    <p:anim calcmode="lin" valueType="num">
                                      <p:cBhvr>
                                        <p:cTn id="16" dur="500" fill="hold"/>
                                        <p:tgtEl>
                                          <p:spTgt spid="1060900"/>
                                        </p:tgtEl>
                                        <p:attrNameLst>
                                          <p:attrName>ppt_w</p:attrName>
                                        </p:attrNameLst>
                                      </p:cBhvr>
                                      <p:tavLst>
                                        <p:tav tm="0">
                                          <p:val>
                                            <p:fltVal val="0"/>
                                          </p:val>
                                        </p:tav>
                                        <p:tav tm="100000">
                                          <p:val>
                                            <p:strVal val="#ppt_w"/>
                                          </p:val>
                                        </p:tav>
                                      </p:tavLst>
                                    </p:anim>
                                    <p:anim calcmode="lin" valueType="num">
                                      <p:cBhvr>
                                        <p:cTn id="17" dur="500" fill="hold"/>
                                        <p:tgtEl>
                                          <p:spTgt spid="1060900"/>
                                        </p:tgtEl>
                                        <p:attrNameLst>
                                          <p:attrName>ppt_h</p:attrName>
                                        </p:attrNameLst>
                                      </p:cBhvr>
                                      <p:tavLst>
                                        <p:tav tm="0">
                                          <p:val>
                                            <p:fltVal val="0"/>
                                          </p:val>
                                        </p:tav>
                                        <p:tav tm="100000">
                                          <p:val>
                                            <p:strVal val="#ppt_h"/>
                                          </p:val>
                                        </p:tav>
                                      </p:tavLst>
                                    </p:anim>
                                    <p:animEffect transition="in" filter="fade">
                                      <p:cBhvr>
                                        <p:cTn id="18" dur="500"/>
                                        <p:tgtEl>
                                          <p:spTgt spid="10609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060888"/>
                                        </p:tgtEl>
                                        <p:attrNameLst>
                                          <p:attrName>style.visibility</p:attrName>
                                        </p:attrNameLst>
                                      </p:cBhvr>
                                      <p:to>
                                        <p:strVal val="visible"/>
                                      </p:to>
                                    </p:set>
                                    <p:animEffect transition="in" filter="wipe(right)">
                                      <p:cBhvr>
                                        <p:cTn id="23" dur="500"/>
                                        <p:tgtEl>
                                          <p:spTgt spid="1060888"/>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childTnLst>
                          </p:cTn>
                        </p:par>
                        <p:par>
                          <p:cTn id="24" fill="hold" nodeType="afterGroup">
                            <p:stCondLst>
                              <p:cond delay="500"/>
                            </p:stCondLst>
                            <p:childTnLst>
                              <p:par>
                                <p:cTn id="25" presetID="22" presetClass="exit" presetSubtype="2" fill="hold" grpId="1" nodeType="afterEffect">
                                  <p:stCondLst>
                                    <p:cond delay="0"/>
                                  </p:stCondLst>
                                  <p:childTnLst>
                                    <p:animEffect transition="out" filter="wipe(right)">
                                      <p:cBhvr>
                                        <p:cTn id="26" dur="500"/>
                                        <p:tgtEl>
                                          <p:spTgt spid="1060888"/>
                                        </p:tgtEl>
                                      </p:cBhvr>
                                    </p:animEffect>
                                    <p:set>
                                      <p:cBhvr>
                                        <p:cTn id="27" dur="1" fill="hold">
                                          <p:stCondLst>
                                            <p:cond delay="499"/>
                                          </p:stCondLst>
                                        </p:cTn>
                                        <p:tgtEl>
                                          <p:spTgt spid="1060888"/>
                                        </p:tgtEl>
                                        <p:attrNameLst>
                                          <p:attrName>style.visibility</p:attrName>
                                        </p:attrNameLst>
                                      </p:cBhvr>
                                      <p:to>
                                        <p:strVal val="hidden"/>
                                      </p:to>
                                    </p:se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060902"/>
                                        </p:tgtEl>
                                        <p:attrNameLst>
                                          <p:attrName>style.visibility</p:attrName>
                                        </p:attrNameLst>
                                      </p:cBhvr>
                                      <p:to>
                                        <p:strVal val="visible"/>
                                      </p:to>
                                    </p:set>
                                    <p:animEffect transition="in" filter="fade">
                                      <p:cBhvr>
                                        <p:cTn id="31" dur="1000"/>
                                        <p:tgtEl>
                                          <p:spTgt spid="1060902"/>
                                        </p:tgtEl>
                                      </p:cBhvr>
                                    </p:animEffect>
                                  </p:childTnLst>
                                </p:cTn>
                              </p:par>
                            </p:childTnLst>
                          </p:cTn>
                        </p:par>
                        <p:par>
                          <p:cTn id="32" fill="hold" nodeType="afterGroup">
                            <p:stCondLst>
                              <p:cond delay="2000"/>
                            </p:stCondLst>
                            <p:childTnLst>
                              <p:par>
                                <p:cTn id="33" presetID="44" presetClass="path" presetSubtype="0" fill="hold" grpId="1" nodeType="afterEffect">
                                  <p:stCondLst>
                                    <p:cond delay="0"/>
                                  </p:stCondLst>
                                  <p:childTnLst>
                                    <p:animMotion origin="layout" path="M -2.5E-6 7.40741E-7 L -0.00781 -0.20486 C -0.00955 -0.25116 -0.01198 -0.27662 -0.01458 -0.27662 C -0.01736 -0.27662 -0.01962 -0.25116 -0.02135 -0.20486 L -0.02916 7.40741E-7 " pathEditMode="relative" rAng="0" ptsTypes="FffFF">
                                      <p:cBhvr>
                                        <p:cTn id="34" dur="2000" fill="hold"/>
                                        <p:tgtEl>
                                          <p:spTgt spid="1060902"/>
                                        </p:tgtEl>
                                        <p:attrNameLst>
                                          <p:attrName>ppt_x</p:attrName>
                                          <p:attrName>ppt_y</p:attrName>
                                        </p:attrNameLst>
                                      </p:cBhvr>
                                      <p:rCtr x="-1500" y="-13800"/>
                                    </p:animMotion>
                                  </p:childTnLst>
                                  <p:subTnLst>
                                    <p:audio>
                                      <p:cMediaNode>
                                        <p:cTn display="0" masterRel="sameClick">
                                          <p:stCondLst>
                                            <p:cond evt="begin" delay="0">
                                              <p:tn val="33"/>
                                            </p:cond>
                                          </p:stCondLst>
                                          <p:endCondLst>
                                            <p:cond evt="onStopAudio" delay="0">
                                              <p:tgtEl>
                                                <p:sldTgt/>
                                              </p:tgtEl>
                                            </p:cond>
                                          </p:endCondLst>
                                        </p:cTn>
                                        <p:tgtEl>
                                          <p:sndTgt r:embed="rId6" name="boing.wav"/>
                                        </p:tgtEl>
                                      </p:cMediaNode>
                                    </p:audio>
                                  </p:subTnLst>
                                </p:cTn>
                              </p:par>
                            </p:childTnLst>
                          </p:cTn>
                        </p:par>
                        <p:par>
                          <p:cTn id="35" fill="hold" nodeType="afterGroup">
                            <p:stCondLst>
                              <p:cond delay="4000"/>
                            </p:stCondLst>
                            <p:childTnLst>
                              <p:par>
                                <p:cTn id="36" presetID="10" presetClass="exit" presetSubtype="0" fill="hold" grpId="2" nodeType="afterEffect">
                                  <p:stCondLst>
                                    <p:cond delay="0"/>
                                  </p:stCondLst>
                                  <p:childTnLst>
                                    <p:animEffect transition="out" filter="fade">
                                      <p:cBhvr>
                                        <p:cTn id="37" dur="2000"/>
                                        <p:tgtEl>
                                          <p:spTgt spid="1060902"/>
                                        </p:tgtEl>
                                      </p:cBhvr>
                                    </p:animEffect>
                                    <p:set>
                                      <p:cBhvr>
                                        <p:cTn id="38" dur="1" fill="hold">
                                          <p:stCondLst>
                                            <p:cond delay="1999"/>
                                          </p:stCondLst>
                                        </p:cTn>
                                        <p:tgtEl>
                                          <p:spTgt spid="106090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xit" presetSubtype="10" fill="hold" grpId="1" nodeType="clickEffect">
                                  <p:stCondLst>
                                    <p:cond delay="0"/>
                                  </p:stCondLst>
                                  <p:childTnLst>
                                    <p:anim calcmode="lin" valueType="num">
                                      <p:cBhvr>
                                        <p:cTn id="42" dur="3000"/>
                                        <p:tgtEl>
                                          <p:spTgt spid="1060900"/>
                                        </p:tgtEl>
                                        <p:attrNameLst>
                                          <p:attrName>ppt_w</p:attrName>
                                        </p:attrNameLst>
                                      </p:cBhvr>
                                      <p:tavLst>
                                        <p:tav tm="0">
                                          <p:val>
                                            <p:strVal val="ppt_w"/>
                                          </p:val>
                                        </p:tav>
                                        <p:tav tm="100000">
                                          <p:val>
                                            <p:fltVal val="0"/>
                                          </p:val>
                                        </p:tav>
                                      </p:tavLst>
                                    </p:anim>
                                    <p:anim calcmode="lin" valueType="num">
                                      <p:cBhvr>
                                        <p:cTn id="43" dur="3000"/>
                                        <p:tgtEl>
                                          <p:spTgt spid="1060900"/>
                                        </p:tgtEl>
                                        <p:attrNameLst>
                                          <p:attrName>ppt_h</p:attrName>
                                        </p:attrNameLst>
                                      </p:cBhvr>
                                      <p:tavLst>
                                        <p:tav tm="0">
                                          <p:val>
                                            <p:strVal val="ppt_h"/>
                                          </p:val>
                                        </p:tav>
                                        <p:tav tm="100000">
                                          <p:val>
                                            <p:strVal val="ppt_h"/>
                                          </p:val>
                                        </p:tav>
                                      </p:tavLst>
                                    </p:anim>
                                    <p:set>
                                      <p:cBhvr>
                                        <p:cTn id="44" dur="1" fill="hold">
                                          <p:stCondLst>
                                            <p:cond delay="2999"/>
                                          </p:stCondLst>
                                        </p:cTn>
                                        <p:tgtEl>
                                          <p:spTgt spid="106090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7" name="stretc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60866">
                                            <p:txEl>
                                              <p:pRg st="2" end="2"/>
                                            </p:txEl>
                                          </p:spTgt>
                                        </p:tgtEl>
                                        <p:attrNameLst>
                                          <p:attrName>style.visibility</p:attrName>
                                        </p:attrNameLst>
                                      </p:cBhvr>
                                      <p:to>
                                        <p:strVal val="visible"/>
                                      </p:to>
                                    </p:set>
                                    <p:anim calcmode="lin" valueType="num">
                                      <p:cBhvr additive="base">
                                        <p:cTn id="49" dur="500" fill="hold"/>
                                        <p:tgtEl>
                                          <p:spTgt spid="106086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608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060889"/>
                                        </p:tgtEl>
                                        <p:attrNameLst>
                                          <p:attrName>style.visibility</p:attrName>
                                        </p:attrNameLst>
                                      </p:cBhvr>
                                      <p:to>
                                        <p:strVal val="visible"/>
                                      </p:to>
                                    </p:set>
                                    <p:animEffect transition="in" filter="wipe(right)">
                                      <p:cBhvr>
                                        <p:cTn id="55" dur="500"/>
                                        <p:tgtEl>
                                          <p:spTgt spid="1060889"/>
                                        </p:tgtEl>
                                      </p:cBhvr>
                                    </p:animEffect>
                                  </p:childTnLst>
                                  <p:subTnLst>
                                    <p:audio>
                                      <p:cMediaNode>
                                        <p:cTn display="0" masterRel="sameClick">
                                          <p:stCondLst>
                                            <p:cond evt="begin" delay="0">
                                              <p:tn val="53"/>
                                            </p:cond>
                                          </p:stCondLst>
                                          <p:endCondLst>
                                            <p:cond evt="onStopAudio" delay="0">
                                              <p:tgtEl>
                                                <p:sldTgt/>
                                              </p:tgtEl>
                                            </p:cond>
                                          </p:endCondLst>
                                        </p:cTn>
                                        <p:tgtEl>
                                          <p:sndTgt r:embed="rId5" name="voltage.wav"/>
                                        </p:tgtEl>
                                      </p:cMediaNode>
                                    </p:audio>
                                  </p:subTnLst>
                                </p:cTn>
                              </p:par>
                            </p:childTnLst>
                          </p:cTn>
                        </p:par>
                        <p:par>
                          <p:cTn id="56" fill="hold" nodeType="afterGroup">
                            <p:stCondLst>
                              <p:cond delay="500"/>
                            </p:stCondLst>
                            <p:childTnLst>
                              <p:par>
                                <p:cTn id="57" presetID="22" presetClass="exit" presetSubtype="2" fill="hold" grpId="1" nodeType="afterEffect">
                                  <p:stCondLst>
                                    <p:cond delay="0"/>
                                  </p:stCondLst>
                                  <p:childTnLst>
                                    <p:animEffect transition="out" filter="wipe(right)">
                                      <p:cBhvr>
                                        <p:cTn id="58" dur="500"/>
                                        <p:tgtEl>
                                          <p:spTgt spid="1060889"/>
                                        </p:tgtEl>
                                      </p:cBhvr>
                                    </p:animEffect>
                                    <p:set>
                                      <p:cBhvr>
                                        <p:cTn id="59" dur="1" fill="hold">
                                          <p:stCondLst>
                                            <p:cond delay="499"/>
                                          </p:stCondLst>
                                        </p:cTn>
                                        <p:tgtEl>
                                          <p:spTgt spid="1060889"/>
                                        </p:tgtEl>
                                        <p:attrNameLst>
                                          <p:attrName>style.visibility</p:attrName>
                                        </p:attrNameLst>
                                      </p:cBhvr>
                                      <p:to>
                                        <p:strVal val="hidden"/>
                                      </p:to>
                                    </p:set>
                                  </p:childTnLst>
                                </p:cTn>
                              </p:par>
                            </p:childTnLst>
                          </p:cTn>
                        </p:par>
                        <p:par>
                          <p:cTn id="60" fill="hold" nodeType="afterGroup">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1060903"/>
                                        </p:tgtEl>
                                        <p:attrNameLst>
                                          <p:attrName>style.visibility</p:attrName>
                                        </p:attrNameLst>
                                      </p:cBhvr>
                                      <p:to>
                                        <p:strVal val="visible"/>
                                      </p:to>
                                    </p:set>
                                    <p:animEffect transition="in" filter="fade">
                                      <p:cBhvr>
                                        <p:cTn id="63" dur="1000"/>
                                        <p:tgtEl>
                                          <p:spTgt spid="1060903"/>
                                        </p:tgtEl>
                                      </p:cBhvr>
                                    </p:animEffect>
                                  </p:childTnLst>
                                </p:cTn>
                              </p:par>
                            </p:childTnLst>
                          </p:cTn>
                        </p:par>
                        <p:par>
                          <p:cTn id="64" fill="hold" nodeType="afterGroup">
                            <p:stCondLst>
                              <p:cond delay="2000"/>
                            </p:stCondLst>
                            <p:childTnLst>
                              <p:par>
                                <p:cTn id="65" presetID="44" presetClass="path" presetSubtype="0" fill="hold" grpId="1" nodeType="afterEffect">
                                  <p:stCondLst>
                                    <p:cond delay="0"/>
                                  </p:stCondLst>
                                  <p:childTnLst>
                                    <p:animMotion origin="layout" path="M 1.66667E-6 -3.33333E-6 L -0.00781 -0.20486 C -0.00955 -0.25115 -0.01198 -0.27662 -0.01458 -0.27662 C -0.01736 -0.27662 -0.01962 -0.25115 -0.02136 -0.20486 L -0.02917 -3.33333E-6 " pathEditMode="relative" rAng="0" ptsTypes="FffFF">
                                      <p:cBhvr>
                                        <p:cTn id="66" dur="2000" fill="hold"/>
                                        <p:tgtEl>
                                          <p:spTgt spid="1060903"/>
                                        </p:tgtEl>
                                        <p:attrNameLst>
                                          <p:attrName>ppt_x</p:attrName>
                                          <p:attrName>ppt_y</p:attrName>
                                        </p:attrNameLst>
                                      </p:cBhvr>
                                      <p:rCtr x="-1500" y="-13800"/>
                                    </p:animMotion>
                                  </p:childTnLst>
                                  <p:subTnLst>
                                    <p:audio>
                                      <p:cMediaNode>
                                        <p:cTn display="0" masterRel="sameClick">
                                          <p:stCondLst>
                                            <p:cond evt="begin" delay="0">
                                              <p:tn val="65"/>
                                            </p:cond>
                                          </p:stCondLst>
                                          <p:endCondLst>
                                            <p:cond evt="onStopAudio" delay="0">
                                              <p:tgtEl>
                                                <p:sldTgt/>
                                              </p:tgtEl>
                                            </p:cond>
                                          </p:endCondLst>
                                        </p:cTn>
                                        <p:tgtEl>
                                          <p:sndTgt r:embed="rId6" name="boing.wav"/>
                                        </p:tgtEl>
                                      </p:cMediaNode>
                                    </p:audio>
                                  </p:subTnLst>
                                </p:cTn>
                              </p:par>
                            </p:childTnLst>
                          </p:cTn>
                        </p:par>
                        <p:par>
                          <p:cTn id="67" fill="hold" nodeType="afterGroup">
                            <p:stCondLst>
                              <p:cond delay="4000"/>
                            </p:stCondLst>
                            <p:childTnLst>
                              <p:par>
                                <p:cTn id="68" presetID="10" presetClass="exit" presetSubtype="0" fill="hold" grpId="2" nodeType="afterEffect">
                                  <p:stCondLst>
                                    <p:cond delay="0"/>
                                  </p:stCondLst>
                                  <p:childTnLst>
                                    <p:animEffect transition="out" filter="fade">
                                      <p:cBhvr>
                                        <p:cTn id="69" dur="2000"/>
                                        <p:tgtEl>
                                          <p:spTgt spid="1060903"/>
                                        </p:tgtEl>
                                      </p:cBhvr>
                                    </p:animEffect>
                                    <p:set>
                                      <p:cBhvr>
                                        <p:cTn id="70" dur="1" fill="hold">
                                          <p:stCondLst>
                                            <p:cond delay="1999"/>
                                          </p:stCondLst>
                                        </p:cTn>
                                        <p:tgtEl>
                                          <p:spTgt spid="106090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060866">
                                            <p:txEl>
                                              <p:pRg st="3" end="3"/>
                                            </p:txEl>
                                          </p:spTgt>
                                        </p:tgtEl>
                                        <p:attrNameLst>
                                          <p:attrName>style.visibility</p:attrName>
                                        </p:attrNameLst>
                                      </p:cBhvr>
                                      <p:to>
                                        <p:strVal val="visible"/>
                                      </p:to>
                                    </p:set>
                                    <p:anim calcmode="lin" valueType="num">
                                      <p:cBhvr additive="base">
                                        <p:cTn id="75" dur="500" fill="hold"/>
                                        <p:tgtEl>
                                          <p:spTgt spid="1060866">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608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060891"/>
                                        </p:tgtEl>
                                        <p:attrNameLst>
                                          <p:attrName>style.visibility</p:attrName>
                                        </p:attrNameLst>
                                      </p:cBhvr>
                                      <p:to>
                                        <p:strVal val="visible"/>
                                      </p:to>
                                    </p:set>
                                    <p:animEffect transition="in" filter="wipe(right)">
                                      <p:cBhvr>
                                        <p:cTn id="81" dur="500"/>
                                        <p:tgtEl>
                                          <p:spTgt spid="1060891"/>
                                        </p:tgtEl>
                                      </p:cBhvr>
                                    </p:animEffect>
                                  </p:childTnLst>
                                  <p:subTnLst>
                                    <p:audio>
                                      <p:cMediaNode>
                                        <p:cTn display="0" masterRel="sameClick">
                                          <p:stCondLst>
                                            <p:cond evt="begin" delay="0">
                                              <p:tn val="79"/>
                                            </p:cond>
                                          </p:stCondLst>
                                          <p:endCondLst>
                                            <p:cond evt="onStopAudio" delay="0">
                                              <p:tgtEl>
                                                <p:sldTgt/>
                                              </p:tgtEl>
                                            </p:cond>
                                          </p:endCondLst>
                                        </p:cTn>
                                        <p:tgtEl>
                                          <p:sndTgt r:embed="rId5" name="voltage.wav"/>
                                        </p:tgtEl>
                                      </p:cMediaNode>
                                    </p:audio>
                                  </p:subTnLst>
                                </p:cTn>
                              </p:par>
                            </p:childTnLst>
                          </p:cTn>
                        </p:par>
                        <p:par>
                          <p:cTn id="82" fill="hold" nodeType="afterGroup">
                            <p:stCondLst>
                              <p:cond delay="500"/>
                            </p:stCondLst>
                            <p:childTnLst>
                              <p:par>
                                <p:cTn id="83" presetID="22" presetClass="exit" presetSubtype="2" fill="hold" grpId="1" nodeType="afterEffect">
                                  <p:stCondLst>
                                    <p:cond delay="0"/>
                                  </p:stCondLst>
                                  <p:childTnLst>
                                    <p:animEffect transition="out" filter="wipe(right)">
                                      <p:cBhvr>
                                        <p:cTn id="84" dur="500"/>
                                        <p:tgtEl>
                                          <p:spTgt spid="1060891"/>
                                        </p:tgtEl>
                                      </p:cBhvr>
                                    </p:animEffect>
                                    <p:set>
                                      <p:cBhvr>
                                        <p:cTn id="85" dur="1" fill="hold">
                                          <p:stCondLst>
                                            <p:cond delay="499"/>
                                          </p:stCondLst>
                                        </p:cTn>
                                        <p:tgtEl>
                                          <p:spTgt spid="1060891"/>
                                        </p:tgtEl>
                                        <p:attrNameLst>
                                          <p:attrName>style.visibility</p:attrName>
                                        </p:attrNameLst>
                                      </p:cBhvr>
                                      <p:to>
                                        <p:strVal val="hidden"/>
                                      </p:to>
                                    </p:set>
                                  </p:childTnLst>
                                </p:cTn>
                              </p:par>
                            </p:childTnLst>
                          </p:cTn>
                        </p:par>
                        <p:par>
                          <p:cTn id="86" fill="hold" nodeType="afterGroup">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1060904"/>
                                        </p:tgtEl>
                                        <p:attrNameLst>
                                          <p:attrName>style.visibility</p:attrName>
                                        </p:attrNameLst>
                                      </p:cBhvr>
                                      <p:to>
                                        <p:strVal val="visible"/>
                                      </p:to>
                                    </p:set>
                                    <p:animEffect transition="in" filter="fade">
                                      <p:cBhvr>
                                        <p:cTn id="89" dur="1000"/>
                                        <p:tgtEl>
                                          <p:spTgt spid="1060904"/>
                                        </p:tgtEl>
                                      </p:cBhvr>
                                    </p:animEffect>
                                  </p:childTnLst>
                                </p:cTn>
                              </p:par>
                            </p:childTnLst>
                          </p:cTn>
                        </p:par>
                        <p:par>
                          <p:cTn id="90" fill="hold" nodeType="afterGroup">
                            <p:stCondLst>
                              <p:cond delay="2000"/>
                            </p:stCondLst>
                            <p:childTnLst>
                              <p:par>
                                <p:cTn id="91" presetID="44" presetClass="path" presetSubtype="0" fill="hold" grpId="1" nodeType="afterEffect">
                                  <p:stCondLst>
                                    <p:cond delay="0"/>
                                  </p:stCondLst>
                                  <p:childTnLst>
                                    <p:animMotion origin="layout" path="M -2.5E-6 3.7037E-6 L -0.00781 -0.20486 C -0.00955 -0.25116 -0.01198 -0.27662 -0.01458 -0.27662 C -0.01736 -0.27662 -0.01962 -0.25116 -0.02135 -0.20486 L -0.02916 3.7037E-6 " pathEditMode="relative" rAng="0" ptsTypes="FffFF">
                                      <p:cBhvr>
                                        <p:cTn id="92" dur="2000" fill="hold"/>
                                        <p:tgtEl>
                                          <p:spTgt spid="1060904"/>
                                        </p:tgtEl>
                                        <p:attrNameLst>
                                          <p:attrName>ppt_x</p:attrName>
                                          <p:attrName>ppt_y</p:attrName>
                                        </p:attrNameLst>
                                      </p:cBhvr>
                                      <p:rCtr x="-1500" y="-13800"/>
                                    </p:animMotion>
                                  </p:childTnLst>
                                  <p:subTnLst>
                                    <p:audio>
                                      <p:cMediaNode>
                                        <p:cTn display="0" masterRel="sameClick">
                                          <p:stCondLst>
                                            <p:cond evt="begin" delay="0">
                                              <p:tn val="91"/>
                                            </p:cond>
                                          </p:stCondLst>
                                          <p:endCondLst>
                                            <p:cond evt="onStopAudio" delay="0">
                                              <p:tgtEl>
                                                <p:sldTgt/>
                                              </p:tgtEl>
                                            </p:cond>
                                          </p:endCondLst>
                                        </p:cTn>
                                        <p:tgtEl>
                                          <p:sndTgt r:embed="rId6" name="boing.wav"/>
                                        </p:tgtEl>
                                      </p:cMediaNode>
                                    </p:audio>
                                  </p:subTnLst>
                                </p:cTn>
                              </p:par>
                            </p:childTnLst>
                          </p:cTn>
                        </p:par>
                        <p:par>
                          <p:cTn id="93" fill="hold" nodeType="afterGroup">
                            <p:stCondLst>
                              <p:cond delay="4000"/>
                            </p:stCondLst>
                            <p:childTnLst>
                              <p:par>
                                <p:cTn id="94" presetID="10" presetClass="exit" presetSubtype="0" fill="hold" grpId="2" nodeType="afterEffect">
                                  <p:stCondLst>
                                    <p:cond delay="0"/>
                                  </p:stCondLst>
                                  <p:childTnLst>
                                    <p:animEffect transition="out" filter="fade">
                                      <p:cBhvr>
                                        <p:cTn id="95" dur="2000"/>
                                        <p:tgtEl>
                                          <p:spTgt spid="1060904"/>
                                        </p:tgtEl>
                                      </p:cBhvr>
                                    </p:animEffect>
                                    <p:set>
                                      <p:cBhvr>
                                        <p:cTn id="96" dur="1" fill="hold">
                                          <p:stCondLst>
                                            <p:cond delay="1999"/>
                                          </p:stCondLst>
                                        </p:cTn>
                                        <p:tgtEl>
                                          <p:spTgt spid="1060904"/>
                                        </p:tgtEl>
                                        <p:attrNameLst>
                                          <p:attrName>style.visibility</p:attrName>
                                        </p:attrNameLst>
                                      </p:cBhvr>
                                      <p:to>
                                        <p:strVal val="hidden"/>
                                      </p:to>
                                    </p:set>
                                  </p:childTnLst>
                                </p:cTn>
                              </p:par>
                            </p:childTnLst>
                          </p:cTn>
                        </p:par>
                        <p:par>
                          <p:cTn id="97" fill="hold" nodeType="afterGroup">
                            <p:stCondLst>
                              <p:cond delay="6000"/>
                            </p:stCondLst>
                            <p:childTnLst>
                              <p:par>
                                <p:cTn id="98" presetID="22" presetClass="entr" presetSubtype="2" fill="hold" grpId="0" nodeType="afterEffect">
                                  <p:stCondLst>
                                    <p:cond delay="0"/>
                                  </p:stCondLst>
                                  <p:childTnLst>
                                    <p:set>
                                      <p:cBhvr>
                                        <p:cTn id="99" dur="1" fill="hold">
                                          <p:stCondLst>
                                            <p:cond delay="0"/>
                                          </p:stCondLst>
                                        </p:cTn>
                                        <p:tgtEl>
                                          <p:spTgt spid="1060893"/>
                                        </p:tgtEl>
                                        <p:attrNameLst>
                                          <p:attrName>style.visibility</p:attrName>
                                        </p:attrNameLst>
                                      </p:cBhvr>
                                      <p:to>
                                        <p:strVal val="visible"/>
                                      </p:to>
                                    </p:set>
                                    <p:animEffect transition="in" filter="wipe(right)">
                                      <p:cBhvr>
                                        <p:cTn id="100" dur="500"/>
                                        <p:tgtEl>
                                          <p:spTgt spid="1060893"/>
                                        </p:tgtEl>
                                      </p:cBhvr>
                                    </p:animEffect>
                                  </p:childTnLst>
                                  <p:subTnLst>
                                    <p:audio>
                                      <p:cMediaNode>
                                        <p:cTn display="0" masterRel="sameClick">
                                          <p:stCondLst>
                                            <p:cond evt="begin" delay="0">
                                              <p:tn val="98"/>
                                            </p:cond>
                                          </p:stCondLst>
                                          <p:endCondLst>
                                            <p:cond evt="onStopAudio" delay="0">
                                              <p:tgtEl>
                                                <p:sldTgt/>
                                              </p:tgtEl>
                                            </p:cond>
                                          </p:endCondLst>
                                        </p:cTn>
                                        <p:tgtEl>
                                          <p:sndTgt r:embed="rId5" name="voltage.wav"/>
                                        </p:tgtEl>
                                      </p:cMediaNode>
                                    </p:audio>
                                  </p:subTnLst>
                                </p:cTn>
                              </p:par>
                            </p:childTnLst>
                          </p:cTn>
                        </p:par>
                        <p:par>
                          <p:cTn id="101" fill="hold" nodeType="afterGroup">
                            <p:stCondLst>
                              <p:cond delay="6500"/>
                            </p:stCondLst>
                            <p:childTnLst>
                              <p:par>
                                <p:cTn id="102" presetID="22" presetClass="exit" presetSubtype="2" fill="hold" grpId="1" nodeType="afterEffect">
                                  <p:stCondLst>
                                    <p:cond delay="0"/>
                                  </p:stCondLst>
                                  <p:childTnLst>
                                    <p:animEffect transition="out" filter="wipe(right)">
                                      <p:cBhvr>
                                        <p:cTn id="103" dur="500"/>
                                        <p:tgtEl>
                                          <p:spTgt spid="1060893"/>
                                        </p:tgtEl>
                                      </p:cBhvr>
                                    </p:animEffect>
                                    <p:set>
                                      <p:cBhvr>
                                        <p:cTn id="104" dur="1" fill="hold">
                                          <p:stCondLst>
                                            <p:cond delay="499"/>
                                          </p:stCondLst>
                                        </p:cTn>
                                        <p:tgtEl>
                                          <p:spTgt spid="1060893"/>
                                        </p:tgtEl>
                                        <p:attrNameLst>
                                          <p:attrName>style.visibility</p:attrName>
                                        </p:attrNameLst>
                                      </p:cBhvr>
                                      <p:to>
                                        <p:strVal val="hidden"/>
                                      </p:to>
                                    </p:set>
                                  </p:childTnLst>
                                </p:cTn>
                              </p:par>
                            </p:childTnLst>
                          </p:cTn>
                        </p:par>
                        <p:par>
                          <p:cTn id="105" fill="hold" nodeType="afterGroup">
                            <p:stCondLst>
                              <p:cond delay="7000"/>
                            </p:stCondLst>
                            <p:childTnLst>
                              <p:par>
                                <p:cTn id="106" presetID="10" presetClass="entr" presetSubtype="0" fill="hold" grpId="0" nodeType="afterEffect">
                                  <p:stCondLst>
                                    <p:cond delay="0"/>
                                  </p:stCondLst>
                                  <p:childTnLst>
                                    <p:set>
                                      <p:cBhvr>
                                        <p:cTn id="107" dur="1" fill="hold">
                                          <p:stCondLst>
                                            <p:cond delay="0"/>
                                          </p:stCondLst>
                                        </p:cTn>
                                        <p:tgtEl>
                                          <p:spTgt spid="1060905"/>
                                        </p:tgtEl>
                                        <p:attrNameLst>
                                          <p:attrName>style.visibility</p:attrName>
                                        </p:attrNameLst>
                                      </p:cBhvr>
                                      <p:to>
                                        <p:strVal val="visible"/>
                                      </p:to>
                                    </p:set>
                                    <p:animEffect transition="in" filter="fade">
                                      <p:cBhvr>
                                        <p:cTn id="108" dur="1000"/>
                                        <p:tgtEl>
                                          <p:spTgt spid="1060905"/>
                                        </p:tgtEl>
                                      </p:cBhvr>
                                    </p:animEffect>
                                  </p:childTnLst>
                                </p:cTn>
                              </p:par>
                            </p:childTnLst>
                          </p:cTn>
                        </p:par>
                        <p:par>
                          <p:cTn id="109" fill="hold" nodeType="afterGroup">
                            <p:stCondLst>
                              <p:cond delay="8000"/>
                            </p:stCondLst>
                            <p:childTnLst>
                              <p:par>
                                <p:cTn id="110" presetID="44" presetClass="path" presetSubtype="0" fill="hold" grpId="1" nodeType="afterEffect">
                                  <p:stCondLst>
                                    <p:cond delay="0"/>
                                  </p:stCondLst>
                                  <p:childTnLst>
                                    <p:animMotion origin="layout" path="M -3.33333E-6 7.40741E-7 L -0.00781 -0.20486 C -0.00955 -0.25116 -0.01198 -0.27662 -0.01458 -0.27662 C -0.01736 -0.27662 -0.01961 -0.25116 -0.02135 -0.20486 L -0.02916 7.40741E-7 " pathEditMode="relative" rAng="0" ptsTypes="FffFF">
                                      <p:cBhvr>
                                        <p:cTn id="111" dur="2000" fill="hold"/>
                                        <p:tgtEl>
                                          <p:spTgt spid="1060905"/>
                                        </p:tgtEl>
                                        <p:attrNameLst>
                                          <p:attrName>ppt_x</p:attrName>
                                          <p:attrName>ppt_y</p:attrName>
                                        </p:attrNameLst>
                                      </p:cBhvr>
                                      <p:rCtr x="-1500" y="-13800"/>
                                    </p:animMotion>
                                  </p:childTnLst>
                                  <p:subTnLst>
                                    <p:audio>
                                      <p:cMediaNode>
                                        <p:cTn display="0" masterRel="sameClick">
                                          <p:stCondLst>
                                            <p:cond evt="begin" delay="0">
                                              <p:tn val="110"/>
                                            </p:cond>
                                          </p:stCondLst>
                                          <p:endCondLst>
                                            <p:cond evt="onStopAudio" delay="0">
                                              <p:tgtEl>
                                                <p:sldTgt/>
                                              </p:tgtEl>
                                            </p:cond>
                                          </p:endCondLst>
                                        </p:cTn>
                                        <p:tgtEl>
                                          <p:sndTgt r:embed="rId6" name="boing.wav"/>
                                        </p:tgtEl>
                                      </p:cMediaNode>
                                    </p:audio>
                                  </p:subTnLst>
                                </p:cTn>
                              </p:par>
                            </p:childTnLst>
                          </p:cTn>
                        </p:par>
                        <p:par>
                          <p:cTn id="112" fill="hold" nodeType="afterGroup">
                            <p:stCondLst>
                              <p:cond delay="10000"/>
                            </p:stCondLst>
                            <p:childTnLst>
                              <p:par>
                                <p:cTn id="113" presetID="10" presetClass="exit" presetSubtype="0" fill="hold" grpId="2" nodeType="afterEffect">
                                  <p:stCondLst>
                                    <p:cond delay="0"/>
                                  </p:stCondLst>
                                  <p:childTnLst>
                                    <p:animEffect transition="out" filter="fade">
                                      <p:cBhvr>
                                        <p:cTn id="114" dur="2000"/>
                                        <p:tgtEl>
                                          <p:spTgt spid="1060905"/>
                                        </p:tgtEl>
                                      </p:cBhvr>
                                    </p:animEffect>
                                    <p:set>
                                      <p:cBhvr>
                                        <p:cTn id="115" dur="1" fill="hold">
                                          <p:stCondLst>
                                            <p:cond delay="1999"/>
                                          </p:stCondLst>
                                        </p:cTn>
                                        <p:tgtEl>
                                          <p:spTgt spid="1060905"/>
                                        </p:tgtEl>
                                        <p:attrNameLst>
                                          <p:attrName>style.visibility</p:attrName>
                                        </p:attrNameLst>
                                      </p:cBhvr>
                                      <p:to>
                                        <p:strVal val="hidden"/>
                                      </p:to>
                                    </p:set>
                                  </p:childTnLst>
                                </p:cTn>
                              </p:par>
                            </p:childTnLst>
                          </p:cTn>
                        </p:par>
                        <p:par>
                          <p:cTn id="116" fill="hold" nodeType="afterGroup">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1060895"/>
                                        </p:tgtEl>
                                        <p:attrNameLst>
                                          <p:attrName>style.visibility</p:attrName>
                                        </p:attrNameLst>
                                      </p:cBhvr>
                                      <p:to>
                                        <p:strVal val="visible"/>
                                      </p:to>
                                    </p:set>
                                    <p:animEffect transition="in" filter="wipe(right)">
                                      <p:cBhvr>
                                        <p:cTn id="119" dur="500"/>
                                        <p:tgtEl>
                                          <p:spTgt spid="1060895"/>
                                        </p:tgtEl>
                                      </p:cBhvr>
                                    </p:animEffect>
                                  </p:childTnLst>
                                  <p:subTnLst>
                                    <p:audio>
                                      <p:cMediaNode>
                                        <p:cTn display="0" masterRel="sameClick">
                                          <p:stCondLst>
                                            <p:cond evt="begin" delay="0">
                                              <p:tn val="117"/>
                                            </p:cond>
                                          </p:stCondLst>
                                          <p:endCondLst>
                                            <p:cond evt="onStopAudio" delay="0">
                                              <p:tgtEl>
                                                <p:sldTgt/>
                                              </p:tgtEl>
                                            </p:cond>
                                          </p:endCondLst>
                                        </p:cTn>
                                        <p:tgtEl>
                                          <p:sndTgt r:embed="rId5" name="voltage.wav"/>
                                        </p:tgtEl>
                                      </p:cMediaNode>
                                    </p:audio>
                                  </p:subTnLst>
                                </p:cTn>
                              </p:par>
                              <p:par>
                                <p:cTn id="120" presetID="22" presetClass="exit" presetSubtype="2" fill="hold" grpId="1" nodeType="withEffect">
                                  <p:stCondLst>
                                    <p:cond delay="0"/>
                                  </p:stCondLst>
                                  <p:childTnLst>
                                    <p:animEffect transition="out" filter="wipe(right)">
                                      <p:cBhvr>
                                        <p:cTn id="121" dur="500"/>
                                        <p:tgtEl>
                                          <p:spTgt spid="1060895"/>
                                        </p:tgtEl>
                                      </p:cBhvr>
                                    </p:animEffect>
                                    <p:set>
                                      <p:cBhvr>
                                        <p:cTn id="122" dur="1" fill="hold">
                                          <p:stCondLst>
                                            <p:cond delay="499"/>
                                          </p:stCondLst>
                                        </p:cTn>
                                        <p:tgtEl>
                                          <p:spTgt spid="1060895"/>
                                        </p:tgtEl>
                                        <p:attrNameLst>
                                          <p:attrName>style.visibility</p:attrName>
                                        </p:attrNameLst>
                                      </p:cBhvr>
                                      <p:to>
                                        <p:strVal val="hidden"/>
                                      </p:to>
                                    </p:set>
                                  </p:childTnLst>
                                </p:cTn>
                              </p:par>
                            </p:childTnLst>
                          </p:cTn>
                        </p:par>
                        <p:par>
                          <p:cTn id="123" fill="hold" nodeType="afterGroup">
                            <p:stCondLst>
                              <p:cond delay="12500"/>
                            </p:stCondLst>
                            <p:childTnLst>
                              <p:par>
                                <p:cTn id="124" presetID="10" presetClass="entr" presetSubtype="0" fill="hold" grpId="0" nodeType="afterEffect">
                                  <p:stCondLst>
                                    <p:cond delay="0"/>
                                  </p:stCondLst>
                                  <p:childTnLst>
                                    <p:set>
                                      <p:cBhvr>
                                        <p:cTn id="125" dur="1" fill="hold">
                                          <p:stCondLst>
                                            <p:cond delay="0"/>
                                          </p:stCondLst>
                                        </p:cTn>
                                        <p:tgtEl>
                                          <p:spTgt spid="1060906"/>
                                        </p:tgtEl>
                                        <p:attrNameLst>
                                          <p:attrName>style.visibility</p:attrName>
                                        </p:attrNameLst>
                                      </p:cBhvr>
                                      <p:to>
                                        <p:strVal val="visible"/>
                                      </p:to>
                                    </p:set>
                                    <p:animEffect transition="in" filter="fade">
                                      <p:cBhvr>
                                        <p:cTn id="126" dur="1000"/>
                                        <p:tgtEl>
                                          <p:spTgt spid="1060906"/>
                                        </p:tgtEl>
                                      </p:cBhvr>
                                    </p:animEffect>
                                  </p:childTnLst>
                                </p:cTn>
                              </p:par>
                            </p:childTnLst>
                          </p:cTn>
                        </p:par>
                        <p:par>
                          <p:cTn id="127" fill="hold" nodeType="afterGroup">
                            <p:stCondLst>
                              <p:cond delay="13500"/>
                            </p:stCondLst>
                            <p:childTnLst>
                              <p:par>
                                <p:cTn id="128" presetID="44" presetClass="path" presetSubtype="0" fill="hold" grpId="1" nodeType="afterEffect">
                                  <p:stCondLst>
                                    <p:cond delay="0"/>
                                  </p:stCondLst>
                                  <p:childTnLst>
                                    <p:animMotion origin="layout" path="M 2.77778E-6 -2.22222E-6 L -0.00782 -0.20486 C -0.00955 -0.25116 -0.01198 -0.27662 -0.01459 -0.27662 C -0.01736 -0.27662 -0.01962 -0.25116 -0.02136 -0.20486 L -0.02917 -2.22222E-6 " pathEditMode="relative" rAng="0" ptsTypes="FffFF">
                                      <p:cBhvr>
                                        <p:cTn id="129" dur="2000" fill="hold"/>
                                        <p:tgtEl>
                                          <p:spTgt spid="1060906"/>
                                        </p:tgtEl>
                                        <p:attrNameLst>
                                          <p:attrName>ppt_x</p:attrName>
                                          <p:attrName>ppt_y</p:attrName>
                                        </p:attrNameLst>
                                      </p:cBhvr>
                                      <p:rCtr x="-1500" y="-13800"/>
                                    </p:animMotion>
                                  </p:childTnLst>
                                  <p:subTnLst>
                                    <p:audio>
                                      <p:cMediaNode>
                                        <p:cTn display="0" masterRel="sameClick">
                                          <p:stCondLst>
                                            <p:cond evt="begin" delay="0">
                                              <p:tn val="128"/>
                                            </p:cond>
                                          </p:stCondLst>
                                          <p:endCondLst>
                                            <p:cond evt="onStopAudio" delay="0">
                                              <p:tgtEl>
                                                <p:sldTgt/>
                                              </p:tgtEl>
                                            </p:cond>
                                          </p:endCondLst>
                                        </p:cTn>
                                        <p:tgtEl>
                                          <p:sndTgt r:embed="rId6" name="boing.wav"/>
                                        </p:tgtEl>
                                      </p:cMediaNode>
                                    </p:audio>
                                  </p:subTnLst>
                                </p:cTn>
                              </p:par>
                            </p:childTnLst>
                          </p:cTn>
                        </p:par>
                        <p:par>
                          <p:cTn id="130" fill="hold" nodeType="afterGroup">
                            <p:stCondLst>
                              <p:cond delay="15500"/>
                            </p:stCondLst>
                            <p:childTnLst>
                              <p:par>
                                <p:cTn id="131" presetID="10" presetClass="exit" presetSubtype="0" fill="hold" grpId="2" nodeType="afterEffect">
                                  <p:stCondLst>
                                    <p:cond delay="0"/>
                                  </p:stCondLst>
                                  <p:childTnLst>
                                    <p:animEffect transition="out" filter="fade">
                                      <p:cBhvr>
                                        <p:cTn id="132" dur="2000"/>
                                        <p:tgtEl>
                                          <p:spTgt spid="1060906"/>
                                        </p:tgtEl>
                                      </p:cBhvr>
                                    </p:animEffect>
                                    <p:set>
                                      <p:cBhvr>
                                        <p:cTn id="133" dur="1" fill="hold">
                                          <p:stCondLst>
                                            <p:cond delay="1999"/>
                                          </p:stCondLst>
                                        </p:cTn>
                                        <p:tgtEl>
                                          <p:spTgt spid="10609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88" grpId="0" animBg="1"/>
      <p:bldP spid="1060888" grpId="1" animBg="1"/>
      <p:bldP spid="1060889" grpId="0" animBg="1"/>
      <p:bldP spid="1060889" grpId="1" animBg="1"/>
      <p:bldP spid="1060891" grpId="0" animBg="1"/>
      <p:bldP spid="1060891" grpId="1" animBg="1"/>
      <p:bldP spid="1060893" grpId="0" animBg="1"/>
      <p:bldP spid="1060893" grpId="1" animBg="1"/>
      <p:bldP spid="1060895" grpId="0" animBg="1"/>
      <p:bldP spid="1060895" grpId="1" animBg="1"/>
      <p:bldP spid="1060900" grpId="0" animBg="1"/>
      <p:bldP spid="1060900" grpId="1" animBg="1"/>
      <p:bldP spid="1060902" grpId="0" animBg="1"/>
      <p:bldP spid="1060902" grpId="1" animBg="1"/>
      <p:bldP spid="1060902" grpId="2" animBg="1"/>
      <p:bldP spid="1060903" grpId="0" animBg="1"/>
      <p:bldP spid="1060903" grpId="1" animBg="1"/>
      <p:bldP spid="1060903" grpId="2" animBg="1"/>
      <p:bldP spid="1060904" grpId="0" animBg="1"/>
      <p:bldP spid="1060904" grpId="1" animBg="1"/>
      <p:bldP spid="1060904" grpId="2" animBg="1"/>
      <p:bldP spid="1060905" grpId="0" animBg="1"/>
      <p:bldP spid="1060905" grpId="1" animBg="1"/>
      <p:bldP spid="1060905" grpId="2" animBg="1"/>
      <p:bldP spid="1060906" grpId="0" animBg="1"/>
      <p:bldP spid="1060906" grpId="1" animBg="1"/>
      <p:bldP spid="1060906"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photoelectric effect</a:t>
            </a:r>
            <a:endParaRPr lang="en-US" altLang="en-US" dirty="0">
              <a:solidFill>
                <a:srgbClr val="333399"/>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experimental setup is shown:</a:t>
            </a:r>
          </a:p>
          <a:p>
            <a:pPr eaLnBrk="1" hangingPunct="1">
              <a:spcBef>
                <a:spcPts val="400"/>
              </a:spcBef>
            </a:pPr>
            <a:r>
              <a:rPr lang="en-US" altLang="en-US" dirty="0">
                <a:solidFill>
                  <a:srgbClr val="000000"/>
                </a:solidFill>
                <a:cs typeface="Times New Roman" pitchFamily="18" charset="0"/>
                <a:sym typeface="Symbol" pitchFamily="18" charset="2"/>
              </a:rPr>
              <a:t></a:t>
            </a:r>
            <a:r>
              <a:rPr lang="en-US" altLang="en-US" dirty="0">
                <a:solidFill>
                  <a:srgbClr val="FF6600"/>
                </a:solidFill>
                <a:cs typeface="Times New Roman" pitchFamily="18" charset="0"/>
                <a:sym typeface="Symbol" pitchFamily="18" charset="2"/>
              </a:rPr>
              <a:t>Monochromatic light</a:t>
            </a:r>
            <a:r>
              <a:rPr lang="en-US" altLang="en-US" dirty="0">
                <a:solidFill>
                  <a:srgbClr val="000000"/>
                </a:solidFill>
                <a:cs typeface="Times New Roman" pitchFamily="18" charset="0"/>
                <a:sym typeface="Symbol" pitchFamily="18" charset="2"/>
              </a:rPr>
              <a:t> of fixed intensity                           is </a:t>
            </a:r>
            <a:r>
              <a:rPr lang="en-US" altLang="en-US" dirty="0" smtClean="0">
                <a:solidFill>
                  <a:srgbClr val="000000"/>
                </a:solidFill>
                <a:cs typeface="Times New Roman" pitchFamily="18" charset="0"/>
                <a:sym typeface="Symbol" pitchFamily="18" charset="2"/>
              </a:rPr>
              <a:t>shone </a:t>
            </a:r>
            <a:r>
              <a:rPr lang="en-US" altLang="en-US" dirty="0">
                <a:solidFill>
                  <a:srgbClr val="000000"/>
                </a:solidFill>
                <a:cs typeface="Times New Roman" pitchFamily="18" charset="0"/>
                <a:sym typeface="Symbol" pitchFamily="18" charset="2"/>
              </a:rPr>
              <a:t>into the tube, creating a                               photocurrent </a:t>
            </a:r>
            <a:r>
              <a:rPr lang="en-US" altLang="en-US" i="1" dirty="0" err="1">
                <a:solidFill>
                  <a:srgbClr val="000000"/>
                </a:solidFill>
                <a:cs typeface="Times New Roman" pitchFamily="18" charset="0"/>
                <a:sym typeface="Symbol" pitchFamily="18" charset="2"/>
              </a:rPr>
              <a:t>I</a:t>
            </a:r>
            <a:r>
              <a:rPr lang="en-US" altLang="en-US" baseline="-25000" dirty="0" err="1">
                <a:solidFill>
                  <a:srgbClr val="000000"/>
                </a:solidFill>
                <a:cs typeface="Times New Roman" pitchFamily="18" charset="0"/>
                <a:sym typeface="Symbol" pitchFamily="18" charset="2"/>
              </a:rPr>
              <a:t>p</a:t>
            </a:r>
            <a:r>
              <a:rPr lang="en-US" altLang="en-US" dirty="0">
                <a:solidFill>
                  <a:srgbClr val="000000"/>
                </a:solidFill>
                <a:cs typeface="Times New Roman" pitchFamily="18" charset="0"/>
                <a:sym typeface="Symbol" pitchFamily="18" charset="2"/>
              </a:rPr>
              <a:t>.</a:t>
            </a:r>
            <a:endParaRPr lang="en-US" altLang="en-US" dirty="0">
              <a:solidFill>
                <a:srgbClr val="000000"/>
              </a:solidFill>
              <a:cs typeface="Times New Roman" pitchFamily="18" charset="0"/>
            </a:endParaRPr>
          </a:p>
          <a:p>
            <a:pPr eaLnBrk="1" hangingPunct="1">
              <a:spcBef>
                <a:spcPts val="4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Note the reversed polarity of the                                    plates and the potential divider that is                                 used to adjust the voltage.</a:t>
            </a:r>
          </a:p>
          <a:p>
            <a:pPr eaLnBrk="1" hangingPunct="1">
              <a:spcBef>
                <a:spcPts val="400"/>
              </a:spcBef>
            </a:pPr>
            <a:r>
              <a:rPr lang="en-US" altLang="en-US" dirty="0" smtClean="0">
                <a:solidFill>
                  <a:srgbClr val="000000"/>
                </a:solidFill>
                <a:cs typeface="Times New Roman" pitchFamily="18" charset="0"/>
                <a:sym typeface="Symbol" pitchFamily="18" charset="2"/>
              </a:rPr>
              <a:t></a:t>
            </a:r>
            <a:r>
              <a:rPr lang="en-US" altLang="en-US" i="1" dirty="0" smtClean="0">
                <a:solidFill>
                  <a:srgbClr val="000000"/>
                </a:solidFill>
                <a:cs typeface="Times New Roman" pitchFamily="18" charset="0"/>
              </a:rPr>
              <a:t>______________________</a:t>
            </a:r>
            <a:r>
              <a:rPr lang="en-US" altLang="en-US" dirty="0" smtClean="0">
                <a:solidFill>
                  <a:srgbClr val="000000"/>
                </a:solidFill>
                <a:cs typeface="Times New Roman" pitchFamily="18" charset="0"/>
              </a:rPr>
              <a:t>                                                         ____________________.</a:t>
            </a:r>
            <a:endParaRPr lang="en-US" altLang="en-US" dirty="0">
              <a:solidFill>
                <a:srgbClr val="000000"/>
              </a:solidFill>
              <a:cs typeface="Times New Roman" pitchFamily="18" charset="0"/>
            </a:endParaRPr>
          </a:p>
          <a:p>
            <a:pPr eaLnBrk="1" hangingPunct="1">
              <a:spcBef>
                <a:spcPts val="4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Not until we reach a </a:t>
            </a:r>
            <a:r>
              <a:rPr lang="en-US" altLang="en-US" dirty="0" err="1">
                <a:solidFill>
                  <a:srgbClr val="000000"/>
                </a:solidFill>
                <a:cs typeface="Times New Roman" pitchFamily="18" charset="0"/>
              </a:rPr>
              <a:t>p.d</a:t>
            </a:r>
            <a:r>
              <a:rPr lang="en-US" altLang="en-US" dirty="0">
                <a:solidFill>
                  <a:srgbClr val="000000"/>
                </a:solidFill>
                <a:cs typeface="Times New Roman" pitchFamily="18" charset="0"/>
              </a:rPr>
              <a:t>.                                                                                 of zero, and </a:t>
            </a:r>
            <a:r>
              <a:rPr lang="en-US" altLang="en-US" dirty="0" smtClean="0">
                <a:solidFill>
                  <a:srgbClr val="000000"/>
                </a:solidFill>
                <a:cs typeface="Times New Roman" pitchFamily="18" charset="0"/>
              </a:rPr>
              <a:t>______________                                                         ___________, </a:t>
            </a:r>
            <a:r>
              <a:rPr lang="en-US" altLang="en-US" dirty="0">
                <a:solidFill>
                  <a:srgbClr val="000000"/>
                </a:solidFill>
                <a:cs typeface="Times New Roman" pitchFamily="18" charset="0"/>
              </a:rPr>
              <a:t>do we </a:t>
            </a:r>
            <a:r>
              <a:rPr lang="en-US" altLang="en-US" dirty="0" smtClean="0">
                <a:solidFill>
                  <a:srgbClr val="000000"/>
                </a:solidFill>
                <a:cs typeface="Times New Roman" pitchFamily="18" charset="0"/>
              </a:rPr>
              <a:t>                                                          ___________________:</a:t>
            </a:r>
            <a:endParaRPr lang="en-US" altLang="en-US" dirty="0">
              <a:solidFill>
                <a:srgbClr val="000000"/>
              </a:solidFill>
              <a:cs typeface="Times New Roman" pitchFamily="18" charset="0"/>
            </a:endParaRPr>
          </a:p>
        </p:txBody>
      </p:sp>
      <p:sp>
        <p:nvSpPr>
          <p:cNvPr id="1062985" name="Text Box 73"/>
          <p:cNvSpPr txBox="1">
            <a:spLocks noChangeArrowheads="1"/>
          </p:cNvSpPr>
          <p:nvPr/>
        </p:nvSpPr>
        <p:spPr bwMode="auto">
          <a:xfrm>
            <a:off x="8451850" y="2259013"/>
            <a:ext cx="384175" cy="461962"/>
          </a:xfrm>
          <a:prstGeom prst="rect">
            <a:avLst/>
          </a:prstGeom>
          <a:noFill/>
          <a:ln w="9525">
            <a:noFill/>
            <a:miter lim="800000"/>
            <a:headEnd/>
            <a:tailEnd/>
          </a:ln>
        </p:spPr>
        <p:txBody>
          <a:bodyPr wrap="none">
            <a:spAutoFit/>
          </a:bodyPr>
          <a:lstStyle/>
          <a:p>
            <a:pPr eaLnBrk="1" hangingPunct="1"/>
            <a:r>
              <a:rPr lang="en-US" altLang="en-US" i="1"/>
              <a:t>I</a:t>
            </a:r>
            <a:r>
              <a:rPr lang="en-US" altLang="en-US" baseline="-25000"/>
              <a:t>p</a:t>
            </a:r>
            <a:endParaRPr lang="en-US" altLang="en-US"/>
          </a:p>
        </p:txBody>
      </p:sp>
      <p:sp>
        <p:nvSpPr>
          <p:cNvPr id="1063001" name="Freeform 89"/>
          <p:cNvSpPr>
            <a:spLocks/>
          </p:cNvSpPr>
          <p:nvPr/>
        </p:nvSpPr>
        <p:spPr bwMode="auto">
          <a:xfrm rot="8222725">
            <a:off x="6824663" y="13446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19050" cmpd="sng">
            <a:solidFill>
              <a:srgbClr val="FF6600"/>
            </a:solidFill>
            <a:round/>
            <a:headEnd type="none" w="med" len="med"/>
            <a:tailEnd type="arrow" w="med" len="med"/>
          </a:ln>
        </p:spPr>
        <p:txBody>
          <a:bodyPr/>
          <a:lstStyle/>
          <a:p>
            <a:endParaRPr lang="en-US"/>
          </a:p>
        </p:txBody>
      </p:sp>
      <p:grpSp>
        <p:nvGrpSpPr>
          <p:cNvPr id="2" name="Group 92"/>
          <p:cNvGrpSpPr>
            <a:grpSpLocks/>
          </p:cNvGrpSpPr>
          <p:nvPr/>
        </p:nvGrpSpPr>
        <p:grpSpPr bwMode="auto">
          <a:xfrm>
            <a:off x="6253163" y="1593850"/>
            <a:ext cx="2357437" cy="3175000"/>
            <a:chOff x="3939" y="1914"/>
            <a:chExt cx="1485" cy="2000"/>
          </a:xfrm>
        </p:grpSpPr>
        <p:grpSp>
          <p:nvGrpSpPr>
            <p:cNvPr id="20503" name="Group 35"/>
            <p:cNvGrpSpPr>
              <a:grpSpLocks/>
            </p:cNvGrpSpPr>
            <p:nvPr/>
          </p:nvGrpSpPr>
          <p:grpSpPr bwMode="auto">
            <a:xfrm>
              <a:off x="4059" y="3556"/>
              <a:ext cx="1117" cy="358"/>
              <a:chOff x="1129" y="3995"/>
              <a:chExt cx="1117" cy="358"/>
            </a:xfrm>
          </p:grpSpPr>
          <p:sp>
            <p:nvSpPr>
              <p:cNvPr id="20527" name="Text Box 36"/>
              <p:cNvSpPr txBox="1">
                <a:spLocks noChangeArrowheads="1"/>
              </p:cNvSpPr>
              <p:nvPr/>
            </p:nvSpPr>
            <p:spPr bwMode="auto">
              <a:xfrm>
                <a:off x="1347" y="4014"/>
                <a:ext cx="200"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20528" name="Text Box 37"/>
              <p:cNvSpPr txBox="1">
                <a:spLocks noChangeArrowheads="1"/>
              </p:cNvSpPr>
              <p:nvPr/>
            </p:nvSpPr>
            <p:spPr bwMode="auto">
              <a:xfrm>
                <a:off x="1857" y="3995"/>
                <a:ext cx="164"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20529" name="Line 38"/>
              <p:cNvSpPr>
                <a:spLocks noChangeShapeType="1"/>
              </p:cNvSpPr>
              <p:nvPr/>
            </p:nvSpPr>
            <p:spPr bwMode="auto">
              <a:xfrm rot="-5400000">
                <a:off x="1376" y="4200"/>
                <a:ext cx="300" cy="0"/>
              </a:xfrm>
              <a:prstGeom prst="line">
                <a:avLst/>
              </a:prstGeom>
              <a:noFill/>
              <a:ln w="9525">
                <a:solidFill>
                  <a:schemeClr val="tx1"/>
                </a:solidFill>
                <a:round/>
                <a:headEnd/>
                <a:tailEnd/>
              </a:ln>
            </p:spPr>
            <p:txBody>
              <a:bodyPr/>
              <a:lstStyle/>
              <a:p>
                <a:endParaRPr lang="en-US"/>
              </a:p>
            </p:txBody>
          </p:sp>
          <p:sp>
            <p:nvSpPr>
              <p:cNvPr id="20530" name="Line 39"/>
              <p:cNvSpPr>
                <a:spLocks noChangeShapeType="1"/>
              </p:cNvSpPr>
              <p:nvPr/>
            </p:nvSpPr>
            <p:spPr bwMode="auto">
              <a:xfrm rot="-5400000">
                <a:off x="1523" y="4203"/>
                <a:ext cx="132" cy="0"/>
              </a:xfrm>
              <a:prstGeom prst="line">
                <a:avLst/>
              </a:prstGeom>
              <a:noFill/>
              <a:ln w="28575">
                <a:solidFill>
                  <a:schemeClr val="tx1"/>
                </a:solidFill>
                <a:round/>
                <a:headEnd/>
                <a:tailEnd/>
              </a:ln>
            </p:spPr>
            <p:txBody>
              <a:bodyPr/>
              <a:lstStyle/>
              <a:p>
                <a:endParaRPr lang="en-US"/>
              </a:p>
            </p:txBody>
          </p:sp>
          <p:sp>
            <p:nvSpPr>
              <p:cNvPr id="20531" name="Line 40"/>
              <p:cNvSpPr>
                <a:spLocks noChangeShapeType="1"/>
              </p:cNvSpPr>
              <p:nvPr/>
            </p:nvSpPr>
            <p:spPr bwMode="auto">
              <a:xfrm rot="-5400000">
                <a:off x="1325" y="4004"/>
                <a:ext cx="0" cy="391"/>
              </a:xfrm>
              <a:prstGeom prst="line">
                <a:avLst/>
              </a:prstGeom>
              <a:noFill/>
              <a:ln w="9525">
                <a:solidFill>
                  <a:schemeClr val="tx1"/>
                </a:solidFill>
                <a:round/>
                <a:headEnd/>
                <a:tailEnd/>
              </a:ln>
            </p:spPr>
            <p:txBody>
              <a:bodyPr/>
              <a:lstStyle/>
              <a:p>
                <a:endParaRPr lang="en-US"/>
              </a:p>
            </p:txBody>
          </p:sp>
          <p:sp>
            <p:nvSpPr>
              <p:cNvPr id="20532" name="Line 41"/>
              <p:cNvSpPr>
                <a:spLocks noChangeShapeType="1"/>
              </p:cNvSpPr>
              <p:nvPr/>
            </p:nvSpPr>
            <p:spPr bwMode="auto">
              <a:xfrm rot="-5400000">
                <a:off x="1623" y="4164"/>
                <a:ext cx="0" cy="71"/>
              </a:xfrm>
              <a:prstGeom prst="line">
                <a:avLst/>
              </a:prstGeom>
              <a:noFill/>
              <a:ln w="9525">
                <a:solidFill>
                  <a:schemeClr val="tx1"/>
                </a:solidFill>
                <a:round/>
                <a:headEnd/>
                <a:tailEnd/>
              </a:ln>
            </p:spPr>
            <p:txBody>
              <a:bodyPr/>
              <a:lstStyle/>
              <a:p>
                <a:endParaRPr lang="en-US"/>
              </a:p>
            </p:txBody>
          </p:sp>
          <p:sp>
            <p:nvSpPr>
              <p:cNvPr id="20533" name="Line 42"/>
              <p:cNvSpPr>
                <a:spLocks noChangeShapeType="1"/>
              </p:cNvSpPr>
              <p:nvPr/>
            </p:nvSpPr>
            <p:spPr bwMode="auto">
              <a:xfrm rot="-5400000">
                <a:off x="1511" y="4203"/>
                <a:ext cx="300" cy="0"/>
              </a:xfrm>
              <a:prstGeom prst="line">
                <a:avLst/>
              </a:prstGeom>
              <a:noFill/>
              <a:ln w="9525">
                <a:solidFill>
                  <a:schemeClr val="tx1"/>
                </a:solidFill>
                <a:round/>
                <a:headEnd/>
                <a:tailEnd/>
              </a:ln>
            </p:spPr>
            <p:txBody>
              <a:bodyPr/>
              <a:lstStyle/>
              <a:p>
                <a:endParaRPr lang="en-US"/>
              </a:p>
            </p:txBody>
          </p:sp>
          <p:sp>
            <p:nvSpPr>
              <p:cNvPr id="20534" name="Line 43"/>
              <p:cNvSpPr>
                <a:spLocks noChangeShapeType="1"/>
              </p:cNvSpPr>
              <p:nvPr/>
            </p:nvSpPr>
            <p:spPr bwMode="auto">
              <a:xfrm rot="-5400000">
                <a:off x="1658" y="4206"/>
                <a:ext cx="132" cy="0"/>
              </a:xfrm>
              <a:prstGeom prst="line">
                <a:avLst/>
              </a:prstGeom>
              <a:noFill/>
              <a:ln w="28575">
                <a:solidFill>
                  <a:schemeClr val="tx1"/>
                </a:solidFill>
                <a:round/>
                <a:headEnd/>
                <a:tailEnd/>
              </a:ln>
            </p:spPr>
            <p:txBody>
              <a:bodyPr/>
              <a:lstStyle/>
              <a:p>
                <a:endParaRPr lang="en-US"/>
              </a:p>
            </p:txBody>
          </p:sp>
          <p:sp>
            <p:nvSpPr>
              <p:cNvPr id="20535" name="Line 44"/>
              <p:cNvSpPr>
                <a:spLocks noChangeShapeType="1"/>
              </p:cNvSpPr>
              <p:nvPr/>
            </p:nvSpPr>
            <p:spPr bwMode="auto">
              <a:xfrm rot="-5400000">
                <a:off x="1760" y="4165"/>
                <a:ext cx="0" cy="75"/>
              </a:xfrm>
              <a:prstGeom prst="line">
                <a:avLst/>
              </a:prstGeom>
              <a:noFill/>
              <a:ln w="9525">
                <a:solidFill>
                  <a:schemeClr val="tx1"/>
                </a:solidFill>
                <a:round/>
                <a:headEnd/>
                <a:tailEnd/>
              </a:ln>
            </p:spPr>
            <p:txBody>
              <a:bodyPr/>
              <a:lstStyle/>
              <a:p>
                <a:endParaRPr lang="en-US"/>
              </a:p>
            </p:txBody>
          </p:sp>
          <p:sp>
            <p:nvSpPr>
              <p:cNvPr id="20536" name="Line 45"/>
              <p:cNvSpPr>
                <a:spLocks noChangeShapeType="1"/>
              </p:cNvSpPr>
              <p:nvPr/>
            </p:nvSpPr>
            <p:spPr bwMode="auto">
              <a:xfrm rot="-5400000">
                <a:off x="1644" y="4202"/>
                <a:ext cx="300" cy="0"/>
              </a:xfrm>
              <a:prstGeom prst="line">
                <a:avLst/>
              </a:prstGeom>
              <a:noFill/>
              <a:ln w="9525">
                <a:solidFill>
                  <a:schemeClr val="tx1"/>
                </a:solidFill>
                <a:round/>
                <a:headEnd/>
                <a:tailEnd/>
              </a:ln>
            </p:spPr>
            <p:txBody>
              <a:bodyPr/>
              <a:lstStyle/>
              <a:p>
                <a:endParaRPr lang="en-US"/>
              </a:p>
            </p:txBody>
          </p:sp>
          <p:sp>
            <p:nvSpPr>
              <p:cNvPr id="20537" name="Line 46"/>
              <p:cNvSpPr>
                <a:spLocks noChangeShapeType="1"/>
              </p:cNvSpPr>
              <p:nvPr/>
            </p:nvSpPr>
            <p:spPr bwMode="auto">
              <a:xfrm rot="-5400000">
                <a:off x="1791" y="4205"/>
                <a:ext cx="132" cy="0"/>
              </a:xfrm>
              <a:prstGeom prst="line">
                <a:avLst/>
              </a:prstGeom>
              <a:noFill/>
              <a:ln w="28575">
                <a:solidFill>
                  <a:schemeClr val="tx1"/>
                </a:solidFill>
                <a:round/>
                <a:headEnd/>
                <a:tailEnd/>
              </a:ln>
            </p:spPr>
            <p:txBody>
              <a:bodyPr/>
              <a:lstStyle/>
              <a:p>
                <a:endParaRPr lang="en-US"/>
              </a:p>
            </p:txBody>
          </p:sp>
          <p:sp>
            <p:nvSpPr>
              <p:cNvPr id="20538" name="Line 47"/>
              <p:cNvSpPr>
                <a:spLocks noChangeShapeType="1"/>
              </p:cNvSpPr>
              <p:nvPr/>
            </p:nvSpPr>
            <p:spPr bwMode="auto">
              <a:xfrm rot="-5400000">
                <a:off x="2051" y="4006"/>
                <a:ext cx="0" cy="391"/>
              </a:xfrm>
              <a:prstGeom prst="line">
                <a:avLst/>
              </a:prstGeom>
              <a:noFill/>
              <a:ln w="9525">
                <a:solidFill>
                  <a:schemeClr val="tx1"/>
                </a:solidFill>
                <a:round/>
                <a:headEnd/>
                <a:tailEnd/>
              </a:ln>
            </p:spPr>
            <p:txBody>
              <a:bodyPr/>
              <a:lstStyle/>
              <a:p>
                <a:endParaRPr lang="en-US"/>
              </a:p>
            </p:txBody>
          </p:sp>
        </p:grpSp>
        <p:grpSp>
          <p:nvGrpSpPr>
            <p:cNvPr id="20504" name="Group 49"/>
            <p:cNvGrpSpPr>
              <a:grpSpLocks/>
            </p:cNvGrpSpPr>
            <p:nvPr/>
          </p:nvGrpSpPr>
          <p:grpSpPr bwMode="auto">
            <a:xfrm>
              <a:off x="5107" y="2644"/>
              <a:ext cx="317" cy="317"/>
              <a:chOff x="4194" y="369"/>
              <a:chExt cx="317" cy="317"/>
            </a:xfrm>
          </p:grpSpPr>
          <p:sp>
            <p:nvSpPr>
              <p:cNvPr id="20525" name="Oval 50"/>
              <p:cNvSpPr>
                <a:spLocks noChangeArrowheads="1"/>
              </p:cNvSpPr>
              <p:nvPr/>
            </p:nvSpPr>
            <p:spPr bwMode="auto">
              <a:xfrm>
                <a:off x="4194" y="369"/>
                <a:ext cx="317" cy="317"/>
              </a:xfrm>
              <a:prstGeom prst="ellipse">
                <a:avLst/>
              </a:prstGeom>
              <a:noFill/>
              <a:ln w="9525">
                <a:solidFill>
                  <a:schemeClr val="tx1"/>
                </a:solidFill>
                <a:round/>
                <a:headEnd/>
                <a:tailEnd/>
              </a:ln>
            </p:spPr>
            <p:txBody>
              <a:bodyPr wrap="none" anchor="ctr"/>
              <a:lstStyle/>
              <a:p>
                <a:pPr eaLnBrk="1" hangingPunct="1"/>
                <a:endParaRPr lang="en-US" altLang="en-US"/>
              </a:p>
            </p:txBody>
          </p:sp>
          <p:sp>
            <p:nvSpPr>
              <p:cNvPr id="20526" name="Text Box 51"/>
              <p:cNvSpPr txBox="1">
                <a:spLocks noChangeArrowheads="1"/>
              </p:cNvSpPr>
              <p:nvPr/>
            </p:nvSpPr>
            <p:spPr bwMode="auto">
              <a:xfrm>
                <a:off x="4231" y="409"/>
                <a:ext cx="239" cy="231"/>
              </a:xfrm>
              <a:prstGeom prst="rect">
                <a:avLst/>
              </a:prstGeom>
              <a:noFill/>
              <a:ln w="9525">
                <a:noFill/>
                <a:miter lim="800000"/>
                <a:headEnd/>
                <a:tailEnd/>
              </a:ln>
            </p:spPr>
            <p:txBody>
              <a:bodyPr wrap="none">
                <a:spAutoFit/>
              </a:bodyPr>
              <a:lstStyle/>
              <a:p>
                <a:pPr eaLnBrk="1" hangingPunct="1"/>
                <a:r>
                  <a:rPr lang="en-US" altLang="en-US" sz="1800" baseline="-25000"/>
                  <a:t> </a:t>
                </a:r>
                <a:r>
                  <a:rPr lang="en-US" altLang="en-US" sz="1800"/>
                  <a:t>A</a:t>
                </a:r>
              </a:p>
            </p:txBody>
          </p:sp>
        </p:grpSp>
        <p:grpSp>
          <p:nvGrpSpPr>
            <p:cNvPr id="20505" name="Group 52"/>
            <p:cNvGrpSpPr>
              <a:grpSpLocks/>
            </p:cNvGrpSpPr>
            <p:nvPr/>
          </p:nvGrpSpPr>
          <p:grpSpPr bwMode="auto">
            <a:xfrm>
              <a:off x="4445" y="2645"/>
              <a:ext cx="317" cy="317"/>
              <a:chOff x="4194" y="369"/>
              <a:chExt cx="317" cy="317"/>
            </a:xfrm>
          </p:grpSpPr>
          <p:sp>
            <p:nvSpPr>
              <p:cNvPr id="20523" name="Oval 53"/>
              <p:cNvSpPr>
                <a:spLocks noChangeArrowheads="1"/>
              </p:cNvSpPr>
              <p:nvPr/>
            </p:nvSpPr>
            <p:spPr bwMode="auto">
              <a:xfrm>
                <a:off x="4194" y="369"/>
                <a:ext cx="317" cy="317"/>
              </a:xfrm>
              <a:prstGeom prst="ellipse">
                <a:avLst/>
              </a:prstGeom>
              <a:noFill/>
              <a:ln w="9525">
                <a:solidFill>
                  <a:schemeClr val="tx1"/>
                </a:solidFill>
                <a:round/>
                <a:headEnd/>
                <a:tailEnd/>
              </a:ln>
            </p:spPr>
            <p:txBody>
              <a:bodyPr wrap="none" anchor="ctr"/>
              <a:lstStyle/>
              <a:p>
                <a:pPr eaLnBrk="1" hangingPunct="1"/>
                <a:endParaRPr lang="en-US" altLang="en-US"/>
              </a:p>
            </p:txBody>
          </p:sp>
          <p:sp>
            <p:nvSpPr>
              <p:cNvPr id="20524" name="Text Box 54"/>
              <p:cNvSpPr txBox="1">
                <a:spLocks noChangeArrowheads="1"/>
              </p:cNvSpPr>
              <p:nvPr/>
            </p:nvSpPr>
            <p:spPr bwMode="auto">
              <a:xfrm>
                <a:off x="4231" y="418"/>
                <a:ext cx="239" cy="231"/>
              </a:xfrm>
              <a:prstGeom prst="rect">
                <a:avLst/>
              </a:prstGeom>
              <a:noFill/>
              <a:ln w="9525">
                <a:noFill/>
                <a:miter lim="800000"/>
                <a:headEnd/>
                <a:tailEnd/>
              </a:ln>
            </p:spPr>
            <p:txBody>
              <a:bodyPr wrap="none">
                <a:spAutoFit/>
              </a:bodyPr>
              <a:lstStyle/>
              <a:p>
                <a:pPr eaLnBrk="1" hangingPunct="1"/>
                <a:r>
                  <a:rPr lang="en-US" altLang="en-US" sz="1800" baseline="-25000"/>
                  <a:t> </a:t>
                </a:r>
                <a:r>
                  <a:rPr lang="en-US" altLang="en-US" sz="1800"/>
                  <a:t>V</a:t>
                </a:r>
              </a:p>
            </p:txBody>
          </p:sp>
        </p:grpSp>
        <p:sp>
          <p:nvSpPr>
            <p:cNvPr id="20506" name="Freeform 55"/>
            <p:cNvSpPr>
              <a:spLocks/>
            </p:cNvSpPr>
            <p:nvPr/>
          </p:nvSpPr>
          <p:spPr bwMode="auto">
            <a:xfrm>
              <a:off x="4764" y="2249"/>
              <a:ext cx="297" cy="558"/>
            </a:xfrm>
            <a:custGeom>
              <a:avLst/>
              <a:gdLst>
                <a:gd name="T0" fmla="*/ 1 w 517"/>
                <a:gd name="T1" fmla="*/ 0 h 499"/>
                <a:gd name="T2" fmla="*/ 1 w 517"/>
                <a:gd name="T3" fmla="*/ 2132 h 499"/>
                <a:gd name="T4" fmla="*/ 0 w 517"/>
                <a:gd name="T5" fmla="*/ 2132 h 499"/>
                <a:gd name="T6" fmla="*/ 0 60000 65536"/>
                <a:gd name="T7" fmla="*/ 0 60000 65536"/>
                <a:gd name="T8" fmla="*/ 0 60000 65536"/>
                <a:gd name="T9" fmla="*/ 0 w 517"/>
                <a:gd name="T10" fmla="*/ 0 h 499"/>
                <a:gd name="T11" fmla="*/ 517 w 517"/>
                <a:gd name="T12" fmla="*/ 499 h 499"/>
              </a:gdLst>
              <a:ahLst/>
              <a:cxnLst>
                <a:cxn ang="T6">
                  <a:pos x="T0" y="T1"/>
                </a:cxn>
                <a:cxn ang="T7">
                  <a:pos x="T2" y="T3"/>
                </a:cxn>
                <a:cxn ang="T8">
                  <a:pos x="T4" y="T5"/>
                </a:cxn>
              </a:cxnLst>
              <a:rect l="T9" t="T10" r="T11" b="T12"/>
              <a:pathLst>
                <a:path w="517" h="499">
                  <a:moveTo>
                    <a:pt x="517" y="0"/>
                  </a:moveTo>
                  <a:lnTo>
                    <a:pt x="517" y="499"/>
                  </a:lnTo>
                  <a:lnTo>
                    <a:pt x="0" y="499"/>
                  </a:lnTo>
                </a:path>
              </a:pathLst>
            </a:custGeom>
            <a:noFill/>
            <a:ln w="9525">
              <a:solidFill>
                <a:schemeClr val="tx1"/>
              </a:solidFill>
              <a:round/>
              <a:headEnd/>
              <a:tailEnd/>
            </a:ln>
          </p:spPr>
          <p:txBody>
            <a:bodyPr/>
            <a:lstStyle/>
            <a:p>
              <a:endParaRPr lang="en-US"/>
            </a:p>
          </p:txBody>
        </p:sp>
        <p:sp>
          <p:nvSpPr>
            <p:cNvPr id="20507" name="Freeform 56"/>
            <p:cNvSpPr>
              <a:spLocks/>
            </p:cNvSpPr>
            <p:nvPr/>
          </p:nvSpPr>
          <p:spPr bwMode="auto">
            <a:xfrm flipH="1">
              <a:off x="4137" y="2244"/>
              <a:ext cx="309" cy="564"/>
            </a:xfrm>
            <a:custGeom>
              <a:avLst/>
              <a:gdLst>
                <a:gd name="T0" fmla="*/ 1 w 517"/>
                <a:gd name="T1" fmla="*/ 0 h 499"/>
                <a:gd name="T2" fmla="*/ 1 w 517"/>
                <a:gd name="T3" fmla="*/ 2450 h 499"/>
                <a:gd name="T4" fmla="*/ 0 w 517"/>
                <a:gd name="T5" fmla="*/ 2450 h 499"/>
                <a:gd name="T6" fmla="*/ 0 60000 65536"/>
                <a:gd name="T7" fmla="*/ 0 60000 65536"/>
                <a:gd name="T8" fmla="*/ 0 60000 65536"/>
                <a:gd name="T9" fmla="*/ 0 w 517"/>
                <a:gd name="T10" fmla="*/ 0 h 499"/>
                <a:gd name="T11" fmla="*/ 517 w 517"/>
                <a:gd name="T12" fmla="*/ 499 h 499"/>
              </a:gdLst>
              <a:ahLst/>
              <a:cxnLst>
                <a:cxn ang="T6">
                  <a:pos x="T0" y="T1"/>
                </a:cxn>
                <a:cxn ang="T7">
                  <a:pos x="T2" y="T3"/>
                </a:cxn>
                <a:cxn ang="T8">
                  <a:pos x="T4" y="T5"/>
                </a:cxn>
              </a:cxnLst>
              <a:rect l="T9" t="T10" r="T11" b="T12"/>
              <a:pathLst>
                <a:path w="517" h="499">
                  <a:moveTo>
                    <a:pt x="517" y="0"/>
                  </a:moveTo>
                  <a:lnTo>
                    <a:pt x="517" y="499"/>
                  </a:lnTo>
                  <a:lnTo>
                    <a:pt x="0" y="499"/>
                  </a:lnTo>
                </a:path>
              </a:pathLst>
            </a:custGeom>
            <a:noFill/>
            <a:ln w="9525">
              <a:solidFill>
                <a:schemeClr val="tx1"/>
              </a:solidFill>
              <a:round/>
              <a:headEnd/>
              <a:tailEnd/>
            </a:ln>
          </p:spPr>
          <p:txBody>
            <a:bodyPr/>
            <a:lstStyle/>
            <a:p>
              <a:endParaRPr lang="en-US"/>
            </a:p>
          </p:txBody>
        </p:sp>
        <p:sp>
          <p:nvSpPr>
            <p:cNvPr id="20508" name="Freeform 57"/>
            <p:cNvSpPr>
              <a:spLocks/>
            </p:cNvSpPr>
            <p:nvPr/>
          </p:nvSpPr>
          <p:spPr bwMode="auto">
            <a:xfrm>
              <a:off x="4641" y="2966"/>
              <a:ext cx="623" cy="258"/>
            </a:xfrm>
            <a:custGeom>
              <a:avLst/>
              <a:gdLst>
                <a:gd name="T0" fmla="*/ 0 w 623"/>
                <a:gd name="T1" fmla="*/ 258 h 258"/>
                <a:gd name="T2" fmla="*/ 0 w 623"/>
                <a:gd name="T3" fmla="*/ 105 h 258"/>
                <a:gd name="T4" fmla="*/ 623 w 623"/>
                <a:gd name="T5" fmla="*/ 105 h 258"/>
                <a:gd name="T6" fmla="*/ 623 w 623"/>
                <a:gd name="T7" fmla="*/ 0 h 258"/>
                <a:gd name="T8" fmla="*/ 0 60000 65536"/>
                <a:gd name="T9" fmla="*/ 0 60000 65536"/>
                <a:gd name="T10" fmla="*/ 0 60000 65536"/>
                <a:gd name="T11" fmla="*/ 0 60000 65536"/>
                <a:gd name="T12" fmla="*/ 0 w 623"/>
                <a:gd name="T13" fmla="*/ 0 h 258"/>
                <a:gd name="T14" fmla="*/ 623 w 623"/>
                <a:gd name="T15" fmla="*/ 258 h 258"/>
              </a:gdLst>
              <a:ahLst/>
              <a:cxnLst>
                <a:cxn ang="T8">
                  <a:pos x="T0" y="T1"/>
                </a:cxn>
                <a:cxn ang="T9">
                  <a:pos x="T2" y="T3"/>
                </a:cxn>
                <a:cxn ang="T10">
                  <a:pos x="T4" y="T5"/>
                </a:cxn>
                <a:cxn ang="T11">
                  <a:pos x="T6" y="T7"/>
                </a:cxn>
              </a:cxnLst>
              <a:rect l="T12" t="T13" r="T14" b="T15"/>
              <a:pathLst>
                <a:path w="623" h="258">
                  <a:moveTo>
                    <a:pt x="0" y="258"/>
                  </a:moveTo>
                  <a:lnTo>
                    <a:pt x="0" y="105"/>
                  </a:lnTo>
                  <a:lnTo>
                    <a:pt x="623" y="105"/>
                  </a:lnTo>
                  <a:lnTo>
                    <a:pt x="623" y="0"/>
                  </a:lnTo>
                </a:path>
              </a:pathLst>
            </a:custGeom>
            <a:noFill/>
            <a:ln w="9525">
              <a:solidFill>
                <a:schemeClr val="tx1"/>
              </a:solidFill>
              <a:round/>
              <a:headEnd type="triangle" w="med" len="med"/>
              <a:tailEnd type="none" w="med" len="med"/>
            </a:ln>
          </p:spPr>
          <p:txBody>
            <a:bodyPr/>
            <a:lstStyle/>
            <a:p>
              <a:endParaRPr lang="en-US"/>
            </a:p>
          </p:txBody>
        </p:sp>
        <p:sp>
          <p:nvSpPr>
            <p:cNvPr id="20509" name="Freeform 58"/>
            <p:cNvSpPr>
              <a:spLocks/>
            </p:cNvSpPr>
            <p:nvPr/>
          </p:nvSpPr>
          <p:spPr bwMode="auto">
            <a:xfrm>
              <a:off x="4829" y="2243"/>
              <a:ext cx="435" cy="399"/>
            </a:xfrm>
            <a:custGeom>
              <a:avLst/>
              <a:gdLst>
                <a:gd name="T0" fmla="*/ 514 w 429"/>
                <a:gd name="T1" fmla="*/ 672 h 382"/>
                <a:gd name="T2" fmla="*/ 514 w 429"/>
                <a:gd name="T3" fmla="*/ 0 h 382"/>
                <a:gd name="T4" fmla="*/ 0 w 429"/>
                <a:gd name="T5" fmla="*/ 0 h 382"/>
                <a:gd name="T6" fmla="*/ 0 60000 65536"/>
                <a:gd name="T7" fmla="*/ 0 60000 65536"/>
                <a:gd name="T8" fmla="*/ 0 60000 65536"/>
                <a:gd name="T9" fmla="*/ 0 w 429"/>
                <a:gd name="T10" fmla="*/ 0 h 382"/>
                <a:gd name="T11" fmla="*/ 429 w 429"/>
                <a:gd name="T12" fmla="*/ 382 h 382"/>
              </a:gdLst>
              <a:ahLst/>
              <a:cxnLst>
                <a:cxn ang="T6">
                  <a:pos x="T0" y="T1"/>
                </a:cxn>
                <a:cxn ang="T7">
                  <a:pos x="T2" y="T3"/>
                </a:cxn>
                <a:cxn ang="T8">
                  <a:pos x="T4" y="T5"/>
                </a:cxn>
              </a:cxnLst>
              <a:rect l="T9" t="T10" r="T11" b="T12"/>
              <a:pathLst>
                <a:path w="429" h="382">
                  <a:moveTo>
                    <a:pt x="429" y="382"/>
                  </a:moveTo>
                  <a:lnTo>
                    <a:pt x="429" y="0"/>
                  </a:lnTo>
                  <a:lnTo>
                    <a:pt x="0" y="0"/>
                  </a:lnTo>
                </a:path>
              </a:pathLst>
            </a:custGeom>
            <a:noFill/>
            <a:ln w="9525">
              <a:solidFill>
                <a:schemeClr val="tx1"/>
              </a:solidFill>
              <a:round/>
              <a:headEnd/>
              <a:tailEnd/>
            </a:ln>
          </p:spPr>
          <p:txBody>
            <a:bodyPr/>
            <a:lstStyle/>
            <a:p>
              <a:endParaRPr lang="en-US"/>
            </a:p>
          </p:txBody>
        </p:sp>
        <p:sp>
          <p:nvSpPr>
            <p:cNvPr id="20510" name="Freeform 59"/>
            <p:cNvSpPr>
              <a:spLocks/>
            </p:cNvSpPr>
            <p:nvPr/>
          </p:nvSpPr>
          <p:spPr bwMode="auto">
            <a:xfrm>
              <a:off x="4999" y="3318"/>
              <a:ext cx="265" cy="447"/>
            </a:xfrm>
            <a:custGeom>
              <a:avLst/>
              <a:gdLst>
                <a:gd name="T0" fmla="*/ 0 w 265"/>
                <a:gd name="T1" fmla="*/ 0 h 441"/>
                <a:gd name="T2" fmla="*/ 265 w 265"/>
                <a:gd name="T3" fmla="*/ 0 h 441"/>
                <a:gd name="T4" fmla="*/ 265 w 265"/>
                <a:gd name="T5" fmla="*/ 525 h 441"/>
                <a:gd name="T6" fmla="*/ 130 w 265"/>
                <a:gd name="T7" fmla="*/ 525 h 441"/>
                <a:gd name="T8" fmla="*/ 0 60000 65536"/>
                <a:gd name="T9" fmla="*/ 0 60000 65536"/>
                <a:gd name="T10" fmla="*/ 0 60000 65536"/>
                <a:gd name="T11" fmla="*/ 0 60000 65536"/>
                <a:gd name="T12" fmla="*/ 0 w 265"/>
                <a:gd name="T13" fmla="*/ 0 h 441"/>
                <a:gd name="T14" fmla="*/ 265 w 265"/>
                <a:gd name="T15" fmla="*/ 441 h 441"/>
              </a:gdLst>
              <a:ahLst/>
              <a:cxnLst>
                <a:cxn ang="T8">
                  <a:pos x="T0" y="T1"/>
                </a:cxn>
                <a:cxn ang="T9">
                  <a:pos x="T2" y="T3"/>
                </a:cxn>
                <a:cxn ang="T10">
                  <a:pos x="T4" y="T5"/>
                </a:cxn>
                <a:cxn ang="T11">
                  <a:pos x="T6" y="T7"/>
                </a:cxn>
              </a:cxnLst>
              <a:rect l="T12" t="T13" r="T14" b="T15"/>
              <a:pathLst>
                <a:path w="265" h="441">
                  <a:moveTo>
                    <a:pt x="0" y="0"/>
                  </a:moveTo>
                  <a:lnTo>
                    <a:pt x="265" y="0"/>
                  </a:lnTo>
                  <a:lnTo>
                    <a:pt x="265" y="441"/>
                  </a:lnTo>
                  <a:lnTo>
                    <a:pt x="130" y="441"/>
                  </a:lnTo>
                </a:path>
              </a:pathLst>
            </a:custGeom>
            <a:noFill/>
            <a:ln w="9525">
              <a:solidFill>
                <a:schemeClr val="tx1"/>
              </a:solidFill>
              <a:round/>
              <a:headEnd/>
              <a:tailEnd/>
            </a:ln>
          </p:spPr>
          <p:txBody>
            <a:bodyPr/>
            <a:lstStyle/>
            <a:p>
              <a:endParaRPr lang="en-US"/>
            </a:p>
          </p:txBody>
        </p:sp>
        <p:sp>
          <p:nvSpPr>
            <p:cNvPr id="20511" name="Freeform 60"/>
            <p:cNvSpPr>
              <a:spLocks/>
            </p:cNvSpPr>
            <p:nvPr/>
          </p:nvSpPr>
          <p:spPr bwMode="auto">
            <a:xfrm flipH="1">
              <a:off x="3955" y="3314"/>
              <a:ext cx="265" cy="447"/>
            </a:xfrm>
            <a:custGeom>
              <a:avLst/>
              <a:gdLst>
                <a:gd name="T0" fmla="*/ 0 w 265"/>
                <a:gd name="T1" fmla="*/ 0 h 441"/>
                <a:gd name="T2" fmla="*/ 265 w 265"/>
                <a:gd name="T3" fmla="*/ 0 h 441"/>
                <a:gd name="T4" fmla="*/ 265 w 265"/>
                <a:gd name="T5" fmla="*/ 525 h 441"/>
                <a:gd name="T6" fmla="*/ 130 w 265"/>
                <a:gd name="T7" fmla="*/ 525 h 441"/>
                <a:gd name="T8" fmla="*/ 0 60000 65536"/>
                <a:gd name="T9" fmla="*/ 0 60000 65536"/>
                <a:gd name="T10" fmla="*/ 0 60000 65536"/>
                <a:gd name="T11" fmla="*/ 0 60000 65536"/>
                <a:gd name="T12" fmla="*/ 0 w 265"/>
                <a:gd name="T13" fmla="*/ 0 h 441"/>
                <a:gd name="T14" fmla="*/ 265 w 265"/>
                <a:gd name="T15" fmla="*/ 441 h 441"/>
              </a:gdLst>
              <a:ahLst/>
              <a:cxnLst>
                <a:cxn ang="T8">
                  <a:pos x="T0" y="T1"/>
                </a:cxn>
                <a:cxn ang="T9">
                  <a:pos x="T2" y="T3"/>
                </a:cxn>
                <a:cxn ang="T10">
                  <a:pos x="T4" y="T5"/>
                </a:cxn>
                <a:cxn ang="T11">
                  <a:pos x="T6" y="T7"/>
                </a:cxn>
              </a:cxnLst>
              <a:rect l="T12" t="T13" r="T14" b="T15"/>
              <a:pathLst>
                <a:path w="265" h="441">
                  <a:moveTo>
                    <a:pt x="0" y="0"/>
                  </a:moveTo>
                  <a:lnTo>
                    <a:pt x="265" y="0"/>
                  </a:lnTo>
                  <a:lnTo>
                    <a:pt x="265" y="441"/>
                  </a:lnTo>
                  <a:lnTo>
                    <a:pt x="130" y="441"/>
                  </a:lnTo>
                </a:path>
              </a:pathLst>
            </a:custGeom>
            <a:noFill/>
            <a:ln w="9525">
              <a:solidFill>
                <a:schemeClr val="tx1"/>
              </a:solidFill>
              <a:round/>
              <a:headEnd/>
              <a:tailEnd/>
            </a:ln>
          </p:spPr>
          <p:txBody>
            <a:bodyPr/>
            <a:lstStyle/>
            <a:p>
              <a:endParaRPr lang="en-US"/>
            </a:p>
          </p:txBody>
        </p:sp>
        <p:sp>
          <p:nvSpPr>
            <p:cNvPr id="20512" name="Freeform 61"/>
            <p:cNvSpPr>
              <a:spLocks/>
            </p:cNvSpPr>
            <p:nvPr/>
          </p:nvSpPr>
          <p:spPr bwMode="auto">
            <a:xfrm>
              <a:off x="3953" y="2243"/>
              <a:ext cx="423" cy="1069"/>
            </a:xfrm>
            <a:custGeom>
              <a:avLst/>
              <a:gdLst>
                <a:gd name="T0" fmla="*/ 0 w 423"/>
                <a:gd name="T1" fmla="*/ 1069 h 1069"/>
                <a:gd name="T2" fmla="*/ 0 w 423"/>
                <a:gd name="T3" fmla="*/ 0 h 1069"/>
                <a:gd name="T4" fmla="*/ 423 w 423"/>
                <a:gd name="T5" fmla="*/ 0 h 1069"/>
                <a:gd name="T6" fmla="*/ 0 60000 65536"/>
                <a:gd name="T7" fmla="*/ 0 60000 65536"/>
                <a:gd name="T8" fmla="*/ 0 60000 65536"/>
                <a:gd name="T9" fmla="*/ 0 w 423"/>
                <a:gd name="T10" fmla="*/ 0 h 1069"/>
                <a:gd name="T11" fmla="*/ 423 w 423"/>
                <a:gd name="T12" fmla="*/ 1069 h 1069"/>
              </a:gdLst>
              <a:ahLst/>
              <a:cxnLst>
                <a:cxn ang="T6">
                  <a:pos x="T0" y="T1"/>
                </a:cxn>
                <a:cxn ang="T7">
                  <a:pos x="T2" y="T3"/>
                </a:cxn>
                <a:cxn ang="T8">
                  <a:pos x="T4" y="T5"/>
                </a:cxn>
              </a:cxnLst>
              <a:rect l="T9" t="T10" r="T11" b="T12"/>
              <a:pathLst>
                <a:path w="423" h="1069">
                  <a:moveTo>
                    <a:pt x="0" y="1069"/>
                  </a:moveTo>
                  <a:lnTo>
                    <a:pt x="0" y="0"/>
                  </a:lnTo>
                  <a:lnTo>
                    <a:pt x="423" y="0"/>
                  </a:lnTo>
                </a:path>
              </a:pathLst>
            </a:custGeom>
            <a:noFill/>
            <a:ln w="9525">
              <a:solidFill>
                <a:schemeClr val="tx1"/>
              </a:solidFill>
              <a:round/>
              <a:headEnd/>
              <a:tailEnd/>
            </a:ln>
          </p:spPr>
          <p:txBody>
            <a:bodyPr/>
            <a:lstStyle/>
            <a:p>
              <a:endParaRPr lang="en-US"/>
            </a:p>
          </p:txBody>
        </p:sp>
        <p:sp>
          <p:nvSpPr>
            <p:cNvPr id="20513" name="Oval 62"/>
            <p:cNvSpPr>
              <a:spLocks noChangeAspect="1" noChangeArrowheads="1"/>
            </p:cNvSpPr>
            <p:nvPr/>
          </p:nvSpPr>
          <p:spPr bwMode="auto">
            <a:xfrm>
              <a:off x="4123" y="2237"/>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0514" name="Oval 63"/>
            <p:cNvSpPr>
              <a:spLocks noChangeAspect="1" noChangeArrowheads="1"/>
            </p:cNvSpPr>
            <p:nvPr/>
          </p:nvSpPr>
          <p:spPr bwMode="auto">
            <a:xfrm>
              <a:off x="5048" y="2233"/>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0515" name="Oval 64"/>
            <p:cNvSpPr>
              <a:spLocks noChangeAspect="1" noChangeArrowheads="1"/>
            </p:cNvSpPr>
            <p:nvPr/>
          </p:nvSpPr>
          <p:spPr bwMode="auto">
            <a:xfrm>
              <a:off x="3939" y="3304"/>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grpSp>
          <p:nvGrpSpPr>
            <p:cNvPr id="20516" name="Group 66"/>
            <p:cNvGrpSpPr>
              <a:grpSpLocks/>
            </p:cNvGrpSpPr>
            <p:nvPr/>
          </p:nvGrpSpPr>
          <p:grpSpPr bwMode="auto">
            <a:xfrm>
              <a:off x="4123" y="1914"/>
              <a:ext cx="938" cy="640"/>
              <a:chOff x="4008" y="1799"/>
              <a:chExt cx="938" cy="640"/>
            </a:xfrm>
          </p:grpSpPr>
          <p:sp>
            <p:nvSpPr>
              <p:cNvPr id="20518" name="Rectangle 67" descr="Sand"/>
              <p:cNvSpPr>
                <a:spLocks noChangeArrowheads="1"/>
              </p:cNvSpPr>
              <p:nvPr/>
            </p:nvSpPr>
            <p:spPr bwMode="auto">
              <a:xfrm>
                <a:off x="4268" y="1863"/>
                <a:ext cx="71" cy="535"/>
              </a:xfrm>
              <a:prstGeom prst="rect">
                <a:avLst/>
              </a:prstGeom>
              <a:blipFill dpi="0" rotWithShape="1">
                <a:blip r:embed="rId10"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20519" name="Rectangle 68"/>
              <p:cNvSpPr>
                <a:spLocks noChangeArrowheads="1"/>
              </p:cNvSpPr>
              <p:nvPr/>
            </p:nvSpPr>
            <p:spPr bwMode="auto">
              <a:xfrm>
                <a:off x="4640" y="1859"/>
                <a:ext cx="71" cy="535"/>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0520" name="AutoShape 69"/>
              <p:cNvSpPr>
                <a:spLocks noChangeArrowheads="1"/>
              </p:cNvSpPr>
              <p:nvPr/>
            </p:nvSpPr>
            <p:spPr bwMode="auto">
              <a:xfrm>
                <a:off x="4103" y="1799"/>
                <a:ext cx="764" cy="640"/>
              </a:xfrm>
              <a:prstGeom prst="roundRect">
                <a:avLst>
                  <a:gd name="adj" fmla="val 16667"/>
                </a:avLst>
              </a:prstGeom>
              <a:solidFill>
                <a:schemeClr val="accent1">
                  <a:alpha val="20000"/>
                </a:schemeClr>
              </a:solidFill>
              <a:ln w="9525">
                <a:solidFill>
                  <a:schemeClr val="tx1"/>
                </a:solidFill>
                <a:round/>
                <a:headEnd/>
                <a:tailEnd/>
              </a:ln>
            </p:spPr>
            <p:txBody>
              <a:bodyPr wrap="none" anchor="ctr"/>
              <a:lstStyle/>
              <a:p>
                <a:pPr eaLnBrk="1" hangingPunct="1"/>
                <a:endParaRPr lang="en-US" altLang="en-US"/>
              </a:p>
            </p:txBody>
          </p:sp>
          <p:sp>
            <p:nvSpPr>
              <p:cNvPr id="20521" name="Line 70"/>
              <p:cNvSpPr>
                <a:spLocks noChangeShapeType="1"/>
              </p:cNvSpPr>
              <p:nvPr/>
            </p:nvSpPr>
            <p:spPr bwMode="auto">
              <a:xfrm flipH="1">
                <a:off x="4008" y="2128"/>
                <a:ext cx="260" cy="0"/>
              </a:xfrm>
              <a:prstGeom prst="line">
                <a:avLst/>
              </a:prstGeom>
              <a:noFill/>
              <a:ln w="9525">
                <a:solidFill>
                  <a:schemeClr val="tx1"/>
                </a:solidFill>
                <a:round/>
                <a:headEnd/>
                <a:tailEnd/>
              </a:ln>
            </p:spPr>
            <p:txBody>
              <a:bodyPr/>
              <a:lstStyle/>
              <a:p>
                <a:endParaRPr lang="en-US"/>
              </a:p>
            </p:txBody>
          </p:sp>
          <p:sp>
            <p:nvSpPr>
              <p:cNvPr id="20522" name="Line 71"/>
              <p:cNvSpPr>
                <a:spLocks noChangeShapeType="1"/>
              </p:cNvSpPr>
              <p:nvPr/>
            </p:nvSpPr>
            <p:spPr bwMode="auto">
              <a:xfrm>
                <a:off x="4714" y="2128"/>
                <a:ext cx="232" cy="0"/>
              </a:xfrm>
              <a:prstGeom prst="line">
                <a:avLst/>
              </a:prstGeom>
              <a:noFill/>
              <a:ln w="9525">
                <a:solidFill>
                  <a:schemeClr val="tx1"/>
                </a:solidFill>
                <a:round/>
                <a:headEnd/>
                <a:tailEnd/>
              </a:ln>
            </p:spPr>
            <p:txBody>
              <a:bodyPr/>
              <a:lstStyle/>
              <a:p>
                <a:endParaRPr lang="en-US"/>
              </a:p>
            </p:txBody>
          </p:sp>
        </p:grpSp>
        <p:sp>
          <p:nvSpPr>
            <p:cNvPr id="20517" name="Rectangle 91"/>
            <p:cNvSpPr>
              <a:spLocks noChangeArrowheads="1"/>
            </p:cNvSpPr>
            <p:nvPr/>
          </p:nvSpPr>
          <p:spPr bwMode="auto">
            <a:xfrm>
              <a:off x="4214" y="3221"/>
              <a:ext cx="773" cy="182"/>
            </a:xfrm>
            <a:prstGeom prst="rect">
              <a:avLst/>
            </a:prstGeom>
            <a:noFill/>
            <a:ln w="9525">
              <a:solidFill>
                <a:schemeClr val="tx1"/>
              </a:solidFill>
              <a:miter lim="800000"/>
              <a:headEnd/>
              <a:tailEnd/>
            </a:ln>
          </p:spPr>
          <p:txBody>
            <a:bodyPr wrap="none" anchor="ctr"/>
            <a:lstStyle/>
            <a:p>
              <a:pPr eaLnBrk="1" hangingPunct="1"/>
              <a:endParaRPr lang="en-US" altLang="en-US"/>
            </a:p>
          </p:txBody>
        </p:sp>
      </p:grpSp>
      <p:sp>
        <p:nvSpPr>
          <p:cNvPr id="1063006" name="Rectangle 94"/>
          <p:cNvSpPr>
            <a:spLocks noChangeArrowheads="1"/>
          </p:cNvSpPr>
          <p:nvPr/>
        </p:nvSpPr>
        <p:spPr bwMode="auto">
          <a:xfrm>
            <a:off x="6583363" y="3476625"/>
            <a:ext cx="1479550" cy="650875"/>
          </a:xfrm>
          <a:prstGeom prst="rect">
            <a:avLst/>
          </a:prstGeom>
          <a:solidFill>
            <a:srgbClr val="FFFF00">
              <a:alpha val="30980"/>
            </a:srgbClr>
          </a:solidFill>
          <a:ln w="9525">
            <a:noFill/>
            <a:miter lim="800000"/>
            <a:headEnd/>
            <a:tailEnd/>
          </a:ln>
        </p:spPr>
        <p:txBody>
          <a:bodyPr wrap="none" anchor="ctr"/>
          <a:lstStyle/>
          <a:p>
            <a:pPr eaLnBrk="1" hangingPunct="1"/>
            <a:endParaRPr lang="en-US" altLang="en-US"/>
          </a:p>
        </p:txBody>
      </p:sp>
      <p:grpSp>
        <p:nvGrpSpPr>
          <p:cNvPr id="9" name="Group 96"/>
          <p:cNvGrpSpPr>
            <a:grpSpLocks/>
          </p:cNvGrpSpPr>
          <p:nvPr/>
        </p:nvGrpSpPr>
        <p:grpSpPr bwMode="auto">
          <a:xfrm>
            <a:off x="5246688" y="4784725"/>
            <a:ext cx="358775" cy="1828800"/>
            <a:chOff x="715" y="2599"/>
            <a:chExt cx="226" cy="1152"/>
          </a:xfrm>
        </p:grpSpPr>
        <p:sp>
          <p:nvSpPr>
            <p:cNvPr id="20501" name="Line 97"/>
            <p:cNvSpPr>
              <a:spLocks noChangeShapeType="1"/>
            </p:cNvSpPr>
            <p:nvPr/>
          </p:nvSpPr>
          <p:spPr bwMode="auto">
            <a:xfrm flipV="1">
              <a:off x="941" y="2711"/>
              <a:ext cx="0" cy="1040"/>
            </a:xfrm>
            <a:prstGeom prst="line">
              <a:avLst/>
            </a:prstGeom>
            <a:noFill/>
            <a:ln w="9525">
              <a:solidFill>
                <a:schemeClr val="tx1"/>
              </a:solidFill>
              <a:round/>
              <a:headEnd/>
              <a:tailEnd type="triangle" w="med" len="med"/>
            </a:ln>
          </p:spPr>
          <p:txBody>
            <a:bodyPr/>
            <a:lstStyle/>
            <a:p>
              <a:endParaRPr lang="en-US"/>
            </a:p>
          </p:txBody>
        </p:sp>
        <p:sp>
          <p:nvSpPr>
            <p:cNvPr id="20502" name="Text Box 98"/>
            <p:cNvSpPr txBox="1">
              <a:spLocks noChangeArrowheads="1"/>
            </p:cNvSpPr>
            <p:nvPr/>
          </p:nvSpPr>
          <p:spPr bwMode="auto">
            <a:xfrm>
              <a:off x="715" y="2599"/>
              <a:ext cx="209" cy="231"/>
            </a:xfrm>
            <a:prstGeom prst="rect">
              <a:avLst/>
            </a:prstGeom>
            <a:noFill/>
            <a:ln w="9525">
              <a:noFill/>
              <a:miter lim="800000"/>
              <a:headEnd/>
              <a:tailEnd/>
            </a:ln>
          </p:spPr>
          <p:txBody>
            <a:bodyPr>
              <a:spAutoFit/>
            </a:bodyPr>
            <a:lstStyle/>
            <a:p>
              <a:pPr eaLnBrk="1" hangingPunct="1"/>
              <a:r>
                <a:rPr lang="en-US" altLang="en-US" sz="1800" i="1"/>
                <a:t>I</a:t>
              </a:r>
              <a:r>
                <a:rPr lang="en-US" altLang="en-US" sz="1800" baseline="-25000"/>
                <a:t>p</a:t>
              </a:r>
              <a:endParaRPr lang="en-US" altLang="en-US" sz="1800"/>
            </a:p>
          </p:txBody>
        </p:sp>
      </p:grpSp>
      <p:grpSp>
        <p:nvGrpSpPr>
          <p:cNvPr id="10" name="Group 99"/>
          <p:cNvGrpSpPr>
            <a:grpSpLocks/>
          </p:cNvGrpSpPr>
          <p:nvPr/>
        </p:nvGrpSpPr>
        <p:grpSpPr bwMode="auto">
          <a:xfrm>
            <a:off x="4870450" y="6234113"/>
            <a:ext cx="4183063" cy="425450"/>
            <a:chOff x="625" y="3400"/>
            <a:chExt cx="2635" cy="268"/>
          </a:xfrm>
        </p:grpSpPr>
        <p:sp>
          <p:nvSpPr>
            <p:cNvPr id="20499" name="Line 100"/>
            <p:cNvSpPr>
              <a:spLocks noChangeShapeType="1"/>
            </p:cNvSpPr>
            <p:nvPr/>
          </p:nvSpPr>
          <p:spPr bwMode="auto">
            <a:xfrm>
              <a:off x="625" y="3400"/>
              <a:ext cx="2550" cy="0"/>
            </a:xfrm>
            <a:prstGeom prst="line">
              <a:avLst/>
            </a:prstGeom>
            <a:noFill/>
            <a:ln w="9525">
              <a:solidFill>
                <a:schemeClr val="tx1"/>
              </a:solidFill>
              <a:round/>
              <a:headEnd/>
              <a:tailEnd type="triangle" w="med" len="med"/>
            </a:ln>
          </p:spPr>
          <p:txBody>
            <a:bodyPr/>
            <a:lstStyle/>
            <a:p>
              <a:endParaRPr lang="en-US"/>
            </a:p>
          </p:txBody>
        </p:sp>
        <p:sp>
          <p:nvSpPr>
            <p:cNvPr id="20500" name="Text Box 101"/>
            <p:cNvSpPr txBox="1">
              <a:spLocks noChangeArrowheads="1"/>
            </p:cNvSpPr>
            <p:nvPr/>
          </p:nvSpPr>
          <p:spPr bwMode="auto">
            <a:xfrm>
              <a:off x="3016" y="3418"/>
              <a:ext cx="244" cy="250"/>
            </a:xfrm>
            <a:prstGeom prst="rect">
              <a:avLst/>
            </a:prstGeom>
            <a:noFill/>
            <a:ln w="9525">
              <a:noFill/>
              <a:miter lim="800000"/>
              <a:headEnd/>
              <a:tailEnd/>
            </a:ln>
          </p:spPr>
          <p:txBody>
            <a:bodyPr>
              <a:spAutoFit/>
            </a:bodyPr>
            <a:lstStyle/>
            <a:p>
              <a:pPr eaLnBrk="1" hangingPunct="1"/>
              <a:r>
                <a:rPr lang="en-US" altLang="en-US" i="1"/>
                <a:t>V</a:t>
              </a:r>
            </a:p>
          </p:txBody>
        </p:sp>
      </p:grpSp>
      <p:sp>
        <p:nvSpPr>
          <p:cNvPr id="1063014" name="Line 102"/>
          <p:cNvSpPr>
            <a:spLocks noChangeShapeType="1"/>
          </p:cNvSpPr>
          <p:nvPr/>
        </p:nvSpPr>
        <p:spPr bwMode="auto">
          <a:xfrm>
            <a:off x="5595938" y="5688013"/>
            <a:ext cx="2943225" cy="0"/>
          </a:xfrm>
          <a:prstGeom prst="line">
            <a:avLst/>
          </a:prstGeom>
          <a:noFill/>
          <a:ln w="38100">
            <a:solidFill>
              <a:srgbClr val="FF6600"/>
            </a:solidFill>
            <a:round/>
            <a:headEnd/>
            <a:tailEnd/>
          </a:ln>
        </p:spPr>
        <p:txBody>
          <a:bodyPr/>
          <a:lstStyle/>
          <a:p>
            <a:endParaRPr lang="en-US"/>
          </a:p>
        </p:txBody>
      </p:sp>
      <p:sp>
        <p:nvSpPr>
          <p:cNvPr id="1063015" name="Line 103"/>
          <p:cNvSpPr>
            <a:spLocks noChangeShapeType="1"/>
          </p:cNvSpPr>
          <p:nvPr/>
        </p:nvSpPr>
        <p:spPr bwMode="auto">
          <a:xfrm flipH="1">
            <a:off x="5118100" y="5676900"/>
            <a:ext cx="490538" cy="547688"/>
          </a:xfrm>
          <a:prstGeom prst="line">
            <a:avLst/>
          </a:prstGeom>
          <a:noFill/>
          <a:ln w="38100">
            <a:solidFill>
              <a:srgbClr val="FF6600"/>
            </a:solidFill>
            <a:round/>
            <a:headEnd/>
            <a:tailEnd/>
          </a:ln>
        </p:spPr>
        <p:txBody>
          <a:bodyPr/>
          <a:lstStyle/>
          <a:p>
            <a:endParaRPr lang="en-US"/>
          </a:p>
        </p:txBody>
      </p:sp>
      <p:sp>
        <p:nvSpPr>
          <p:cNvPr id="1063021" name="Text Box 109"/>
          <p:cNvSpPr txBox="1">
            <a:spLocks noChangeArrowheads="1"/>
          </p:cNvSpPr>
          <p:nvPr/>
        </p:nvSpPr>
        <p:spPr bwMode="auto">
          <a:xfrm>
            <a:off x="6673850" y="1239838"/>
            <a:ext cx="1323975" cy="400050"/>
          </a:xfrm>
          <a:prstGeom prst="rect">
            <a:avLst/>
          </a:prstGeom>
          <a:noFill/>
          <a:ln w="9525">
            <a:noFill/>
            <a:miter lim="800000"/>
            <a:headEnd/>
            <a:tailEnd/>
          </a:ln>
          <a:effectLst/>
        </p:spPr>
        <p:txBody>
          <a:bodyPr wrap="none">
            <a:spAutoFit/>
          </a:bodyPr>
          <a:lstStyle/>
          <a:p>
            <a:pPr eaLnBrk="1" hangingPunct="1">
              <a:defRPr/>
            </a:pPr>
            <a:r>
              <a:rPr lang="en-US" sz="2000" dirty="0">
                <a:solidFill>
                  <a:schemeClr val="bg2">
                    <a:lumMod val="75000"/>
                  </a:schemeClr>
                </a:solidFill>
              </a:rPr>
              <a:t>phototube</a:t>
            </a:r>
          </a:p>
        </p:txBody>
      </p:sp>
      <p:grpSp>
        <p:nvGrpSpPr>
          <p:cNvPr id="11" name="Group 104"/>
          <p:cNvGrpSpPr>
            <a:grpSpLocks/>
          </p:cNvGrpSpPr>
          <p:nvPr/>
        </p:nvGrpSpPr>
        <p:grpSpPr bwMode="auto">
          <a:xfrm>
            <a:off x="4859338" y="6165850"/>
            <a:ext cx="530225" cy="482600"/>
            <a:chOff x="891" y="3231"/>
            <a:chExt cx="334" cy="304"/>
          </a:xfrm>
        </p:grpSpPr>
        <p:sp>
          <p:nvSpPr>
            <p:cNvPr id="20497" name="Text Box 105"/>
            <p:cNvSpPr txBox="1">
              <a:spLocks noChangeArrowheads="1"/>
            </p:cNvSpPr>
            <p:nvPr/>
          </p:nvSpPr>
          <p:spPr bwMode="auto">
            <a:xfrm>
              <a:off x="891" y="3285"/>
              <a:ext cx="334" cy="250"/>
            </a:xfrm>
            <a:prstGeom prst="rect">
              <a:avLst/>
            </a:prstGeom>
            <a:noFill/>
            <a:ln w="9525">
              <a:noFill/>
              <a:miter lim="800000"/>
              <a:headEnd/>
              <a:tailEnd/>
            </a:ln>
          </p:spPr>
          <p:txBody>
            <a:bodyPr wrap="none">
              <a:spAutoFit/>
            </a:bodyPr>
            <a:lstStyle/>
            <a:p>
              <a:pPr eaLnBrk="1" hangingPunct="1"/>
              <a:r>
                <a:rPr lang="en-US" altLang="en-US"/>
                <a:t>-</a:t>
              </a:r>
              <a:r>
                <a:rPr lang="en-US" altLang="en-US" i="1"/>
                <a:t>V</a:t>
              </a:r>
              <a:r>
                <a:rPr lang="en-US" altLang="en-US" baseline="-25000"/>
                <a:t>0</a:t>
              </a:r>
              <a:endParaRPr lang="en-US" altLang="en-US"/>
            </a:p>
          </p:txBody>
        </p:sp>
        <p:sp>
          <p:nvSpPr>
            <p:cNvPr id="20498" name="Line 106"/>
            <p:cNvSpPr>
              <a:spLocks noChangeShapeType="1"/>
            </p:cNvSpPr>
            <p:nvPr/>
          </p:nvSpPr>
          <p:spPr bwMode="auto">
            <a:xfrm>
              <a:off x="1047" y="3231"/>
              <a:ext cx="0" cy="99"/>
            </a:xfrm>
            <a:prstGeom prst="line">
              <a:avLst/>
            </a:prstGeom>
            <a:noFill/>
            <a:ln w="9525">
              <a:solidFill>
                <a:schemeClr val="tx1"/>
              </a:solidFill>
              <a:round/>
              <a:headEnd/>
              <a:tailEnd/>
            </a:ln>
          </p:spPr>
          <p:txBody>
            <a:bodyPr/>
            <a:lstStyle/>
            <a:p>
              <a:endParaRPr lang="en-US"/>
            </a:p>
          </p:txBody>
        </p:sp>
      </p:grpSp>
      <p:sp>
        <p:nvSpPr>
          <p:cNvPr id="2049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 name="Freeform 2"/>
          <p:cNvSpPr/>
          <p:nvPr/>
        </p:nvSpPr>
        <p:spPr>
          <a:xfrm>
            <a:off x="6275388" y="2133600"/>
            <a:ext cx="763587" cy="2395538"/>
          </a:xfrm>
          <a:custGeom>
            <a:avLst/>
            <a:gdLst>
              <a:gd name="connsiteX0" fmla="*/ 754743 w 754743"/>
              <a:gd name="connsiteY0" fmla="*/ 2394857 h 2394857"/>
              <a:gd name="connsiteX1" fmla="*/ 0 w 754743"/>
              <a:gd name="connsiteY1" fmla="*/ 2394857 h 2394857"/>
              <a:gd name="connsiteX2" fmla="*/ 0 w 754743"/>
              <a:gd name="connsiteY2" fmla="*/ 0 h 2394857"/>
              <a:gd name="connsiteX3" fmla="*/ 653143 w 754743"/>
              <a:gd name="connsiteY3" fmla="*/ 0 h 2394857"/>
            </a:gdLst>
            <a:ahLst/>
            <a:cxnLst>
              <a:cxn ang="0">
                <a:pos x="connsiteX0" y="connsiteY0"/>
              </a:cxn>
              <a:cxn ang="0">
                <a:pos x="connsiteX1" y="connsiteY1"/>
              </a:cxn>
              <a:cxn ang="0">
                <a:pos x="connsiteX2" y="connsiteY2"/>
              </a:cxn>
              <a:cxn ang="0">
                <a:pos x="connsiteX3" y="connsiteY3"/>
              </a:cxn>
            </a:cxnLst>
            <a:rect l="l" t="t" r="r" b="b"/>
            <a:pathLst>
              <a:path w="754743" h="2394857">
                <a:moveTo>
                  <a:pt x="754743" y="2394857"/>
                </a:moveTo>
                <a:lnTo>
                  <a:pt x="0" y="2394857"/>
                </a:lnTo>
                <a:lnTo>
                  <a:pt x="0" y="0"/>
                </a:lnTo>
                <a:lnTo>
                  <a:pt x="653143" y="0"/>
                </a:lnTo>
              </a:path>
            </a:pathLst>
          </a:custGeom>
          <a:noFill/>
          <a:ln w="76200">
            <a:solidFill>
              <a:srgbClr val="FF0000">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7388225" y="2133600"/>
            <a:ext cx="985838" cy="2395538"/>
          </a:xfrm>
          <a:custGeom>
            <a:avLst/>
            <a:gdLst>
              <a:gd name="connsiteX0" fmla="*/ 232229 w 986972"/>
              <a:gd name="connsiteY0" fmla="*/ 2394857 h 2394857"/>
              <a:gd name="connsiteX1" fmla="*/ 972458 w 986972"/>
              <a:gd name="connsiteY1" fmla="*/ 2394857 h 2394857"/>
              <a:gd name="connsiteX2" fmla="*/ 972458 w 986972"/>
              <a:gd name="connsiteY2" fmla="*/ 1698171 h 2394857"/>
              <a:gd name="connsiteX3" fmla="*/ 0 w 986972"/>
              <a:gd name="connsiteY3" fmla="*/ 1698171 h 2394857"/>
              <a:gd name="connsiteX4" fmla="*/ 0 w 986972"/>
              <a:gd name="connsiteY4" fmla="*/ 1306286 h 2394857"/>
              <a:gd name="connsiteX5" fmla="*/ 986972 w 986972"/>
              <a:gd name="connsiteY5" fmla="*/ 1306286 h 2394857"/>
              <a:gd name="connsiteX6" fmla="*/ 986972 w 986972"/>
              <a:gd name="connsiteY6" fmla="*/ 0 h 2394857"/>
              <a:gd name="connsiteX7" fmla="*/ 304800 w 986972"/>
              <a:gd name="connsiteY7" fmla="*/ 0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972" h="2394857">
                <a:moveTo>
                  <a:pt x="232229" y="2394857"/>
                </a:moveTo>
                <a:lnTo>
                  <a:pt x="972458" y="2394857"/>
                </a:lnTo>
                <a:lnTo>
                  <a:pt x="972458" y="1698171"/>
                </a:lnTo>
                <a:lnTo>
                  <a:pt x="0" y="1698171"/>
                </a:lnTo>
                <a:lnTo>
                  <a:pt x="0" y="1306286"/>
                </a:lnTo>
                <a:lnTo>
                  <a:pt x="986972" y="1306286"/>
                </a:lnTo>
                <a:lnTo>
                  <a:pt x="986972" y="0"/>
                </a:lnTo>
                <a:lnTo>
                  <a:pt x="304800" y="0"/>
                </a:lnTo>
              </a:path>
            </a:pathLst>
          </a:custGeom>
          <a:noFill/>
          <a:ln w="76200">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2984" name="Line 72"/>
          <p:cNvSpPr>
            <a:spLocks noChangeShapeType="1"/>
          </p:cNvSpPr>
          <p:nvPr/>
        </p:nvSpPr>
        <p:spPr bwMode="auto">
          <a:xfrm flipV="1">
            <a:off x="8358188" y="2205038"/>
            <a:ext cx="0" cy="423862"/>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2914">
                                            <p:txEl>
                                              <p:pRg st="1" end="1"/>
                                            </p:txEl>
                                          </p:spTgt>
                                        </p:tgtEl>
                                        <p:attrNameLst>
                                          <p:attrName>style.visibility</p:attrName>
                                        </p:attrNameLst>
                                      </p:cBhvr>
                                      <p:to>
                                        <p:strVal val="visible"/>
                                      </p:to>
                                    </p:set>
                                    <p:anim calcmode="lin" valueType="num">
                                      <p:cBhvr additive="base">
                                        <p:cTn id="7" dur="500" fill="hold"/>
                                        <p:tgtEl>
                                          <p:spTgt spid="10629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29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063021">
                                            <p:txEl>
                                              <p:pRg st="0" end="0"/>
                                            </p:txEl>
                                          </p:spTgt>
                                        </p:tgtEl>
                                        <p:attrNameLst>
                                          <p:attrName>style.visibility</p:attrName>
                                        </p:attrNameLst>
                                      </p:cBhvr>
                                      <p:to>
                                        <p:strVal val="visible"/>
                                      </p:to>
                                    </p:set>
                                    <p:anim calcmode="lin" valueType="num">
                                      <p:cBhvr additive="base">
                                        <p:cTn id="18" dur="500" fill="hold"/>
                                        <p:tgtEl>
                                          <p:spTgt spid="1063021">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630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62914">
                                            <p:txEl>
                                              <p:pRg st="2" end="2"/>
                                            </p:txEl>
                                          </p:spTgt>
                                        </p:tgtEl>
                                        <p:attrNameLst>
                                          <p:attrName>style.visibility</p:attrName>
                                        </p:attrNameLst>
                                      </p:cBhvr>
                                      <p:to>
                                        <p:strVal val="visible"/>
                                      </p:to>
                                    </p:set>
                                    <p:anim calcmode="lin" valueType="num">
                                      <p:cBhvr additive="base">
                                        <p:cTn id="24" dur="500" fill="hold"/>
                                        <p:tgtEl>
                                          <p:spTgt spid="10629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629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63001"/>
                                        </p:tgtEl>
                                        <p:attrNameLst>
                                          <p:attrName>style.visibility</p:attrName>
                                        </p:attrNameLst>
                                      </p:cBhvr>
                                      <p:to>
                                        <p:strVal val="visible"/>
                                      </p:to>
                                    </p:set>
                                    <p:animEffect transition="in" filter="wipe(up)">
                                      <p:cBhvr>
                                        <p:cTn id="30" dur="1000"/>
                                        <p:tgtEl>
                                          <p:spTgt spid="1063001"/>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par>
                          <p:cTn id="31" fill="hold" nodeType="afterGroup">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062984"/>
                                        </p:tgtEl>
                                        <p:attrNameLst>
                                          <p:attrName>style.visibility</p:attrName>
                                        </p:attrNameLst>
                                      </p:cBhvr>
                                      <p:to>
                                        <p:strVal val="visible"/>
                                      </p:to>
                                    </p:set>
                                    <p:animEffect transition="in" filter="wipe(down)">
                                      <p:cBhvr>
                                        <p:cTn id="34" dur="3000"/>
                                        <p:tgtEl>
                                          <p:spTgt spid="1062984"/>
                                        </p:tgtEl>
                                      </p:cBhvr>
                                    </p:animEffect>
                                  </p:childTnLst>
                                  <p:subTnLst>
                                    <p:audio>
                                      <p:cMediaNode>
                                        <p:cTn display="0" masterRel="sameClick">
                                          <p:stCondLst>
                                            <p:cond evt="begin" delay="0">
                                              <p:tn val="32"/>
                                            </p:cond>
                                          </p:stCondLst>
                                          <p:endCondLst>
                                            <p:cond evt="onStopAudio" delay="0">
                                              <p:tgtEl>
                                                <p:sldTgt/>
                                              </p:tgtEl>
                                            </p:cond>
                                          </p:endCondLst>
                                        </p:cTn>
                                        <p:tgtEl>
                                          <p:sndTgt r:embed="rId6" name="stretc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62985"/>
                                        </p:tgtEl>
                                        <p:attrNameLst>
                                          <p:attrName>style.visibility</p:attrName>
                                        </p:attrNameLst>
                                      </p:cBhvr>
                                      <p:to>
                                        <p:strVal val="visible"/>
                                      </p:to>
                                    </p:set>
                                    <p:anim calcmode="lin" valueType="num">
                                      <p:cBhvr additive="base">
                                        <p:cTn id="39" dur="500" fill="hold"/>
                                        <p:tgtEl>
                                          <p:spTgt spid="1062985"/>
                                        </p:tgtEl>
                                        <p:attrNameLst>
                                          <p:attrName>ppt_x</p:attrName>
                                        </p:attrNameLst>
                                      </p:cBhvr>
                                      <p:tavLst>
                                        <p:tav tm="0">
                                          <p:val>
                                            <p:strVal val="1+#ppt_w/2"/>
                                          </p:val>
                                        </p:tav>
                                        <p:tav tm="100000">
                                          <p:val>
                                            <p:strVal val="#ppt_x"/>
                                          </p:val>
                                        </p:tav>
                                      </p:tavLst>
                                    </p:anim>
                                    <p:anim calcmode="lin" valueType="num">
                                      <p:cBhvr additive="base">
                                        <p:cTn id="40" dur="500" fill="hold"/>
                                        <p:tgtEl>
                                          <p:spTgt spid="10629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suction.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62914">
                                            <p:txEl>
                                              <p:pRg st="3" end="3"/>
                                            </p:txEl>
                                          </p:spTgt>
                                        </p:tgtEl>
                                        <p:attrNameLst>
                                          <p:attrName>style.visibility</p:attrName>
                                        </p:attrNameLst>
                                      </p:cBhvr>
                                      <p:to>
                                        <p:strVal val="visible"/>
                                      </p:to>
                                    </p:set>
                                    <p:anim calcmode="lin" valueType="num">
                                      <p:cBhvr additive="base">
                                        <p:cTn id="45" dur="500" fill="hold"/>
                                        <p:tgtEl>
                                          <p:spTgt spid="106291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629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2" presetID="22" presetClass="entr" presetSubtype="4"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1063006"/>
                                        </p:tgtEl>
                                        <p:attrNameLst>
                                          <p:attrName>style.visibility</p:attrName>
                                        </p:attrNameLst>
                                      </p:cBhvr>
                                      <p:to>
                                        <p:strVal val="visible"/>
                                      </p:to>
                                    </p:set>
                                    <p:animEffect transition="in" filter="diamond(in)">
                                      <p:cBhvr>
                                        <p:cTn id="59" dur="1000"/>
                                        <p:tgtEl>
                                          <p:spTgt spid="1063006"/>
                                        </p:tgtEl>
                                      </p:cBhvr>
                                    </p:animEffect>
                                  </p:childTnLst>
                                  <p:subTnLst>
                                    <p:audio>
                                      <p:cMediaNode>
                                        <p:cTn display="0" masterRel="sameClick">
                                          <p:stCondLst>
                                            <p:cond evt="begin" delay="0">
                                              <p:tn val="57"/>
                                            </p:cond>
                                          </p:stCondLst>
                                          <p:endCondLst>
                                            <p:cond evt="onStopAudio" delay="0">
                                              <p:tgtEl>
                                                <p:sldTgt/>
                                              </p:tgtEl>
                                            </p:cond>
                                          </p:endCondLst>
                                        </p:cTn>
                                        <p:tgtEl>
                                          <p:sndTgt r:embed="rId8" name="chimes.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062914">
                                            <p:txEl>
                                              <p:pRg st="4" end="4"/>
                                            </p:txEl>
                                          </p:spTgt>
                                        </p:tgtEl>
                                        <p:attrNameLst>
                                          <p:attrName>style.visibility</p:attrName>
                                        </p:attrNameLst>
                                      </p:cBhvr>
                                      <p:to>
                                        <p:strVal val="visible"/>
                                      </p:to>
                                    </p:set>
                                    <p:anim calcmode="lin" valueType="num">
                                      <p:cBhvr additive="base">
                                        <p:cTn id="64" dur="500" fill="hold"/>
                                        <p:tgtEl>
                                          <p:spTgt spid="1062914">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0629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par>
                                <p:cTn id="71" presetID="22" presetClass="entr" presetSubtype="8"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1063014"/>
                                        </p:tgtEl>
                                        <p:attrNameLst>
                                          <p:attrName>style.visibility</p:attrName>
                                        </p:attrNameLst>
                                      </p:cBhvr>
                                      <p:to>
                                        <p:strVal val="visible"/>
                                      </p:to>
                                    </p:set>
                                    <p:animEffect transition="in" filter="wipe(right)">
                                      <p:cBhvr>
                                        <p:cTn id="78" dur="2000"/>
                                        <p:tgtEl>
                                          <p:spTgt spid="1063014"/>
                                        </p:tgtEl>
                                      </p:cBhvr>
                                    </p:animEffect>
                                  </p:childTnLst>
                                  <p:subTnLst>
                                    <p:audio>
                                      <p:cMediaNode>
                                        <p:cTn display="0" masterRel="sameClick">
                                          <p:stCondLst>
                                            <p:cond evt="begin" delay="0">
                                              <p:tn val="76"/>
                                            </p:cond>
                                          </p:stCondLst>
                                          <p:endCondLst>
                                            <p:cond evt="onStopAudio" delay="0">
                                              <p:tgtEl>
                                                <p:sldTgt/>
                                              </p:tgtEl>
                                            </p:cond>
                                          </p:endCondLst>
                                        </p:cTn>
                                        <p:tgtEl>
                                          <p:sndTgt r:embed="rId9" name="drumroll.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062914">
                                            <p:txEl>
                                              <p:pRg st="5" end="5"/>
                                            </p:txEl>
                                          </p:spTgt>
                                        </p:tgtEl>
                                        <p:attrNameLst>
                                          <p:attrName>style.visibility</p:attrName>
                                        </p:attrNameLst>
                                      </p:cBhvr>
                                      <p:to>
                                        <p:strVal val="visible"/>
                                      </p:to>
                                    </p:set>
                                    <p:anim calcmode="lin" valueType="num">
                                      <p:cBhvr additive="base">
                                        <p:cTn id="83" dur="500" fill="hold"/>
                                        <p:tgtEl>
                                          <p:spTgt spid="1062914">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0629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063015"/>
                                        </p:tgtEl>
                                        <p:attrNameLst>
                                          <p:attrName>style.visibility</p:attrName>
                                        </p:attrNameLst>
                                      </p:cBhvr>
                                      <p:to>
                                        <p:strVal val="visible"/>
                                      </p:to>
                                    </p:set>
                                    <p:animEffect transition="in" filter="wipe(up)">
                                      <p:cBhvr>
                                        <p:cTn id="89" dur="2000"/>
                                        <p:tgtEl>
                                          <p:spTgt spid="1063015"/>
                                        </p:tgtEl>
                                      </p:cBhvr>
                                    </p:animEffect>
                                  </p:childTnLst>
                                  <p:subTnLst>
                                    <p:audio>
                                      <p:cMediaNode>
                                        <p:cTn display="0" masterRel="sameClick">
                                          <p:stCondLst>
                                            <p:cond evt="begin" delay="0">
                                              <p:tn val="87"/>
                                            </p:cond>
                                          </p:stCondLst>
                                          <p:endCondLst>
                                            <p:cond evt="onStopAudio" delay="0">
                                              <p:tgtEl>
                                                <p:sldTgt/>
                                              </p:tgtEl>
                                            </p:cond>
                                          </p:endCondLst>
                                        </p:cTn>
                                        <p:tgtEl>
                                          <p:sndTgt r:embed="rId9" name="drumroll.wav"/>
                                        </p:tgtEl>
                                      </p:cMediaNode>
                                    </p:audio>
                                  </p:subTnLst>
                                </p:cTn>
                              </p:par>
                              <p:par>
                                <p:cTn id="90" presetID="17" presetClass="exit" presetSubtype="4" fill="hold" grpId="1" nodeType="withEffect">
                                  <p:stCondLst>
                                    <p:cond delay="0"/>
                                  </p:stCondLst>
                                  <p:childTnLst>
                                    <p:anim calcmode="lin" valueType="num">
                                      <p:cBhvr>
                                        <p:cTn id="91" dur="5000"/>
                                        <p:tgtEl>
                                          <p:spTgt spid="1062984"/>
                                        </p:tgtEl>
                                        <p:attrNameLst>
                                          <p:attrName>ppt_x</p:attrName>
                                        </p:attrNameLst>
                                      </p:cBhvr>
                                      <p:tavLst>
                                        <p:tav tm="0">
                                          <p:val>
                                            <p:strVal val="ppt_x"/>
                                          </p:val>
                                        </p:tav>
                                        <p:tav tm="100000">
                                          <p:val>
                                            <p:strVal val="ppt_x"/>
                                          </p:val>
                                        </p:tav>
                                      </p:tavLst>
                                    </p:anim>
                                    <p:anim calcmode="lin" valueType="num">
                                      <p:cBhvr>
                                        <p:cTn id="92" dur="5000"/>
                                        <p:tgtEl>
                                          <p:spTgt spid="1062984"/>
                                        </p:tgtEl>
                                        <p:attrNameLst>
                                          <p:attrName>ppt_y</p:attrName>
                                        </p:attrNameLst>
                                      </p:cBhvr>
                                      <p:tavLst>
                                        <p:tav tm="0">
                                          <p:val>
                                            <p:strVal val="ppt_y"/>
                                          </p:val>
                                        </p:tav>
                                        <p:tav tm="100000">
                                          <p:val>
                                            <p:strVal val="ppt_y+ppt_h/2"/>
                                          </p:val>
                                        </p:tav>
                                      </p:tavLst>
                                    </p:anim>
                                    <p:anim calcmode="lin" valueType="num">
                                      <p:cBhvr>
                                        <p:cTn id="93" dur="5000"/>
                                        <p:tgtEl>
                                          <p:spTgt spid="1062984"/>
                                        </p:tgtEl>
                                        <p:attrNameLst>
                                          <p:attrName>ppt_w</p:attrName>
                                        </p:attrNameLst>
                                      </p:cBhvr>
                                      <p:tavLst>
                                        <p:tav tm="0">
                                          <p:val>
                                            <p:strVal val="ppt_w"/>
                                          </p:val>
                                        </p:tav>
                                        <p:tav tm="100000">
                                          <p:val>
                                            <p:strVal val="ppt_w"/>
                                          </p:val>
                                        </p:tav>
                                      </p:tavLst>
                                    </p:anim>
                                    <p:anim calcmode="lin" valueType="num">
                                      <p:cBhvr>
                                        <p:cTn id="94" dur="5000"/>
                                        <p:tgtEl>
                                          <p:spTgt spid="1062984"/>
                                        </p:tgtEl>
                                        <p:attrNameLst>
                                          <p:attrName>ppt_h</p:attrName>
                                        </p:attrNameLst>
                                      </p:cBhvr>
                                      <p:tavLst>
                                        <p:tav tm="0">
                                          <p:val>
                                            <p:strVal val="ppt_h"/>
                                          </p:val>
                                        </p:tav>
                                        <p:tav tm="100000">
                                          <p:val>
                                            <p:fltVal val="0"/>
                                          </p:val>
                                        </p:tav>
                                      </p:tavLst>
                                    </p:anim>
                                    <p:set>
                                      <p:cBhvr>
                                        <p:cTn id="95" dur="1" fill="hold">
                                          <p:stCondLst>
                                            <p:cond delay="4999"/>
                                          </p:stCondLst>
                                        </p:cTn>
                                        <p:tgtEl>
                                          <p:spTgt spid="1062984"/>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additive="base">
                                        <p:cTn id="100" dur="500" fill="hold"/>
                                        <p:tgtEl>
                                          <p:spTgt spid="11"/>
                                        </p:tgtEl>
                                        <p:attrNameLst>
                                          <p:attrName>ppt_x</p:attrName>
                                        </p:attrNameLst>
                                      </p:cBhvr>
                                      <p:tavLst>
                                        <p:tav tm="0">
                                          <p:val>
                                            <p:strVal val="#ppt_x"/>
                                          </p:val>
                                        </p:tav>
                                        <p:tav tm="100000">
                                          <p:val>
                                            <p:strVal val="#ppt_x"/>
                                          </p:val>
                                        </p:tav>
                                      </p:tavLst>
                                    </p:anim>
                                    <p:anim calcmode="lin" valueType="num">
                                      <p:cBhvr additive="base">
                                        <p:cTn id="10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85" grpId="0"/>
      <p:bldP spid="1063001" grpId="0" animBg="1"/>
      <p:bldP spid="1063006" grpId="0" animBg="1"/>
      <p:bldP spid="1063014" grpId="0" animBg="1"/>
      <p:bldP spid="1063015" grpId="0" animBg="1"/>
      <p:bldP spid="1062984" grpId="0" animBg="1"/>
      <p:bldP spid="106298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85800" y="1339850"/>
            <a:ext cx="7772400" cy="4545013"/>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333399"/>
                </a:solidFill>
              </a:rPr>
              <a:t>Understandings: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Photons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The photoelectric effect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Matter waves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Pair production and pair annihilation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Quantization of angular momentum in the Bohr model for hydrogen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The wave function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The uncertainty principle for energy and time and position and momentum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Tunneling, potential barrier and factors affecting tunneling probability</a:t>
            </a:r>
            <a:endParaRPr lang="en-US" altLang="en-US" sz="3600">
              <a:solidFill>
                <a:srgbClr val="333399"/>
              </a:solidFill>
              <a:latin typeface="Segoe UI" pitchFamily="34" charset="0"/>
            </a:endParaRP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 calcmode="lin" valueType="num">
                                      <p:cBhvr additive="base">
                                        <p:cTn id="13"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xEl>
                                              <p:pRg st="2" end="2"/>
                                            </p:txEl>
                                          </p:spTgt>
                                        </p:tgtEl>
                                        <p:attrNameLst>
                                          <p:attrName>style.visibility</p:attrName>
                                        </p:attrNameLst>
                                      </p:cBhvr>
                                      <p:to>
                                        <p:strVal val="visible"/>
                                      </p:to>
                                    </p:set>
                                    <p:anim calcmode="lin" valueType="num">
                                      <p:cBhvr additive="base">
                                        <p:cTn id="19"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xEl>
                                              <p:pRg st="3" end="3"/>
                                            </p:txEl>
                                          </p:spTgt>
                                        </p:tgtEl>
                                        <p:attrNameLst>
                                          <p:attrName>style.visibility</p:attrName>
                                        </p:attrNameLst>
                                      </p:cBhvr>
                                      <p:to>
                                        <p:strVal val="visible"/>
                                      </p:to>
                                    </p:set>
                                    <p:anim calcmode="lin" valueType="num">
                                      <p:cBhvr additive="base">
                                        <p:cTn id="25"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2">
                                            <p:txEl>
                                              <p:pRg st="4" end="4"/>
                                            </p:txEl>
                                          </p:spTgt>
                                        </p:tgtEl>
                                        <p:attrNameLst>
                                          <p:attrName>style.visibility</p:attrName>
                                        </p:attrNameLst>
                                      </p:cBhvr>
                                      <p:to>
                                        <p:strVal val="visible"/>
                                      </p:to>
                                    </p:set>
                                    <p:anim calcmode="lin" valueType="num">
                                      <p:cBhvr additive="base">
                                        <p:cTn id="31"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2">
                                            <p:txEl>
                                              <p:pRg st="5" end="5"/>
                                            </p:txEl>
                                          </p:spTgt>
                                        </p:tgtEl>
                                        <p:attrNameLst>
                                          <p:attrName>style.visibility</p:attrName>
                                        </p:attrNameLst>
                                      </p:cBhvr>
                                      <p:to>
                                        <p:strVal val="visible"/>
                                      </p:to>
                                    </p:set>
                                    <p:anim calcmode="lin" valueType="num">
                                      <p:cBhvr additive="base">
                                        <p:cTn id="37"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2">
                                            <p:txEl>
                                              <p:pRg st="6" end="6"/>
                                            </p:txEl>
                                          </p:spTgt>
                                        </p:tgtEl>
                                        <p:attrNameLst>
                                          <p:attrName>style.visibility</p:attrName>
                                        </p:attrNameLst>
                                      </p:cBhvr>
                                      <p:to>
                                        <p:strVal val="visible"/>
                                      </p:to>
                                    </p:set>
                                    <p:anim calcmode="lin" valueType="num">
                                      <p:cBhvr additive="base">
                                        <p:cTn id="43"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2">
                                            <p:txEl>
                                              <p:pRg st="7" end="7"/>
                                            </p:txEl>
                                          </p:spTgt>
                                        </p:tgtEl>
                                        <p:attrNameLst>
                                          <p:attrName>style.visibility</p:attrName>
                                        </p:attrNameLst>
                                      </p:cBhvr>
                                      <p:to>
                                        <p:strVal val="visible"/>
                                      </p:to>
                                    </p:set>
                                    <p:anim calcmode="lin" valueType="num">
                                      <p:cBhvr additive="base">
                                        <p:cTn id="49"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122">
                                            <p:txEl>
                                              <p:pRg st="8" end="8"/>
                                            </p:txEl>
                                          </p:spTgt>
                                        </p:tgtEl>
                                        <p:attrNameLst>
                                          <p:attrName>style.visibility</p:attrName>
                                        </p:attrNameLst>
                                      </p:cBhvr>
                                      <p:to>
                                        <p:strVal val="visible"/>
                                      </p:to>
                                    </p:set>
                                    <p:anim calcmode="lin" valueType="num">
                                      <p:cBhvr additive="base">
                                        <p:cTn id="55" dur="500" fill="hold"/>
                                        <p:tgtEl>
                                          <p:spTgt spid="512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23" name="Rectangle 63"/>
          <p:cNvSpPr>
            <a:spLocks noChangeArrowheads="1"/>
          </p:cNvSpPr>
          <p:nvPr/>
        </p:nvSpPr>
        <p:spPr bwMode="auto">
          <a:xfrm>
            <a:off x="682625" y="4129088"/>
            <a:ext cx="7764463" cy="2728912"/>
          </a:xfrm>
          <a:prstGeom prst="rect">
            <a:avLst/>
          </a:prstGeom>
          <a:solidFill>
            <a:srgbClr val="FFCCCC"/>
          </a:solidFill>
          <a:ln w="9525">
            <a:noFill/>
            <a:miter lim="800000"/>
            <a:headEnd/>
            <a:tailEnd/>
          </a:ln>
        </p:spPr>
        <p:txBody>
          <a:bodyPr/>
          <a:lstStyle/>
          <a:p>
            <a:pPr eaLnBrk="1" hangingPunct="1"/>
            <a:r>
              <a:rPr lang="en-US" altLang="en-US" b="1" i="1"/>
              <a:t>FYI   </a:t>
            </a:r>
            <a:r>
              <a:rPr lang="en-US" altLang="en-US" b="1">
                <a:sym typeface="Symbol" pitchFamily="18" charset="2"/>
              </a:rPr>
              <a:t></a:t>
            </a:r>
            <a:r>
              <a:rPr lang="en-US" altLang="en-US">
                <a:sym typeface="Symbol" pitchFamily="18" charset="2"/>
              </a:rPr>
              <a:t>Classical theory predicts                                           that increased intensity should                                              produce higher </a:t>
            </a:r>
            <a:r>
              <a:rPr lang="en-US" altLang="en-US" i="1">
                <a:sym typeface="Symbol" pitchFamily="18" charset="2"/>
              </a:rPr>
              <a:t>I</a:t>
            </a:r>
            <a:r>
              <a:rPr lang="en-US" altLang="en-US" baseline="-25000">
                <a:sym typeface="Symbol" pitchFamily="18" charset="2"/>
              </a:rPr>
              <a:t>p</a:t>
            </a:r>
            <a:r>
              <a:rPr lang="en-US" altLang="en-US">
                <a:sym typeface="Symbol" pitchFamily="18" charset="2"/>
              </a:rPr>
              <a:t>. </a:t>
            </a:r>
          </a:p>
          <a:p>
            <a:pPr eaLnBrk="1" hangingPunct="1"/>
            <a:r>
              <a:rPr lang="en-US" altLang="en-US" b="1">
                <a:sym typeface="Symbol" pitchFamily="18" charset="2"/>
              </a:rPr>
              <a:t></a:t>
            </a:r>
            <a:r>
              <a:rPr lang="en-US" altLang="en-US">
                <a:sym typeface="Symbol" pitchFamily="18" charset="2"/>
              </a:rPr>
              <a:t>But classical theory also                                                  predicts that the cutoff                                                      voltage should change when                                               it obviously doesn’t.</a:t>
            </a:r>
          </a:p>
        </p:txBody>
      </p:sp>
      <p:sp>
        <p:nvSpPr>
          <p:cNvPr id="1064963" name="Rectangle 3"/>
          <p:cNvSpPr>
            <a:spLocks noChangeArrowheads="1"/>
          </p:cNvSpPr>
          <p:nvPr/>
        </p:nvSpPr>
        <p:spPr bwMode="auto">
          <a:xfrm>
            <a:off x="685800" y="1343025"/>
            <a:ext cx="7772400" cy="281622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photoelectric effect</a:t>
            </a:r>
            <a:endParaRPr lang="en-US" altLang="en-US" dirty="0">
              <a:solidFill>
                <a:srgbClr val="333399"/>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We call the voltage </a:t>
            </a:r>
            <a:r>
              <a:rPr lang="en-US" altLang="en-US" dirty="0" smtClean="0">
                <a:solidFill>
                  <a:srgbClr val="000000"/>
                </a:solidFill>
                <a:cs typeface="Times New Roman" pitchFamily="18" charset="0"/>
              </a:rPr>
              <a:t>____ at </a:t>
            </a:r>
            <a:r>
              <a:rPr lang="en-US" altLang="en-US" dirty="0">
                <a:solidFill>
                  <a:srgbClr val="000000"/>
                </a:solidFill>
                <a:cs typeface="Times New Roman" pitchFamily="18" charset="0"/>
              </a:rPr>
              <a:t>which </a:t>
            </a:r>
            <a:r>
              <a:rPr lang="en-US" altLang="en-US" i="1" dirty="0" smtClean="0">
                <a:solidFill>
                  <a:srgbClr val="000000"/>
                </a:solidFill>
                <a:cs typeface="Times New Roman" pitchFamily="18" charset="0"/>
              </a:rPr>
              <a:t>___</a:t>
            </a:r>
            <a:r>
              <a:rPr lang="en-US" altLang="en-US" dirty="0" smtClean="0">
                <a:solidFill>
                  <a:srgbClr val="000000"/>
                </a:solidFill>
                <a:cs typeface="Times New Roman" pitchFamily="18" charset="0"/>
              </a:rPr>
              <a:t>                             ______________ </a:t>
            </a:r>
            <a:r>
              <a:rPr lang="en-US" altLang="en-US" dirty="0">
                <a:solidFill>
                  <a:srgbClr val="000000"/>
                </a:solidFill>
                <a:cs typeface="Times New Roman" pitchFamily="18" charset="0"/>
              </a:rPr>
              <a:t>the </a:t>
            </a:r>
            <a:r>
              <a:rPr lang="en-US" altLang="en-US" b="1" dirty="0" smtClean="0">
                <a:solidFill>
                  <a:srgbClr val="000000"/>
                </a:solidFill>
                <a:cs typeface="Times New Roman" pitchFamily="18" charset="0"/>
              </a:rPr>
              <a:t>______________</a:t>
            </a:r>
            <a:r>
              <a:rPr lang="en-US" altLang="en-US" dirty="0" smtClean="0">
                <a:solidFill>
                  <a:srgbClr val="000000"/>
                </a:solidFill>
                <a:cs typeface="Times New Roman" pitchFamily="18" charset="0"/>
              </a:rPr>
              <a:t>.</a:t>
            </a:r>
            <a:endParaRPr lang="en-US" altLang="en-US"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Einstein discovered that </a:t>
            </a:r>
            <a:r>
              <a:rPr lang="en-US" altLang="en-US" dirty="0" smtClean="0">
                <a:solidFill>
                  <a:srgbClr val="000000"/>
                </a:solidFill>
                <a:cs typeface="Times New Roman" pitchFamily="18" charset="0"/>
                <a:sym typeface="Symbol" pitchFamily="18" charset="2"/>
              </a:rPr>
              <a:t>___________                               ___________________, </a:t>
            </a:r>
            <a:r>
              <a:rPr lang="en-US" altLang="en-US" dirty="0">
                <a:solidFill>
                  <a:srgbClr val="000000"/>
                </a:solidFill>
                <a:cs typeface="Times New Roman" pitchFamily="18" charset="0"/>
                <a:sym typeface="Symbol" pitchFamily="18" charset="2"/>
              </a:rPr>
              <a:t>even though </a:t>
            </a:r>
            <a:r>
              <a:rPr lang="en-US" altLang="en-US" i="1" dirty="0" err="1">
                <a:solidFill>
                  <a:srgbClr val="000000"/>
                </a:solidFill>
                <a:cs typeface="Times New Roman" pitchFamily="18" charset="0"/>
                <a:sym typeface="Symbol" pitchFamily="18" charset="2"/>
              </a:rPr>
              <a:t>I</a:t>
            </a:r>
            <a:r>
              <a:rPr lang="en-US" altLang="en-US" baseline="-25000" dirty="0" err="1">
                <a:solidFill>
                  <a:srgbClr val="000000"/>
                </a:solidFill>
                <a:cs typeface="Times New Roman" pitchFamily="18" charset="0"/>
                <a:sym typeface="Symbol" pitchFamily="18" charset="2"/>
              </a:rPr>
              <a:t>p</a:t>
            </a:r>
            <a:r>
              <a:rPr lang="en-US" altLang="en-US" dirty="0">
                <a:solidFill>
                  <a:srgbClr val="000000"/>
                </a:solidFill>
                <a:cs typeface="Times New Roman" pitchFamily="18" charset="0"/>
                <a:sym typeface="Symbol" pitchFamily="18" charset="2"/>
              </a:rPr>
              <a:t>                                     increased substantially,                                                            the </a:t>
            </a:r>
            <a:r>
              <a:rPr lang="en-US" altLang="en-US" dirty="0" smtClean="0">
                <a:solidFill>
                  <a:srgbClr val="000000"/>
                </a:solidFill>
                <a:cs typeface="Times New Roman" pitchFamily="18" charset="0"/>
                <a:sym typeface="Symbol" pitchFamily="18" charset="2"/>
              </a:rPr>
              <a:t>___________________________.</a:t>
            </a:r>
            <a:endParaRPr lang="en-US" altLang="en-US" dirty="0">
              <a:solidFill>
                <a:srgbClr val="000000"/>
              </a:solidFill>
              <a:cs typeface="Times New Roman" pitchFamily="18" charset="0"/>
              <a:sym typeface="Symbol" pitchFamily="18" charset="2"/>
            </a:endParaRPr>
          </a:p>
        </p:txBody>
      </p:sp>
      <p:sp>
        <p:nvSpPr>
          <p:cNvPr id="1064966" name="Freeform 6"/>
          <p:cNvSpPr>
            <a:spLocks/>
          </p:cNvSpPr>
          <p:nvPr/>
        </p:nvSpPr>
        <p:spPr bwMode="auto">
          <a:xfrm rot="8222725">
            <a:off x="6840538" y="13065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57150" cmpd="sng">
            <a:solidFill>
              <a:srgbClr val="FF6600"/>
            </a:solidFill>
            <a:round/>
            <a:headEnd type="none" w="med" len="med"/>
            <a:tailEnd type="arrow" w="med" len="med"/>
          </a:ln>
        </p:spPr>
        <p:txBody>
          <a:bodyPr/>
          <a:lstStyle/>
          <a:p>
            <a:endParaRPr lang="en-US"/>
          </a:p>
        </p:txBody>
      </p:sp>
      <p:grpSp>
        <p:nvGrpSpPr>
          <p:cNvPr id="21509" name="Group 48"/>
          <p:cNvGrpSpPr>
            <a:grpSpLocks/>
          </p:cNvGrpSpPr>
          <p:nvPr/>
        </p:nvGrpSpPr>
        <p:grpSpPr bwMode="auto">
          <a:xfrm>
            <a:off x="5246688" y="4784725"/>
            <a:ext cx="358775" cy="1828800"/>
            <a:chOff x="715" y="2599"/>
            <a:chExt cx="226" cy="1152"/>
          </a:xfrm>
        </p:grpSpPr>
        <p:sp>
          <p:nvSpPr>
            <p:cNvPr id="21566" name="Line 49"/>
            <p:cNvSpPr>
              <a:spLocks noChangeShapeType="1"/>
            </p:cNvSpPr>
            <p:nvPr/>
          </p:nvSpPr>
          <p:spPr bwMode="auto">
            <a:xfrm flipV="1">
              <a:off x="941" y="2711"/>
              <a:ext cx="0" cy="1040"/>
            </a:xfrm>
            <a:prstGeom prst="line">
              <a:avLst/>
            </a:prstGeom>
            <a:noFill/>
            <a:ln w="9525">
              <a:solidFill>
                <a:schemeClr val="tx1"/>
              </a:solidFill>
              <a:round/>
              <a:headEnd/>
              <a:tailEnd type="triangle" w="med" len="med"/>
            </a:ln>
          </p:spPr>
          <p:txBody>
            <a:bodyPr/>
            <a:lstStyle/>
            <a:p>
              <a:endParaRPr lang="en-US"/>
            </a:p>
          </p:txBody>
        </p:sp>
        <p:sp>
          <p:nvSpPr>
            <p:cNvPr id="21567" name="Text Box 50"/>
            <p:cNvSpPr txBox="1">
              <a:spLocks noChangeArrowheads="1"/>
            </p:cNvSpPr>
            <p:nvPr/>
          </p:nvSpPr>
          <p:spPr bwMode="auto">
            <a:xfrm>
              <a:off x="715" y="2599"/>
              <a:ext cx="209" cy="231"/>
            </a:xfrm>
            <a:prstGeom prst="rect">
              <a:avLst/>
            </a:prstGeom>
            <a:noFill/>
            <a:ln w="9525">
              <a:noFill/>
              <a:miter lim="800000"/>
              <a:headEnd/>
              <a:tailEnd/>
            </a:ln>
          </p:spPr>
          <p:txBody>
            <a:bodyPr>
              <a:spAutoFit/>
            </a:bodyPr>
            <a:lstStyle/>
            <a:p>
              <a:pPr eaLnBrk="1" hangingPunct="1"/>
              <a:r>
                <a:rPr lang="en-US" altLang="en-US" sz="1800" i="1"/>
                <a:t>I</a:t>
              </a:r>
              <a:r>
                <a:rPr lang="en-US" altLang="en-US" sz="1800" baseline="-25000"/>
                <a:t>p</a:t>
              </a:r>
              <a:endParaRPr lang="en-US" altLang="en-US" sz="1800"/>
            </a:p>
          </p:txBody>
        </p:sp>
      </p:grpSp>
      <p:grpSp>
        <p:nvGrpSpPr>
          <p:cNvPr id="21510" name="Group 51"/>
          <p:cNvGrpSpPr>
            <a:grpSpLocks/>
          </p:cNvGrpSpPr>
          <p:nvPr/>
        </p:nvGrpSpPr>
        <p:grpSpPr bwMode="auto">
          <a:xfrm>
            <a:off x="4870450" y="6234113"/>
            <a:ext cx="4183063" cy="425450"/>
            <a:chOff x="625" y="3400"/>
            <a:chExt cx="2635" cy="268"/>
          </a:xfrm>
        </p:grpSpPr>
        <p:sp>
          <p:nvSpPr>
            <p:cNvPr id="21564" name="Line 52"/>
            <p:cNvSpPr>
              <a:spLocks noChangeShapeType="1"/>
            </p:cNvSpPr>
            <p:nvPr/>
          </p:nvSpPr>
          <p:spPr bwMode="auto">
            <a:xfrm>
              <a:off x="625" y="3400"/>
              <a:ext cx="2550" cy="0"/>
            </a:xfrm>
            <a:prstGeom prst="line">
              <a:avLst/>
            </a:prstGeom>
            <a:noFill/>
            <a:ln w="9525">
              <a:solidFill>
                <a:schemeClr val="tx1"/>
              </a:solidFill>
              <a:round/>
              <a:headEnd/>
              <a:tailEnd type="triangle" w="med" len="med"/>
            </a:ln>
          </p:spPr>
          <p:txBody>
            <a:bodyPr/>
            <a:lstStyle/>
            <a:p>
              <a:endParaRPr lang="en-US"/>
            </a:p>
          </p:txBody>
        </p:sp>
        <p:sp>
          <p:nvSpPr>
            <p:cNvPr id="21565" name="Text Box 53"/>
            <p:cNvSpPr txBox="1">
              <a:spLocks noChangeArrowheads="1"/>
            </p:cNvSpPr>
            <p:nvPr/>
          </p:nvSpPr>
          <p:spPr bwMode="auto">
            <a:xfrm>
              <a:off x="3016" y="3418"/>
              <a:ext cx="244" cy="250"/>
            </a:xfrm>
            <a:prstGeom prst="rect">
              <a:avLst/>
            </a:prstGeom>
            <a:noFill/>
            <a:ln w="9525">
              <a:noFill/>
              <a:miter lim="800000"/>
              <a:headEnd/>
              <a:tailEnd/>
            </a:ln>
          </p:spPr>
          <p:txBody>
            <a:bodyPr>
              <a:spAutoFit/>
            </a:bodyPr>
            <a:lstStyle/>
            <a:p>
              <a:pPr eaLnBrk="1" hangingPunct="1"/>
              <a:r>
                <a:rPr lang="en-US" altLang="en-US" i="1"/>
                <a:t>V</a:t>
              </a:r>
            </a:p>
          </p:txBody>
        </p:sp>
      </p:grpSp>
      <p:sp>
        <p:nvSpPr>
          <p:cNvPr id="21511" name="Line 54"/>
          <p:cNvSpPr>
            <a:spLocks noChangeShapeType="1"/>
          </p:cNvSpPr>
          <p:nvPr/>
        </p:nvSpPr>
        <p:spPr bwMode="auto">
          <a:xfrm>
            <a:off x="5595938" y="5688013"/>
            <a:ext cx="2943225" cy="0"/>
          </a:xfrm>
          <a:prstGeom prst="line">
            <a:avLst/>
          </a:prstGeom>
          <a:noFill/>
          <a:ln w="38100">
            <a:solidFill>
              <a:srgbClr val="FF6600"/>
            </a:solidFill>
            <a:round/>
            <a:headEnd/>
            <a:tailEnd/>
          </a:ln>
        </p:spPr>
        <p:txBody>
          <a:bodyPr/>
          <a:lstStyle/>
          <a:p>
            <a:endParaRPr lang="en-US"/>
          </a:p>
        </p:txBody>
      </p:sp>
      <p:sp>
        <p:nvSpPr>
          <p:cNvPr id="21512" name="Line 55"/>
          <p:cNvSpPr>
            <a:spLocks noChangeShapeType="1"/>
          </p:cNvSpPr>
          <p:nvPr/>
        </p:nvSpPr>
        <p:spPr bwMode="auto">
          <a:xfrm flipH="1">
            <a:off x="5118100" y="5676900"/>
            <a:ext cx="490538" cy="547688"/>
          </a:xfrm>
          <a:prstGeom prst="line">
            <a:avLst/>
          </a:prstGeom>
          <a:noFill/>
          <a:ln w="38100">
            <a:solidFill>
              <a:srgbClr val="FF6600"/>
            </a:solidFill>
            <a:round/>
            <a:headEnd/>
            <a:tailEnd/>
          </a:ln>
        </p:spPr>
        <p:txBody>
          <a:bodyPr/>
          <a:lstStyle/>
          <a:p>
            <a:endParaRPr lang="en-US"/>
          </a:p>
        </p:txBody>
      </p:sp>
      <p:sp>
        <p:nvSpPr>
          <p:cNvPr id="1065019" name="Rectangle 59"/>
          <p:cNvSpPr>
            <a:spLocks noChangeArrowheads="1"/>
          </p:cNvSpPr>
          <p:nvPr/>
        </p:nvSpPr>
        <p:spPr bwMode="auto">
          <a:xfrm>
            <a:off x="4910138" y="6342063"/>
            <a:ext cx="422275" cy="303212"/>
          </a:xfrm>
          <a:prstGeom prst="rect">
            <a:avLst/>
          </a:prstGeom>
          <a:solidFill>
            <a:srgbClr val="FFFF00">
              <a:alpha val="30980"/>
            </a:srgbClr>
          </a:solidFill>
          <a:ln w="9525">
            <a:noFill/>
            <a:miter lim="800000"/>
            <a:headEnd/>
            <a:tailEnd/>
          </a:ln>
        </p:spPr>
        <p:txBody>
          <a:bodyPr wrap="none" anchor="ctr"/>
          <a:lstStyle/>
          <a:p>
            <a:pPr eaLnBrk="1" hangingPunct="1"/>
            <a:endParaRPr lang="en-US" altLang="en-US"/>
          </a:p>
        </p:txBody>
      </p:sp>
      <p:sp>
        <p:nvSpPr>
          <p:cNvPr id="1065022" name="Freeform 62"/>
          <p:cNvSpPr>
            <a:spLocks/>
          </p:cNvSpPr>
          <p:nvPr/>
        </p:nvSpPr>
        <p:spPr bwMode="auto">
          <a:xfrm>
            <a:off x="5102225" y="5334000"/>
            <a:ext cx="3438525" cy="896938"/>
          </a:xfrm>
          <a:custGeom>
            <a:avLst/>
            <a:gdLst>
              <a:gd name="T0" fmla="*/ 2147483647 w 2166"/>
              <a:gd name="T1" fmla="*/ 0 h 565"/>
              <a:gd name="T2" fmla="*/ 2147483647 w 2166"/>
              <a:gd name="T3" fmla="*/ 0 h 565"/>
              <a:gd name="T4" fmla="*/ 0 w 2166"/>
              <a:gd name="T5" fmla="*/ 2147483647 h 565"/>
              <a:gd name="T6" fmla="*/ 0 60000 65536"/>
              <a:gd name="T7" fmla="*/ 0 60000 65536"/>
              <a:gd name="T8" fmla="*/ 0 60000 65536"/>
              <a:gd name="T9" fmla="*/ 0 w 2166"/>
              <a:gd name="T10" fmla="*/ 0 h 565"/>
              <a:gd name="T11" fmla="*/ 2166 w 2166"/>
              <a:gd name="T12" fmla="*/ 565 h 565"/>
            </a:gdLst>
            <a:ahLst/>
            <a:cxnLst>
              <a:cxn ang="T6">
                <a:pos x="T0" y="T1"/>
              </a:cxn>
              <a:cxn ang="T7">
                <a:pos x="T2" y="T3"/>
              </a:cxn>
              <a:cxn ang="T8">
                <a:pos x="T4" y="T5"/>
              </a:cxn>
            </a:cxnLst>
            <a:rect l="T9" t="T10" r="T11" b="T12"/>
            <a:pathLst>
              <a:path w="2166" h="565">
                <a:moveTo>
                  <a:pt x="2166" y="0"/>
                </a:moveTo>
                <a:lnTo>
                  <a:pt x="317" y="0"/>
                </a:lnTo>
                <a:lnTo>
                  <a:pt x="0" y="565"/>
                </a:lnTo>
              </a:path>
            </a:pathLst>
          </a:custGeom>
          <a:noFill/>
          <a:ln w="57150" cmpd="sng">
            <a:solidFill>
              <a:srgbClr val="FF6600"/>
            </a:solidFill>
            <a:round/>
            <a:headEnd/>
            <a:tailEnd/>
          </a:ln>
        </p:spPr>
        <p:txBody>
          <a:bodyPr/>
          <a:lstStyle/>
          <a:p>
            <a:endParaRPr lang="en-US"/>
          </a:p>
        </p:txBody>
      </p:sp>
      <p:sp>
        <p:nvSpPr>
          <p:cNvPr id="1065024" name="Text Box 64"/>
          <p:cNvSpPr txBox="1">
            <a:spLocks noChangeArrowheads="1"/>
          </p:cNvSpPr>
          <p:nvPr/>
        </p:nvSpPr>
        <p:spPr bwMode="auto">
          <a:xfrm>
            <a:off x="6221413" y="4905375"/>
            <a:ext cx="1616075" cy="365125"/>
          </a:xfrm>
          <a:prstGeom prst="rect">
            <a:avLst/>
          </a:prstGeom>
          <a:noFill/>
          <a:ln w="28575">
            <a:solidFill>
              <a:srgbClr val="009900"/>
            </a:solidFill>
            <a:miter lim="800000"/>
            <a:headEnd/>
            <a:tailEnd/>
          </a:ln>
        </p:spPr>
        <p:txBody>
          <a:bodyPr wrap="none">
            <a:spAutoFit/>
          </a:bodyPr>
          <a:lstStyle/>
          <a:p>
            <a:pPr eaLnBrk="1" hangingPunct="1"/>
            <a:r>
              <a:rPr lang="en-US" altLang="en-US" sz="1600">
                <a:solidFill>
                  <a:srgbClr val="009900"/>
                </a:solidFill>
                <a:latin typeface="Rockwell" pitchFamily="18" charset="0"/>
              </a:rPr>
              <a:t>E X P E C T E D</a:t>
            </a:r>
          </a:p>
        </p:txBody>
      </p:sp>
      <p:sp>
        <p:nvSpPr>
          <p:cNvPr id="1065025" name="Text Box 65"/>
          <p:cNvSpPr txBox="1">
            <a:spLocks noChangeArrowheads="1"/>
          </p:cNvSpPr>
          <p:nvPr/>
        </p:nvSpPr>
        <p:spPr bwMode="auto">
          <a:xfrm>
            <a:off x="5891213" y="5789613"/>
            <a:ext cx="2244725" cy="365125"/>
          </a:xfrm>
          <a:prstGeom prst="rect">
            <a:avLst/>
          </a:prstGeom>
          <a:noFill/>
          <a:ln w="28575">
            <a:solidFill>
              <a:srgbClr val="FF0000"/>
            </a:solidFill>
            <a:miter lim="800000"/>
            <a:headEnd/>
            <a:tailEnd/>
          </a:ln>
        </p:spPr>
        <p:txBody>
          <a:bodyPr wrap="none">
            <a:spAutoFit/>
          </a:bodyPr>
          <a:lstStyle/>
          <a:p>
            <a:pPr eaLnBrk="1" hangingPunct="1"/>
            <a:r>
              <a:rPr lang="en-US" altLang="en-US" sz="1600">
                <a:solidFill>
                  <a:srgbClr val="FF0000"/>
                </a:solidFill>
                <a:latin typeface="Rockwell" pitchFamily="18" charset="0"/>
              </a:rPr>
              <a:t>N O T  E X P E C T E D</a:t>
            </a:r>
          </a:p>
        </p:txBody>
      </p:sp>
      <p:sp>
        <p:nvSpPr>
          <p:cNvPr id="1065026" name="Line 66"/>
          <p:cNvSpPr>
            <a:spLocks noChangeShapeType="1"/>
          </p:cNvSpPr>
          <p:nvPr/>
        </p:nvSpPr>
        <p:spPr bwMode="auto">
          <a:xfrm flipH="1">
            <a:off x="5089525" y="5969000"/>
            <a:ext cx="769938" cy="265113"/>
          </a:xfrm>
          <a:prstGeom prst="line">
            <a:avLst/>
          </a:prstGeom>
          <a:noFill/>
          <a:ln w="38100">
            <a:solidFill>
              <a:srgbClr val="FF0000"/>
            </a:solidFill>
            <a:round/>
            <a:headEnd/>
            <a:tailEnd type="triangle" w="med" len="med"/>
          </a:ln>
        </p:spPr>
        <p:txBody>
          <a:bodyPr/>
          <a:lstStyle/>
          <a:p>
            <a:endParaRPr lang="en-US"/>
          </a:p>
        </p:txBody>
      </p:sp>
      <p:sp>
        <p:nvSpPr>
          <p:cNvPr id="1065027" name="Line 67"/>
          <p:cNvSpPr>
            <a:spLocks noChangeShapeType="1"/>
          </p:cNvSpPr>
          <p:nvPr/>
        </p:nvSpPr>
        <p:spPr bwMode="auto">
          <a:xfrm flipH="1">
            <a:off x="4881563" y="5330825"/>
            <a:ext cx="731837" cy="909638"/>
          </a:xfrm>
          <a:prstGeom prst="line">
            <a:avLst/>
          </a:prstGeom>
          <a:noFill/>
          <a:ln w="38100">
            <a:solidFill>
              <a:srgbClr val="FF0000"/>
            </a:solidFill>
            <a:prstDash val="sysDot"/>
            <a:round/>
            <a:headEnd/>
            <a:tailEnd/>
          </a:ln>
        </p:spPr>
        <p:txBody>
          <a:bodyPr/>
          <a:lstStyle/>
          <a:p>
            <a:endParaRPr lang="en-US"/>
          </a:p>
        </p:txBody>
      </p:sp>
      <p:sp>
        <p:nvSpPr>
          <p:cNvPr id="1065028" name="Line 68"/>
          <p:cNvSpPr>
            <a:spLocks noChangeShapeType="1"/>
          </p:cNvSpPr>
          <p:nvPr/>
        </p:nvSpPr>
        <p:spPr bwMode="auto">
          <a:xfrm flipH="1">
            <a:off x="5594350" y="5330825"/>
            <a:ext cx="2911475" cy="0"/>
          </a:xfrm>
          <a:prstGeom prst="line">
            <a:avLst/>
          </a:prstGeom>
          <a:noFill/>
          <a:ln w="38100">
            <a:solidFill>
              <a:srgbClr val="008000"/>
            </a:solidFill>
            <a:prstDash val="sysDot"/>
            <a:round/>
            <a:headEnd/>
            <a:tailEnd/>
          </a:ln>
        </p:spPr>
        <p:txBody>
          <a:bodyPr/>
          <a:lstStyle/>
          <a:p>
            <a:endParaRPr lang="en-US"/>
          </a:p>
        </p:txBody>
      </p:sp>
      <p:grpSp>
        <p:nvGrpSpPr>
          <p:cNvPr id="21520" name="Group 56"/>
          <p:cNvGrpSpPr>
            <a:grpSpLocks/>
          </p:cNvGrpSpPr>
          <p:nvPr/>
        </p:nvGrpSpPr>
        <p:grpSpPr bwMode="auto">
          <a:xfrm>
            <a:off x="4859338" y="6178550"/>
            <a:ext cx="530225" cy="482600"/>
            <a:chOff x="891" y="3231"/>
            <a:chExt cx="334" cy="304"/>
          </a:xfrm>
        </p:grpSpPr>
        <p:sp>
          <p:nvSpPr>
            <p:cNvPr id="21562" name="Text Box 57"/>
            <p:cNvSpPr txBox="1">
              <a:spLocks noChangeArrowheads="1"/>
            </p:cNvSpPr>
            <p:nvPr/>
          </p:nvSpPr>
          <p:spPr bwMode="auto">
            <a:xfrm>
              <a:off x="891" y="3285"/>
              <a:ext cx="334" cy="250"/>
            </a:xfrm>
            <a:prstGeom prst="rect">
              <a:avLst/>
            </a:prstGeom>
            <a:noFill/>
            <a:ln w="9525">
              <a:noFill/>
              <a:miter lim="800000"/>
              <a:headEnd/>
              <a:tailEnd/>
            </a:ln>
          </p:spPr>
          <p:txBody>
            <a:bodyPr wrap="none">
              <a:spAutoFit/>
            </a:bodyPr>
            <a:lstStyle/>
            <a:p>
              <a:pPr eaLnBrk="1" hangingPunct="1"/>
              <a:r>
                <a:rPr lang="en-US" altLang="en-US"/>
                <a:t>-</a:t>
              </a:r>
              <a:r>
                <a:rPr lang="en-US" altLang="en-US" i="1"/>
                <a:t>V</a:t>
              </a:r>
              <a:r>
                <a:rPr lang="en-US" altLang="en-US" baseline="-25000"/>
                <a:t>0</a:t>
              </a:r>
              <a:endParaRPr lang="en-US" altLang="en-US"/>
            </a:p>
          </p:txBody>
        </p:sp>
        <p:sp>
          <p:nvSpPr>
            <p:cNvPr id="21563" name="Line 58"/>
            <p:cNvSpPr>
              <a:spLocks noChangeShapeType="1"/>
            </p:cNvSpPr>
            <p:nvPr/>
          </p:nvSpPr>
          <p:spPr bwMode="auto">
            <a:xfrm>
              <a:off x="1047" y="3231"/>
              <a:ext cx="0" cy="99"/>
            </a:xfrm>
            <a:prstGeom prst="line">
              <a:avLst/>
            </a:prstGeom>
            <a:noFill/>
            <a:ln w="9525">
              <a:solidFill>
                <a:schemeClr val="tx1"/>
              </a:solidFill>
              <a:round/>
              <a:headEnd/>
              <a:tailEnd/>
            </a:ln>
          </p:spPr>
          <p:txBody>
            <a:bodyPr/>
            <a:lstStyle/>
            <a:p>
              <a:endParaRPr lang="en-US"/>
            </a:p>
          </p:txBody>
        </p:sp>
      </p:grpSp>
      <p:sp>
        <p:nvSpPr>
          <p:cNvPr id="215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grpSp>
        <p:nvGrpSpPr>
          <p:cNvPr id="21522" name="Group 92"/>
          <p:cNvGrpSpPr>
            <a:grpSpLocks/>
          </p:cNvGrpSpPr>
          <p:nvPr/>
        </p:nvGrpSpPr>
        <p:grpSpPr bwMode="auto">
          <a:xfrm>
            <a:off x="6253163" y="1593850"/>
            <a:ext cx="2357437" cy="3175000"/>
            <a:chOff x="3939" y="1914"/>
            <a:chExt cx="1485" cy="2000"/>
          </a:xfrm>
        </p:grpSpPr>
        <p:grpSp>
          <p:nvGrpSpPr>
            <p:cNvPr id="21526" name="Group 35"/>
            <p:cNvGrpSpPr>
              <a:grpSpLocks/>
            </p:cNvGrpSpPr>
            <p:nvPr/>
          </p:nvGrpSpPr>
          <p:grpSpPr bwMode="auto">
            <a:xfrm>
              <a:off x="4059" y="3556"/>
              <a:ext cx="1117" cy="358"/>
              <a:chOff x="1129" y="3995"/>
              <a:chExt cx="1117" cy="358"/>
            </a:xfrm>
          </p:grpSpPr>
          <p:sp>
            <p:nvSpPr>
              <p:cNvPr id="21550" name="Text Box 36"/>
              <p:cNvSpPr txBox="1">
                <a:spLocks noChangeArrowheads="1"/>
              </p:cNvSpPr>
              <p:nvPr/>
            </p:nvSpPr>
            <p:spPr bwMode="auto">
              <a:xfrm>
                <a:off x="1347" y="4014"/>
                <a:ext cx="200"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21551" name="Text Box 37"/>
              <p:cNvSpPr txBox="1">
                <a:spLocks noChangeArrowheads="1"/>
              </p:cNvSpPr>
              <p:nvPr/>
            </p:nvSpPr>
            <p:spPr bwMode="auto">
              <a:xfrm>
                <a:off x="1857" y="3995"/>
                <a:ext cx="164"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21552" name="Line 38"/>
              <p:cNvSpPr>
                <a:spLocks noChangeShapeType="1"/>
              </p:cNvSpPr>
              <p:nvPr/>
            </p:nvSpPr>
            <p:spPr bwMode="auto">
              <a:xfrm rot="-5400000">
                <a:off x="1376" y="4200"/>
                <a:ext cx="300" cy="0"/>
              </a:xfrm>
              <a:prstGeom prst="line">
                <a:avLst/>
              </a:prstGeom>
              <a:noFill/>
              <a:ln w="9525">
                <a:solidFill>
                  <a:schemeClr val="tx1"/>
                </a:solidFill>
                <a:round/>
                <a:headEnd/>
                <a:tailEnd/>
              </a:ln>
            </p:spPr>
            <p:txBody>
              <a:bodyPr/>
              <a:lstStyle/>
              <a:p>
                <a:endParaRPr lang="en-US"/>
              </a:p>
            </p:txBody>
          </p:sp>
          <p:sp>
            <p:nvSpPr>
              <p:cNvPr id="21553" name="Line 39"/>
              <p:cNvSpPr>
                <a:spLocks noChangeShapeType="1"/>
              </p:cNvSpPr>
              <p:nvPr/>
            </p:nvSpPr>
            <p:spPr bwMode="auto">
              <a:xfrm rot="-5400000">
                <a:off x="1523" y="4203"/>
                <a:ext cx="132" cy="0"/>
              </a:xfrm>
              <a:prstGeom prst="line">
                <a:avLst/>
              </a:prstGeom>
              <a:noFill/>
              <a:ln w="28575">
                <a:solidFill>
                  <a:schemeClr val="tx1"/>
                </a:solidFill>
                <a:round/>
                <a:headEnd/>
                <a:tailEnd/>
              </a:ln>
            </p:spPr>
            <p:txBody>
              <a:bodyPr/>
              <a:lstStyle/>
              <a:p>
                <a:endParaRPr lang="en-US"/>
              </a:p>
            </p:txBody>
          </p:sp>
          <p:sp>
            <p:nvSpPr>
              <p:cNvPr id="21554" name="Line 40"/>
              <p:cNvSpPr>
                <a:spLocks noChangeShapeType="1"/>
              </p:cNvSpPr>
              <p:nvPr/>
            </p:nvSpPr>
            <p:spPr bwMode="auto">
              <a:xfrm rot="-5400000">
                <a:off x="1325" y="4004"/>
                <a:ext cx="0" cy="391"/>
              </a:xfrm>
              <a:prstGeom prst="line">
                <a:avLst/>
              </a:prstGeom>
              <a:noFill/>
              <a:ln w="9525">
                <a:solidFill>
                  <a:schemeClr val="tx1"/>
                </a:solidFill>
                <a:round/>
                <a:headEnd/>
                <a:tailEnd/>
              </a:ln>
            </p:spPr>
            <p:txBody>
              <a:bodyPr/>
              <a:lstStyle/>
              <a:p>
                <a:endParaRPr lang="en-US"/>
              </a:p>
            </p:txBody>
          </p:sp>
          <p:sp>
            <p:nvSpPr>
              <p:cNvPr id="21555" name="Line 41"/>
              <p:cNvSpPr>
                <a:spLocks noChangeShapeType="1"/>
              </p:cNvSpPr>
              <p:nvPr/>
            </p:nvSpPr>
            <p:spPr bwMode="auto">
              <a:xfrm rot="-5400000">
                <a:off x="1623" y="4164"/>
                <a:ext cx="0" cy="71"/>
              </a:xfrm>
              <a:prstGeom prst="line">
                <a:avLst/>
              </a:prstGeom>
              <a:noFill/>
              <a:ln w="9525">
                <a:solidFill>
                  <a:schemeClr val="tx1"/>
                </a:solidFill>
                <a:round/>
                <a:headEnd/>
                <a:tailEnd/>
              </a:ln>
            </p:spPr>
            <p:txBody>
              <a:bodyPr/>
              <a:lstStyle/>
              <a:p>
                <a:endParaRPr lang="en-US"/>
              </a:p>
            </p:txBody>
          </p:sp>
          <p:sp>
            <p:nvSpPr>
              <p:cNvPr id="21556" name="Line 42"/>
              <p:cNvSpPr>
                <a:spLocks noChangeShapeType="1"/>
              </p:cNvSpPr>
              <p:nvPr/>
            </p:nvSpPr>
            <p:spPr bwMode="auto">
              <a:xfrm rot="-5400000">
                <a:off x="1511" y="4203"/>
                <a:ext cx="300" cy="0"/>
              </a:xfrm>
              <a:prstGeom prst="line">
                <a:avLst/>
              </a:prstGeom>
              <a:noFill/>
              <a:ln w="9525">
                <a:solidFill>
                  <a:schemeClr val="tx1"/>
                </a:solidFill>
                <a:round/>
                <a:headEnd/>
                <a:tailEnd/>
              </a:ln>
            </p:spPr>
            <p:txBody>
              <a:bodyPr/>
              <a:lstStyle/>
              <a:p>
                <a:endParaRPr lang="en-US"/>
              </a:p>
            </p:txBody>
          </p:sp>
          <p:sp>
            <p:nvSpPr>
              <p:cNvPr id="21557" name="Line 43"/>
              <p:cNvSpPr>
                <a:spLocks noChangeShapeType="1"/>
              </p:cNvSpPr>
              <p:nvPr/>
            </p:nvSpPr>
            <p:spPr bwMode="auto">
              <a:xfrm rot="-5400000">
                <a:off x="1658" y="4206"/>
                <a:ext cx="132" cy="0"/>
              </a:xfrm>
              <a:prstGeom prst="line">
                <a:avLst/>
              </a:prstGeom>
              <a:noFill/>
              <a:ln w="28575">
                <a:solidFill>
                  <a:schemeClr val="tx1"/>
                </a:solidFill>
                <a:round/>
                <a:headEnd/>
                <a:tailEnd/>
              </a:ln>
            </p:spPr>
            <p:txBody>
              <a:bodyPr/>
              <a:lstStyle/>
              <a:p>
                <a:endParaRPr lang="en-US"/>
              </a:p>
            </p:txBody>
          </p:sp>
          <p:sp>
            <p:nvSpPr>
              <p:cNvPr id="21558" name="Line 44"/>
              <p:cNvSpPr>
                <a:spLocks noChangeShapeType="1"/>
              </p:cNvSpPr>
              <p:nvPr/>
            </p:nvSpPr>
            <p:spPr bwMode="auto">
              <a:xfrm rot="-5400000">
                <a:off x="1760" y="4165"/>
                <a:ext cx="0" cy="75"/>
              </a:xfrm>
              <a:prstGeom prst="line">
                <a:avLst/>
              </a:prstGeom>
              <a:noFill/>
              <a:ln w="9525">
                <a:solidFill>
                  <a:schemeClr val="tx1"/>
                </a:solidFill>
                <a:round/>
                <a:headEnd/>
                <a:tailEnd/>
              </a:ln>
            </p:spPr>
            <p:txBody>
              <a:bodyPr/>
              <a:lstStyle/>
              <a:p>
                <a:endParaRPr lang="en-US"/>
              </a:p>
            </p:txBody>
          </p:sp>
          <p:sp>
            <p:nvSpPr>
              <p:cNvPr id="21559" name="Line 45"/>
              <p:cNvSpPr>
                <a:spLocks noChangeShapeType="1"/>
              </p:cNvSpPr>
              <p:nvPr/>
            </p:nvSpPr>
            <p:spPr bwMode="auto">
              <a:xfrm rot="-5400000">
                <a:off x="1644" y="4202"/>
                <a:ext cx="300" cy="0"/>
              </a:xfrm>
              <a:prstGeom prst="line">
                <a:avLst/>
              </a:prstGeom>
              <a:noFill/>
              <a:ln w="9525">
                <a:solidFill>
                  <a:schemeClr val="tx1"/>
                </a:solidFill>
                <a:round/>
                <a:headEnd/>
                <a:tailEnd/>
              </a:ln>
            </p:spPr>
            <p:txBody>
              <a:bodyPr/>
              <a:lstStyle/>
              <a:p>
                <a:endParaRPr lang="en-US"/>
              </a:p>
            </p:txBody>
          </p:sp>
          <p:sp>
            <p:nvSpPr>
              <p:cNvPr id="21560" name="Line 46"/>
              <p:cNvSpPr>
                <a:spLocks noChangeShapeType="1"/>
              </p:cNvSpPr>
              <p:nvPr/>
            </p:nvSpPr>
            <p:spPr bwMode="auto">
              <a:xfrm rot="-5400000">
                <a:off x="1791" y="4205"/>
                <a:ext cx="132" cy="0"/>
              </a:xfrm>
              <a:prstGeom prst="line">
                <a:avLst/>
              </a:prstGeom>
              <a:noFill/>
              <a:ln w="28575">
                <a:solidFill>
                  <a:schemeClr val="tx1"/>
                </a:solidFill>
                <a:round/>
                <a:headEnd/>
                <a:tailEnd/>
              </a:ln>
            </p:spPr>
            <p:txBody>
              <a:bodyPr/>
              <a:lstStyle/>
              <a:p>
                <a:endParaRPr lang="en-US"/>
              </a:p>
            </p:txBody>
          </p:sp>
          <p:sp>
            <p:nvSpPr>
              <p:cNvPr id="21561" name="Line 47"/>
              <p:cNvSpPr>
                <a:spLocks noChangeShapeType="1"/>
              </p:cNvSpPr>
              <p:nvPr/>
            </p:nvSpPr>
            <p:spPr bwMode="auto">
              <a:xfrm rot="-5400000">
                <a:off x="2051" y="4006"/>
                <a:ext cx="0" cy="391"/>
              </a:xfrm>
              <a:prstGeom prst="line">
                <a:avLst/>
              </a:prstGeom>
              <a:noFill/>
              <a:ln w="9525">
                <a:solidFill>
                  <a:schemeClr val="tx1"/>
                </a:solidFill>
                <a:round/>
                <a:headEnd/>
                <a:tailEnd/>
              </a:ln>
            </p:spPr>
            <p:txBody>
              <a:bodyPr/>
              <a:lstStyle/>
              <a:p>
                <a:endParaRPr lang="en-US"/>
              </a:p>
            </p:txBody>
          </p:sp>
        </p:grpSp>
        <p:grpSp>
          <p:nvGrpSpPr>
            <p:cNvPr id="21527" name="Group 49"/>
            <p:cNvGrpSpPr>
              <a:grpSpLocks/>
            </p:cNvGrpSpPr>
            <p:nvPr/>
          </p:nvGrpSpPr>
          <p:grpSpPr bwMode="auto">
            <a:xfrm>
              <a:off x="5107" y="2644"/>
              <a:ext cx="317" cy="317"/>
              <a:chOff x="4194" y="369"/>
              <a:chExt cx="317" cy="317"/>
            </a:xfrm>
          </p:grpSpPr>
          <p:sp>
            <p:nvSpPr>
              <p:cNvPr id="21548" name="Oval 50"/>
              <p:cNvSpPr>
                <a:spLocks noChangeArrowheads="1"/>
              </p:cNvSpPr>
              <p:nvPr/>
            </p:nvSpPr>
            <p:spPr bwMode="auto">
              <a:xfrm>
                <a:off x="4194" y="369"/>
                <a:ext cx="317" cy="317"/>
              </a:xfrm>
              <a:prstGeom prst="ellipse">
                <a:avLst/>
              </a:prstGeom>
              <a:noFill/>
              <a:ln w="9525">
                <a:solidFill>
                  <a:schemeClr val="tx1"/>
                </a:solidFill>
                <a:round/>
                <a:headEnd/>
                <a:tailEnd/>
              </a:ln>
            </p:spPr>
            <p:txBody>
              <a:bodyPr wrap="none" anchor="ctr"/>
              <a:lstStyle/>
              <a:p>
                <a:pPr eaLnBrk="1" hangingPunct="1"/>
                <a:endParaRPr lang="en-US" altLang="en-US"/>
              </a:p>
            </p:txBody>
          </p:sp>
          <p:sp>
            <p:nvSpPr>
              <p:cNvPr id="21549" name="Text Box 51"/>
              <p:cNvSpPr txBox="1">
                <a:spLocks noChangeArrowheads="1"/>
              </p:cNvSpPr>
              <p:nvPr/>
            </p:nvSpPr>
            <p:spPr bwMode="auto">
              <a:xfrm>
                <a:off x="4231" y="409"/>
                <a:ext cx="239" cy="231"/>
              </a:xfrm>
              <a:prstGeom prst="rect">
                <a:avLst/>
              </a:prstGeom>
              <a:noFill/>
              <a:ln w="9525">
                <a:noFill/>
                <a:miter lim="800000"/>
                <a:headEnd/>
                <a:tailEnd/>
              </a:ln>
            </p:spPr>
            <p:txBody>
              <a:bodyPr wrap="none">
                <a:spAutoFit/>
              </a:bodyPr>
              <a:lstStyle/>
              <a:p>
                <a:pPr eaLnBrk="1" hangingPunct="1"/>
                <a:r>
                  <a:rPr lang="en-US" altLang="en-US" sz="1800" baseline="-25000"/>
                  <a:t> </a:t>
                </a:r>
                <a:r>
                  <a:rPr lang="en-US" altLang="en-US" sz="1800"/>
                  <a:t>A</a:t>
                </a:r>
              </a:p>
            </p:txBody>
          </p:sp>
        </p:grpSp>
        <p:grpSp>
          <p:nvGrpSpPr>
            <p:cNvPr id="21528" name="Group 52"/>
            <p:cNvGrpSpPr>
              <a:grpSpLocks/>
            </p:cNvGrpSpPr>
            <p:nvPr/>
          </p:nvGrpSpPr>
          <p:grpSpPr bwMode="auto">
            <a:xfrm>
              <a:off x="4445" y="2645"/>
              <a:ext cx="317" cy="317"/>
              <a:chOff x="4194" y="369"/>
              <a:chExt cx="317" cy="317"/>
            </a:xfrm>
          </p:grpSpPr>
          <p:sp>
            <p:nvSpPr>
              <p:cNvPr id="21546" name="Oval 53"/>
              <p:cNvSpPr>
                <a:spLocks noChangeArrowheads="1"/>
              </p:cNvSpPr>
              <p:nvPr/>
            </p:nvSpPr>
            <p:spPr bwMode="auto">
              <a:xfrm>
                <a:off x="4194" y="369"/>
                <a:ext cx="317" cy="317"/>
              </a:xfrm>
              <a:prstGeom prst="ellipse">
                <a:avLst/>
              </a:prstGeom>
              <a:noFill/>
              <a:ln w="9525">
                <a:solidFill>
                  <a:schemeClr val="tx1"/>
                </a:solidFill>
                <a:round/>
                <a:headEnd/>
                <a:tailEnd/>
              </a:ln>
            </p:spPr>
            <p:txBody>
              <a:bodyPr wrap="none" anchor="ctr"/>
              <a:lstStyle/>
              <a:p>
                <a:pPr eaLnBrk="1" hangingPunct="1"/>
                <a:endParaRPr lang="en-US" altLang="en-US"/>
              </a:p>
            </p:txBody>
          </p:sp>
          <p:sp>
            <p:nvSpPr>
              <p:cNvPr id="21547" name="Text Box 54"/>
              <p:cNvSpPr txBox="1">
                <a:spLocks noChangeArrowheads="1"/>
              </p:cNvSpPr>
              <p:nvPr/>
            </p:nvSpPr>
            <p:spPr bwMode="auto">
              <a:xfrm>
                <a:off x="4231" y="418"/>
                <a:ext cx="239" cy="231"/>
              </a:xfrm>
              <a:prstGeom prst="rect">
                <a:avLst/>
              </a:prstGeom>
              <a:noFill/>
              <a:ln w="9525">
                <a:noFill/>
                <a:miter lim="800000"/>
                <a:headEnd/>
                <a:tailEnd/>
              </a:ln>
            </p:spPr>
            <p:txBody>
              <a:bodyPr wrap="none">
                <a:spAutoFit/>
              </a:bodyPr>
              <a:lstStyle/>
              <a:p>
                <a:pPr eaLnBrk="1" hangingPunct="1"/>
                <a:r>
                  <a:rPr lang="en-US" altLang="en-US" sz="1800" baseline="-25000"/>
                  <a:t> </a:t>
                </a:r>
                <a:r>
                  <a:rPr lang="en-US" altLang="en-US" sz="1800"/>
                  <a:t>V</a:t>
                </a:r>
              </a:p>
            </p:txBody>
          </p:sp>
        </p:grpSp>
        <p:sp>
          <p:nvSpPr>
            <p:cNvPr id="21529" name="Freeform 55"/>
            <p:cNvSpPr>
              <a:spLocks/>
            </p:cNvSpPr>
            <p:nvPr/>
          </p:nvSpPr>
          <p:spPr bwMode="auto">
            <a:xfrm>
              <a:off x="4764" y="2249"/>
              <a:ext cx="297" cy="558"/>
            </a:xfrm>
            <a:custGeom>
              <a:avLst/>
              <a:gdLst>
                <a:gd name="T0" fmla="*/ 1 w 517"/>
                <a:gd name="T1" fmla="*/ 0 h 499"/>
                <a:gd name="T2" fmla="*/ 1 w 517"/>
                <a:gd name="T3" fmla="*/ 2132 h 499"/>
                <a:gd name="T4" fmla="*/ 0 w 517"/>
                <a:gd name="T5" fmla="*/ 2132 h 499"/>
                <a:gd name="T6" fmla="*/ 0 60000 65536"/>
                <a:gd name="T7" fmla="*/ 0 60000 65536"/>
                <a:gd name="T8" fmla="*/ 0 60000 65536"/>
                <a:gd name="T9" fmla="*/ 0 w 517"/>
                <a:gd name="T10" fmla="*/ 0 h 499"/>
                <a:gd name="T11" fmla="*/ 517 w 517"/>
                <a:gd name="T12" fmla="*/ 499 h 499"/>
              </a:gdLst>
              <a:ahLst/>
              <a:cxnLst>
                <a:cxn ang="T6">
                  <a:pos x="T0" y="T1"/>
                </a:cxn>
                <a:cxn ang="T7">
                  <a:pos x="T2" y="T3"/>
                </a:cxn>
                <a:cxn ang="T8">
                  <a:pos x="T4" y="T5"/>
                </a:cxn>
              </a:cxnLst>
              <a:rect l="T9" t="T10" r="T11" b="T12"/>
              <a:pathLst>
                <a:path w="517" h="499">
                  <a:moveTo>
                    <a:pt x="517" y="0"/>
                  </a:moveTo>
                  <a:lnTo>
                    <a:pt x="517" y="499"/>
                  </a:lnTo>
                  <a:lnTo>
                    <a:pt x="0" y="499"/>
                  </a:lnTo>
                </a:path>
              </a:pathLst>
            </a:custGeom>
            <a:noFill/>
            <a:ln w="9525">
              <a:solidFill>
                <a:schemeClr val="tx1"/>
              </a:solidFill>
              <a:round/>
              <a:headEnd/>
              <a:tailEnd/>
            </a:ln>
          </p:spPr>
          <p:txBody>
            <a:bodyPr/>
            <a:lstStyle/>
            <a:p>
              <a:endParaRPr lang="en-US"/>
            </a:p>
          </p:txBody>
        </p:sp>
        <p:sp>
          <p:nvSpPr>
            <p:cNvPr id="21530" name="Freeform 56"/>
            <p:cNvSpPr>
              <a:spLocks/>
            </p:cNvSpPr>
            <p:nvPr/>
          </p:nvSpPr>
          <p:spPr bwMode="auto">
            <a:xfrm flipH="1">
              <a:off x="4137" y="2244"/>
              <a:ext cx="309" cy="564"/>
            </a:xfrm>
            <a:custGeom>
              <a:avLst/>
              <a:gdLst>
                <a:gd name="T0" fmla="*/ 1 w 517"/>
                <a:gd name="T1" fmla="*/ 0 h 499"/>
                <a:gd name="T2" fmla="*/ 1 w 517"/>
                <a:gd name="T3" fmla="*/ 2450 h 499"/>
                <a:gd name="T4" fmla="*/ 0 w 517"/>
                <a:gd name="T5" fmla="*/ 2450 h 499"/>
                <a:gd name="T6" fmla="*/ 0 60000 65536"/>
                <a:gd name="T7" fmla="*/ 0 60000 65536"/>
                <a:gd name="T8" fmla="*/ 0 60000 65536"/>
                <a:gd name="T9" fmla="*/ 0 w 517"/>
                <a:gd name="T10" fmla="*/ 0 h 499"/>
                <a:gd name="T11" fmla="*/ 517 w 517"/>
                <a:gd name="T12" fmla="*/ 499 h 499"/>
              </a:gdLst>
              <a:ahLst/>
              <a:cxnLst>
                <a:cxn ang="T6">
                  <a:pos x="T0" y="T1"/>
                </a:cxn>
                <a:cxn ang="T7">
                  <a:pos x="T2" y="T3"/>
                </a:cxn>
                <a:cxn ang="T8">
                  <a:pos x="T4" y="T5"/>
                </a:cxn>
              </a:cxnLst>
              <a:rect l="T9" t="T10" r="T11" b="T12"/>
              <a:pathLst>
                <a:path w="517" h="499">
                  <a:moveTo>
                    <a:pt x="517" y="0"/>
                  </a:moveTo>
                  <a:lnTo>
                    <a:pt x="517" y="499"/>
                  </a:lnTo>
                  <a:lnTo>
                    <a:pt x="0" y="499"/>
                  </a:lnTo>
                </a:path>
              </a:pathLst>
            </a:custGeom>
            <a:noFill/>
            <a:ln w="9525">
              <a:solidFill>
                <a:schemeClr val="tx1"/>
              </a:solidFill>
              <a:round/>
              <a:headEnd/>
              <a:tailEnd/>
            </a:ln>
          </p:spPr>
          <p:txBody>
            <a:bodyPr/>
            <a:lstStyle/>
            <a:p>
              <a:endParaRPr lang="en-US"/>
            </a:p>
          </p:txBody>
        </p:sp>
        <p:sp>
          <p:nvSpPr>
            <p:cNvPr id="21531" name="Freeform 57"/>
            <p:cNvSpPr>
              <a:spLocks/>
            </p:cNvSpPr>
            <p:nvPr/>
          </p:nvSpPr>
          <p:spPr bwMode="auto">
            <a:xfrm>
              <a:off x="4641" y="2966"/>
              <a:ext cx="623" cy="258"/>
            </a:xfrm>
            <a:custGeom>
              <a:avLst/>
              <a:gdLst>
                <a:gd name="T0" fmla="*/ 0 w 623"/>
                <a:gd name="T1" fmla="*/ 258 h 258"/>
                <a:gd name="T2" fmla="*/ 0 w 623"/>
                <a:gd name="T3" fmla="*/ 105 h 258"/>
                <a:gd name="T4" fmla="*/ 623 w 623"/>
                <a:gd name="T5" fmla="*/ 105 h 258"/>
                <a:gd name="T6" fmla="*/ 623 w 623"/>
                <a:gd name="T7" fmla="*/ 0 h 258"/>
                <a:gd name="T8" fmla="*/ 0 60000 65536"/>
                <a:gd name="T9" fmla="*/ 0 60000 65536"/>
                <a:gd name="T10" fmla="*/ 0 60000 65536"/>
                <a:gd name="T11" fmla="*/ 0 60000 65536"/>
                <a:gd name="T12" fmla="*/ 0 w 623"/>
                <a:gd name="T13" fmla="*/ 0 h 258"/>
                <a:gd name="T14" fmla="*/ 623 w 623"/>
                <a:gd name="T15" fmla="*/ 258 h 258"/>
              </a:gdLst>
              <a:ahLst/>
              <a:cxnLst>
                <a:cxn ang="T8">
                  <a:pos x="T0" y="T1"/>
                </a:cxn>
                <a:cxn ang="T9">
                  <a:pos x="T2" y="T3"/>
                </a:cxn>
                <a:cxn ang="T10">
                  <a:pos x="T4" y="T5"/>
                </a:cxn>
                <a:cxn ang="T11">
                  <a:pos x="T6" y="T7"/>
                </a:cxn>
              </a:cxnLst>
              <a:rect l="T12" t="T13" r="T14" b="T15"/>
              <a:pathLst>
                <a:path w="623" h="258">
                  <a:moveTo>
                    <a:pt x="0" y="258"/>
                  </a:moveTo>
                  <a:lnTo>
                    <a:pt x="0" y="105"/>
                  </a:lnTo>
                  <a:lnTo>
                    <a:pt x="623" y="105"/>
                  </a:lnTo>
                  <a:lnTo>
                    <a:pt x="623" y="0"/>
                  </a:lnTo>
                </a:path>
              </a:pathLst>
            </a:custGeom>
            <a:noFill/>
            <a:ln w="9525">
              <a:solidFill>
                <a:schemeClr val="tx1"/>
              </a:solidFill>
              <a:round/>
              <a:headEnd type="triangle" w="med" len="med"/>
              <a:tailEnd type="none" w="med" len="med"/>
            </a:ln>
          </p:spPr>
          <p:txBody>
            <a:bodyPr/>
            <a:lstStyle/>
            <a:p>
              <a:endParaRPr lang="en-US"/>
            </a:p>
          </p:txBody>
        </p:sp>
        <p:sp>
          <p:nvSpPr>
            <p:cNvPr id="21532" name="Freeform 58"/>
            <p:cNvSpPr>
              <a:spLocks/>
            </p:cNvSpPr>
            <p:nvPr/>
          </p:nvSpPr>
          <p:spPr bwMode="auto">
            <a:xfrm>
              <a:off x="4829" y="2243"/>
              <a:ext cx="435" cy="399"/>
            </a:xfrm>
            <a:custGeom>
              <a:avLst/>
              <a:gdLst>
                <a:gd name="T0" fmla="*/ 514 w 429"/>
                <a:gd name="T1" fmla="*/ 672 h 382"/>
                <a:gd name="T2" fmla="*/ 514 w 429"/>
                <a:gd name="T3" fmla="*/ 0 h 382"/>
                <a:gd name="T4" fmla="*/ 0 w 429"/>
                <a:gd name="T5" fmla="*/ 0 h 382"/>
                <a:gd name="T6" fmla="*/ 0 60000 65536"/>
                <a:gd name="T7" fmla="*/ 0 60000 65536"/>
                <a:gd name="T8" fmla="*/ 0 60000 65536"/>
                <a:gd name="T9" fmla="*/ 0 w 429"/>
                <a:gd name="T10" fmla="*/ 0 h 382"/>
                <a:gd name="T11" fmla="*/ 429 w 429"/>
                <a:gd name="T12" fmla="*/ 382 h 382"/>
              </a:gdLst>
              <a:ahLst/>
              <a:cxnLst>
                <a:cxn ang="T6">
                  <a:pos x="T0" y="T1"/>
                </a:cxn>
                <a:cxn ang="T7">
                  <a:pos x="T2" y="T3"/>
                </a:cxn>
                <a:cxn ang="T8">
                  <a:pos x="T4" y="T5"/>
                </a:cxn>
              </a:cxnLst>
              <a:rect l="T9" t="T10" r="T11" b="T12"/>
              <a:pathLst>
                <a:path w="429" h="382">
                  <a:moveTo>
                    <a:pt x="429" y="382"/>
                  </a:moveTo>
                  <a:lnTo>
                    <a:pt x="429" y="0"/>
                  </a:lnTo>
                  <a:lnTo>
                    <a:pt x="0" y="0"/>
                  </a:lnTo>
                </a:path>
              </a:pathLst>
            </a:custGeom>
            <a:noFill/>
            <a:ln w="9525">
              <a:solidFill>
                <a:schemeClr val="tx1"/>
              </a:solidFill>
              <a:round/>
              <a:headEnd/>
              <a:tailEnd/>
            </a:ln>
          </p:spPr>
          <p:txBody>
            <a:bodyPr/>
            <a:lstStyle/>
            <a:p>
              <a:endParaRPr lang="en-US"/>
            </a:p>
          </p:txBody>
        </p:sp>
        <p:sp>
          <p:nvSpPr>
            <p:cNvPr id="21533" name="Freeform 59"/>
            <p:cNvSpPr>
              <a:spLocks/>
            </p:cNvSpPr>
            <p:nvPr/>
          </p:nvSpPr>
          <p:spPr bwMode="auto">
            <a:xfrm>
              <a:off x="4999" y="3318"/>
              <a:ext cx="265" cy="447"/>
            </a:xfrm>
            <a:custGeom>
              <a:avLst/>
              <a:gdLst>
                <a:gd name="T0" fmla="*/ 0 w 265"/>
                <a:gd name="T1" fmla="*/ 0 h 441"/>
                <a:gd name="T2" fmla="*/ 265 w 265"/>
                <a:gd name="T3" fmla="*/ 0 h 441"/>
                <a:gd name="T4" fmla="*/ 265 w 265"/>
                <a:gd name="T5" fmla="*/ 525 h 441"/>
                <a:gd name="T6" fmla="*/ 130 w 265"/>
                <a:gd name="T7" fmla="*/ 525 h 441"/>
                <a:gd name="T8" fmla="*/ 0 60000 65536"/>
                <a:gd name="T9" fmla="*/ 0 60000 65536"/>
                <a:gd name="T10" fmla="*/ 0 60000 65536"/>
                <a:gd name="T11" fmla="*/ 0 60000 65536"/>
                <a:gd name="T12" fmla="*/ 0 w 265"/>
                <a:gd name="T13" fmla="*/ 0 h 441"/>
                <a:gd name="T14" fmla="*/ 265 w 265"/>
                <a:gd name="T15" fmla="*/ 441 h 441"/>
              </a:gdLst>
              <a:ahLst/>
              <a:cxnLst>
                <a:cxn ang="T8">
                  <a:pos x="T0" y="T1"/>
                </a:cxn>
                <a:cxn ang="T9">
                  <a:pos x="T2" y="T3"/>
                </a:cxn>
                <a:cxn ang="T10">
                  <a:pos x="T4" y="T5"/>
                </a:cxn>
                <a:cxn ang="T11">
                  <a:pos x="T6" y="T7"/>
                </a:cxn>
              </a:cxnLst>
              <a:rect l="T12" t="T13" r="T14" b="T15"/>
              <a:pathLst>
                <a:path w="265" h="441">
                  <a:moveTo>
                    <a:pt x="0" y="0"/>
                  </a:moveTo>
                  <a:lnTo>
                    <a:pt x="265" y="0"/>
                  </a:lnTo>
                  <a:lnTo>
                    <a:pt x="265" y="441"/>
                  </a:lnTo>
                  <a:lnTo>
                    <a:pt x="130" y="441"/>
                  </a:lnTo>
                </a:path>
              </a:pathLst>
            </a:custGeom>
            <a:noFill/>
            <a:ln w="9525">
              <a:solidFill>
                <a:schemeClr val="tx1"/>
              </a:solidFill>
              <a:round/>
              <a:headEnd/>
              <a:tailEnd/>
            </a:ln>
          </p:spPr>
          <p:txBody>
            <a:bodyPr/>
            <a:lstStyle/>
            <a:p>
              <a:endParaRPr lang="en-US"/>
            </a:p>
          </p:txBody>
        </p:sp>
        <p:sp>
          <p:nvSpPr>
            <p:cNvPr id="21534" name="Freeform 60"/>
            <p:cNvSpPr>
              <a:spLocks/>
            </p:cNvSpPr>
            <p:nvPr/>
          </p:nvSpPr>
          <p:spPr bwMode="auto">
            <a:xfrm flipH="1">
              <a:off x="3955" y="3314"/>
              <a:ext cx="265" cy="447"/>
            </a:xfrm>
            <a:custGeom>
              <a:avLst/>
              <a:gdLst>
                <a:gd name="T0" fmla="*/ 0 w 265"/>
                <a:gd name="T1" fmla="*/ 0 h 441"/>
                <a:gd name="T2" fmla="*/ 265 w 265"/>
                <a:gd name="T3" fmla="*/ 0 h 441"/>
                <a:gd name="T4" fmla="*/ 265 w 265"/>
                <a:gd name="T5" fmla="*/ 525 h 441"/>
                <a:gd name="T6" fmla="*/ 130 w 265"/>
                <a:gd name="T7" fmla="*/ 525 h 441"/>
                <a:gd name="T8" fmla="*/ 0 60000 65536"/>
                <a:gd name="T9" fmla="*/ 0 60000 65536"/>
                <a:gd name="T10" fmla="*/ 0 60000 65536"/>
                <a:gd name="T11" fmla="*/ 0 60000 65536"/>
                <a:gd name="T12" fmla="*/ 0 w 265"/>
                <a:gd name="T13" fmla="*/ 0 h 441"/>
                <a:gd name="T14" fmla="*/ 265 w 265"/>
                <a:gd name="T15" fmla="*/ 441 h 441"/>
              </a:gdLst>
              <a:ahLst/>
              <a:cxnLst>
                <a:cxn ang="T8">
                  <a:pos x="T0" y="T1"/>
                </a:cxn>
                <a:cxn ang="T9">
                  <a:pos x="T2" y="T3"/>
                </a:cxn>
                <a:cxn ang="T10">
                  <a:pos x="T4" y="T5"/>
                </a:cxn>
                <a:cxn ang="T11">
                  <a:pos x="T6" y="T7"/>
                </a:cxn>
              </a:cxnLst>
              <a:rect l="T12" t="T13" r="T14" b="T15"/>
              <a:pathLst>
                <a:path w="265" h="441">
                  <a:moveTo>
                    <a:pt x="0" y="0"/>
                  </a:moveTo>
                  <a:lnTo>
                    <a:pt x="265" y="0"/>
                  </a:lnTo>
                  <a:lnTo>
                    <a:pt x="265" y="441"/>
                  </a:lnTo>
                  <a:lnTo>
                    <a:pt x="130" y="441"/>
                  </a:lnTo>
                </a:path>
              </a:pathLst>
            </a:custGeom>
            <a:noFill/>
            <a:ln w="9525">
              <a:solidFill>
                <a:schemeClr val="tx1"/>
              </a:solidFill>
              <a:round/>
              <a:headEnd/>
              <a:tailEnd/>
            </a:ln>
          </p:spPr>
          <p:txBody>
            <a:bodyPr/>
            <a:lstStyle/>
            <a:p>
              <a:endParaRPr lang="en-US"/>
            </a:p>
          </p:txBody>
        </p:sp>
        <p:sp>
          <p:nvSpPr>
            <p:cNvPr id="21535" name="Freeform 61"/>
            <p:cNvSpPr>
              <a:spLocks/>
            </p:cNvSpPr>
            <p:nvPr/>
          </p:nvSpPr>
          <p:spPr bwMode="auto">
            <a:xfrm>
              <a:off x="3953" y="2243"/>
              <a:ext cx="423" cy="1069"/>
            </a:xfrm>
            <a:custGeom>
              <a:avLst/>
              <a:gdLst>
                <a:gd name="T0" fmla="*/ 0 w 423"/>
                <a:gd name="T1" fmla="*/ 1069 h 1069"/>
                <a:gd name="T2" fmla="*/ 0 w 423"/>
                <a:gd name="T3" fmla="*/ 0 h 1069"/>
                <a:gd name="T4" fmla="*/ 423 w 423"/>
                <a:gd name="T5" fmla="*/ 0 h 1069"/>
                <a:gd name="T6" fmla="*/ 0 60000 65536"/>
                <a:gd name="T7" fmla="*/ 0 60000 65536"/>
                <a:gd name="T8" fmla="*/ 0 60000 65536"/>
                <a:gd name="T9" fmla="*/ 0 w 423"/>
                <a:gd name="T10" fmla="*/ 0 h 1069"/>
                <a:gd name="T11" fmla="*/ 423 w 423"/>
                <a:gd name="T12" fmla="*/ 1069 h 1069"/>
              </a:gdLst>
              <a:ahLst/>
              <a:cxnLst>
                <a:cxn ang="T6">
                  <a:pos x="T0" y="T1"/>
                </a:cxn>
                <a:cxn ang="T7">
                  <a:pos x="T2" y="T3"/>
                </a:cxn>
                <a:cxn ang="T8">
                  <a:pos x="T4" y="T5"/>
                </a:cxn>
              </a:cxnLst>
              <a:rect l="T9" t="T10" r="T11" b="T12"/>
              <a:pathLst>
                <a:path w="423" h="1069">
                  <a:moveTo>
                    <a:pt x="0" y="1069"/>
                  </a:moveTo>
                  <a:lnTo>
                    <a:pt x="0" y="0"/>
                  </a:lnTo>
                  <a:lnTo>
                    <a:pt x="423" y="0"/>
                  </a:lnTo>
                </a:path>
              </a:pathLst>
            </a:custGeom>
            <a:noFill/>
            <a:ln w="9525">
              <a:solidFill>
                <a:schemeClr val="tx1"/>
              </a:solidFill>
              <a:round/>
              <a:headEnd/>
              <a:tailEnd/>
            </a:ln>
          </p:spPr>
          <p:txBody>
            <a:bodyPr/>
            <a:lstStyle/>
            <a:p>
              <a:endParaRPr lang="en-US"/>
            </a:p>
          </p:txBody>
        </p:sp>
        <p:sp>
          <p:nvSpPr>
            <p:cNvPr id="21536" name="Oval 62"/>
            <p:cNvSpPr>
              <a:spLocks noChangeAspect="1" noChangeArrowheads="1"/>
            </p:cNvSpPr>
            <p:nvPr/>
          </p:nvSpPr>
          <p:spPr bwMode="auto">
            <a:xfrm>
              <a:off x="4123" y="2237"/>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1537" name="Oval 63"/>
            <p:cNvSpPr>
              <a:spLocks noChangeAspect="1" noChangeArrowheads="1"/>
            </p:cNvSpPr>
            <p:nvPr/>
          </p:nvSpPr>
          <p:spPr bwMode="auto">
            <a:xfrm>
              <a:off x="5048" y="2233"/>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1538" name="Oval 64"/>
            <p:cNvSpPr>
              <a:spLocks noChangeAspect="1" noChangeArrowheads="1"/>
            </p:cNvSpPr>
            <p:nvPr/>
          </p:nvSpPr>
          <p:spPr bwMode="auto">
            <a:xfrm>
              <a:off x="3939" y="3304"/>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grpSp>
          <p:nvGrpSpPr>
            <p:cNvPr id="21539" name="Group 66"/>
            <p:cNvGrpSpPr>
              <a:grpSpLocks/>
            </p:cNvGrpSpPr>
            <p:nvPr/>
          </p:nvGrpSpPr>
          <p:grpSpPr bwMode="auto">
            <a:xfrm>
              <a:off x="4123" y="1914"/>
              <a:ext cx="938" cy="640"/>
              <a:chOff x="4008" y="1799"/>
              <a:chExt cx="938" cy="640"/>
            </a:xfrm>
          </p:grpSpPr>
          <p:sp>
            <p:nvSpPr>
              <p:cNvPr id="21541" name="Rectangle 67" descr="Sand"/>
              <p:cNvSpPr>
                <a:spLocks noChangeArrowheads="1"/>
              </p:cNvSpPr>
              <p:nvPr/>
            </p:nvSpPr>
            <p:spPr bwMode="auto">
              <a:xfrm>
                <a:off x="4268" y="1863"/>
                <a:ext cx="71" cy="535"/>
              </a:xfrm>
              <a:prstGeom prst="rect">
                <a:avLst/>
              </a:prstGeom>
              <a:blipFill dpi="0" rotWithShape="1">
                <a:blip r:embed="rId13"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21542" name="Rectangle 68"/>
              <p:cNvSpPr>
                <a:spLocks noChangeArrowheads="1"/>
              </p:cNvSpPr>
              <p:nvPr/>
            </p:nvSpPr>
            <p:spPr bwMode="auto">
              <a:xfrm>
                <a:off x="4640" y="1859"/>
                <a:ext cx="71" cy="535"/>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1543" name="AutoShape 69"/>
              <p:cNvSpPr>
                <a:spLocks noChangeArrowheads="1"/>
              </p:cNvSpPr>
              <p:nvPr/>
            </p:nvSpPr>
            <p:spPr bwMode="auto">
              <a:xfrm>
                <a:off x="4103" y="1799"/>
                <a:ext cx="764" cy="640"/>
              </a:xfrm>
              <a:prstGeom prst="roundRect">
                <a:avLst>
                  <a:gd name="adj" fmla="val 16667"/>
                </a:avLst>
              </a:prstGeom>
              <a:solidFill>
                <a:schemeClr val="accent1">
                  <a:alpha val="20000"/>
                </a:schemeClr>
              </a:solidFill>
              <a:ln w="9525">
                <a:solidFill>
                  <a:schemeClr val="tx1"/>
                </a:solidFill>
                <a:round/>
                <a:headEnd/>
                <a:tailEnd/>
              </a:ln>
            </p:spPr>
            <p:txBody>
              <a:bodyPr wrap="none" anchor="ctr"/>
              <a:lstStyle/>
              <a:p>
                <a:pPr eaLnBrk="1" hangingPunct="1"/>
                <a:endParaRPr lang="en-US" altLang="en-US"/>
              </a:p>
            </p:txBody>
          </p:sp>
          <p:sp>
            <p:nvSpPr>
              <p:cNvPr id="21544" name="Line 70"/>
              <p:cNvSpPr>
                <a:spLocks noChangeShapeType="1"/>
              </p:cNvSpPr>
              <p:nvPr/>
            </p:nvSpPr>
            <p:spPr bwMode="auto">
              <a:xfrm flipH="1">
                <a:off x="4008" y="2128"/>
                <a:ext cx="260" cy="0"/>
              </a:xfrm>
              <a:prstGeom prst="line">
                <a:avLst/>
              </a:prstGeom>
              <a:noFill/>
              <a:ln w="9525">
                <a:solidFill>
                  <a:schemeClr val="tx1"/>
                </a:solidFill>
                <a:round/>
                <a:headEnd/>
                <a:tailEnd/>
              </a:ln>
            </p:spPr>
            <p:txBody>
              <a:bodyPr/>
              <a:lstStyle/>
              <a:p>
                <a:endParaRPr lang="en-US"/>
              </a:p>
            </p:txBody>
          </p:sp>
          <p:sp>
            <p:nvSpPr>
              <p:cNvPr id="21545" name="Line 71"/>
              <p:cNvSpPr>
                <a:spLocks noChangeShapeType="1"/>
              </p:cNvSpPr>
              <p:nvPr/>
            </p:nvSpPr>
            <p:spPr bwMode="auto">
              <a:xfrm>
                <a:off x="4714" y="2128"/>
                <a:ext cx="232" cy="0"/>
              </a:xfrm>
              <a:prstGeom prst="line">
                <a:avLst/>
              </a:prstGeom>
              <a:noFill/>
              <a:ln w="9525">
                <a:solidFill>
                  <a:schemeClr val="tx1"/>
                </a:solidFill>
                <a:round/>
                <a:headEnd/>
                <a:tailEnd/>
              </a:ln>
            </p:spPr>
            <p:txBody>
              <a:bodyPr/>
              <a:lstStyle/>
              <a:p>
                <a:endParaRPr lang="en-US"/>
              </a:p>
            </p:txBody>
          </p:sp>
        </p:grpSp>
        <p:sp>
          <p:nvSpPr>
            <p:cNvPr id="21540" name="Rectangle 91"/>
            <p:cNvSpPr>
              <a:spLocks noChangeArrowheads="1"/>
            </p:cNvSpPr>
            <p:nvPr/>
          </p:nvSpPr>
          <p:spPr bwMode="auto">
            <a:xfrm>
              <a:off x="4214" y="3221"/>
              <a:ext cx="773" cy="182"/>
            </a:xfrm>
            <a:prstGeom prst="rect">
              <a:avLst/>
            </a:prstGeom>
            <a:noFill/>
            <a:ln w="9525">
              <a:solidFill>
                <a:schemeClr val="tx1"/>
              </a:solidFill>
              <a:miter lim="800000"/>
              <a:headEnd/>
              <a:tailEnd/>
            </a:ln>
          </p:spPr>
          <p:txBody>
            <a:bodyPr wrap="none" anchor="ctr"/>
            <a:lstStyle/>
            <a:p>
              <a:pPr eaLnBrk="1" hangingPunct="1"/>
              <a:endParaRPr lang="en-US" altLang="en-US"/>
            </a:p>
          </p:txBody>
        </p:sp>
      </p:grpSp>
      <p:sp>
        <p:nvSpPr>
          <p:cNvPr id="108" name="Text Box 109"/>
          <p:cNvSpPr txBox="1">
            <a:spLocks noChangeArrowheads="1"/>
          </p:cNvSpPr>
          <p:nvPr/>
        </p:nvSpPr>
        <p:spPr bwMode="auto">
          <a:xfrm>
            <a:off x="6673850" y="1239838"/>
            <a:ext cx="1323975" cy="400050"/>
          </a:xfrm>
          <a:prstGeom prst="rect">
            <a:avLst/>
          </a:prstGeom>
          <a:noFill/>
          <a:ln w="9525">
            <a:noFill/>
            <a:miter lim="800000"/>
            <a:headEnd/>
            <a:tailEnd/>
          </a:ln>
          <a:effectLst/>
        </p:spPr>
        <p:txBody>
          <a:bodyPr wrap="none">
            <a:spAutoFit/>
          </a:bodyPr>
          <a:lstStyle/>
          <a:p>
            <a:pPr eaLnBrk="1" hangingPunct="1">
              <a:defRPr/>
            </a:pPr>
            <a:r>
              <a:rPr lang="en-US" sz="2000" dirty="0">
                <a:solidFill>
                  <a:schemeClr val="bg2">
                    <a:lumMod val="75000"/>
                  </a:schemeClr>
                </a:solidFill>
              </a:rPr>
              <a:t>phototube</a:t>
            </a:r>
          </a:p>
        </p:txBody>
      </p:sp>
      <p:sp>
        <p:nvSpPr>
          <p:cNvPr id="1064965" name="Text Box 5"/>
          <p:cNvSpPr txBox="1">
            <a:spLocks noChangeArrowheads="1"/>
          </p:cNvSpPr>
          <p:nvPr/>
        </p:nvSpPr>
        <p:spPr bwMode="auto">
          <a:xfrm>
            <a:off x="8451850" y="2259013"/>
            <a:ext cx="384175" cy="461962"/>
          </a:xfrm>
          <a:prstGeom prst="rect">
            <a:avLst/>
          </a:prstGeom>
          <a:noFill/>
          <a:ln w="9525">
            <a:noFill/>
            <a:miter lim="800000"/>
            <a:headEnd/>
            <a:tailEnd/>
          </a:ln>
        </p:spPr>
        <p:txBody>
          <a:bodyPr wrap="none">
            <a:spAutoFit/>
          </a:bodyPr>
          <a:lstStyle/>
          <a:p>
            <a:pPr eaLnBrk="1" hangingPunct="1"/>
            <a:r>
              <a:rPr lang="en-US" altLang="en-US" i="1"/>
              <a:t>I</a:t>
            </a:r>
            <a:r>
              <a:rPr lang="en-US" altLang="en-US" baseline="-25000"/>
              <a:t>p</a:t>
            </a:r>
            <a:endParaRPr lang="en-US" altLang="en-US"/>
          </a:p>
        </p:txBody>
      </p:sp>
      <p:sp>
        <p:nvSpPr>
          <p:cNvPr id="1065004" name="Line 44"/>
          <p:cNvSpPr>
            <a:spLocks noChangeShapeType="1"/>
          </p:cNvSpPr>
          <p:nvPr/>
        </p:nvSpPr>
        <p:spPr bwMode="auto">
          <a:xfrm flipV="1">
            <a:off x="8358188" y="2205038"/>
            <a:ext cx="0" cy="423862"/>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4963">
                                            <p:txEl>
                                              <p:pRg st="1" end="1"/>
                                            </p:txEl>
                                          </p:spTgt>
                                        </p:tgtEl>
                                        <p:attrNameLst>
                                          <p:attrName>style.visibility</p:attrName>
                                        </p:attrNameLst>
                                      </p:cBhvr>
                                      <p:to>
                                        <p:strVal val="visible"/>
                                      </p:to>
                                    </p:set>
                                    <p:anim calcmode="lin" valueType="num">
                                      <p:cBhvr additive="base">
                                        <p:cTn id="7" dur="500" fill="hold"/>
                                        <p:tgtEl>
                                          <p:spTgt spid="10649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6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065019"/>
                                        </p:tgtEl>
                                        <p:attrNameLst>
                                          <p:attrName>style.visibility</p:attrName>
                                        </p:attrNameLst>
                                      </p:cBhvr>
                                      <p:to>
                                        <p:strVal val="visible"/>
                                      </p:to>
                                    </p:set>
                                    <p:animEffect transition="in" filter="diamond(in)">
                                      <p:cBhvr>
                                        <p:cTn id="13" dur="1000"/>
                                        <p:tgtEl>
                                          <p:spTgt spid="1065019"/>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64963">
                                            <p:txEl>
                                              <p:pRg st="2" end="2"/>
                                            </p:txEl>
                                          </p:spTgt>
                                        </p:tgtEl>
                                        <p:attrNameLst>
                                          <p:attrName>style.visibility</p:attrName>
                                        </p:attrNameLst>
                                      </p:cBhvr>
                                      <p:to>
                                        <p:strVal val="visible"/>
                                      </p:to>
                                    </p:set>
                                    <p:anim calcmode="lin" valueType="num">
                                      <p:cBhvr additive="base">
                                        <p:cTn id="18" dur="500" fill="hold"/>
                                        <p:tgtEl>
                                          <p:spTgt spid="106496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6496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64966"/>
                                        </p:tgtEl>
                                        <p:attrNameLst>
                                          <p:attrName>style.visibility</p:attrName>
                                        </p:attrNameLst>
                                      </p:cBhvr>
                                      <p:to>
                                        <p:strVal val="visible"/>
                                      </p:to>
                                    </p:set>
                                    <p:animEffect transition="in" filter="wipe(up)">
                                      <p:cBhvr>
                                        <p:cTn id="24" dur="1000"/>
                                        <p:tgtEl>
                                          <p:spTgt spid="1064966"/>
                                        </p:tgtEl>
                                      </p:cBhvr>
                                    </p:animEffect>
                                  </p:childTnLst>
                                  <p:subTnLst>
                                    <p:audio>
                                      <p:cMediaNode>
                                        <p:cTn display="0" masterRel="sameClick">
                                          <p:stCondLst>
                                            <p:cond evt="begin" delay="0">
                                              <p:tn val="22"/>
                                            </p:cond>
                                          </p:stCondLst>
                                          <p:endCondLst>
                                            <p:cond evt="onStopAudio" delay="0">
                                              <p:tgtEl>
                                                <p:sldTgt/>
                                              </p:tgtEl>
                                            </p:cond>
                                          </p:endCondLst>
                                        </p:cTn>
                                        <p:tgtEl>
                                          <p:sndTgt r:embed="rId6" name="voltage.wav"/>
                                        </p:tgtEl>
                                      </p:cMediaNode>
                                    </p:audio>
                                  </p:sub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065004"/>
                                        </p:tgtEl>
                                        <p:attrNameLst>
                                          <p:attrName>style.visibility</p:attrName>
                                        </p:attrNameLst>
                                      </p:cBhvr>
                                      <p:to>
                                        <p:strVal val="visible"/>
                                      </p:to>
                                    </p:set>
                                    <p:animEffect transition="in" filter="wipe(down)">
                                      <p:cBhvr>
                                        <p:cTn id="28" dur="3000"/>
                                        <p:tgtEl>
                                          <p:spTgt spid="1065004"/>
                                        </p:tgtEl>
                                      </p:cBhvr>
                                    </p:animEffect>
                                  </p:childTnLst>
                                  <p:subTnLst>
                                    <p:audio>
                                      <p:cMediaNode>
                                        <p:cTn display="0" masterRel="sameClick">
                                          <p:stCondLst>
                                            <p:cond evt="begin" delay="0">
                                              <p:tn val="26"/>
                                            </p:cond>
                                          </p:stCondLst>
                                          <p:endCondLst>
                                            <p:cond evt="onStopAudio" delay="0">
                                              <p:tgtEl>
                                                <p:sldTgt/>
                                              </p:tgtEl>
                                            </p:cond>
                                          </p:endCondLst>
                                        </p:cTn>
                                        <p:tgtEl>
                                          <p:sndTgt r:embed="rId7" name="stretch.wav"/>
                                        </p:tgtEl>
                                      </p:cMediaNode>
                                    </p:audio>
                                  </p:subTnLst>
                                </p:cTn>
                              </p:par>
                            </p:childTnLst>
                          </p:cTn>
                        </p:par>
                        <p:par>
                          <p:cTn id="29" fill="hold" nodeType="afterGroup">
                            <p:stCondLst>
                              <p:cond delay="4000"/>
                            </p:stCondLst>
                            <p:childTnLst>
                              <p:par>
                                <p:cTn id="30" presetID="2" presetClass="entr" presetSubtype="2" fill="hold" grpId="0" nodeType="afterEffect">
                                  <p:stCondLst>
                                    <p:cond delay="0"/>
                                  </p:stCondLst>
                                  <p:childTnLst>
                                    <p:set>
                                      <p:cBhvr>
                                        <p:cTn id="31" dur="1" fill="hold">
                                          <p:stCondLst>
                                            <p:cond delay="0"/>
                                          </p:stCondLst>
                                        </p:cTn>
                                        <p:tgtEl>
                                          <p:spTgt spid="1064965"/>
                                        </p:tgtEl>
                                        <p:attrNameLst>
                                          <p:attrName>style.visibility</p:attrName>
                                        </p:attrNameLst>
                                      </p:cBhvr>
                                      <p:to>
                                        <p:strVal val="visible"/>
                                      </p:to>
                                    </p:set>
                                    <p:anim calcmode="lin" valueType="num">
                                      <p:cBhvr additive="base">
                                        <p:cTn id="32" dur="500" fill="hold"/>
                                        <p:tgtEl>
                                          <p:spTgt spid="1064965"/>
                                        </p:tgtEl>
                                        <p:attrNameLst>
                                          <p:attrName>ppt_x</p:attrName>
                                        </p:attrNameLst>
                                      </p:cBhvr>
                                      <p:tavLst>
                                        <p:tav tm="0">
                                          <p:val>
                                            <p:strVal val="1+#ppt_w/2"/>
                                          </p:val>
                                        </p:tav>
                                        <p:tav tm="100000">
                                          <p:val>
                                            <p:strVal val="#ppt_x"/>
                                          </p:val>
                                        </p:tav>
                                      </p:tavLst>
                                    </p:anim>
                                    <p:anim calcmode="lin" valueType="num">
                                      <p:cBhvr additive="base">
                                        <p:cTn id="33" dur="500" fill="hold"/>
                                        <p:tgtEl>
                                          <p:spTgt spid="10649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8" name="suction.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065023">
                                            <p:txEl>
                                              <p:pRg st="0" end="0"/>
                                            </p:txEl>
                                          </p:spTgt>
                                        </p:tgtEl>
                                        <p:attrNameLst>
                                          <p:attrName>style.visibility</p:attrName>
                                        </p:attrNameLst>
                                      </p:cBhvr>
                                      <p:to>
                                        <p:strVal val="visible"/>
                                      </p:to>
                                    </p:set>
                                    <p:anim calcmode="lin" valueType="num">
                                      <p:cBhvr additive="base">
                                        <p:cTn id="38" dur="500" fill="hold"/>
                                        <p:tgtEl>
                                          <p:spTgt spid="106502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650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065022"/>
                                        </p:tgtEl>
                                        <p:attrNameLst>
                                          <p:attrName>style.visibility</p:attrName>
                                        </p:attrNameLst>
                                      </p:cBhvr>
                                      <p:to>
                                        <p:strVal val="visible"/>
                                      </p:to>
                                    </p:set>
                                    <p:animEffect transition="in" filter="wipe(right)">
                                      <p:cBhvr>
                                        <p:cTn id="44" dur="2000"/>
                                        <p:tgtEl>
                                          <p:spTgt spid="1065022"/>
                                        </p:tgtEl>
                                      </p:cBhvr>
                                    </p:animEffect>
                                  </p:childTnLst>
                                  <p:subTnLst>
                                    <p:audio>
                                      <p:cMediaNode>
                                        <p:cTn display="0" masterRel="sameClick">
                                          <p:stCondLst>
                                            <p:cond evt="begin" delay="0">
                                              <p:tn val="42"/>
                                            </p:cond>
                                          </p:stCondLst>
                                          <p:endCondLst>
                                            <p:cond evt="onStopAudio" delay="0">
                                              <p:tgtEl>
                                                <p:sldTgt/>
                                              </p:tgtEl>
                                            </p:cond>
                                          </p:endCondLst>
                                        </p:cTn>
                                        <p:tgtEl>
                                          <p:sndTgt r:embed="rId9" name="drumro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65023">
                                            <p:txEl>
                                              <p:pRg st="1" end="1"/>
                                            </p:txEl>
                                          </p:spTgt>
                                        </p:tgtEl>
                                        <p:attrNameLst>
                                          <p:attrName>style.visibility</p:attrName>
                                        </p:attrNameLst>
                                      </p:cBhvr>
                                      <p:to>
                                        <p:strVal val="visible"/>
                                      </p:to>
                                    </p:set>
                                    <p:anim calcmode="lin" valueType="num">
                                      <p:cBhvr additive="base">
                                        <p:cTn id="49" dur="500" fill="hold"/>
                                        <p:tgtEl>
                                          <p:spTgt spid="106502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650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65024"/>
                                        </p:tgtEl>
                                        <p:attrNameLst>
                                          <p:attrName>style.visibility</p:attrName>
                                        </p:attrNameLst>
                                      </p:cBhvr>
                                      <p:to>
                                        <p:strVal val="visible"/>
                                      </p:to>
                                    </p:set>
                                    <p:anim calcmode="lin" valueType="num">
                                      <p:cBhvr>
                                        <p:cTn id="55" dur="500" fill="hold"/>
                                        <p:tgtEl>
                                          <p:spTgt spid="1065024"/>
                                        </p:tgtEl>
                                        <p:attrNameLst>
                                          <p:attrName>ppt_w</p:attrName>
                                        </p:attrNameLst>
                                      </p:cBhvr>
                                      <p:tavLst>
                                        <p:tav tm="0">
                                          <p:val>
                                            <p:fltVal val="0"/>
                                          </p:val>
                                        </p:tav>
                                        <p:tav tm="100000">
                                          <p:val>
                                            <p:strVal val="#ppt_w"/>
                                          </p:val>
                                        </p:tav>
                                      </p:tavLst>
                                    </p:anim>
                                    <p:anim calcmode="lin" valueType="num">
                                      <p:cBhvr>
                                        <p:cTn id="56" dur="500" fill="hold"/>
                                        <p:tgtEl>
                                          <p:spTgt spid="1065024"/>
                                        </p:tgtEl>
                                        <p:attrNameLst>
                                          <p:attrName>ppt_h</p:attrName>
                                        </p:attrNameLst>
                                      </p:cBhvr>
                                      <p:tavLst>
                                        <p:tav tm="0">
                                          <p:val>
                                            <p:fltVal val="0"/>
                                          </p:val>
                                        </p:tav>
                                        <p:tav tm="100000">
                                          <p:val>
                                            <p:strVal val="#ppt_h"/>
                                          </p:val>
                                        </p:tav>
                                      </p:tavLst>
                                    </p:anim>
                                    <p:animEffect transition="in" filter="fade">
                                      <p:cBhvr>
                                        <p:cTn id="57" dur="500"/>
                                        <p:tgtEl>
                                          <p:spTgt spid="1065024"/>
                                        </p:tgtEl>
                                      </p:cBhvr>
                                    </p:animEffect>
                                  </p:childTnLst>
                                  <p:subTnLst>
                                    <p:audio>
                                      <p:cMediaNode>
                                        <p:cTn display="0" masterRel="sameClick">
                                          <p:stCondLst>
                                            <p:cond evt="begin" delay="0">
                                              <p:tn val="53"/>
                                            </p:cond>
                                          </p:stCondLst>
                                          <p:endCondLst>
                                            <p:cond evt="onStopAudio" delay="0">
                                              <p:tgtEl>
                                                <p:sldTgt/>
                                              </p:tgtEl>
                                            </p:cond>
                                          </p:endCondLst>
                                        </p:cTn>
                                        <p:tgtEl>
                                          <p:sndTgt r:embed="rId10" name="hammer.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065028"/>
                                        </p:tgtEl>
                                        <p:attrNameLst>
                                          <p:attrName>style.visibility</p:attrName>
                                        </p:attrNameLst>
                                      </p:cBhvr>
                                      <p:to>
                                        <p:strVal val="visible"/>
                                      </p:to>
                                    </p:set>
                                    <p:animEffect transition="in" filter="wipe(right)">
                                      <p:cBhvr>
                                        <p:cTn id="62" dur="3000"/>
                                        <p:tgtEl>
                                          <p:spTgt spid="1065028"/>
                                        </p:tgtEl>
                                      </p:cBhvr>
                                    </p:animEffect>
                                  </p:childTnLst>
                                  <p:subTnLst>
                                    <p:audio>
                                      <p:cMediaNode>
                                        <p:cTn display="0" masterRel="sameClick">
                                          <p:stCondLst>
                                            <p:cond evt="begin" delay="0">
                                              <p:tn val="60"/>
                                            </p:cond>
                                          </p:stCondLst>
                                          <p:endCondLst>
                                            <p:cond evt="onStopAudio" delay="0">
                                              <p:tgtEl>
                                                <p:sldTgt/>
                                              </p:tgtEl>
                                            </p:cond>
                                          </p:endCondLst>
                                        </p:cTn>
                                        <p:tgtEl>
                                          <p:sndTgt r:embed="rId11" name="AustinPowers-Groovy.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065025"/>
                                        </p:tgtEl>
                                        <p:attrNameLst>
                                          <p:attrName>style.visibility</p:attrName>
                                        </p:attrNameLst>
                                      </p:cBhvr>
                                      <p:to>
                                        <p:strVal val="visible"/>
                                      </p:to>
                                    </p:set>
                                    <p:anim calcmode="lin" valueType="num">
                                      <p:cBhvr>
                                        <p:cTn id="67" dur="500" fill="hold"/>
                                        <p:tgtEl>
                                          <p:spTgt spid="1065025"/>
                                        </p:tgtEl>
                                        <p:attrNameLst>
                                          <p:attrName>ppt_w</p:attrName>
                                        </p:attrNameLst>
                                      </p:cBhvr>
                                      <p:tavLst>
                                        <p:tav tm="0">
                                          <p:val>
                                            <p:fltVal val="0"/>
                                          </p:val>
                                        </p:tav>
                                        <p:tav tm="100000">
                                          <p:val>
                                            <p:strVal val="#ppt_w"/>
                                          </p:val>
                                        </p:tav>
                                      </p:tavLst>
                                    </p:anim>
                                    <p:anim calcmode="lin" valueType="num">
                                      <p:cBhvr>
                                        <p:cTn id="68" dur="500" fill="hold"/>
                                        <p:tgtEl>
                                          <p:spTgt spid="1065025"/>
                                        </p:tgtEl>
                                        <p:attrNameLst>
                                          <p:attrName>ppt_h</p:attrName>
                                        </p:attrNameLst>
                                      </p:cBhvr>
                                      <p:tavLst>
                                        <p:tav tm="0">
                                          <p:val>
                                            <p:fltVal val="0"/>
                                          </p:val>
                                        </p:tav>
                                        <p:tav tm="100000">
                                          <p:val>
                                            <p:strVal val="#ppt_h"/>
                                          </p:val>
                                        </p:tav>
                                      </p:tavLst>
                                    </p:anim>
                                    <p:animEffect transition="in" filter="fade">
                                      <p:cBhvr>
                                        <p:cTn id="69" dur="500"/>
                                        <p:tgtEl>
                                          <p:spTgt spid="1065025"/>
                                        </p:tgtEl>
                                      </p:cBhvr>
                                    </p:animEffect>
                                  </p:childTnLst>
                                  <p:subTnLst>
                                    <p:audio>
                                      <p:cMediaNode>
                                        <p:cTn display="0" masterRel="sameClick">
                                          <p:stCondLst>
                                            <p:cond evt="begin" delay="0">
                                              <p:tn val="65"/>
                                            </p:cond>
                                          </p:stCondLst>
                                          <p:endCondLst>
                                            <p:cond evt="onStopAudio" delay="0">
                                              <p:tgtEl>
                                                <p:sldTgt/>
                                              </p:tgtEl>
                                            </p:cond>
                                          </p:endCondLst>
                                        </p:cTn>
                                        <p:tgtEl>
                                          <p:sndTgt r:embed="rId10" name="hammer.wav"/>
                                        </p:tgtEl>
                                      </p:cMediaNode>
                                    </p:audio>
                                  </p:subTnLst>
                                </p:cTn>
                              </p:par>
                              <p:par>
                                <p:cTn id="70" presetID="22" presetClass="entr" presetSubtype="1" fill="hold" grpId="0" nodeType="withEffect">
                                  <p:stCondLst>
                                    <p:cond delay="0"/>
                                  </p:stCondLst>
                                  <p:childTnLst>
                                    <p:set>
                                      <p:cBhvr>
                                        <p:cTn id="71" dur="1" fill="hold">
                                          <p:stCondLst>
                                            <p:cond delay="0"/>
                                          </p:stCondLst>
                                        </p:cTn>
                                        <p:tgtEl>
                                          <p:spTgt spid="1065026"/>
                                        </p:tgtEl>
                                        <p:attrNameLst>
                                          <p:attrName>style.visibility</p:attrName>
                                        </p:attrNameLst>
                                      </p:cBhvr>
                                      <p:to>
                                        <p:strVal val="visible"/>
                                      </p:to>
                                    </p:set>
                                    <p:animEffect transition="in" filter="wipe(up)">
                                      <p:cBhvr>
                                        <p:cTn id="72" dur="500"/>
                                        <p:tgtEl>
                                          <p:spTgt spid="10650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065027"/>
                                        </p:tgtEl>
                                        <p:attrNameLst>
                                          <p:attrName>style.visibility</p:attrName>
                                        </p:attrNameLst>
                                      </p:cBhvr>
                                      <p:to>
                                        <p:strVal val="visible"/>
                                      </p:to>
                                    </p:set>
                                    <p:animEffect transition="in" filter="wipe(up)">
                                      <p:cBhvr>
                                        <p:cTn id="77" dur="5000"/>
                                        <p:tgtEl>
                                          <p:spTgt spid="1065027"/>
                                        </p:tgtEl>
                                      </p:cBhvr>
                                    </p:animEffect>
                                  </p:childTnLst>
                                  <p:subTnLst>
                                    <p:audio>
                                      <p:cMediaNode>
                                        <p:cTn display="0" masterRel="sameClick">
                                          <p:stCondLst>
                                            <p:cond evt="begin" delay="0">
                                              <p:tn val="75"/>
                                            </p:cond>
                                          </p:stCondLst>
                                          <p:endCondLst>
                                            <p:cond evt="onStopAudio" delay="0">
                                              <p:tgtEl>
                                                <p:sldTgt/>
                                              </p:tgtEl>
                                            </p:cond>
                                          </p:endCondLst>
                                        </p:cTn>
                                        <p:tgtEl>
                                          <p:sndTgt r:embed="rId12" name="AustinPowers-DrEvilAngr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6" grpId="0" animBg="1"/>
      <p:bldP spid="1065019" grpId="0" animBg="1"/>
      <p:bldP spid="1065022" grpId="0" animBg="1"/>
      <p:bldP spid="1065024" grpId="0" animBg="1"/>
      <p:bldP spid="1065025" grpId="0" animBg="1"/>
      <p:bldP spid="1065026" grpId="0" animBg="1"/>
      <p:bldP spid="1065027" grpId="0" animBg="1"/>
      <p:bldP spid="1065028" grpId="0" animBg="1"/>
      <p:bldP spid="1064965" grpId="0"/>
      <p:bldP spid="10650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photoelectric effect</a:t>
            </a:r>
            <a:endParaRPr lang="en-US" altLang="en-US" dirty="0">
              <a:solidFill>
                <a:srgbClr val="333399"/>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Einstein also discovered                                                        that if the </a:t>
            </a:r>
            <a:r>
              <a:rPr lang="en-US" altLang="en-US" dirty="0" smtClean="0">
                <a:solidFill>
                  <a:srgbClr val="000000"/>
                </a:solidFill>
                <a:cs typeface="Times New Roman" pitchFamily="18" charset="0"/>
              </a:rPr>
              <a:t>_______________                                                  ______________________                                                   ______________________                                               ______________________.</a:t>
            </a:r>
            <a:endParaRPr lang="en-US" altLang="en-US"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Einstein noted that </a:t>
            </a:r>
            <a:r>
              <a:rPr lang="en-US" altLang="en-US" dirty="0" smtClean="0">
                <a:solidFill>
                  <a:srgbClr val="000000"/>
                </a:solidFill>
                <a:cs typeface="Times New Roman" pitchFamily="18" charset="0"/>
                <a:sym typeface="Symbol" pitchFamily="18" charset="2"/>
              </a:rPr>
              <a:t>____________________________ _______________________________________________________________________________. </a:t>
            </a:r>
            <a:r>
              <a:rPr lang="en-US" altLang="en-US" dirty="0">
                <a:solidFill>
                  <a:srgbClr val="000000"/>
                </a:solidFill>
                <a:cs typeface="Times New Roman" pitchFamily="18" charset="0"/>
                <a:sym typeface="Symbol" pitchFamily="18" charset="2"/>
              </a:rPr>
              <a:t>He termed this </a:t>
            </a:r>
            <a:r>
              <a:rPr lang="en-US" altLang="en-US" dirty="0" smtClean="0">
                <a:solidFill>
                  <a:srgbClr val="000000"/>
                </a:solidFill>
                <a:cs typeface="Times New Roman" pitchFamily="18" charset="0"/>
                <a:sym typeface="Symbol" pitchFamily="18" charset="2"/>
              </a:rPr>
              <a:t>_________________________________________ ____________________________________________.</a:t>
            </a:r>
            <a:endParaRPr lang="en-US" altLang="en-US" b="1" dirty="0">
              <a:solidFill>
                <a:srgbClr val="000000"/>
              </a:solidFill>
              <a:cs typeface="Times New Roman" pitchFamily="18" charset="0"/>
              <a:sym typeface="Symbol" pitchFamily="18" charset="2"/>
            </a:endParaRPr>
          </a:p>
          <a:p>
            <a:pPr eaLnBrk="1" hangingPunct="1">
              <a:spcBef>
                <a:spcPct val="20000"/>
              </a:spcBef>
            </a:pPr>
            <a:r>
              <a:rPr lang="en-US" altLang="en-US" dirty="0">
                <a:solidFill>
                  <a:srgbClr val="000000"/>
                </a:solidFill>
                <a:cs typeface="Times New Roman" pitchFamily="18" charset="0"/>
                <a:sym typeface="Symbol" pitchFamily="18" charset="2"/>
              </a:rPr>
              <a:t>And finally, he observed that </a:t>
            </a:r>
            <a:r>
              <a:rPr lang="en-US" altLang="en-US" dirty="0" smtClean="0">
                <a:solidFill>
                  <a:srgbClr val="000000"/>
                </a:solidFill>
                <a:cs typeface="Times New Roman" pitchFamily="18" charset="0"/>
                <a:sym typeface="Symbol" pitchFamily="18" charset="2"/>
              </a:rPr>
              <a:t>if the frequency was above </a:t>
            </a:r>
            <a:r>
              <a:rPr lang="en-US" i="1" dirty="0" smtClean="0"/>
              <a:t>f</a:t>
            </a:r>
            <a:r>
              <a:rPr lang="en-US" baseline="-25000" dirty="0" smtClean="0"/>
              <a:t>0,</a:t>
            </a:r>
            <a:r>
              <a:rPr lang="en-US" dirty="0" smtClean="0"/>
              <a:t> e</a:t>
            </a:r>
            <a:r>
              <a:rPr lang="en-US" altLang="en-US" dirty="0" smtClean="0">
                <a:solidFill>
                  <a:srgbClr val="000000"/>
                </a:solidFill>
                <a:cs typeface="Times New Roman" pitchFamily="18" charset="0"/>
                <a:sym typeface="Symbol" pitchFamily="18" charset="2"/>
              </a:rPr>
              <a:t>ven </a:t>
            </a:r>
            <a:r>
              <a:rPr lang="en-US" altLang="en-US" dirty="0">
                <a:solidFill>
                  <a:srgbClr val="000000"/>
                </a:solidFill>
                <a:cs typeface="Times New Roman" pitchFamily="18" charset="0"/>
                <a:sym typeface="Symbol" pitchFamily="18" charset="2"/>
              </a:rPr>
              <a:t>if the intensity was extremely low, the photocurrent would begin immediately.</a:t>
            </a:r>
          </a:p>
        </p:txBody>
      </p:sp>
      <p:pic>
        <p:nvPicPr>
          <p:cNvPr id="9625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00575" y="1450975"/>
            <a:ext cx="4410075" cy="1981200"/>
          </a:xfrm>
          <a:prstGeom prst="rect">
            <a:avLst/>
          </a:prstGeom>
          <a:ln>
            <a:noFill/>
          </a:ln>
          <a:effectLst>
            <a:outerShdw blurRad="292100" dist="139700" dir="2700000" algn="tl" rotWithShape="0">
              <a:srgbClr val="333333">
                <a:alpha val="65000"/>
              </a:srgbClr>
            </a:outerShdw>
          </a:effectLst>
        </p:spPr>
      </p:pic>
      <p:sp>
        <p:nvSpPr>
          <p:cNvPr id="1067087" name="Freeform 79"/>
          <p:cNvSpPr>
            <a:spLocks/>
          </p:cNvSpPr>
          <p:nvPr/>
        </p:nvSpPr>
        <p:spPr bwMode="auto">
          <a:xfrm>
            <a:off x="5172075" y="2405063"/>
            <a:ext cx="3192463" cy="492125"/>
          </a:xfrm>
          <a:custGeom>
            <a:avLst/>
            <a:gdLst>
              <a:gd name="T0" fmla="*/ 2147483647 w 2011"/>
              <a:gd name="T1" fmla="*/ 0 h 310"/>
              <a:gd name="T2" fmla="*/ 2147483647 w 2011"/>
              <a:gd name="T3" fmla="*/ 0 h 310"/>
              <a:gd name="T4" fmla="*/ 0 w 2011"/>
              <a:gd name="T5" fmla="*/ 2147483647 h 310"/>
              <a:gd name="T6" fmla="*/ 0 60000 65536"/>
              <a:gd name="T7" fmla="*/ 0 60000 65536"/>
              <a:gd name="T8" fmla="*/ 0 60000 65536"/>
              <a:gd name="T9" fmla="*/ 0 w 2011"/>
              <a:gd name="T10" fmla="*/ 0 h 310"/>
              <a:gd name="T11" fmla="*/ 2011 w 2011"/>
              <a:gd name="T12" fmla="*/ 310 h 310"/>
            </a:gdLst>
            <a:ahLst/>
            <a:cxnLst>
              <a:cxn ang="T6">
                <a:pos x="T0" y="T1"/>
              </a:cxn>
              <a:cxn ang="T7">
                <a:pos x="T2" y="T3"/>
              </a:cxn>
              <a:cxn ang="T8">
                <a:pos x="T4" y="T5"/>
              </a:cxn>
            </a:cxnLst>
            <a:rect l="T9" t="T10" r="T11" b="T12"/>
            <a:pathLst>
              <a:path w="2011" h="310">
                <a:moveTo>
                  <a:pt x="2011" y="0"/>
                </a:moveTo>
                <a:lnTo>
                  <a:pt x="179" y="0"/>
                </a:lnTo>
                <a:lnTo>
                  <a:pt x="0" y="310"/>
                </a:lnTo>
              </a:path>
            </a:pathLst>
          </a:custGeom>
          <a:noFill/>
          <a:ln w="28575" cmpd="sng">
            <a:solidFill>
              <a:srgbClr val="FF0000"/>
            </a:solidFill>
            <a:round/>
            <a:headEnd/>
            <a:tailEnd/>
          </a:ln>
        </p:spPr>
        <p:txBody>
          <a:bodyPr/>
          <a:lstStyle/>
          <a:p>
            <a:endParaRPr lang="en-US"/>
          </a:p>
        </p:txBody>
      </p:sp>
      <p:sp>
        <p:nvSpPr>
          <p:cNvPr id="1067088" name="Freeform 80"/>
          <p:cNvSpPr>
            <a:spLocks/>
          </p:cNvSpPr>
          <p:nvPr/>
        </p:nvSpPr>
        <p:spPr bwMode="auto">
          <a:xfrm>
            <a:off x="4953000" y="2368550"/>
            <a:ext cx="3411538" cy="539750"/>
          </a:xfrm>
          <a:custGeom>
            <a:avLst/>
            <a:gdLst>
              <a:gd name="T0" fmla="*/ 2147483647 w 2149"/>
              <a:gd name="T1" fmla="*/ 0 h 340"/>
              <a:gd name="T2" fmla="*/ 2147483647 w 2149"/>
              <a:gd name="T3" fmla="*/ 0 h 340"/>
              <a:gd name="T4" fmla="*/ 0 w 2149"/>
              <a:gd name="T5" fmla="*/ 2147483647 h 340"/>
              <a:gd name="T6" fmla="*/ 0 60000 65536"/>
              <a:gd name="T7" fmla="*/ 0 60000 65536"/>
              <a:gd name="T8" fmla="*/ 0 60000 65536"/>
              <a:gd name="T9" fmla="*/ 0 w 2149"/>
              <a:gd name="T10" fmla="*/ 0 h 340"/>
              <a:gd name="T11" fmla="*/ 2149 w 2149"/>
              <a:gd name="T12" fmla="*/ 340 h 340"/>
            </a:gdLst>
            <a:ahLst/>
            <a:cxnLst>
              <a:cxn ang="T6">
                <a:pos x="T0" y="T1"/>
              </a:cxn>
              <a:cxn ang="T7">
                <a:pos x="T2" y="T3"/>
              </a:cxn>
              <a:cxn ang="T8">
                <a:pos x="T4" y="T5"/>
              </a:cxn>
            </a:cxnLst>
            <a:rect l="T9" t="T10" r="T11" b="T12"/>
            <a:pathLst>
              <a:path w="2149" h="340">
                <a:moveTo>
                  <a:pt x="2149" y="0"/>
                </a:moveTo>
                <a:lnTo>
                  <a:pt x="324" y="0"/>
                </a:lnTo>
                <a:lnTo>
                  <a:pt x="0" y="340"/>
                </a:lnTo>
              </a:path>
            </a:pathLst>
          </a:custGeom>
          <a:noFill/>
          <a:ln w="28575" cmpd="sng">
            <a:solidFill>
              <a:srgbClr val="FF6600"/>
            </a:solidFill>
            <a:round/>
            <a:headEnd/>
            <a:tailEnd/>
          </a:ln>
        </p:spPr>
        <p:txBody>
          <a:bodyPr/>
          <a:lstStyle/>
          <a:p>
            <a:endParaRPr lang="en-US"/>
          </a:p>
        </p:txBody>
      </p:sp>
      <p:sp>
        <p:nvSpPr>
          <p:cNvPr id="1067089" name="Freeform 81"/>
          <p:cNvSpPr>
            <a:spLocks/>
          </p:cNvSpPr>
          <p:nvPr/>
        </p:nvSpPr>
        <p:spPr bwMode="auto">
          <a:xfrm>
            <a:off x="4751388" y="2332038"/>
            <a:ext cx="3614737" cy="576262"/>
          </a:xfrm>
          <a:custGeom>
            <a:avLst/>
            <a:gdLst>
              <a:gd name="T0" fmla="*/ 2147483647 w 2277"/>
              <a:gd name="T1" fmla="*/ 0 h 363"/>
              <a:gd name="T2" fmla="*/ 2147483647 w 2277"/>
              <a:gd name="T3" fmla="*/ 0 h 363"/>
              <a:gd name="T4" fmla="*/ 0 w 2277"/>
              <a:gd name="T5" fmla="*/ 2147483647 h 363"/>
              <a:gd name="T6" fmla="*/ 0 60000 65536"/>
              <a:gd name="T7" fmla="*/ 0 60000 65536"/>
              <a:gd name="T8" fmla="*/ 0 60000 65536"/>
              <a:gd name="T9" fmla="*/ 0 w 2277"/>
              <a:gd name="T10" fmla="*/ 0 h 363"/>
              <a:gd name="T11" fmla="*/ 2277 w 2277"/>
              <a:gd name="T12" fmla="*/ 363 h 363"/>
            </a:gdLst>
            <a:ahLst/>
            <a:cxnLst>
              <a:cxn ang="T6">
                <a:pos x="T0" y="T1"/>
              </a:cxn>
              <a:cxn ang="T7">
                <a:pos x="T2" y="T3"/>
              </a:cxn>
              <a:cxn ang="T8">
                <a:pos x="T4" y="T5"/>
              </a:cxn>
            </a:cxnLst>
            <a:rect l="T9" t="T10" r="T11" b="T12"/>
            <a:pathLst>
              <a:path w="2277" h="363">
                <a:moveTo>
                  <a:pt x="2277" y="0"/>
                </a:moveTo>
                <a:lnTo>
                  <a:pt x="452" y="0"/>
                </a:lnTo>
                <a:lnTo>
                  <a:pt x="0" y="363"/>
                </a:lnTo>
              </a:path>
            </a:pathLst>
          </a:custGeom>
          <a:noFill/>
          <a:ln w="28575" cmpd="sng">
            <a:solidFill>
              <a:srgbClr val="FF00FF"/>
            </a:solidFill>
            <a:round/>
            <a:headEnd/>
            <a:tailEnd/>
          </a:ln>
        </p:spPr>
        <p:txBody>
          <a:bodyPr/>
          <a:lstStyle/>
          <a:p>
            <a:endParaRPr lang="en-US"/>
          </a:p>
        </p:txBody>
      </p:sp>
      <p:sp>
        <p:nvSpPr>
          <p:cNvPr id="2253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7010">
                                            <p:txEl>
                                              <p:pRg st="1" end="1"/>
                                            </p:txEl>
                                          </p:spTgt>
                                        </p:tgtEl>
                                        <p:attrNameLst>
                                          <p:attrName>style.visibility</p:attrName>
                                        </p:attrNameLst>
                                      </p:cBhvr>
                                      <p:to>
                                        <p:strVal val="visible"/>
                                      </p:to>
                                    </p:set>
                                    <p:anim calcmode="lin" valueType="num">
                                      <p:cBhvr additive="base">
                                        <p:cTn id="7" dur="500" fill="hold"/>
                                        <p:tgtEl>
                                          <p:spTgt spid="10670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70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6258"/>
                                        </p:tgtEl>
                                        <p:attrNameLst>
                                          <p:attrName>style.visibility</p:attrName>
                                        </p:attrNameLst>
                                      </p:cBhvr>
                                      <p:to>
                                        <p:strVal val="visible"/>
                                      </p:to>
                                    </p:set>
                                    <p:animEffect transition="in" filter="fade">
                                      <p:cBhvr>
                                        <p:cTn id="11" dur="2000"/>
                                        <p:tgtEl>
                                          <p:spTgt spid="962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67087"/>
                                        </p:tgtEl>
                                        <p:attrNameLst>
                                          <p:attrName>style.visibility</p:attrName>
                                        </p:attrNameLst>
                                      </p:cBhvr>
                                      <p:to>
                                        <p:strVal val="visible"/>
                                      </p:to>
                                    </p:set>
                                    <p:animEffect transition="in" filter="wipe(right)">
                                      <p:cBhvr>
                                        <p:cTn id="16" dur="2000"/>
                                        <p:tgtEl>
                                          <p:spTgt spid="1067087"/>
                                        </p:tgtEl>
                                      </p:cBhvr>
                                    </p:animEffect>
                                  </p:childTnLst>
                                  <p:subTnLst>
                                    <p:audio>
                                      <p:cMediaNode>
                                        <p:cTn display="0" masterRel="sameClick">
                                          <p:stCondLst>
                                            <p:cond evt="begin" delay="0">
                                              <p:tn val="14"/>
                                            </p:cond>
                                          </p:stCondLst>
                                          <p:endCondLst>
                                            <p:cond evt="onStopAudio" delay="0">
                                              <p:tgtEl>
                                                <p:sldTgt/>
                                              </p:tgtEl>
                                            </p:cond>
                                          </p:endCondLst>
                                        </p:cTn>
                                        <p:tgtEl>
                                          <p:sndTgt r:embed="rId5" name="drumroll.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67088"/>
                                        </p:tgtEl>
                                        <p:attrNameLst>
                                          <p:attrName>style.visibility</p:attrName>
                                        </p:attrNameLst>
                                      </p:cBhvr>
                                      <p:to>
                                        <p:strVal val="visible"/>
                                      </p:to>
                                    </p:set>
                                    <p:animEffect transition="in" filter="wipe(right)">
                                      <p:cBhvr>
                                        <p:cTn id="21" dur="2000"/>
                                        <p:tgtEl>
                                          <p:spTgt spid="1067088"/>
                                        </p:tgtEl>
                                      </p:cBhvr>
                                    </p:animEffect>
                                  </p:childTnLst>
                                  <p:subTnLst>
                                    <p:audio>
                                      <p:cMediaNode>
                                        <p:cTn display="0" masterRel="sameClick">
                                          <p:stCondLst>
                                            <p:cond evt="begin" delay="0">
                                              <p:tn val="19"/>
                                            </p:cond>
                                          </p:stCondLst>
                                          <p:endCondLst>
                                            <p:cond evt="onStopAudio" delay="0">
                                              <p:tgtEl>
                                                <p:sldTgt/>
                                              </p:tgtEl>
                                            </p:cond>
                                          </p:endCondLst>
                                        </p:cTn>
                                        <p:tgtEl>
                                          <p:sndTgt r:embed="rId5" name="drumroll.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067089"/>
                                        </p:tgtEl>
                                        <p:attrNameLst>
                                          <p:attrName>style.visibility</p:attrName>
                                        </p:attrNameLst>
                                      </p:cBhvr>
                                      <p:to>
                                        <p:strVal val="visible"/>
                                      </p:to>
                                    </p:set>
                                    <p:animEffect transition="in" filter="wipe(right)">
                                      <p:cBhvr>
                                        <p:cTn id="26" dur="2000"/>
                                        <p:tgtEl>
                                          <p:spTgt spid="1067089"/>
                                        </p:tgtEl>
                                      </p:cBhvr>
                                    </p:animEffect>
                                  </p:childTnLst>
                                  <p:subTnLst>
                                    <p:audio>
                                      <p:cMediaNode>
                                        <p:cTn display="0" masterRel="sameClick">
                                          <p:stCondLst>
                                            <p:cond evt="begin" delay="0">
                                              <p:tn val="24"/>
                                            </p:cond>
                                          </p:stCondLst>
                                          <p:endCondLst>
                                            <p:cond evt="onStopAudio" delay="0">
                                              <p:tgtEl>
                                                <p:sldTgt/>
                                              </p:tgtEl>
                                            </p:cond>
                                          </p:endCondLst>
                                        </p:cTn>
                                        <p:tgtEl>
                                          <p:sndTgt r:embed="rId5" name="drumrol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67010">
                                            <p:txEl>
                                              <p:pRg st="2" end="2"/>
                                            </p:txEl>
                                          </p:spTgt>
                                        </p:tgtEl>
                                        <p:attrNameLst>
                                          <p:attrName>style.visibility</p:attrName>
                                        </p:attrNameLst>
                                      </p:cBhvr>
                                      <p:to>
                                        <p:strVal val="visible"/>
                                      </p:to>
                                    </p:set>
                                    <p:anim calcmode="lin" valueType="num">
                                      <p:cBhvr additive="base">
                                        <p:cTn id="31" dur="500" fill="hold"/>
                                        <p:tgtEl>
                                          <p:spTgt spid="10670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670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67010">
                                            <p:txEl>
                                              <p:pRg st="3" end="3"/>
                                            </p:txEl>
                                          </p:spTgt>
                                        </p:tgtEl>
                                        <p:attrNameLst>
                                          <p:attrName>style.visibility</p:attrName>
                                        </p:attrNameLst>
                                      </p:cBhvr>
                                      <p:to>
                                        <p:strVal val="visible"/>
                                      </p:to>
                                    </p:set>
                                    <p:anim calcmode="lin" valueType="num">
                                      <p:cBhvr additive="base">
                                        <p:cTn id="37" dur="500" fill="hold"/>
                                        <p:tgtEl>
                                          <p:spTgt spid="10670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670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87" grpId="0" animBg="1"/>
      <p:bldP spid="1067088" grpId="0" animBg="1"/>
      <p:bldP spid="10670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85" name="Rectangle 29"/>
          <p:cNvSpPr>
            <a:spLocks noChangeArrowheads="1"/>
          </p:cNvSpPr>
          <p:nvPr/>
        </p:nvSpPr>
        <p:spPr bwMode="auto">
          <a:xfrm>
            <a:off x="674688" y="1798638"/>
            <a:ext cx="7772400" cy="4616450"/>
          </a:xfrm>
          <a:prstGeom prst="rect">
            <a:avLst/>
          </a:prstGeom>
          <a:solidFill>
            <a:srgbClr val="FFFFCC"/>
          </a:solidFill>
          <a:ln w="9525">
            <a:noFill/>
            <a:miter lim="800000"/>
            <a:headEnd/>
            <a:tailEnd/>
          </a:ln>
        </p:spPr>
        <p:txBody>
          <a:bodyPr/>
          <a:lstStyle/>
          <a:p>
            <a:pPr eaLnBrk="1" hangingPunct="1">
              <a:spcBef>
                <a:spcPct val="20000"/>
              </a:spcBef>
            </a:pPr>
            <a:r>
              <a:rPr lang="en-US" altLang="en-US">
                <a:sym typeface="Symbol" pitchFamily="18" charset="2"/>
              </a:rPr>
              <a:t>EXAMPLE: Complete the table…</a:t>
            </a:r>
          </a:p>
        </p:txBody>
      </p:sp>
      <p:sp>
        <p:nvSpPr>
          <p:cNvPr id="23555"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graphicFrame>
        <p:nvGraphicFramePr>
          <p:cNvPr id="1069130" name="Group 74"/>
          <p:cNvGraphicFramePr>
            <a:graphicFrameLocks noGrp="1"/>
          </p:cNvGraphicFramePr>
          <p:nvPr/>
        </p:nvGraphicFramePr>
        <p:xfrm>
          <a:off x="762000" y="2360613"/>
          <a:ext cx="7543800" cy="3957636"/>
        </p:xfrm>
        <a:graphic>
          <a:graphicData uri="http://schemas.openxmlformats.org/drawingml/2006/table">
            <a:tbl>
              <a:tblPr/>
              <a:tblGrid>
                <a:gridCol w="5486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463587">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The photoelectric effect and classical wave theory compared…</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701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Characteristics observed in the photoelectric effect.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Classical Wave Theory OK?</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463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Arial" charset="0"/>
                        </a:rPr>
                        <a:t>I</a:t>
                      </a:r>
                      <a:r>
                        <a:rPr kumimoji="0" lang="en-US" sz="2000" b="0" i="0" u="none" strike="noStrike" cap="none" normalizeH="0" baseline="-25000" dirty="0" err="1" smtClean="0">
                          <a:ln>
                            <a:noFill/>
                          </a:ln>
                          <a:solidFill>
                            <a:schemeClr val="tx1"/>
                          </a:solidFill>
                          <a:effectLst/>
                          <a:latin typeface="Arial" charset="0"/>
                        </a:rPr>
                        <a:t>p</a:t>
                      </a:r>
                      <a:r>
                        <a:rPr kumimoji="0" lang="en-US" sz="2000" b="0" i="0" u="none" strike="noStrike" cap="none" normalizeH="0" baseline="-25000" dirty="0" smtClean="0">
                          <a:ln>
                            <a:noFill/>
                          </a:ln>
                          <a:solidFill>
                            <a:schemeClr val="tx1"/>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is proportional to the light’s intensity.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Arial" charset="0"/>
                        </a:rPr>
                        <a:t>I</a:t>
                      </a:r>
                      <a:r>
                        <a:rPr kumimoji="0" lang="en-US" sz="2000" b="0" i="0" u="none" strike="noStrike" cap="none" normalizeH="0" baseline="-25000" dirty="0" err="1" smtClean="0">
                          <a:ln>
                            <a:noFill/>
                          </a:ln>
                          <a:solidFill>
                            <a:schemeClr val="tx1"/>
                          </a:solidFill>
                          <a:effectLst/>
                          <a:latin typeface="Arial" charset="0"/>
                        </a:rPr>
                        <a:t>p</a:t>
                      </a:r>
                      <a:r>
                        <a:rPr kumimoji="0" lang="en-US" sz="2000" b="0" i="0" u="none" strike="noStrike" cap="none" normalizeH="0" baseline="0" dirty="0" smtClean="0">
                          <a:ln>
                            <a:noFill/>
                          </a:ln>
                          <a:solidFill>
                            <a:schemeClr val="tx1"/>
                          </a:solidFill>
                          <a:effectLst/>
                          <a:latin typeface="Arial" charset="0"/>
                        </a:rPr>
                        <a:t> is zero for low enough cutoff frequency </a:t>
                      </a:r>
                      <a:r>
                        <a:rPr kumimoji="0" lang="en-US" sz="2000" b="0" i="1" u="none" strike="noStrike" cap="none" normalizeH="0" baseline="0" dirty="0" smtClean="0">
                          <a:ln>
                            <a:noFill/>
                          </a:ln>
                          <a:solidFill>
                            <a:schemeClr val="tx1"/>
                          </a:solidFill>
                          <a:effectLst/>
                          <a:latin typeface="Arial" charset="0"/>
                        </a:rPr>
                        <a:t>f</a:t>
                      </a:r>
                      <a:r>
                        <a:rPr kumimoji="0" lang="en-US" sz="2000" b="0" i="0" u="none" strike="noStrike" cap="none" normalizeH="0" baseline="-25000" dirty="0" smtClean="0">
                          <a:ln>
                            <a:noFill/>
                          </a:ln>
                          <a:solidFill>
                            <a:schemeClr val="tx1"/>
                          </a:solidFill>
                          <a:effectLst/>
                          <a:latin typeface="Arial" charset="0"/>
                        </a:rPr>
                        <a:t>0</a:t>
                      </a:r>
                      <a:r>
                        <a:rPr kumimoji="0" lang="en-US" sz="2000" b="0" i="0" u="none" strike="noStrike" cap="none" normalizeH="0" baseline="0" dirty="0" smtClean="0">
                          <a:ln>
                            <a:noFill/>
                          </a:ln>
                          <a:solidFill>
                            <a:schemeClr val="tx1"/>
                          </a:solidFill>
                          <a:effectLst/>
                          <a:latin typeface="Arial" charset="0"/>
                        </a:rPr>
                        <a:t> regardless of the intensity of the light.</a:t>
                      </a:r>
                      <a:endParaRPr kumimoji="0" lang="en-US" sz="2000" b="0" i="1"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Arial" charset="0"/>
                        </a:rPr>
                        <a:t>I</a:t>
                      </a:r>
                      <a:r>
                        <a:rPr kumimoji="0" lang="en-US" sz="2000" b="0" i="0" u="none" strike="noStrike" cap="none" normalizeH="0" baseline="-25000" dirty="0" err="1" smtClean="0">
                          <a:ln>
                            <a:noFill/>
                          </a:ln>
                          <a:solidFill>
                            <a:schemeClr val="tx1"/>
                          </a:solidFill>
                          <a:effectLst/>
                          <a:latin typeface="Arial" charset="0"/>
                        </a:rPr>
                        <a:t>p</a:t>
                      </a:r>
                      <a:r>
                        <a:rPr kumimoji="0" lang="en-US" sz="2000" b="0" i="0" u="none" strike="noStrike" cap="none" normalizeH="0" baseline="0" dirty="0" smtClean="0">
                          <a:ln>
                            <a:noFill/>
                          </a:ln>
                          <a:solidFill>
                            <a:schemeClr val="tx1"/>
                          </a:solidFill>
                          <a:effectLst/>
                          <a:latin typeface="Arial" charset="0"/>
                        </a:rPr>
                        <a:t> is observed immediately even with a low intensity of light above the cutoff frequency </a:t>
                      </a:r>
                      <a:r>
                        <a:rPr kumimoji="0" lang="en-US" sz="2000" b="0" i="1" u="none" strike="noStrike" cap="none" normalizeH="0" baseline="0" dirty="0" smtClean="0">
                          <a:ln>
                            <a:noFill/>
                          </a:ln>
                          <a:solidFill>
                            <a:schemeClr val="tx1"/>
                          </a:solidFill>
                          <a:effectLst/>
                          <a:latin typeface="Arial" charset="0"/>
                        </a:rPr>
                        <a:t>f</a:t>
                      </a:r>
                      <a:r>
                        <a:rPr kumimoji="0" lang="en-US" sz="2000" b="0" i="0" u="none" strike="noStrike" cap="none" normalizeH="0" baseline="-25000" dirty="0" smtClean="0">
                          <a:ln>
                            <a:noFill/>
                          </a:ln>
                          <a:solidFill>
                            <a:schemeClr val="tx1"/>
                          </a:solidFill>
                          <a:effectLst/>
                          <a:latin typeface="Arial" charset="0"/>
                        </a:rPr>
                        <a:t>0</a:t>
                      </a:r>
                      <a:r>
                        <a:rPr kumimoji="0" lang="en-US" sz="2000" b="0" i="0" u="none" strike="noStrike" cap="none" normalizeH="0" baseline="0" dirty="0" smtClean="0">
                          <a:ln>
                            <a:noFill/>
                          </a:ln>
                          <a:solidFill>
                            <a:schemeClr val="tx1"/>
                          </a:solidFill>
                          <a:effectLst/>
                          <a:latin typeface="Arial" charset="0"/>
                        </a:rPr>
                        <a:t>.</a:t>
                      </a:r>
                      <a:endParaRPr kumimoji="0" lang="en-US" sz="2000" b="0" i="1"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3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rPr>
                        <a:t>E</a:t>
                      </a:r>
                      <a:r>
                        <a:rPr kumimoji="0" lang="en-US" sz="2000" b="0" i="0" u="none" strike="noStrike" cap="none" normalizeH="0" baseline="-25000" dirty="0" smtClean="0">
                          <a:ln>
                            <a:noFill/>
                          </a:ln>
                          <a:solidFill>
                            <a:schemeClr val="tx1"/>
                          </a:solidFill>
                          <a:effectLst/>
                          <a:latin typeface="Arial" charset="0"/>
                        </a:rPr>
                        <a:t>K</a:t>
                      </a:r>
                      <a:r>
                        <a:rPr kumimoji="0" lang="en-US" sz="2000" b="0" i="0" u="none" strike="noStrike" cap="none" normalizeH="0" baseline="0" dirty="0" smtClean="0">
                          <a:ln>
                            <a:noFill/>
                          </a:ln>
                          <a:solidFill>
                            <a:schemeClr val="tx1"/>
                          </a:solidFill>
                          <a:effectLst/>
                          <a:latin typeface="Arial" charset="0"/>
                        </a:rPr>
                        <a:t> is independent of intensity of light.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3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rPr>
                        <a:t>E</a:t>
                      </a:r>
                      <a:r>
                        <a:rPr kumimoji="0" lang="en-US" sz="2000" b="0" i="0" u="none" strike="noStrike" cap="none" normalizeH="0" baseline="-25000" dirty="0" smtClean="0">
                          <a:ln>
                            <a:noFill/>
                          </a:ln>
                          <a:solidFill>
                            <a:schemeClr val="tx1"/>
                          </a:solidFill>
                          <a:effectLst/>
                          <a:latin typeface="Arial" charset="0"/>
                        </a:rPr>
                        <a:t>K</a:t>
                      </a:r>
                      <a:r>
                        <a:rPr kumimoji="0" lang="en-US" sz="2000" b="0" i="0" u="none" strike="noStrike" cap="none" normalizeH="0" baseline="0" dirty="0" smtClean="0">
                          <a:ln>
                            <a:noFill/>
                          </a:ln>
                          <a:solidFill>
                            <a:schemeClr val="tx1"/>
                          </a:solidFill>
                          <a:effectLst/>
                          <a:latin typeface="Arial" charset="0"/>
                        </a:rPr>
                        <a:t> is dependent on frequency of light.</a:t>
                      </a:r>
                      <a:endParaRPr kumimoji="0" lang="en-US" sz="2000" b="0" i="1"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58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9085">
                                            <p:txEl>
                                              <p:pRg st="0" end="0"/>
                                            </p:txEl>
                                          </p:spTgt>
                                        </p:tgtEl>
                                        <p:attrNameLst>
                                          <p:attrName>style.visibility</p:attrName>
                                        </p:attrNameLst>
                                      </p:cBhvr>
                                      <p:to>
                                        <p:strVal val="visible"/>
                                      </p:to>
                                    </p:set>
                                    <p:anim calcmode="lin" valueType="num">
                                      <p:cBhvr additive="base">
                                        <p:cTn id="7" dur="500" fill="hold"/>
                                        <p:tgtEl>
                                          <p:spTgt spid="10690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90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1069130"/>
                                        </p:tgtEl>
                                        <p:attrNameLst>
                                          <p:attrName>style.visibility</p:attrName>
                                        </p:attrNameLst>
                                      </p:cBhvr>
                                      <p:to>
                                        <p:strVal val="visible"/>
                                      </p:to>
                                    </p:set>
                                    <p:animEffect transition="in" filter="wipe(down)">
                                      <p:cBhvr>
                                        <p:cTn id="13" dur="580">
                                          <p:stCondLst>
                                            <p:cond delay="0"/>
                                          </p:stCondLst>
                                        </p:cTn>
                                        <p:tgtEl>
                                          <p:spTgt spid="1069130"/>
                                        </p:tgtEl>
                                      </p:cBhvr>
                                    </p:animEffect>
                                    <p:anim calcmode="lin" valueType="num">
                                      <p:cBhvr>
                                        <p:cTn id="14" dur="1822" tmFilter="0,0; 0.14,0.36; 0.43,0.73; 0.71,0.91; 1.0,1.0">
                                          <p:stCondLst>
                                            <p:cond delay="0"/>
                                          </p:stCondLst>
                                        </p:cTn>
                                        <p:tgtEl>
                                          <p:spTgt spid="106913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6913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6913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6913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6913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69130"/>
                                        </p:tgtEl>
                                      </p:cBhvr>
                                      <p:to x="100000" y="60000"/>
                                    </p:animScale>
                                    <p:animScale>
                                      <p:cBhvr>
                                        <p:cTn id="20" dur="166" decel="50000">
                                          <p:stCondLst>
                                            <p:cond delay="676"/>
                                          </p:stCondLst>
                                        </p:cTn>
                                        <p:tgtEl>
                                          <p:spTgt spid="1069130"/>
                                        </p:tgtEl>
                                      </p:cBhvr>
                                      <p:to x="100000" y="100000"/>
                                    </p:animScale>
                                    <p:animScale>
                                      <p:cBhvr>
                                        <p:cTn id="21" dur="26">
                                          <p:stCondLst>
                                            <p:cond delay="1312"/>
                                          </p:stCondLst>
                                        </p:cTn>
                                        <p:tgtEl>
                                          <p:spTgt spid="1069130"/>
                                        </p:tgtEl>
                                      </p:cBhvr>
                                      <p:to x="100000" y="80000"/>
                                    </p:animScale>
                                    <p:animScale>
                                      <p:cBhvr>
                                        <p:cTn id="22" dur="166" decel="50000">
                                          <p:stCondLst>
                                            <p:cond delay="1338"/>
                                          </p:stCondLst>
                                        </p:cTn>
                                        <p:tgtEl>
                                          <p:spTgt spid="1069130"/>
                                        </p:tgtEl>
                                      </p:cBhvr>
                                      <p:to x="100000" y="100000"/>
                                    </p:animScale>
                                    <p:animScale>
                                      <p:cBhvr>
                                        <p:cTn id="23" dur="26">
                                          <p:stCondLst>
                                            <p:cond delay="1642"/>
                                          </p:stCondLst>
                                        </p:cTn>
                                        <p:tgtEl>
                                          <p:spTgt spid="1069130"/>
                                        </p:tgtEl>
                                      </p:cBhvr>
                                      <p:to x="100000" y="90000"/>
                                    </p:animScale>
                                    <p:animScale>
                                      <p:cBhvr>
                                        <p:cTn id="24" dur="166" decel="50000">
                                          <p:stCondLst>
                                            <p:cond delay="1668"/>
                                          </p:stCondLst>
                                        </p:cTn>
                                        <p:tgtEl>
                                          <p:spTgt spid="1069130"/>
                                        </p:tgtEl>
                                      </p:cBhvr>
                                      <p:to x="100000" y="100000"/>
                                    </p:animScale>
                                    <p:animScale>
                                      <p:cBhvr>
                                        <p:cTn id="25" dur="26">
                                          <p:stCondLst>
                                            <p:cond delay="1808"/>
                                          </p:stCondLst>
                                        </p:cTn>
                                        <p:tgtEl>
                                          <p:spTgt spid="1069130"/>
                                        </p:tgtEl>
                                      </p:cBhvr>
                                      <p:to x="100000" y="95000"/>
                                    </p:animScale>
                                    <p:animScale>
                                      <p:cBhvr>
                                        <p:cTn id="26" dur="166" decel="50000">
                                          <p:stCondLst>
                                            <p:cond delay="1834"/>
                                          </p:stCondLst>
                                        </p:cTn>
                                        <p:tgtEl>
                                          <p:spTgt spid="1069130"/>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ChangeArrowheads="1"/>
          </p:cNvSpPr>
          <p:nvPr/>
        </p:nvSpPr>
        <p:spPr bwMode="auto">
          <a:xfrm>
            <a:off x="685800" y="1343025"/>
            <a:ext cx="7772400" cy="5467350"/>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photoelectric effect </a:t>
            </a:r>
          </a:p>
          <a:p>
            <a:pPr eaLnBrk="1" hangingPunct="1">
              <a:spcBef>
                <a:spcPct val="20000"/>
              </a:spcBef>
            </a:pPr>
            <a:r>
              <a:rPr lang="en-US" altLang="en-US" dirty="0">
                <a:solidFill>
                  <a:srgbClr val="000000"/>
                </a:solidFill>
                <a:cs typeface="Times New Roman" pitchFamily="18" charset="0"/>
                <a:sym typeface="Symbol" pitchFamily="18" charset="2"/>
              </a:rPr>
              <a:t>Einstein found that if he treated light as if it were a stream of particles instead of a wave that his theory could predict all of the observed results of the photoelectric effect.</a:t>
            </a:r>
          </a:p>
          <a:p>
            <a:pPr eaLnBrk="1" hangingPunct="1">
              <a:spcBef>
                <a:spcPct val="20000"/>
              </a:spcBef>
            </a:pPr>
            <a:r>
              <a:rPr lang="en-US" altLang="en-US" dirty="0">
                <a:solidFill>
                  <a:srgbClr val="000000"/>
                </a:solidFill>
                <a:cs typeface="Times New Roman" pitchFamily="18" charset="0"/>
                <a:sym typeface="Symbol" pitchFamily="18" charset="2"/>
              </a:rPr>
              <a:t>The </a:t>
            </a:r>
            <a:r>
              <a:rPr lang="en-US" altLang="en-US" dirty="0" smtClean="0">
                <a:solidFill>
                  <a:srgbClr val="000000"/>
                </a:solidFill>
                <a:cs typeface="Times New Roman" pitchFamily="18" charset="0"/>
                <a:sym typeface="Symbol" pitchFamily="18" charset="2"/>
              </a:rPr>
              <a:t>____________________ has </a:t>
            </a:r>
            <a:r>
              <a:rPr lang="en-US" altLang="en-US" dirty="0">
                <a:solidFill>
                  <a:srgbClr val="000000"/>
                </a:solidFill>
                <a:cs typeface="Times New Roman" pitchFamily="18" charset="0"/>
                <a:sym typeface="Symbol" pitchFamily="18" charset="2"/>
              </a:rPr>
              <a:t>the same energy as Planck’s quantum of thermal oscillation:</a:t>
            </a:r>
          </a:p>
          <a:p>
            <a:pPr eaLnBrk="1" hangingPunct="1">
              <a:spcBef>
                <a:spcPct val="20000"/>
              </a:spcBef>
            </a:pPr>
            <a:endParaRPr lang="en-US" altLang="en-US" dirty="0">
              <a:solidFill>
                <a:srgbClr val="000000"/>
              </a:solidFill>
              <a:cs typeface="Times New Roman" pitchFamily="18" charset="0"/>
              <a:sym typeface="Symbol" pitchFamily="18" charset="2"/>
            </a:endParaRPr>
          </a:p>
          <a:p>
            <a:pPr eaLnBrk="1" hangingPunct="1">
              <a:spcBef>
                <a:spcPts val="1400"/>
              </a:spcBef>
            </a:pPr>
            <a:r>
              <a:rPr lang="en-US" altLang="en-US" dirty="0">
                <a:solidFill>
                  <a:srgbClr val="000000"/>
                </a:solidFill>
                <a:cs typeface="Times New Roman" pitchFamily="18" charset="0"/>
                <a:sym typeface="Symbol" pitchFamily="18" charset="2"/>
              </a:rPr>
              <a:t>Einstein defined a </a:t>
            </a:r>
            <a:r>
              <a:rPr lang="en-US" altLang="en-US" b="1" dirty="0" smtClean="0">
                <a:solidFill>
                  <a:srgbClr val="000000"/>
                </a:solidFill>
                <a:cs typeface="Times New Roman" pitchFamily="18" charset="0"/>
                <a:sym typeface="Symbol" pitchFamily="18" charset="2"/>
              </a:rPr>
              <a:t>_______________ </a:t>
            </a:r>
            <a:r>
              <a:rPr lang="en-US" altLang="en-US" dirty="0" smtClean="0">
                <a:solidFill>
                  <a:srgbClr val="000000"/>
                </a:solidFill>
                <a:cs typeface="Times New Roman" pitchFamily="18" charset="0"/>
                <a:sym typeface="Symbol" pitchFamily="18" charset="2"/>
              </a:rPr>
              <a:t>which </a:t>
            </a:r>
            <a:r>
              <a:rPr lang="en-US" altLang="en-US" dirty="0">
                <a:solidFill>
                  <a:srgbClr val="000000"/>
                </a:solidFill>
                <a:cs typeface="Times New Roman" pitchFamily="18" charset="0"/>
                <a:sym typeface="Symbol" pitchFamily="18" charset="2"/>
              </a:rPr>
              <a:t>was the </a:t>
            </a:r>
            <a:r>
              <a:rPr lang="en-US" altLang="en-US" dirty="0" smtClean="0">
                <a:solidFill>
                  <a:srgbClr val="000000"/>
                </a:solidFill>
                <a:cs typeface="Times New Roman" pitchFamily="18" charset="0"/>
                <a:sym typeface="Symbol" pitchFamily="18" charset="2"/>
              </a:rPr>
              <a:t>_________________________________________________________. </a:t>
            </a:r>
            <a:r>
              <a:rPr lang="en-US" altLang="en-US" dirty="0">
                <a:solidFill>
                  <a:srgbClr val="000000"/>
                </a:solidFill>
                <a:cs typeface="Times New Roman" pitchFamily="18" charset="0"/>
                <a:sym typeface="Symbol" pitchFamily="18" charset="2"/>
              </a:rPr>
              <a:t>A photon having a frequency at least as great as the cutoff frequency </a:t>
            </a:r>
            <a:r>
              <a:rPr lang="en-US" altLang="en-US" i="1" dirty="0">
                <a:solidFill>
                  <a:srgbClr val="000000"/>
                </a:solidFill>
                <a:cs typeface="Times New Roman" pitchFamily="18" charset="0"/>
                <a:sym typeface="Symbol" pitchFamily="18" charset="2"/>
              </a:rPr>
              <a:t>f</a:t>
            </a:r>
            <a:r>
              <a:rPr lang="en-US" altLang="en-US" baseline="-25000" dirty="0">
                <a:solidFill>
                  <a:srgbClr val="000000"/>
                </a:solidFill>
                <a:cs typeface="Times New Roman" pitchFamily="18" charset="0"/>
                <a:sym typeface="Symbol" pitchFamily="18" charset="2"/>
              </a:rPr>
              <a:t>0</a:t>
            </a:r>
            <a:r>
              <a:rPr lang="en-US" altLang="en-US" dirty="0">
                <a:solidFill>
                  <a:srgbClr val="000000"/>
                </a:solidFill>
                <a:cs typeface="Times New Roman" pitchFamily="18" charset="0"/>
                <a:sym typeface="Symbol" pitchFamily="18" charset="2"/>
              </a:rPr>
              <a:t> was needed. </a:t>
            </a:r>
          </a:p>
        </p:txBody>
      </p:sp>
      <p:grpSp>
        <p:nvGrpSpPr>
          <p:cNvPr id="2" name="Group 15"/>
          <p:cNvGrpSpPr>
            <a:grpSpLocks/>
          </p:cNvGrpSpPr>
          <p:nvPr/>
        </p:nvGrpSpPr>
        <p:grpSpPr bwMode="auto">
          <a:xfrm>
            <a:off x="809625" y="4124325"/>
            <a:ext cx="7464425" cy="595593"/>
            <a:chOff x="510" y="3419"/>
            <a:chExt cx="4702" cy="291"/>
          </a:xfrm>
        </p:grpSpPr>
        <p:sp>
          <p:nvSpPr>
            <p:cNvPr id="24586" name="Text Box 17"/>
            <p:cNvSpPr txBox="1">
              <a:spLocks noChangeArrowheads="1"/>
            </p:cNvSpPr>
            <p:nvPr/>
          </p:nvSpPr>
          <p:spPr bwMode="auto">
            <a:xfrm>
              <a:off x="3319" y="3419"/>
              <a:ext cx="189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energy of a photon</a:t>
              </a:r>
            </a:p>
          </p:txBody>
        </p:sp>
        <p:sp>
          <p:nvSpPr>
            <p:cNvPr id="24587" name="Rectangle 18"/>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 name="Group 19"/>
          <p:cNvGrpSpPr>
            <a:grpSpLocks/>
          </p:cNvGrpSpPr>
          <p:nvPr/>
        </p:nvGrpSpPr>
        <p:grpSpPr bwMode="auto">
          <a:xfrm>
            <a:off x="808038" y="6239741"/>
            <a:ext cx="7464425" cy="461963"/>
            <a:chOff x="510" y="3419"/>
            <a:chExt cx="4702" cy="291"/>
          </a:xfrm>
        </p:grpSpPr>
        <p:sp>
          <p:nvSpPr>
            <p:cNvPr id="24583" name="Text Box 21"/>
            <p:cNvSpPr txBox="1">
              <a:spLocks noChangeArrowheads="1"/>
            </p:cNvSpPr>
            <p:nvPr/>
          </p:nvSpPr>
          <p:spPr bwMode="auto">
            <a:xfrm>
              <a:off x="3319" y="3419"/>
              <a:ext cx="189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the work function</a:t>
              </a:r>
            </a:p>
          </p:txBody>
        </p:sp>
        <p:sp>
          <p:nvSpPr>
            <p:cNvPr id="24584" name="Rectangle 22"/>
            <p:cNvSpPr>
              <a:spLocks noChangeArrowheads="1"/>
            </p:cNvSpPr>
            <p:nvPr/>
          </p:nvSpPr>
          <p:spPr bwMode="auto">
            <a:xfrm>
              <a:off x="510" y="3421"/>
              <a:ext cx="4701" cy="288"/>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2458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1106">
                                            <p:txEl>
                                              <p:pRg st="1" end="1"/>
                                            </p:txEl>
                                          </p:spTgt>
                                        </p:tgtEl>
                                        <p:attrNameLst>
                                          <p:attrName>style.visibility</p:attrName>
                                        </p:attrNameLst>
                                      </p:cBhvr>
                                      <p:to>
                                        <p:strVal val="visible"/>
                                      </p:to>
                                    </p:set>
                                    <p:anim calcmode="lin" valueType="num">
                                      <p:cBhvr additive="base">
                                        <p:cTn id="7" dur="500" fill="hold"/>
                                        <p:tgtEl>
                                          <p:spTgt spid="10711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1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71106">
                                            <p:txEl>
                                              <p:pRg st="2" end="2"/>
                                            </p:txEl>
                                          </p:spTgt>
                                        </p:tgtEl>
                                        <p:attrNameLst>
                                          <p:attrName>style.visibility</p:attrName>
                                        </p:attrNameLst>
                                      </p:cBhvr>
                                      <p:to>
                                        <p:strVal val="visible"/>
                                      </p:to>
                                    </p:set>
                                    <p:anim calcmode="lin" valueType="num">
                                      <p:cBhvr additive="base">
                                        <p:cTn id="13" dur="500" fill="hold"/>
                                        <p:tgtEl>
                                          <p:spTgt spid="10711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1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071106">
                                            <p:txEl>
                                              <p:pRg st="4" end="4"/>
                                            </p:txEl>
                                          </p:spTgt>
                                        </p:tgtEl>
                                        <p:attrNameLst>
                                          <p:attrName>style.visibility</p:attrName>
                                        </p:attrNameLst>
                                      </p:cBhvr>
                                      <p:to>
                                        <p:strVal val="visible"/>
                                      </p:to>
                                    </p:set>
                                    <p:anim calcmode="lin" valueType="num">
                                      <p:cBhvr additive="base">
                                        <p:cTn id="26" dur="500" fill="hold"/>
                                        <p:tgtEl>
                                          <p:spTgt spid="1071106">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71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ChangeArrowheads="1"/>
          </p:cNvSpPr>
          <p:nvPr/>
        </p:nvSpPr>
        <p:spPr bwMode="auto">
          <a:xfrm>
            <a:off x="685800" y="1343025"/>
            <a:ext cx="7772400" cy="50450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photoelectric effect </a:t>
            </a:r>
          </a:p>
          <a:p>
            <a:pPr eaLnBrk="1" hangingPunct="1">
              <a:spcBef>
                <a:spcPct val="20000"/>
              </a:spcBef>
            </a:pPr>
            <a:r>
              <a:rPr lang="en-US" altLang="en-US" dirty="0">
                <a:solidFill>
                  <a:srgbClr val="000000"/>
                </a:solidFill>
                <a:cs typeface="Times New Roman" pitchFamily="18" charset="0"/>
                <a:sym typeface="Symbol" pitchFamily="18" charset="2"/>
              </a:rPr>
              <a:t>If an electron was freed by the incoming </a:t>
            </a:r>
            <a:r>
              <a:rPr lang="en-US" altLang="en-US" dirty="0" smtClean="0">
                <a:solidFill>
                  <a:srgbClr val="000000"/>
                </a:solidFill>
                <a:cs typeface="Times New Roman" pitchFamily="18" charset="0"/>
                <a:sym typeface="Symbol" pitchFamily="18" charset="2"/>
              </a:rPr>
              <a:t>__________ </a:t>
            </a:r>
            <a:r>
              <a:rPr lang="en-US" altLang="en-US" dirty="0">
                <a:solidFill>
                  <a:srgbClr val="000000"/>
                </a:solidFill>
                <a:cs typeface="Times New Roman" pitchFamily="18" charset="0"/>
                <a:sym typeface="Symbol" pitchFamily="18" charset="2"/>
              </a:rPr>
              <a:t>having energy </a:t>
            </a:r>
            <a:r>
              <a:rPr lang="en-US" altLang="en-US" i="1" dirty="0">
                <a:solidFill>
                  <a:srgbClr val="000000"/>
                </a:solidFill>
                <a:cs typeface="Times New Roman" pitchFamily="18" charset="0"/>
                <a:sym typeface="Symbol" pitchFamily="18" charset="2"/>
              </a:rPr>
              <a:t>E </a:t>
            </a:r>
            <a:r>
              <a:rPr lang="en-US" altLang="en-US" dirty="0">
                <a:solidFill>
                  <a:srgbClr val="000000"/>
                </a:solidFill>
                <a:cs typeface="Times New Roman" pitchFamily="18" charset="0"/>
                <a:sym typeface="Symbol" pitchFamily="18" charset="2"/>
              </a:rPr>
              <a:t>= </a:t>
            </a:r>
            <a:r>
              <a:rPr lang="en-US" altLang="en-US" i="1" dirty="0" err="1">
                <a:solidFill>
                  <a:srgbClr val="000000"/>
                </a:solidFill>
                <a:cs typeface="Times New Roman" pitchFamily="18" charset="0"/>
                <a:sym typeface="Symbol" pitchFamily="18" charset="2"/>
              </a:rPr>
              <a:t>hf</a:t>
            </a:r>
            <a:r>
              <a:rPr lang="en-US" altLang="en-US" dirty="0">
                <a:solidFill>
                  <a:srgbClr val="000000"/>
                </a:solidFill>
                <a:cs typeface="Times New Roman" pitchFamily="18" charset="0"/>
                <a:sym typeface="Symbol" pitchFamily="18" charset="2"/>
              </a:rPr>
              <a:t>, and if it </a:t>
            </a:r>
            <a:r>
              <a:rPr lang="en-US" altLang="en-US" dirty="0" smtClean="0">
                <a:solidFill>
                  <a:srgbClr val="000000"/>
                </a:solidFill>
                <a:cs typeface="Times New Roman" pitchFamily="18" charset="0"/>
                <a:sym typeface="Symbol" pitchFamily="18" charset="2"/>
              </a:rPr>
              <a:t>____________________ ______________, </a:t>
            </a:r>
            <a:r>
              <a:rPr lang="en-US" altLang="en-US" dirty="0">
                <a:solidFill>
                  <a:srgbClr val="000000"/>
                </a:solidFill>
                <a:cs typeface="Times New Roman" pitchFamily="18" charset="0"/>
                <a:sym typeface="Symbol" pitchFamily="18" charset="2"/>
              </a:rPr>
              <a:t>the electron would have a </a:t>
            </a:r>
            <a:r>
              <a:rPr lang="en-US" altLang="en-US" dirty="0" smtClean="0">
                <a:solidFill>
                  <a:srgbClr val="000000"/>
                </a:solidFill>
                <a:cs typeface="Times New Roman" pitchFamily="18" charset="0"/>
                <a:sym typeface="Symbol" pitchFamily="18" charset="2"/>
              </a:rPr>
              <a:t>________ _________________ </a:t>
            </a:r>
            <a:r>
              <a:rPr lang="en-US" altLang="en-US" dirty="0">
                <a:solidFill>
                  <a:srgbClr val="000000"/>
                </a:solidFill>
                <a:cs typeface="Times New Roman" pitchFamily="18" charset="0"/>
                <a:sym typeface="Symbol" pitchFamily="18" charset="2"/>
              </a:rPr>
              <a:t>in the amount of</a:t>
            </a:r>
          </a:p>
          <a:p>
            <a:pPr eaLnBrk="1" hangingPunct="1">
              <a:spcBef>
                <a:spcPct val="20000"/>
              </a:spcBef>
            </a:pPr>
            <a:endParaRPr lang="en-US" altLang="en-US" dirty="0">
              <a:solidFill>
                <a:srgbClr val="000000"/>
              </a:solidFill>
              <a:cs typeface="Times New Roman" pitchFamily="18" charset="0"/>
              <a:sym typeface="Symbol" pitchFamily="18" charset="2"/>
            </a:endParaRPr>
          </a:p>
          <a:p>
            <a:pPr eaLnBrk="1" hangingPunct="1">
              <a:spcBef>
                <a:spcPct val="20000"/>
              </a:spcBef>
            </a:pPr>
            <a:r>
              <a:rPr lang="en-US" altLang="en-US" dirty="0">
                <a:solidFill>
                  <a:srgbClr val="000000"/>
                </a:solidFill>
                <a:cs typeface="Times New Roman" pitchFamily="18" charset="0"/>
                <a:sym typeface="Symbol" pitchFamily="18" charset="2"/>
              </a:rPr>
              <a:t>Putting it all together into a single formula:</a:t>
            </a:r>
          </a:p>
        </p:txBody>
      </p:sp>
      <p:grpSp>
        <p:nvGrpSpPr>
          <p:cNvPr id="2" name="Group 12"/>
          <p:cNvGrpSpPr>
            <a:grpSpLocks/>
          </p:cNvGrpSpPr>
          <p:nvPr/>
        </p:nvGrpSpPr>
        <p:grpSpPr bwMode="auto">
          <a:xfrm>
            <a:off x="808038" y="3321050"/>
            <a:ext cx="7464425" cy="461963"/>
            <a:chOff x="510" y="3419"/>
            <a:chExt cx="4702" cy="291"/>
          </a:xfrm>
        </p:grpSpPr>
        <p:sp>
          <p:nvSpPr>
            <p:cNvPr id="25623" name="Text Box 14"/>
            <p:cNvSpPr txBox="1">
              <a:spLocks noChangeArrowheads="1"/>
            </p:cNvSpPr>
            <p:nvPr/>
          </p:nvSpPr>
          <p:spPr bwMode="auto">
            <a:xfrm>
              <a:off x="3754" y="3419"/>
              <a:ext cx="145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maximum </a:t>
              </a:r>
              <a:r>
                <a:rPr lang="en-US" altLang="en-US" i="1">
                  <a:solidFill>
                    <a:schemeClr val="bg1"/>
                  </a:solidFill>
                </a:rPr>
                <a:t>E</a:t>
              </a:r>
              <a:r>
                <a:rPr lang="en-US" altLang="en-US" baseline="-25000">
                  <a:solidFill>
                    <a:schemeClr val="bg1"/>
                  </a:solidFill>
                </a:rPr>
                <a:t>K</a:t>
              </a:r>
              <a:endParaRPr lang="en-US" altLang="en-US">
                <a:solidFill>
                  <a:schemeClr val="bg1"/>
                </a:solidFill>
              </a:endParaRPr>
            </a:p>
          </p:txBody>
        </p:sp>
        <p:sp>
          <p:nvSpPr>
            <p:cNvPr id="25624" name="Rectangle 15"/>
            <p:cNvSpPr>
              <a:spLocks noChangeArrowheads="1"/>
            </p:cNvSpPr>
            <p:nvPr/>
          </p:nvSpPr>
          <p:spPr bwMode="auto">
            <a:xfrm>
              <a:off x="510" y="3421"/>
              <a:ext cx="4701" cy="285"/>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 name="Group 21"/>
          <p:cNvGrpSpPr>
            <a:grpSpLocks/>
          </p:cNvGrpSpPr>
          <p:nvPr/>
        </p:nvGrpSpPr>
        <p:grpSpPr bwMode="auto">
          <a:xfrm>
            <a:off x="808038" y="4213225"/>
            <a:ext cx="7464425" cy="830263"/>
            <a:chOff x="509" y="2592"/>
            <a:chExt cx="4702" cy="523"/>
          </a:xfrm>
        </p:grpSpPr>
        <p:sp>
          <p:nvSpPr>
            <p:cNvPr id="25619" name="Text Box 18"/>
            <p:cNvSpPr txBox="1">
              <a:spLocks noChangeArrowheads="1"/>
            </p:cNvSpPr>
            <p:nvPr/>
          </p:nvSpPr>
          <p:spPr bwMode="auto">
            <a:xfrm>
              <a:off x="3967" y="2592"/>
              <a:ext cx="124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photoelectric effect</a:t>
              </a:r>
            </a:p>
          </p:txBody>
        </p:sp>
        <p:sp>
          <p:nvSpPr>
            <p:cNvPr id="25620" name="Rectangle 19"/>
            <p:cNvSpPr>
              <a:spLocks noChangeArrowheads="1"/>
            </p:cNvSpPr>
            <p:nvPr/>
          </p:nvSpPr>
          <p:spPr bwMode="auto">
            <a:xfrm>
              <a:off x="509" y="2594"/>
              <a:ext cx="4701" cy="512"/>
            </a:xfrm>
            <a:prstGeom prst="rect">
              <a:avLst/>
            </a:prstGeom>
            <a:noFill/>
            <a:ln w="12700">
              <a:solidFill>
                <a:schemeClr val="tx1"/>
              </a:solidFill>
              <a:miter lim="800000"/>
              <a:headEnd/>
              <a:tailEnd/>
            </a:ln>
          </p:spPr>
          <p:txBody>
            <a:bodyPr wrap="none" anchor="ctr"/>
            <a:lstStyle/>
            <a:p>
              <a:pPr eaLnBrk="1" hangingPunct="1"/>
              <a:endParaRPr lang="en-US" altLang="en-US"/>
            </a:p>
          </p:txBody>
        </p:sp>
        <mc:AlternateContent xmlns:mc="http://schemas.openxmlformats.org/markup-compatibility/2006" xmlns:a14="http://schemas.microsoft.com/office/drawing/2010/main">
          <mc:Choice Requires="a14">
            <p:sp>
              <p:nvSpPr>
                <p:cNvPr id="25621" name="Rectangle 20"/>
                <p:cNvSpPr>
                  <a:spLocks noChangeArrowheads="1"/>
                </p:cNvSpPr>
                <p:nvPr/>
              </p:nvSpPr>
              <p:spPr bwMode="auto">
                <a:xfrm>
                  <a:off x="591" y="2807"/>
                  <a:ext cx="1799" cy="267"/>
                </a:xfrm>
                <a:prstGeom prst="rect">
                  <a:avLst/>
                </a:prstGeom>
                <a:noFill/>
                <a:ln w="9525">
                  <a:noFill/>
                  <a:miter lim="800000"/>
                  <a:headEnd/>
                  <a:tailEnd/>
                </a:ln>
              </p:spPr>
              <p:txBody>
                <a:bodyPr/>
                <a:lstStyle/>
                <a:p>
                  <a:pPr eaLnBrk="1" hangingPunct="1">
                    <a:lnSpc>
                      <a:spcPct val="90000"/>
                    </a:lnSpc>
                    <a:spcBef>
                      <a:spcPct val="20000"/>
                    </a:spcBef>
                  </a:pPr>
                  <a14:m>
                    <m:oMathPara xmlns:m="http://schemas.openxmlformats.org/officeDocument/2006/math">
                      <m:oMathParaPr>
                        <m:jc m:val="left"/>
                      </m:oMathParaPr>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h𝑓</m:t>
                        </m:r>
                        <m:r>
                          <a:rPr lang="en-US" altLang="en-US" i="1" dirty="0">
                            <a:latin typeface="Cambria Math" panose="02040503050406030204" pitchFamily="18" charset="0"/>
                          </a:rPr>
                          <m:t>=</m:t>
                        </m:r>
                        <m:r>
                          <a:rPr lang="en-US" altLang="en-US" i="1" dirty="0" smtClean="0">
                            <a:latin typeface="Cambria Math" panose="02040503050406030204" pitchFamily="18" charset="0"/>
                            <a:ea typeface="Cambria Math" panose="02040503050406030204" pitchFamily="18" charset="0"/>
                          </a:rPr>
                          <m:t>𝜙</m:t>
                        </m:r>
                        <m:r>
                          <a:rPr lang="en-US" altLang="en-US" i="1" dirty="0">
                            <a:latin typeface="Cambria Math" panose="02040503050406030204" pitchFamily="18" charset="0"/>
                          </a:rPr>
                          <m:t>+</m:t>
                        </m:r>
                        <m:r>
                          <a:rPr lang="en-US" altLang="en-US" i="1" dirty="0" err="1" smtClean="0">
                            <a:solidFill>
                              <a:srgbClr val="000000"/>
                            </a:solidFill>
                            <a:latin typeface="Cambria Math" panose="02040503050406030204" pitchFamily="18" charset="0"/>
                            <a:cs typeface="Times New Roman" pitchFamily="18" charset="0"/>
                            <a:sym typeface="Symbol" pitchFamily="18" charset="2"/>
                          </a:rPr>
                          <m:t>𝐸</m:t>
                        </m:r>
                        <m:r>
                          <a:rPr lang="en-US" altLang="en-US" i="1" baseline="-25000" dirty="0" err="1" smtClean="0">
                            <a:solidFill>
                              <a:srgbClr val="000000"/>
                            </a:solidFill>
                            <a:latin typeface="Cambria Math" panose="02040503050406030204" pitchFamily="18" charset="0"/>
                            <a:cs typeface="Times New Roman" pitchFamily="18" charset="0"/>
                            <a:sym typeface="Symbol" pitchFamily="18" charset="2"/>
                          </a:rPr>
                          <m:t>𝑚𝑎𝑥</m:t>
                        </m:r>
                      </m:oMath>
                    </m:oMathPara>
                  </a14:m>
                  <a:endParaRPr lang="en-US" altLang="en-US" dirty="0">
                    <a:sym typeface="Symbol" pitchFamily="18" charset="2"/>
                  </a:endParaRPr>
                </a:p>
              </p:txBody>
            </p:sp>
          </mc:Choice>
          <mc:Fallback xmlns="">
            <p:sp>
              <p:nvSpPr>
                <p:cNvPr id="25621" name="Rectangle 20"/>
                <p:cNvSpPr>
                  <a:spLocks noRot="1" noChangeAspect="1" noMove="1" noResize="1" noEditPoints="1" noAdjustHandles="1" noChangeArrowheads="1" noChangeShapeType="1" noTextEdit="1"/>
                </p:cNvSpPr>
                <p:nvPr/>
              </p:nvSpPr>
              <p:spPr bwMode="auto">
                <a:xfrm>
                  <a:off x="591" y="2807"/>
                  <a:ext cx="1799" cy="267"/>
                </a:xfrm>
                <a:prstGeom prst="rect">
                  <a:avLst/>
                </a:prstGeom>
                <a:blipFill>
                  <a:blip r:embed="rId8"/>
                  <a:stretch>
                    <a:fillRect l="-1923" b="-21429"/>
                  </a:stretch>
                </a:blipFill>
                <a:ln w="9525">
                  <a:noFill/>
                  <a:miter lim="800000"/>
                  <a:headEnd/>
                  <a:tailEnd/>
                </a:ln>
              </p:spPr>
              <p:txBody>
                <a:bodyPr/>
                <a:lstStyle/>
                <a:p>
                  <a:r>
                    <a:rPr lang="en-US">
                      <a:noFill/>
                    </a:rPr>
                    <a:t> </a:t>
                  </a:r>
                </a:p>
              </p:txBody>
            </p:sp>
          </mc:Fallback>
        </mc:AlternateContent>
      </p:grpSp>
      <p:grpSp>
        <p:nvGrpSpPr>
          <p:cNvPr id="4" name="Group 36"/>
          <p:cNvGrpSpPr>
            <a:grpSpLocks/>
          </p:cNvGrpSpPr>
          <p:nvPr/>
        </p:nvGrpSpPr>
        <p:grpSpPr bwMode="auto">
          <a:xfrm>
            <a:off x="2287588" y="4613747"/>
            <a:ext cx="773184" cy="608013"/>
            <a:chOff x="1473" y="3024"/>
            <a:chExt cx="376" cy="383"/>
          </a:xfrm>
        </p:grpSpPr>
        <p:sp>
          <p:nvSpPr>
            <p:cNvPr id="25616" name="Rectangle 28"/>
            <p:cNvSpPr>
              <a:spLocks noChangeArrowheads="1"/>
            </p:cNvSpPr>
            <p:nvPr/>
          </p:nvSpPr>
          <p:spPr bwMode="auto">
            <a:xfrm>
              <a:off x="1473" y="3024"/>
              <a:ext cx="376" cy="254"/>
            </a:xfrm>
            <a:prstGeom prst="rect">
              <a:avLst/>
            </a:prstGeom>
            <a:solidFill>
              <a:srgbClr val="FF6600">
                <a:alpha val="34117"/>
              </a:srgbClr>
            </a:solidFill>
            <a:ln w="9525">
              <a:noFill/>
              <a:miter lim="800000"/>
              <a:headEnd/>
              <a:tailEnd/>
            </a:ln>
          </p:spPr>
          <p:txBody>
            <a:bodyPr wrap="none" anchor="ctr"/>
            <a:lstStyle/>
            <a:p>
              <a:pPr eaLnBrk="1" hangingPunct="1"/>
              <a:endParaRPr lang="en-US" altLang="en-US"/>
            </a:p>
          </p:txBody>
        </p:sp>
        <p:sp>
          <p:nvSpPr>
            <p:cNvPr id="25617" name="Freeform 29"/>
            <p:cNvSpPr>
              <a:spLocks/>
            </p:cNvSpPr>
            <p:nvPr/>
          </p:nvSpPr>
          <p:spPr bwMode="auto">
            <a:xfrm>
              <a:off x="1642" y="3263"/>
              <a:ext cx="144" cy="144"/>
            </a:xfrm>
            <a:custGeom>
              <a:avLst/>
              <a:gdLst>
                <a:gd name="T0" fmla="*/ 144 w 144"/>
                <a:gd name="T1" fmla="*/ 144 h 144"/>
                <a:gd name="T2" fmla="*/ 0 w 144"/>
                <a:gd name="T3" fmla="*/ 144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144"/>
                  </a:moveTo>
                  <a:lnTo>
                    <a:pt x="0" y="144"/>
                  </a:lnTo>
                  <a:lnTo>
                    <a:pt x="0" y="0"/>
                  </a:lnTo>
                </a:path>
              </a:pathLst>
            </a:custGeom>
            <a:noFill/>
            <a:ln w="28575" cmpd="sng">
              <a:solidFill>
                <a:srgbClr val="FF6600"/>
              </a:solidFill>
              <a:round/>
              <a:headEnd type="none" w="med" len="med"/>
              <a:tailEnd type="arrow" w="med" len="med"/>
            </a:ln>
          </p:spPr>
          <p:txBody>
            <a:bodyPr/>
            <a:lstStyle/>
            <a:p>
              <a:endParaRPr lang="en-US"/>
            </a:p>
          </p:txBody>
        </p:sp>
      </p:grpSp>
      <p:grpSp>
        <p:nvGrpSpPr>
          <p:cNvPr id="5" name="Group 35"/>
          <p:cNvGrpSpPr>
            <a:grpSpLocks/>
          </p:cNvGrpSpPr>
          <p:nvPr/>
        </p:nvGrpSpPr>
        <p:grpSpPr bwMode="auto">
          <a:xfrm>
            <a:off x="1719121" y="4595813"/>
            <a:ext cx="382729" cy="1006475"/>
            <a:chOff x="1123" y="3024"/>
            <a:chExt cx="231" cy="634"/>
          </a:xfrm>
        </p:grpSpPr>
        <p:sp>
          <p:nvSpPr>
            <p:cNvPr id="25614" name="Rectangle 27"/>
            <p:cNvSpPr>
              <a:spLocks noChangeArrowheads="1"/>
            </p:cNvSpPr>
            <p:nvPr/>
          </p:nvSpPr>
          <p:spPr bwMode="auto">
            <a:xfrm>
              <a:off x="1123" y="3024"/>
              <a:ext cx="178" cy="236"/>
            </a:xfrm>
            <a:prstGeom prst="rect">
              <a:avLst/>
            </a:prstGeom>
            <a:solidFill>
              <a:srgbClr val="FF0000">
                <a:alpha val="34117"/>
              </a:srgbClr>
            </a:solidFill>
            <a:ln w="9525">
              <a:noFill/>
              <a:miter lim="800000"/>
              <a:headEnd/>
              <a:tailEnd/>
            </a:ln>
          </p:spPr>
          <p:txBody>
            <a:bodyPr wrap="none" anchor="ctr"/>
            <a:lstStyle/>
            <a:p>
              <a:pPr eaLnBrk="1" hangingPunct="1"/>
              <a:endParaRPr lang="en-US" altLang="en-US"/>
            </a:p>
          </p:txBody>
        </p:sp>
        <p:sp>
          <p:nvSpPr>
            <p:cNvPr id="25615" name="Freeform 32"/>
            <p:cNvSpPr>
              <a:spLocks/>
            </p:cNvSpPr>
            <p:nvPr/>
          </p:nvSpPr>
          <p:spPr bwMode="auto">
            <a:xfrm>
              <a:off x="1210" y="3254"/>
              <a:ext cx="144" cy="404"/>
            </a:xfrm>
            <a:custGeom>
              <a:avLst/>
              <a:gdLst>
                <a:gd name="T0" fmla="*/ 144 w 144"/>
                <a:gd name="T1" fmla="*/ 404 h 404"/>
                <a:gd name="T2" fmla="*/ 0 w 144"/>
                <a:gd name="T3" fmla="*/ 404 h 404"/>
                <a:gd name="T4" fmla="*/ 0 w 144"/>
                <a:gd name="T5" fmla="*/ 0 h 404"/>
                <a:gd name="T6" fmla="*/ 0 60000 65536"/>
                <a:gd name="T7" fmla="*/ 0 60000 65536"/>
                <a:gd name="T8" fmla="*/ 0 60000 65536"/>
                <a:gd name="T9" fmla="*/ 0 w 144"/>
                <a:gd name="T10" fmla="*/ 0 h 404"/>
                <a:gd name="T11" fmla="*/ 144 w 144"/>
                <a:gd name="T12" fmla="*/ 404 h 404"/>
              </a:gdLst>
              <a:ahLst/>
              <a:cxnLst>
                <a:cxn ang="T6">
                  <a:pos x="T0" y="T1"/>
                </a:cxn>
                <a:cxn ang="T7">
                  <a:pos x="T2" y="T3"/>
                </a:cxn>
                <a:cxn ang="T8">
                  <a:pos x="T4" y="T5"/>
                </a:cxn>
              </a:cxnLst>
              <a:rect l="T9" t="T10" r="T11" b="T12"/>
              <a:pathLst>
                <a:path w="144" h="404">
                  <a:moveTo>
                    <a:pt x="144" y="404"/>
                  </a:moveTo>
                  <a:lnTo>
                    <a:pt x="0" y="404"/>
                  </a:lnTo>
                  <a:lnTo>
                    <a:pt x="0" y="0"/>
                  </a:lnTo>
                </a:path>
              </a:pathLst>
            </a:custGeom>
            <a:noFill/>
            <a:ln w="28575" cmpd="sng">
              <a:solidFill>
                <a:srgbClr val="FF0000"/>
              </a:solidFill>
              <a:round/>
              <a:headEnd type="none" w="med" len="med"/>
              <a:tailEnd type="arrow" w="med" len="med"/>
            </a:ln>
          </p:spPr>
          <p:txBody>
            <a:bodyPr/>
            <a:lstStyle/>
            <a:p>
              <a:endParaRPr lang="en-US"/>
            </a:p>
          </p:txBody>
        </p:sp>
      </p:grpSp>
      <p:grpSp>
        <p:nvGrpSpPr>
          <p:cNvPr id="6" name="Group 34"/>
          <p:cNvGrpSpPr>
            <a:grpSpLocks/>
          </p:cNvGrpSpPr>
          <p:nvPr/>
        </p:nvGrpSpPr>
        <p:grpSpPr bwMode="auto">
          <a:xfrm>
            <a:off x="1035050" y="4600575"/>
            <a:ext cx="363538" cy="1412875"/>
            <a:chOff x="652" y="3027"/>
            <a:chExt cx="229" cy="890"/>
          </a:xfrm>
        </p:grpSpPr>
        <p:sp>
          <p:nvSpPr>
            <p:cNvPr id="25612" name="Rectangle 26"/>
            <p:cNvSpPr>
              <a:spLocks noChangeArrowheads="1"/>
            </p:cNvSpPr>
            <p:nvPr/>
          </p:nvSpPr>
          <p:spPr bwMode="auto">
            <a:xfrm>
              <a:off x="652" y="3027"/>
              <a:ext cx="212" cy="233"/>
            </a:xfrm>
            <a:prstGeom prst="rect">
              <a:avLst/>
            </a:prstGeom>
            <a:solidFill>
              <a:srgbClr val="008000">
                <a:alpha val="34117"/>
              </a:srgbClr>
            </a:solidFill>
            <a:ln w="9525">
              <a:noFill/>
              <a:miter lim="800000"/>
              <a:headEnd/>
              <a:tailEnd/>
            </a:ln>
          </p:spPr>
          <p:txBody>
            <a:bodyPr wrap="none" anchor="ctr"/>
            <a:lstStyle/>
            <a:p>
              <a:pPr eaLnBrk="1" hangingPunct="1"/>
              <a:endParaRPr lang="en-US" altLang="en-US"/>
            </a:p>
          </p:txBody>
        </p:sp>
        <p:sp>
          <p:nvSpPr>
            <p:cNvPr id="25613" name="Freeform 33"/>
            <p:cNvSpPr>
              <a:spLocks/>
            </p:cNvSpPr>
            <p:nvPr/>
          </p:nvSpPr>
          <p:spPr bwMode="auto">
            <a:xfrm>
              <a:off x="749" y="3254"/>
              <a:ext cx="132" cy="663"/>
            </a:xfrm>
            <a:custGeom>
              <a:avLst/>
              <a:gdLst>
                <a:gd name="T0" fmla="*/ 132 w 132"/>
                <a:gd name="T1" fmla="*/ 663 h 663"/>
                <a:gd name="T2" fmla="*/ 0 w 132"/>
                <a:gd name="T3" fmla="*/ 663 h 663"/>
                <a:gd name="T4" fmla="*/ 0 w 132"/>
                <a:gd name="T5" fmla="*/ 0 h 663"/>
                <a:gd name="T6" fmla="*/ 0 60000 65536"/>
                <a:gd name="T7" fmla="*/ 0 60000 65536"/>
                <a:gd name="T8" fmla="*/ 0 60000 65536"/>
                <a:gd name="T9" fmla="*/ 0 w 132"/>
                <a:gd name="T10" fmla="*/ 0 h 663"/>
                <a:gd name="T11" fmla="*/ 132 w 132"/>
                <a:gd name="T12" fmla="*/ 663 h 663"/>
              </a:gdLst>
              <a:ahLst/>
              <a:cxnLst>
                <a:cxn ang="T6">
                  <a:pos x="T0" y="T1"/>
                </a:cxn>
                <a:cxn ang="T7">
                  <a:pos x="T2" y="T3"/>
                </a:cxn>
                <a:cxn ang="T8">
                  <a:pos x="T4" y="T5"/>
                </a:cxn>
              </a:cxnLst>
              <a:rect l="T9" t="T10" r="T11" b="T12"/>
              <a:pathLst>
                <a:path w="132" h="663">
                  <a:moveTo>
                    <a:pt x="132" y="663"/>
                  </a:moveTo>
                  <a:lnTo>
                    <a:pt x="0" y="663"/>
                  </a:lnTo>
                  <a:lnTo>
                    <a:pt x="0" y="0"/>
                  </a:lnTo>
                </a:path>
              </a:pathLst>
            </a:custGeom>
            <a:noFill/>
            <a:ln w="28575" cmpd="sng">
              <a:solidFill>
                <a:srgbClr val="008000"/>
              </a:solidFill>
              <a:round/>
              <a:headEnd type="none" w="med" len="med"/>
              <a:tailEnd type="arrow" w="med" len="med"/>
            </a:ln>
          </p:spPr>
          <p:txBody>
            <a:bodyPr/>
            <a:lstStyle/>
            <a:p>
              <a:endParaRPr lang="en-US"/>
            </a:p>
          </p:txBody>
        </p:sp>
      </p:grpSp>
      <p:sp>
        <p:nvSpPr>
          <p:cNvPr id="2561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3154">
                                            <p:txEl>
                                              <p:pRg st="1" end="1"/>
                                            </p:txEl>
                                          </p:spTgt>
                                        </p:tgtEl>
                                        <p:attrNameLst>
                                          <p:attrName>style.visibility</p:attrName>
                                        </p:attrNameLst>
                                      </p:cBhvr>
                                      <p:to>
                                        <p:strVal val="visible"/>
                                      </p:to>
                                    </p:set>
                                    <p:anim calcmode="lin" valueType="num">
                                      <p:cBhvr additive="base">
                                        <p:cTn id="7" dur="500" fill="hold"/>
                                        <p:tgtEl>
                                          <p:spTgt spid="1073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31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073154">
                                            <p:txEl>
                                              <p:pRg st="3" end="3"/>
                                            </p:txEl>
                                          </p:spTgt>
                                        </p:tgtEl>
                                        <p:attrNameLst>
                                          <p:attrName>style.visibility</p:attrName>
                                        </p:attrNameLst>
                                      </p:cBhvr>
                                      <p:to>
                                        <p:strVal val="visible"/>
                                      </p:to>
                                    </p:set>
                                    <p:anim calcmode="lin" valueType="num">
                                      <p:cBhvr additive="base">
                                        <p:cTn id="20" dur="500" fill="hold"/>
                                        <p:tgtEl>
                                          <p:spTgt spid="107315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731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5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7" name="Rectangle 17"/>
          <p:cNvSpPr>
            <a:spLocks noChangeArrowheads="1"/>
          </p:cNvSpPr>
          <p:nvPr/>
        </p:nvSpPr>
        <p:spPr bwMode="auto">
          <a:xfrm>
            <a:off x="682625" y="5176838"/>
            <a:ext cx="7764463" cy="1592262"/>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The excess energy in an incoming photon                        having a frequency greater than </a:t>
            </a:r>
            <a:r>
              <a:rPr lang="en-US" altLang="en-US" i="1">
                <a:sym typeface="Symbol" pitchFamily="18" charset="2"/>
              </a:rPr>
              <a:t>f</a:t>
            </a:r>
            <a:r>
              <a:rPr lang="en-US" altLang="en-US" baseline="-25000">
                <a:sym typeface="Symbol" pitchFamily="18" charset="2"/>
              </a:rPr>
              <a:t>0</a:t>
            </a:r>
            <a:r>
              <a:rPr lang="en-US" altLang="en-US">
                <a:sym typeface="Symbol" pitchFamily="18" charset="2"/>
              </a:rPr>
              <a:t> will be                            given to the electron in the form of kinetic energy.</a:t>
            </a:r>
          </a:p>
        </p:txBody>
      </p:sp>
      <mc:AlternateContent xmlns:mc="http://schemas.openxmlformats.org/markup-compatibility/2006" xmlns:a14="http://schemas.microsoft.com/office/drawing/2010/main">
        <mc:Choice Requires="a14">
          <p:sp>
            <p:nvSpPr>
              <p:cNvPr id="1075213" name="Rectangle 13"/>
              <p:cNvSpPr>
                <a:spLocks noChangeArrowheads="1"/>
              </p:cNvSpPr>
              <p:nvPr/>
            </p:nvSpPr>
            <p:spPr bwMode="auto">
              <a:xfrm>
                <a:off x="685800" y="1784350"/>
                <a:ext cx="7772400" cy="3436938"/>
              </a:xfrm>
              <a:prstGeom prst="rect">
                <a:avLst/>
              </a:prstGeom>
              <a:solidFill>
                <a:srgbClr val="CCFFCC"/>
              </a:solidFill>
              <a:ln w="9525">
                <a:noFill/>
                <a:miter lim="800000"/>
                <a:headEnd/>
                <a:tailEnd/>
              </a:ln>
            </p:spPr>
            <p:txBody>
              <a:bodyPr/>
              <a:lstStyle/>
              <a:p>
                <a:pPr eaLnBrk="1" hangingPunct="1">
                  <a:spcBef>
                    <a:spcPts val="600"/>
                  </a:spcBef>
                </a:pPr>
                <a:r>
                  <a:rPr lang="en-US" altLang="en-US" dirty="0" smtClean="0"/>
                  <a:t>PRACTICE:   A photosensitive metal has a work function of 5.5 eV. Find the minimum frequency </a:t>
                </a:r>
                <a:r>
                  <a:rPr lang="en-US" altLang="en-US" i="1" dirty="0"/>
                  <a:t>f</a:t>
                </a:r>
                <a:r>
                  <a:rPr lang="en-US" altLang="en-US" baseline="-25000" dirty="0"/>
                  <a:t>0</a:t>
                </a:r>
                <a:r>
                  <a:rPr lang="en-US" altLang="en-US" dirty="0"/>
                  <a:t> of light needed to free an electron from its surface.</a:t>
                </a:r>
              </a:p>
              <a:p>
                <a:pPr eaLnBrk="1" hangingPunct="1">
                  <a:spcBef>
                    <a:spcPts val="600"/>
                  </a:spcBef>
                </a:pPr>
                <a:r>
                  <a:rPr lang="en-US" altLang="en-US" dirty="0"/>
                  <a:t>SOLUTION: </a:t>
                </a:r>
              </a:p>
              <a:p>
                <a:pPr eaLnBrk="1" hangingPunct="1">
                  <a:spcBef>
                    <a:spcPts val="600"/>
                  </a:spcBef>
                </a:pPr>
                <a:r>
                  <a:rPr lang="en-US" altLang="en-US" dirty="0">
                    <a:sym typeface="Symbol" pitchFamily="18" charset="2"/>
                  </a:rPr>
                  <a:t></a:t>
                </a:r>
                <a:r>
                  <a:rPr lang="en-US" altLang="en-US" dirty="0"/>
                  <a:t>Use </a:t>
                </a:r>
                <a14:m>
                  <m:oMath xmlns:m="http://schemas.openxmlformats.org/officeDocument/2006/math">
                    <m:r>
                      <a:rPr lang="en-US" altLang="en-US" i="1" dirty="0" smtClean="0">
                        <a:latin typeface="Cambria Math" panose="02040503050406030204" pitchFamily="18" charset="0"/>
                      </a:rPr>
                      <m:t>h</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𝑓</m:t>
                        </m:r>
                      </m:e>
                      <m:sub>
                        <m:r>
                          <a:rPr lang="en-US" altLang="en-US" b="0" i="1" dirty="0" smtClean="0">
                            <a:latin typeface="Cambria Math" panose="02040503050406030204" pitchFamily="18" charset="0"/>
                          </a:rPr>
                          <m:t>0</m:t>
                        </m:r>
                      </m:sub>
                    </m:sSub>
                    <m:r>
                      <a:rPr lang="en-US" altLang="en-US" i="1" dirty="0">
                        <a:latin typeface="Cambria Math" panose="02040503050406030204" pitchFamily="18" charset="0"/>
                      </a:rPr>
                      <m:t>=</m:t>
                    </m:r>
                    <m:r>
                      <a:rPr lang="en-US" altLang="en-US" i="1" dirty="0" smtClean="0">
                        <a:latin typeface="Cambria Math" panose="02040503050406030204" pitchFamily="18" charset="0"/>
                        <a:ea typeface="Cambria Math" panose="02040503050406030204" pitchFamily="18" charset="0"/>
                      </a:rPr>
                      <m:t>𝜙</m:t>
                    </m:r>
                  </m:oMath>
                </a14:m>
                <a:r>
                  <a:rPr lang="en-US" altLang="en-US" dirty="0">
                    <a:solidFill>
                      <a:srgbClr val="000000"/>
                    </a:solidFill>
                    <a:sym typeface="Symbol" pitchFamily="18" charset="2"/>
                  </a:rPr>
                  <a:t>:</a:t>
                </a:r>
                <a:r>
                  <a:rPr lang="en-US" altLang="en-US" i="1" dirty="0">
                    <a:solidFill>
                      <a:srgbClr val="000000"/>
                    </a:solidFill>
                    <a:sym typeface="Symbol" pitchFamily="18" charset="2"/>
                  </a:rPr>
                  <a:t> </a:t>
                </a:r>
              </a:p>
              <a:p>
                <a:pPr eaLnBrk="1" hangingPunct="1">
                  <a:spcBef>
                    <a:spcPts val="600"/>
                  </a:spcBef>
                </a:pPr>
                <a:r>
                  <a:rPr lang="en-US" altLang="en-US" dirty="0">
                    <a:sym typeface="Symbol" pitchFamily="18" charset="2"/>
                  </a:rPr>
                  <a:t></a:t>
                </a:r>
                <a:r>
                  <a:rPr lang="en-US" altLang="en-US" dirty="0">
                    <a:solidFill>
                      <a:srgbClr val="000000"/>
                    </a:solidFill>
                    <a:sym typeface="Symbol" pitchFamily="18" charset="2"/>
                  </a:rPr>
                  <a:t>Then</a:t>
                </a:r>
              </a:p>
              <a:p>
                <a:pPr eaLnBrk="1" hangingPunct="1">
                  <a:spcBef>
                    <a:spcPts val="600"/>
                  </a:spcBef>
                </a:pPr>
                <a:r>
                  <a:rPr lang="en-US" altLang="en-US" dirty="0">
                    <a:solidFill>
                      <a:srgbClr val="000000"/>
                    </a:solidFill>
                    <a:sym typeface="Symbol" pitchFamily="18" charset="2"/>
                  </a:rPr>
                  <a:t>         </a:t>
                </a:r>
                <a:endParaRPr lang="en-US" altLang="en-US" dirty="0">
                  <a:sym typeface="Symbol" pitchFamily="18" charset="2"/>
                </a:endParaRPr>
              </a:p>
            </p:txBody>
          </p:sp>
        </mc:Choice>
        <mc:Fallback xmlns="">
          <p:sp>
            <p:nvSpPr>
              <p:cNvPr id="1075213" name="Rectangle 13"/>
              <p:cNvSpPr>
                <a:spLocks noRot="1" noChangeAspect="1" noMove="1" noResize="1" noEditPoints="1" noAdjustHandles="1" noChangeArrowheads="1" noChangeShapeType="1" noTextEdit="1"/>
              </p:cNvSpPr>
              <p:nvPr/>
            </p:nvSpPr>
            <p:spPr bwMode="auto">
              <a:xfrm>
                <a:off x="685800" y="1784350"/>
                <a:ext cx="7772400" cy="3436938"/>
              </a:xfrm>
              <a:prstGeom prst="rect">
                <a:avLst/>
              </a:prstGeom>
              <a:blipFill>
                <a:blip r:embed="rId6"/>
                <a:stretch>
                  <a:fillRect l="-1255" t="-1241"/>
                </a:stretch>
              </a:blipFill>
              <a:ln w="9525">
                <a:noFill/>
                <a:miter lim="800000"/>
                <a:headEnd/>
                <a:tailEnd/>
              </a:ln>
            </p:spPr>
            <p:txBody>
              <a:bodyPr/>
              <a:lstStyle/>
              <a:p>
                <a:r>
                  <a:rPr lang="en-US">
                    <a:noFill/>
                  </a:rPr>
                  <a:t> </a:t>
                </a:r>
              </a:p>
            </p:txBody>
          </p:sp>
        </mc:Fallback>
      </mc:AlternateContent>
      <p:sp>
        <p:nvSpPr>
          <p:cNvPr id="1075214" name="Freeform 14"/>
          <p:cNvSpPr>
            <a:spLocks/>
          </p:cNvSpPr>
          <p:nvPr/>
        </p:nvSpPr>
        <p:spPr bwMode="auto">
          <a:xfrm rot="8222725">
            <a:off x="7791450" y="26162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sp>
        <p:nvSpPr>
          <p:cNvPr id="1075215" name="Rectangle 15" descr="Granite"/>
          <p:cNvSpPr>
            <a:spLocks noChangeArrowheads="1"/>
          </p:cNvSpPr>
          <p:nvPr/>
        </p:nvSpPr>
        <p:spPr bwMode="auto">
          <a:xfrm>
            <a:off x="7086600" y="3324225"/>
            <a:ext cx="1474788" cy="393700"/>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075216" name="Oval 16"/>
          <p:cNvSpPr>
            <a:spLocks noChangeArrowheads="1"/>
          </p:cNvSpPr>
          <p:nvPr/>
        </p:nvSpPr>
        <p:spPr bwMode="auto">
          <a:xfrm>
            <a:off x="8018463" y="3246438"/>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75218" name="Freeform 18"/>
          <p:cNvSpPr>
            <a:spLocks/>
          </p:cNvSpPr>
          <p:nvPr/>
        </p:nvSpPr>
        <p:spPr bwMode="auto">
          <a:xfrm rot="8222725">
            <a:off x="7791450" y="46275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FF"/>
            </a:solidFill>
            <a:round/>
            <a:headEnd type="none" w="med" len="med"/>
            <a:tailEnd type="arrow" w="med" len="med"/>
          </a:ln>
        </p:spPr>
        <p:txBody>
          <a:bodyPr/>
          <a:lstStyle/>
          <a:p>
            <a:endParaRPr lang="en-US"/>
          </a:p>
        </p:txBody>
      </p:sp>
      <p:sp>
        <p:nvSpPr>
          <p:cNvPr id="1075219" name="Rectangle 19" descr="Granite"/>
          <p:cNvSpPr>
            <a:spLocks noChangeArrowheads="1"/>
          </p:cNvSpPr>
          <p:nvPr/>
        </p:nvSpPr>
        <p:spPr bwMode="auto">
          <a:xfrm>
            <a:off x="7086600" y="5335588"/>
            <a:ext cx="1474788" cy="393700"/>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075220" name="Oval 20"/>
          <p:cNvSpPr>
            <a:spLocks noChangeArrowheads="1"/>
          </p:cNvSpPr>
          <p:nvPr/>
        </p:nvSpPr>
        <p:spPr bwMode="auto">
          <a:xfrm>
            <a:off x="8018463" y="525780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663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26635"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13">
                                            <p:txEl>
                                              <p:pRg st="0" end="0"/>
                                            </p:txEl>
                                          </p:spTgt>
                                        </p:tgtEl>
                                        <p:attrNameLst>
                                          <p:attrName>style.visibility</p:attrName>
                                        </p:attrNameLst>
                                      </p:cBhvr>
                                      <p:to>
                                        <p:strVal val="visible"/>
                                      </p:to>
                                    </p:set>
                                    <p:anim calcmode="lin" valueType="num">
                                      <p:cBhvr additive="base">
                                        <p:cTn id="7" dur="500" fill="hold"/>
                                        <p:tgtEl>
                                          <p:spTgt spid="10752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5213">
                                            <p:txEl>
                                              <p:pRg st="1" end="1"/>
                                            </p:txEl>
                                          </p:spTgt>
                                        </p:tgtEl>
                                        <p:attrNameLst>
                                          <p:attrName>style.visibility</p:attrName>
                                        </p:attrNameLst>
                                      </p:cBhvr>
                                      <p:to>
                                        <p:strVal val="visible"/>
                                      </p:to>
                                    </p:set>
                                    <p:anim calcmode="lin" valueType="num">
                                      <p:cBhvr additive="base">
                                        <p:cTn id="13" dur="500" fill="hold"/>
                                        <p:tgtEl>
                                          <p:spTgt spid="10752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5213">
                                            <p:txEl>
                                              <p:pRg st="2" end="2"/>
                                            </p:txEl>
                                          </p:spTgt>
                                        </p:tgtEl>
                                        <p:attrNameLst>
                                          <p:attrName>style.visibility</p:attrName>
                                        </p:attrNameLst>
                                      </p:cBhvr>
                                      <p:to>
                                        <p:strVal val="visible"/>
                                      </p:to>
                                    </p:set>
                                    <p:anim calcmode="lin" valueType="num">
                                      <p:cBhvr additive="base">
                                        <p:cTn id="19" dur="500" fill="hold"/>
                                        <p:tgtEl>
                                          <p:spTgt spid="10752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5213">
                                            <p:txEl>
                                              <p:pRg st="3" end="3"/>
                                            </p:txEl>
                                          </p:spTgt>
                                        </p:tgtEl>
                                        <p:attrNameLst>
                                          <p:attrName>style.visibility</p:attrName>
                                        </p:attrNameLst>
                                      </p:cBhvr>
                                      <p:to>
                                        <p:strVal val="visible"/>
                                      </p:to>
                                    </p:set>
                                    <p:anim calcmode="lin" valueType="num">
                                      <p:cBhvr additive="base">
                                        <p:cTn id="25" dur="500" fill="hold"/>
                                        <p:tgtEl>
                                          <p:spTgt spid="10752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5213">
                                            <p:txEl>
                                              <p:pRg st="4" end="4"/>
                                            </p:txEl>
                                          </p:spTgt>
                                        </p:tgtEl>
                                        <p:attrNameLst>
                                          <p:attrName>style.visibility</p:attrName>
                                        </p:attrNameLst>
                                      </p:cBhvr>
                                      <p:to>
                                        <p:strVal val="visible"/>
                                      </p:to>
                                    </p:set>
                                    <p:anim calcmode="lin" valueType="num">
                                      <p:cBhvr additive="base">
                                        <p:cTn id="31" dur="500" fill="hold"/>
                                        <p:tgtEl>
                                          <p:spTgt spid="10752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52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075215"/>
                                        </p:tgtEl>
                                        <p:attrNameLst>
                                          <p:attrName>style.visibility</p:attrName>
                                        </p:attrNameLst>
                                      </p:cBhvr>
                                      <p:to>
                                        <p:strVal val="visible"/>
                                      </p:to>
                                    </p:set>
                                    <p:animEffect transition="in" filter="box(out)">
                                      <p:cBhvr>
                                        <p:cTn id="37" dur="500"/>
                                        <p:tgtEl>
                                          <p:spTgt spid="10752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75214"/>
                                        </p:tgtEl>
                                        <p:attrNameLst>
                                          <p:attrName>style.visibility</p:attrName>
                                        </p:attrNameLst>
                                      </p:cBhvr>
                                      <p:to>
                                        <p:strVal val="visible"/>
                                      </p:to>
                                    </p:set>
                                    <p:animEffect transition="in" filter="wipe(right)">
                                      <p:cBhvr>
                                        <p:cTn id="42" dur="500"/>
                                        <p:tgtEl>
                                          <p:spTgt spid="1075214"/>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75216"/>
                                        </p:tgtEl>
                                        <p:attrNameLst>
                                          <p:attrName>style.visibility</p:attrName>
                                        </p:attrNameLst>
                                      </p:cBhvr>
                                      <p:to>
                                        <p:strVal val="visible"/>
                                      </p:to>
                                    </p:set>
                                    <p:animEffect transition="in" filter="fade">
                                      <p:cBhvr>
                                        <p:cTn id="47" dur="500"/>
                                        <p:tgtEl>
                                          <p:spTgt spid="10752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4" presetClass="path" presetSubtype="0" accel="50000" decel="50000" fill="hold" grpId="1" nodeType="clickEffect">
                                  <p:stCondLst>
                                    <p:cond delay="0"/>
                                  </p:stCondLst>
                                  <p:childTnLst>
                                    <p:animMotion origin="layout" path="M 3.88889E-6 -1.48148E-6 L -0.00174 -0.02199 " pathEditMode="relative" rAng="0" ptsTypes="AA">
                                      <p:cBhvr>
                                        <p:cTn id="51" dur="2000" fill="hold"/>
                                        <p:tgtEl>
                                          <p:spTgt spid="1075216"/>
                                        </p:tgtEl>
                                        <p:attrNameLst>
                                          <p:attrName>ppt_x</p:attrName>
                                          <p:attrName>ppt_y</p:attrName>
                                        </p:attrNameLst>
                                      </p:cBhvr>
                                      <p:rCtr x="-100" y="-1100"/>
                                    </p:animMotion>
                                  </p:childTnLst>
                                </p:cTn>
                              </p:par>
                              <p:par>
                                <p:cTn id="52" presetID="22" presetClass="exit" presetSubtype="2" fill="hold" grpId="1" nodeType="withEffect">
                                  <p:stCondLst>
                                    <p:cond delay="0"/>
                                  </p:stCondLst>
                                  <p:childTnLst>
                                    <p:animEffect transition="out" filter="wipe(right)">
                                      <p:cBhvr>
                                        <p:cTn id="53" dur="500"/>
                                        <p:tgtEl>
                                          <p:spTgt spid="1075214"/>
                                        </p:tgtEl>
                                      </p:cBhvr>
                                    </p:animEffect>
                                    <p:set>
                                      <p:cBhvr>
                                        <p:cTn id="54" dur="1" fill="hold">
                                          <p:stCondLst>
                                            <p:cond delay="499"/>
                                          </p:stCondLst>
                                        </p:cTn>
                                        <p:tgtEl>
                                          <p:spTgt spid="107521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075217">
                                            <p:txEl>
                                              <p:pRg st="1" end="1"/>
                                            </p:txEl>
                                          </p:spTgt>
                                        </p:tgtEl>
                                        <p:attrNameLst>
                                          <p:attrName>style.visibility</p:attrName>
                                        </p:attrNameLst>
                                      </p:cBhvr>
                                      <p:to>
                                        <p:strVal val="visible"/>
                                      </p:to>
                                    </p:set>
                                    <p:anim calcmode="lin" valueType="num">
                                      <p:cBhvr additive="base">
                                        <p:cTn id="59" dur="500" fill="hold"/>
                                        <p:tgtEl>
                                          <p:spTgt spid="1075217">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752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1075219"/>
                                        </p:tgtEl>
                                        <p:attrNameLst>
                                          <p:attrName>style.visibility</p:attrName>
                                        </p:attrNameLst>
                                      </p:cBhvr>
                                      <p:to>
                                        <p:strVal val="visible"/>
                                      </p:to>
                                    </p:set>
                                    <p:animEffect transition="in" filter="box(out)">
                                      <p:cBhvr>
                                        <p:cTn id="65" dur="500"/>
                                        <p:tgtEl>
                                          <p:spTgt spid="1075219"/>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075218"/>
                                        </p:tgtEl>
                                        <p:attrNameLst>
                                          <p:attrName>style.visibility</p:attrName>
                                        </p:attrNameLst>
                                      </p:cBhvr>
                                      <p:to>
                                        <p:strVal val="visible"/>
                                      </p:to>
                                    </p:set>
                                    <p:animEffect transition="in" filter="wipe(right)">
                                      <p:cBhvr>
                                        <p:cTn id="70" dur="500"/>
                                        <p:tgtEl>
                                          <p:spTgt spid="1075218"/>
                                        </p:tgtEl>
                                      </p:cBhvr>
                                    </p:animEffect>
                                  </p:childTnLst>
                                  <p:subTnLst>
                                    <p:audio>
                                      <p:cMediaNode>
                                        <p:cTn display="0" masterRel="sameClick">
                                          <p:stCondLst>
                                            <p:cond evt="begin" delay="0">
                                              <p:tn val="68"/>
                                            </p:cond>
                                          </p:stCondLst>
                                          <p:endCondLst>
                                            <p:cond evt="onStopAudio" delay="0">
                                              <p:tgtEl>
                                                <p:sldTgt/>
                                              </p:tgtEl>
                                            </p:cond>
                                          </p:endCondLst>
                                        </p:cTn>
                                        <p:tgtEl>
                                          <p:sndTgt r:embed="rId5" name="voltag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75220"/>
                                        </p:tgtEl>
                                        <p:attrNameLst>
                                          <p:attrName>style.visibility</p:attrName>
                                        </p:attrNameLst>
                                      </p:cBhvr>
                                      <p:to>
                                        <p:strVal val="visible"/>
                                      </p:to>
                                    </p:set>
                                    <p:animEffect transition="in" filter="fade">
                                      <p:cBhvr>
                                        <p:cTn id="75" dur="500"/>
                                        <p:tgtEl>
                                          <p:spTgt spid="107522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64" presetClass="path" presetSubtype="0" accel="50000" decel="50000" fill="hold" grpId="1" nodeType="clickEffect">
                                  <p:stCondLst>
                                    <p:cond delay="0"/>
                                  </p:stCondLst>
                                  <p:childTnLst>
                                    <p:animMotion origin="layout" path="M 4.44444E-6 -2.96296E-6 L -0.03178 -0.20833 " pathEditMode="relative" rAng="0" ptsTypes="AA">
                                      <p:cBhvr>
                                        <p:cTn id="79" dur="2000" fill="hold"/>
                                        <p:tgtEl>
                                          <p:spTgt spid="1075220"/>
                                        </p:tgtEl>
                                        <p:attrNameLst>
                                          <p:attrName>ppt_x</p:attrName>
                                          <p:attrName>ppt_y</p:attrName>
                                        </p:attrNameLst>
                                      </p:cBhvr>
                                      <p:rCtr x="-1600" y="-10400"/>
                                    </p:animMotion>
                                  </p:childTnLst>
                                </p:cTn>
                              </p:par>
                              <p:par>
                                <p:cTn id="80" presetID="22" presetClass="exit" presetSubtype="2" fill="hold" grpId="1" nodeType="withEffect">
                                  <p:stCondLst>
                                    <p:cond delay="0"/>
                                  </p:stCondLst>
                                  <p:childTnLst>
                                    <p:animEffect transition="out" filter="wipe(right)">
                                      <p:cBhvr>
                                        <p:cTn id="81" dur="500"/>
                                        <p:tgtEl>
                                          <p:spTgt spid="1075218"/>
                                        </p:tgtEl>
                                      </p:cBhvr>
                                    </p:animEffect>
                                    <p:set>
                                      <p:cBhvr>
                                        <p:cTn id="82" dur="1" fill="hold">
                                          <p:stCondLst>
                                            <p:cond delay="499"/>
                                          </p:stCondLst>
                                        </p:cTn>
                                        <p:tgtEl>
                                          <p:spTgt spid="1075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14" grpId="0" animBg="1"/>
      <p:bldP spid="1075214" grpId="1" animBg="1"/>
      <p:bldP spid="1075215" grpId="0" animBg="1"/>
      <p:bldP spid="1075216" grpId="0" animBg="1"/>
      <p:bldP spid="1075216" grpId="1" animBg="1"/>
      <p:bldP spid="1075218" grpId="0" animBg="1"/>
      <p:bldP spid="1075218" grpId="1" animBg="1"/>
      <p:bldP spid="1075219" grpId="0" animBg="1"/>
      <p:bldP spid="1075220" grpId="0" animBg="1"/>
      <p:bldP spid="10752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79300"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r>
                  <a:rPr lang="en-US" altLang="en-US" dirty="0" smtClean="0"/>
                  <a:t>PRACTICE:   A photosensitive metal has a                         work function of 5.5 eV. Find the maximum                         kinetic energy of an electron freed by a                                        photon having a frequency of 2.5</a:t>
                </a:r>
                <a:r>
                  <a:rPr lang="en-US" altLang="en-US" dirty="0">
                    <a:sym typeface="Symbol" pitchFamily="18" charset="2"/>
                  </a:rPr>
                  <a:t>10</a:t>
                </a:r>
                <a:r>
                  <a:rPr lang="en-US" altLang="en-US" baseline="30000" dirty="0">
                    <a:sym typeface="Symbol" pitchFamily="18" charset="2"/>
                  </a:rPr>
                  <a:t>15 </a:t>
                </a:r>
                <a:r>
                  <a:rPr lang="en-US" altLang="en-US" dirty="0">
                    <a:sym typeface="Symbol" pitchFamily="18" charset="2"/>
                  </a:rPr>
                  <a:t>Hz.</a:t>
                </a:r>
                <a:endParaRPr lang="en-US" altLang="en-US" dirty="0"/>
              </a:p>
              <a:p>
                <a:pPr eaLnBrk="1" hangingPunct="1"/>
                <a:r>
                  <a:rPr lang="en-US" altLang="en-US" dirty="0"/>
                  <a:t>SOLUTION: Use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h𝑓</m:t>
                    </m:r>
                    <m:r>
                      <a:rPr lang="en-US" altLang="en-US" i="1" dirty="0">
                        <a:latin typeface="Cambria Math" panose="02040503050406030204" pitchFamily="18" charset="0"/>
                      </a:rPr>
                      <m:t>=</m:t>
                    </m:r>
                    <m:r>
                      <a:rPr lang="en-US" altLang="en-US" i="1" dirty="0" smtClean="0">
                        <a:latin typeface="Cambria Math" panose="02040503050406030204" pitchFamily="18" charset="0"/>
                        <a:ea typeface="Cambria Math" panose="02040503050406030204" pitchFamily="18" charset="0"/>
                      </a:rPr>
                      <m:t>𝜙</m:t>
                    </m:r>
                    <m:r>
                      <a:rPr lang="en-US" altLang="en-US" i="1" dirty="0">
                        <a:latin typeface="Cambria Math" panose="02040503050406030204" pitchFamily="18" charset="0"/>
                      </a:rPr>
                      <m:t>+</m:t>
                    </m:r>
                    <m:r>
                      <a:rPr lang="en-US" altLang="en-US" i="1" dirty="0" err="1">
                        <a:latin typeface="Cambria Math" panose="02040503050406030204" pitchFamily="18" charset="0"/>
                      </a:rPr>
                      <m:t>𝐸</m:t>
                    </m:r>
                    <m:r>
                      <a:rPr lang="en-US" altLang="en-US" i="1" baseline="-25000" dirty="0" err="1">
                        <a:latin typeface="Cambria Math" panose="02040503050406030204" pitchFamily="18" charset="0"/>
                      </a:rPr>
                      <m:t>𝑚𝑎𝑥</m:t>
                    </m:r>
                  </m:oMath>
                </a14:m>
                <a:r>
                  <a:rPr lang="en-US" altLang="en-US" dirty="0">
                    <a:sym typeface="Symbol" pitchFamily="18" charset="2"/>
                  </a:rPr>
                  <a:t>.</a:t>
                </a:r>
                <a:endParaRPr lang="en-US" altLang="en-US" dirty="0"/>
              </a:p>
              <a:p>
                <a:pPr eaLnBrk="1" hangingPunct="1"/>
                <a:r>
                  <a:rPr lang="en-US" altLang="en-US" dirty="0">
                    <a:sym typeface="Symbol" pitchFamily="18" charset="2"/>
                  </a:rPr>
                  <a:t></a:t>
                </a:r>
                <a:r>
                  <a:rPr lang="en-US" altLang="en-US" dirty="0">
                    <a:solidFill>
                      <a:srgbClr val="000000"/>
                    </a:solidFill>
                    <a:sym typeface="Symbol" pitchFamily="18" charset="2"/>
                  </a:rPr>
                  <a:t>First find the total energy </a:t>
                </a:r>
                <a:r>
                  <a:rPr lang="en-US" altLang="en-US" i="1" dirty="0" err="1">
                    <a:solidFill>
                      <a:srgbClr val="000000"/>
                    </a:solidFill>
                    <a:sym typeface="Symbol" pitchFamily="18" charset="2"/>
                  </a:rPr>
                  <a:t>hf</a:t>
                </a:r>
                <a:r>
                  <a:rPr lang="en-US" altLang="en-US" i="1" dirty="0">
                    <a:solidFill>
                      <a:srgbClr val="000000"/>
                    </a:solidFill>
                    <a:sym typeface="Symbol" pitchFamily="18" charset="2"/>
                  </a:rPr>
                  <a:t> </a:t>
                </a:r>
                <a:r>
                  <a:rPr lang="en-US" altLang="en-US" dirty="0">
                    <a:solidFill>
                      <a:srgbClr val="000000"/>
                    </a:solidFill>
                    <a:sym typeface="Symbol" pitchFamily="18" charset="2"/>
                  </a:rPr>
                  <a:t>:</a:t>
                </a:r>
              </a:p>
              <a:p>
                <a:pPr eaLnBrk="1" hangingPunct="1"/>
                <a:r>
                  <a:rPr lang="en-US" altLang="en-US" i="1" dirty="0">
                    <a:solidFill>
                      <a:srgbClr val="000000"/>
                    </a:solidFill>
                    <a:sym typeface="Symbol" pitchFamily="18" charset="2"/>
                  </a:rPr>
                  <a:t>      </a:t>
                </a:r>
                <a14:m>
                  <m:oMath xmlns:m="http://schemas.openxmlformats.org/officeDocument/2006/math">
                    <m:r>
                      <a:rPr lang="en-US" altLang="en-US" i="1" dirty="0" smtClean="0">
                        <a:solidFill>
                          <a:srgbClr val="000000"/>
                        </a:solidFill>
                        <a:latin typeface="Cambria Math" panose="02040503050406030204" pitchFamily="18" charset="0"/>
                        <a:sym typeface="Symbol" pitchFamily="18" charset="2"/>
                      </a:rPr>
                      <m:t>h𝑓</m:t>
                    </m:r>
                    <m:r>
                      <a:rPr lang="en-US" altLang="en-US" b="0" i="0" dirty="0" smtClean="0">
                        <a:solidFill>
                          <a:srgbClr val="000000"/>
                        </a:solidFill>
                        <a:latin typeface="Cambria Math" panose="02040503050406030204" pitchFamily="18" charset="0"/>
                        <a:sym typeface="Symbol" pitchFamily="18" charset="2"/>
                      </a:rPr>
                      <m:t>=</m:t>
                    </m:r>
                  </m:oMath>
                </a14:m>
                <a:endParaRPr lang="en-US" altLang="en-US" dirty="0">
                  <a:sym typeface="Symbol" pitchFamily="18" charset="2"/>
                </a:endParaRPr>
              </a:p>
              <a:p>
                <a:pPr eaLnBrk="1" hangingPunct="1">
                  <a:spcBef>
                    <a:spcPts val="900"/>
                  </a:spcBef>
                </a:pPr>
                <a:r>
                  <a:rPr lang="en-US" altLang="en-US" dirty="0">
                    <a:sym typeface="Symbol" pitchFamily="18" charset="2"/>
                  </a:rPr>
                  <a:t></a:t>
                </a:r>
                <a:r>
                  <a:rPr lang="en-US" altLang="en-US" dirty="0"/>
                  <a:t>Then convert the work function </a:t>
                </a:r>
                <a:r>
                  <a:rPr lang="en-US" altLang="en-US" i="1" dirty="0">
                    <a:solidFill>
                      <a:srgbClr val="000000"/>
                    </a:solidFill>
                    <a:sym typeface="Symbol" pitchFamily="18" charset="2"/>
                  </a:rPr>
                  <a:t></a:t>
                </a:r>
                <a:r>
                  <a:rPr lang="en-US" altLang="en-US" dirty="0">
                    <a:solidFill>
                      <a:srgbClr val="000000"/>
                    </a:solidFill>
                    <a:sym typeface="Symbol" pitchFamily="18" charset="2"/>
                  </a:rPr>
                  <a:t> into Joules:</a:t>
                </a:r>
              </a:p>
              <a:p>
                <a:pPr eaLnBrk="1" hangingPunct="1"/>
                <a:r>
                  <a:rPr lang="en-US" altLang="en-US" i="1" dirty="0">
                    <a:solidFill>
                      <a:srgbClr val="000000"/>
                    </a:solidFill>
                    <a:sym typeface="Symbol" pitchFamily="18" charset="2"/>
                  </a:rPr>
                  <a:t>       </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sym typeface="Symbol" pitchFamily="18" charset="2"/>
                      </a:rPr>
                      <m:t>𝜙</m:t>
                    </m:r>
                    <m:r>
                      <a:rPr lang="en-US" altLang="en-US" i="1" dirty="0" smtClean="0">
                        <a:solidFill>
                          <a:srgbClr val="000000"/>
                        </a:solidFill>
                        <a:latin typeface="Cambria Math" panose="02040503050406030204" pitchFamily="18" charset="0"/>
                        <a:sym typeface="Symbol" pitchFamily="18" charset="2"/>
                      </a:rPr>
                      <m:t>=</m:t>
                    </m:r>
                  </m:oMath>
                </a14:m>
                <a:endParaRPr lang="en-US" altLang="en-US" dirty="0">
                  <a:solidFill>
                    <a:srgbClr val="000000"/>
                  </a:solidFill>
                  <a:sym typeface="Symbol" pitchFamily="18" charset="2"/>
                </a:endParaRPr>
              </a:p>
              <a:p>
                <a:pPr eaLnBrk="1" hangingPunct="1">
                  <a:spcBef>
                    <a:spcPts val="900"/>
                  </a:spcBef>
                </a:pPr>
                <a:r>
                  <a:rPr lang="en-US" altLang="en-US" dirty="0">
                    <a:sym typeface="Symbol" pitchFamily="18" charset="2"/>
                  </a:rPr>
                  <a:t></a:t>
                </a:r>
                <a:r>
                  <a:rPr lang="en-US" altLang="en-US" dirty="0">
                    <a:solidFill>
                      <a:srgbClr val="000000"/>
                    </a:solidFill>
                    <a:sym typeface="Symbol" pitchFamily="18" charset="2"/>
                  </a:rPr>
                  <a:t>Then from </a:t>
                </a:r>
                <a14:m>
                  <m:oMath xmlns:m="http://schemas.openxmlformats.org/officeDocument/2006/math">
                    <m:r>
                      <a:rPr lang="en-US" altLang="en-US" i="1" dirty="0">
                        <a:solidFill>
                          <a:srgbClr val="000000"/>
                        </a:solidFill>
                        <a:latin typeface="Cambria Math" panose="02040503050406030204" pitchFamily="18" charset="0"/>
                        <a:cs typeface="Times New Roman" pitchFamily="18" charset="0"/>
                        <a:sym typeface="Symbol" pitchFamily="18" charset="2"/>
                      </a:rPr>
                      <m:t>h𝑓</m:t>
                    </m:r>
                    <m:r>
                      <a:rPr lang="en-US" altLang="en-US" i="1" dirty="0">
                        <a:latin typeface="Cambria Math" panose="02040503050406030204" pitchFamily="18" charset="0"/>
                      </a:rPr>
                      <m:t>=</m:t>
                    </m:r>
                    <m:r>
                      <a:rPr lang="en-US" altLang="en-US" i="1" dirty="0">
                        <a:latin typeface="Cambria Math" panose="02040503050406030204" pitchFamily="18" charset="0"/>
                        <a:ea typeface="Cambria Math" panose="02040503050406030204" pitchFamily="18" charset="0"/>
                      </a:rPr>
                      <m:t>𝜙</m:t>
                    </m:r>
                    <m:r>
                      <a:rPr lang="en-US" altLang="en-US" i="1" dirty="0">
                        <a:latin typeface="Cambria Math" panose="02040503050406030204" pitchFamily="18" charset="0"/>
                      </a:rPr>
                      <m:t>+</m:t>
                    </m:r>
                    <m:r>
                      <a:rPr lang="en-US" altLang="en-US" i="1" dirty="0" err="1">
                        <a:latin typeface="Cambria Math" panose="02040503050406030204" pitchFamily="18" charset="0"/>
                      </a:rPr>
                      <m:t>𝐸</m:t>
                    </m:r>
                    <m:r>
                      <a:rPr lang="en-US" altLang="en-US" i="1" baseline="-25000" dirty="0" err="1">
                        <a:latin typeface="Cambria Math" panose="02040503050406030204" pitchFamily="18" charset="0"/>
                      </a:rPr>
                      <m:t>𝑚𝑎𝑥</m:t>
                    </m:r>
                    <m:r>
                      <a:rPr lang="en-US" altLang="en-US" i="1" baseline="-25000" dirty="0" err="1">
                        <a:latin typeface="Cambria Math" panose="02040503050406030204" pitchFamily="18" charset="0"/>
                      </a:rPr>
                      <m:t> </m:t>
                    </m:r>
                  </m:oMath>
                </a14:m>
                <a:r>
                  <a:rPr lang="en-US" altLang="en-US" dirty="0" smtClean="0"/>
                  <a:t> we </a:t>
                </a:r>
                <a:r>
                  <a:rPr lang="en-US" altLang="en-US" dirty="0"/>
                  <a:t>get</a:t>
                </a:r>
              </a:p>
              <a:p>
                <a:pPr eaLnBrk="1" hangingPunct="1"/>
                <a:r>
                  <a:rPr lang="en-US" altLang="en-US" i="1" dirty="0"/>
                  <a:t>    </a:t>
                </a:r>
                <a:r>
                  <a:rPr lang="en-US" altLang="en-US" i="1" dirty="0" smtClean="0"/>
                  <a:t>          </a:t>
                </a:r>
                <a14:m>
                  <m:oMath xmlns:m="http://schemas.openxmlformats.org/officeDocument/2006/math">
                    <m:r>
                      <a:rPr lang="en-US" altLang="en-US" i="1" dirty="0" smtClean="0">
                        <a:latin typeface="Cambria Math" panose="02040503050406030204" pitchFamily="18" charset="0"/>
                      </a:rPr>
                      <m:t>𝐸</m:t>
                    </m:r>
                    <m:r>
                      <a:rPr lang="en-US" altLang="en-US" i="1" baseline="-25000" dirty="0" err="1">
                        <a:latin typeface="Cambria Math" panose="02040503050406030204" pitchFamily="18" charset="0"/>
                      </a:rPr>
                      <m:t>𝑚𝑎𝑥</m:t>
                    </m:r>
                    <m:r>
                      <a:rPr lang="en-US" altLang="en-US" i="1" dirty="0">
                        <a:latin typeface="Cambria Math" panose="02040503050406030204" pitchFamily="18" charset="0"/>
                      </a:rPr>
                      <m:t>=</m:t>
                    </m:r>
                  </m:oMath>
                </a14:m>
                <a:endParaRPr lang="en-US" altLang="en-US" dirty="0">
                  <a:solidFill>
                    <a:srgbClr val="000000"/>
                  </a:solidFill>
                  <a:sym typeface="Symbol" pitchFamily="18" charset="2"/>
                </a:endParaRPr>
              </a:p>
            </p:txBody>
          </p:sp>
        </mc:Choice>
        <mc:Fallback xmlns="">
          <p:sp>
            <p:nvSpPr>
              <p:cNvPr id="1079300" name="Rectangle 4"/>
              <p:cNvSpPr>
                <a:spLocks noRot="1" noChangeAspect="1" noMove="1" noResize="1" noEditPoints="1" noAdjustHandles="1" noChangeArrowheads="1" noChangeShapeType="1" noTextEdit="1"/>
              </p:cNvSpPr>
              <p:nvPr/>
            </p:nvSpPr>
            <p:spPr bwMode="auto">
              <a:xfrm>
                <a:off x="685800" y="1784350"/>
                <a:ext cx="7772400" cy="5073650"/>
              </a:xfrm>
              <a:prstGeom prst="rect">
                <a:avLst/>
              </a:prstGeom>
              <a:blipFill>
                <a:blip r:embed="rId6"/>
                <a:stretch>
                  <a:fillRect l="-1255" t="-841" r="-14431"/>
                </a:stretch>
              </a:blipFill>
              <a:ln w="9525">
                <a:noFill/>
                <a:miter lim="800000"/>
                <a:headEnd/>
                <a:tailEnd/>
              </a:ln>
            </p:spPr>
            <p:txBody>
              <a:bodyPr/>
              <a:lstStyle/>
              <a:p>
                <a:r>
                  <a:rPr lang="en-US">
                    <a:noFill/>
                  </a:rPr>
                  <a:t> </a:t>
                </a:r>
              </a:p>
            </p:txBody>
          </p:sp>
        </mc:Fallback>
      </mc:AlternateContent>
      <p:sp>
        <p:nvSpPr>
          <p:cNvPr id="27651"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sp>
        <p:nvSpPr>
          <p:cNvPr id="1079308" name="Freeform 12"/>
          <p:cNvSpPr>
            <a:spLocks/>
          </p:cNvSpPr>
          <p:nvPr/>
        </p:nvSpPr>
        <p:spPr bwMode="auto">
          <a:xfrm rot="8222725">
            <a:off x="7791450" y="19304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FF"/>
            </a:solidFill>
            <a:round/>
            <a:headEnd type="none" w="med" len="med"/>
            <a:tailEnd type="arrow" w="med" len="med"/>
          </a:ln>
        </p:spPr>
        <p:txBody>
          <a:bodyPr/>
          <a:lstStyle/>
          <a:p>
            <a:endParaRPr lang="en-US"/>
          </a:p>
        </p:txBody>
      </p:sp>
      <p:sp>
        <p:nvSpPr>
          <p:cNvPr id="1079309" name="Rectangle 13" descr="Granite"/>
          <p:cNvSpPr>
            <a:spLocks noChangeArrowheads="1"/>
          </p:cNvSpPr>
          <p:nvPr/>
        </p:nvSpPr>
        <p:spPr bwMode="auto">
          <a:xfrm>
            <a:off x="7086600" y="2638425"/>
            <a:ext cx="1474788" cy="393700"/>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079310" name="Oval 14"/>
          <p:cNvSpPr>
            <a:spLocks noChangeArrowheads="1"/>
          </p:cNvSpPr>
          <p:nvPr/>
        </p:nvSpPr>
        <p:spPr bwMode="auto">
          <a:xfrm>
            <a:off x="8018463" y="2560638"/>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765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9300">
                                            <p:txEl>
                                              <p:pRg st="0" end="0"/>
                                            </p:txEl>
                                          </p:spTgt>
                                        </p:tgtEl>
                                        <p:attrNameLst>
                                          <p:attrName>style.visibility</p:attrName>
                                        </p:attrNameLst>
                                      </p:cBhvr>
                                      <p:to>
                                        <p:strVal val="visible"/>
                                      </p:to>
                                    </p:set>
                                    <p:anim calcmode="lin" valueType="num">
                                      <p:cBhvr additive="base">
                                        <p:cTn id="7" dur="500" fill="hold"/>
                                        <p:tgtEl>
                                          <p:spTgt spid="1079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93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9300">
                                            <p:txEl>
                                              <p:pRg st="1" end="1"/>
                                            </p:txEl>
                                          </p:spTgt>
                                        </p:tgtEl>
                                        <p:attrNameLst>
                                          <p:attrName>style.visibility</p:attrName>
                                        </p:attrNameLst>
                                      </p:cBhvr>
                                      <p:to>
                                        <p:strVal val="visible"/>
                                      </p:to>
                                    </p:set>
                                    <p:anim calcmode="lin" valueType="num">
                                      <p:cBhvr additive="base">
                                        <p:cTn id="13" dur="500" fill="hold"/>
                                        <p:tgtEl>
                                          <p:spTgt spid="1079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93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9300">
                                            <p:txEl>
                                              <p:pRg st="2" end="2"/>
                                            </p:txEl>
                                          </p:spTgt>
                                        </p:tgtEl>
                                        <p:attrNameLst>
                                          <p:attrName>style.visibility</p:attrName>
                                        </p:attrNameLst>
                                      </p:cBhvr>
                                      <p:to>
                                        <p:strVal val="visible"/>
                                      </p:to>
                                    </p:set>
                                    <p:anim calcmode="lin" valueType="num">
                                      <p:cBhvr additive="base">
                                        <p:cTn id="19" dur="500" fill="hold"/>
                                        <p:tgtEl>
                                          <p:spTgt spid="10793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93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9300">
                                            <p:txEl>
                                              <p:pRg st="3" end="3"/>
                                            </p:txEl>
                                          </p:spTgt>
                                        </p:tgtEl>
                                        <p:attrNameLst>
                                          <p:attrName>style.visibility</p:attrName>
                                        </p:attrNameLst>
                                      </p:cBhvr>
                                      <p:to>
                                        <p:strVal val="visible"/>
                                      </p:to>
                                    </p:set>
                                    <p:anim calcmode="lin" valueType="num">
                                      <p:cBhvr additive="base">
                                        <p:cTn id="25" dur="500" fill="hold"/>
                                        <p:tgtEl>
                                          <p:spTgt spid="10793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93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9300">
                                            <p:txEl>
                                              <p:pRg st="4" end="4"/>
                                            </p:txEl>
                                          </p:spTgt>
                                        </p:tgtEl>
                                        <p:attrNameLst>
                                          <p:attrName>style.visibility</p:attrName>
                                        </p:attrNameLst>
                                      </p:cBhvr>
                                      <p:to>
                                        <p:strVal val="visible"/>
                                      </p:to>
                                    </p:set>
                                    <p:anim calcmode="lin" valueType="num">
                                      <p:cBhvr additive="base">
                                        <p:cTn id="31" dur="500" fill="hold"/>
                                        <p:tgtEl>
                                          <p:spTgt spid="10793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93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9300">
                                            <p:txEl>
                                              <p:pRg st="5" end="5"/>
                                            </p:txEl>
                                          </p:spTgt>
                                        </p:tgtEl>
                                        <p:attrNameLst>
                                          <p:attrName>style.visibility</p:attrName>
                                        </p:attrNameLst>
                                      </p:cBhvr>
                                      <p:to>
                                        <p:strVal val="visible"/>
                                      </p:to>
                                    </p:set>
                                    <p:anim calcmode="lin" valueType="num">
                                      <p:cBhvr additive="base">
                                        <p:cTn id="37" dur="500" fill="hold"/>
                                        <p:tgtEl>
                                          <p:spTgt spid="10793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93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79300">
                                            <p:txEl>
                                              <p:pRg st="6" end="6"/>
                                            </p:txEl>
                                          </p:spTgt>
                                        </p:tgtEl>
                                        <p:attrNameLst>
                                          <p:attrName>style.visibility</p:attrName>
                                        </p:attrNameLst>
                                      </p:cBhvr>
                                      <p:to>
                                        <p:strVal val="visible"/>
                                      </p:to>
                                    </p:set>
                                    <p:anim calcmode="lin" valueType="num">
                                      <p:cBhvr additive="base">
                                        <p:cTn id="43" dur="500" fill="hold"/>
                                        <p:tgtEl>
                                          <p:spTgt spid="107930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793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79300">
                                            <p:txEl>
                                              <p:pRg st="7" end="7"/>
                                            </p:txEl>
                                          </p:spTgt>
                                        </p:tgtEl>
                                        <p:attrNameLst>
                                          <p:attrName>style.visibility</p:attrName>
                                        </p:attrNameLst>
                                      </p:cBhvr>
                                      <p:to>
                                        <p:strVal val="visible"/>
                                      </p:to>
                                    </p:set>
                                    <p:anim calcmode="lin" valueType="num">
                                      <p:cBhvr additive="base">
                                        <p:cTn id="49" dur="500" fill="hold"/>
                                        <p:tgtEl>
                                          <p:spTgt spid="107930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793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1079309"/>
                                        </p:tgtEl>
                                        <p:attrNameLst>
                                          <p:attrName>style.visibility</p:attrName>
                                        </p:attrNameLst>
                                      </p:cBhvr>
                                      <p:to>
                                        <p:strVal val="visible"/>
                                      </p:to>
                                    </p:set>
                                    <p:animEffect transition="in" filter="box(out)">
                                      <p:cBhvr>
                                        <p:cTn id="55" dur="500"/>
                                        <p:tgtEl>
                                          <p:spTgt spid="1079309"/>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079308"/>
                                        </p:tgtEl>
                                        <p:attrNameLst>
                                          <p:attrName>style.visibility</p:attrName>
                                        </p:attrNameLst>
                                      </p:cBhvr>
                                      <p:to>
                                        <p:strVal val="visible"/>
                                      </p:to>
                                    </p:set>
                                    <p:animEffect transition="in" filter="wipe(right)">
                                      <p:cBhvr>
                                        <p:cTn id="60" dur="500"/>
                                        <p:tgtEl>
                                          <p:spTgt spid="1079308"/>
                                        </p:tgtEl>
                                      </p:cBhvr>
                                    </p:animEffect>
                                  </p:childTnLst>
                                  <p:subTnLst>
                                    <p:audio>
                                      <p:cMediaNode>
                                        <p:cTn display="0" masterRel="sameClick">
                                          <p:stCondLst>
                                            <p:cond evt="begin" delay="0">
                                              <p:tn val="58"/>
                                            </p:cond>
                                          </p:stCondLst>
                                          <p:endCondLst>
                                            <p:cond evt="onStopAudio" delay="0">
                                              <p:tgtEl>
                                                <p:sldTgt/>
                                              </p:tgtEl>
                                            </p:cond>
                                          </p:endCondLst>
                                        </p:cTn>
                                        <p:tgtEl>
                                          <p:sndTgt r:embed="rId5" name="voltage.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79310"/>
                                        </p:tgtEl>
                                        <p:attrNameLst>
                                          <p:attrName>style.visibility</p:attrName>
                                        </p:attrNameLst>
                                      </p:cBhvr>
                                      <p:to>
                                        <p:strVal val="visible"/>
                                      </p:to>
                                    </p:set>
                                    <p:animEffect transition="in" filter="fade">
                                      <p:cBhvr>
                                        <p:cTn id="65" dur="500"/>
                                        <p:tgtEl>
                                          <p:spTgt spid="1079310"/>
                                        </p:tgtEl>
                                      </p:cBhvr>
                                    </p:animEffec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grpId="1" nodeType="clickEffect">
                                  <p:stCondLst>
                                    <p:cond delay="0"/>
                                  </p:stCondLst>
                                  <p:childTnLst>
                                    <p:animMotion origin="layout" path="M 4.44444E-6 -2.96296E-6 L -0.03178 -0.20833 " pathEditMode="relative" rAng="0" ptsTypes="AA">
                                      <p:cBhvr>
                                        <p:cTn id="69" dur="2000" fill="hold"/>
                                        <p:tgtEl>
                                          <p:spTgt spid="1079310"/>
                                        </p:tgtEl>
                                        <p:attrNameLst>
                                          <p:attrName>ppt_x</p:attrName>
                                          <p:attrName>ppt_y</p:attrName>
                                        </p:attrNameLst>
                                      </p:cBhvr>
                                      <p:rCtr x="-1600" y="-10400"/>
                                    </p:animMotion>
                                  </p:childTnLst>
                                </p:cTn>
                              </p:par>
                              <p:par>
                                <p:cTn id="70" presetID="22" presetClass="exit" presetSubtype="2" fill="hold" grpId="1" nodeType="withEffect">
                                  <p:stCondLst>
                                    <p:cond delay="0"/>
                                  </p:stCondLst>
                                  <p:childTnLst>
                                    <p:animEffect transition="out" filter="wipe(right)">
                                      <p:cBhvr>
                                        <p:cTn id="71" dur="500"/>
                                        <p:tgtEl>
                                          <p:spTgt spid="1079308"/>
                                        </p:tgtEl>
                                      </p:cBhvr>
                                    </p:animEffect>
                                    <p:set>
                                      <p:cBhvr>
                                        <p:cTn id="72" dur="1" fill="hold">
                                          <p:stCondLst>
                                            <p:cond delay="499"/>
                                          </p:stCondLst>
                                        </p:cTn>
                                        <p:tgtEl>
                                          <p:spTgt spid="10793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08" grpId="0" animBg="1"/>
      <p:bldP spid="1079308" grpId="1" animBg="1"/>
      <p:bldP spid="1079309" grpId="0" animBg="1"/>
      <p:bldP spid="1079310" grpId="0" animBg="1"/>
      <p:bldP spid="10793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endParaRPr lang="en-US" altLang="en-US">
              <a:solidFill>
                <a:srgbClr val="000000"/>
              </a:solidFill>
              <a:sym typeface="Symbol" pitchFamily="18" charset="2"/>
            </a:endParaRPr>
          </a:p>
        </p:txBody>
      </p:sp>
      <p:sp>
        <p:nvSpPr>
          <p:cNvPr id="286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28676"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28685"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675" y="1817688"/>
            <a:ext cx="7734300" cy="3225800"/>
          </a:xfrm>
          <a:prstGeom prst="rect">
            <a:avLst/>
          </a:prstGeom>
          <a:noFill/>
          <a:ln w="9525">
            <a:noFill/>
            <a:miter lim="800000"/>
            <a:headEnd/>
            <a:tailEnd/>
          </a:ln>
        </p:spPr>
      </p:pic>
      <p:pic>
        <p:nvPicPr>
          <p:cNvPr id="28686"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2788" y="4943475"/>
            <a:ext cx="7737475" cy="654050"/>
          </a:xfrm>
          <a:prstGeom prst="rect">
            <a:avLst/>
          </a:prstGeom>
          <a:noFill/>
          <a:ln w="9525">
            <a:noFill/>
            <a:miter lim="800000"/>
            <a:headEnd/>
            <a:tailEnd/>
          </a:ln>
        </p:spPr>
      </p:pic>
      <p:pic>
        <p:nvPicPr>
          <p:cNvPr id="28687"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6763" y="5508625"/>
            <a:ext cx="7627937" cy="6858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85"/>
                                        </p:tgtEl>
                                        <p:attrNameLst>
                                          <p:attrName>style.visibility</p:attrName>
                                        </p:attrNameLst>
                                      </p:cBhvr>
                                      <p:to>
                                        <p:strVal val="visible"/>
                                      </p:to>
                                    </p:set>
                                    <p:anim calcmode="lin" valueType="num">
                                      <p:cBhvr additive="base">
                                        <p:cTn id="7" dur="500" fill="hold"/>
                                        <p:tgtEl>
                                          <p:spTgt spid="28685"/>
                                        </p:tgtEl>
                                        <p:attrNameLst>
                                          <p:attrName>ppt_x</p:attrName>
                                        </p:attrNameLst>
                                      </p:cBhvr>
                                      <p:tavLst>
                                        <p:tav tm="0">
                                          <p:val>
                                            <p:strVal val="#ppt_x"/>
                                          </p:val>
                                        </p:tav>
                                        <p:tav tm="100000">
                                          <p:val>
                                            <p:strVal val="#ppt_x"/>
                                          </p:val>
                                        </p:tav>
                                      </p:tavLst>
                                    </p:anim>
                                    <p:anim calcmode="lin" valueType="num">
                                      <p:cBhvr additive="base">
                                        <p:cTn id="8" dur="500" fill="hold"/>
                                        <p:tgtEl>
                                          <p:spTgt spid="286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86"/>
                                        </p:tgtEl>
                                        <p:attrNameLst>
                                          <p:attrName>style.visibility</p:attrName>
                                        </p:attrNameLst>
                                      </p:cBhvr>
                                      <p:to>
                                        <p:strVal val="visible"/>
                                      </p:to>
                                    </p:set>
                                    <p:anim calcmode="lin" valueType="num">
                                      <p:cBhvr additive="base">
                                        <p:cTn id="13" dur="500" fill="hold"/>
                                        <p:tgtEl>
                                          <p:spTgt spid="28686"/>
                                        </p:tgtEl>
                                        <p:attrNameLst>
                                          <p:attrName>ppt_x</p:attrName>
                                        </p:attrNameLst>
                                      </p:cBhvr>
                                      <p:tavLst>
                                        <p:tav tm="0">
                                          <p:val>
                                            <p:strVal val="#ppt_x"/>
                                          </p:val>
                                        </p:tav>
                                        <p:tav tm="100000">
                                          <p:val>
                                            <p:strVal val="#ppt_x"/>
                                          </p:val>
                                        </p:tav>
                                      </p:tavLst>
                                    </p:anim>
                                    <p:anim calcmode="lin" valueType="num">
                                      <p:cBhvr additive="base">
                                        <p:cTn id="14" dur="500" fill="hold"/>
                                        <p:tgtEl>
                                          <p:spTgt spid="286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87"/>
                                        </p:tgtEl>
                                        <p:attrNameLst>
                                          <p:attrName>style.visibility</p:attrName>
                                        </p:attrNameLst>
                                      </p:cBhvr>
                                      <p:to>
                                        <p:strVal val="visible"/>
                                      </p:to>
                                    </p:set>
                                    <p:anim calcmode="lin" valueType="num">
                                      <p:cBhvr additive="base">
                                        <p:cTn id="19" dur="500" fill="hold"/>
                                        <p:tgtEl>
                                          <p:spTgt spid="28687"/>
                                        </p:tgtEl>
                                        <p:attrNameLst>
                                          <p:attrName>ppt_x</p:attrName>
                                        </p:attrNameLst>
                                      </p:cBhvr>
                                      <p:tavLst>
                                        <p:tav tm="0">
                                          <p:val>
                                            <p:strVal val="#ppt_x"/>
                                          </p:val>
                                        </p:tav>
                                        <p:tav tm="100000">
                                          <p:val>
                                            <p:strVal val="#ppt_x"/>
                                          </p:val>
                                        </p:tav>
                                      </p:tavLst>
                                    </p:anim>
                                    <p:anim calcmode="lin" valueType="num">
                                      <p:cBhvr additive="base">
                                        <p:cTn id="20" dur="500" fill="hold"/>
                                        <p:tgtEl>
                                          <p:spTgt spid="286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endParaRPr lang="en-US" altLang="en-US">
              <a:solidFill>
                <a:srgbClr val="000000"/>
              </a:solidFill>
              <a:sym typeface="Symbol" pitchFamily="18" charset="2"/>
            </a:endParaRPr>
          </a:p>
        </p:txBody>
      </p:sp>
      <p:sp>
        <p:nvSpPr>
          <p:cNvPr id="296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29700"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29701"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675" y="1817688"/>
            <a:ext cx="7734300" cy="3225800"/>
          </a:xfrm>
          <a:prstGeom prst="rect">
            <a:avLst/>
          </a:prstGeom>
          <a:noFill/>
          <a:ln w="9525">
            <a:noFill/>
            <a:miter lim="800000"/>
            <a:headEnd/>
            <a:tailEnd/>
          </a:ln>
        </p:spPr>
      </p:pic>
      <p:pic>
        <p:nvPicPr>
          <p:cNvPr id="29703"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2788" y="4943475"/>
            <a:ext cx="7737475" cy="654050"/>
          </a:xfrm>
          <a:prstGeom prst="rect">
            <a:avLst/>
          </a:prstGeom>
          <a:noFill/>
          <a:ln w="9525">
            <a:noFill/>
            <a:miter lim="800000"/>
            <a:headEnd/>
            <a:tailEnd/>
          </a:ln>
        </p:spPr>
      </p:pic>
      <p:pic>
        <p:nvPicPr>
          <p:cNvPr id="15155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9938" y="5511800"/>
            <a:ext cx="7818437" cy="40163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ppt_x"/>
                                          </p:val>
                                        </p:tav>
                                        <p:tav tm="100000">
                                          <p:val>
                                            <p:strVal val="#ppt_x"/>
                                          </p:val>
                                        </p:tav>
                                      </p:tavLst>
                                    </p:anim>
                                    <p:anim calcmode="lin" valueType="num">
                                      <p:cBhvr additive="base">
                                        <p:cTn id="8" dur="500" fill="hold"/>
                                        <p:tgtEl>
                                          <p:spTgt spid="1515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endParaRPr lang="en-US" altLang="en-US">
              <a:solidFill>
                <a:srgbClr val="000000"/>
              </a:solidFill>
              <a:sym typeface="Symbol" pitchFamily="18" charset="2"/>
            </a:endParaRPr>
          </a:p>
        </p:txBody>
      </p:sp>
      <p:sp>
        <p:nvSpPr>
          <p:cNvPr id="307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0724"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30725"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675" y="1817688"/>
            <a:ext cx="7734300" cy="3225800"/>
          </a:xfrm>
          <a:prstGeom prst="rect">
            <a:avLst/>
          </a:prstGeom>
          <a:noFill/>
          <a:ln w="9525">
            <a:noFill/>
            <a:miter lim="800000"/>
            <a:headEnd/>
            <a:tailEnd/>
          </a:ln>
        </p:spPr>
      </p:pic>
      <p:pic>
        <p:nvPicPr>
          <p:cNvPr id="15257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438" y="4953000"/>
            <a:ext cx="7831137" cy="636588"/>
          </a:xfrm>
          <a:prstGeom prst="rect">
            <a:avLst/>
          </a:prstGeom>
          <a:noFill/>
          <a:ln w="9525">
            <a:noFill/>
            <a:miter lim="800000"/>
            <a:headEnd/>
            <a:tailEnd/>
          </a:ln>
        </p:spPr>
      </p:pic>
      <p:pic>
        <p:nvPicPr>
          <p:cNvPr id="152579"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5650" y="5503863"/>
            <a:ext cx="7723188" cy="7207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 name="Text Box 19"/>
              <p:cNvSpPr txBox="1">
                <a:spLocks noChangeArrowheads="1"/>
              </p:cNvSpPr>
              <p:nvPr/>
            </p:nvSpPr>
            <p:spPr bwMode="auto">
              <a:xfrm>
                <a:off x="4283075" y="1360488"/>
                <a:ext cx="4492625" cy="461962"/>
              </a:xfrm>
              <a:prstGeom prst="rect">
                <a:avLst/>
              </a:prstGeom>
              <a:noFill/>
              <a:ln w="9525">
                <a:noFill/>
                <a:miter lim="800000"/>
                <a:headEnd/>
                <a:tailEnd/>
              </a:ln>
            </p:spPr>
            <p:txBody>
              <a:bodyPr>
                <a:spAutoFit/>
              </a:bodyPr>
              <a:lstStyle/>
              <a:p>
                <a:pPr eaLnBrk="1" hangingPunct="1"/>
                <a:r>
                  <a:rPr lang="en-US" altLang="en-US" dirty="0" smtClean="0">
                    <a:solidFill>
                      <a:srgbClr val="009999"/>
                    </a:solidFill>
                    <a:sym typeface="Symbol" pitchFamily="18" charset="2"/>
                  </a:rPr>
                  <a:t></a:t>
                </a:r>
                <a:r>
                  <a:rPr lang="en-US" altLang="en-US" dirty="0">
                    <a:solidFill>
                      <a:schemeClr val="hlink"/>
                    </a:solidFill>
                  </a:rPr>
                  <a:t>Use </a:t>
                </a:r>
                <a14:m>
                  <m:oMath xmlns:m="http://schemas.openxmlformats.org/officeDocument/2006/math">
                    <m:r>
                      <a:rPr lang="en-US" altLang="en-US" i="1" dirty="0" smtClean="0">
                        <a:solidFill>
                          <a:schemeClr val="hlink"/>
                        </a:solidFill>
                        <a:latin typeface="Cambria Math" panose="02040503050406030204" pitchFamily="18" charset="0"/>
                      </a:rPr>
                      <m:t>𝐸</m:t>
                    </m:r>
                    <m:r>
                      <a:rPr lang="en-US" altLang="en-US" i="1" dirty="0" smtClean="0">
                        <a:solidFill>
                          <a:schemeClr val="hlink"/>
                        </a:solidFill>
                        <a:latin typeface="Cambria Math" panose="02040503050406030204" pitchFamily="18" charset="0"/>
                      </a:rPr>
                      <m:t>=</m:t>
                    </m:r>
                    <m:r>
                      <a:rPr lang="en-US" altLang="en-US" i="1" dirty="0" smtClean="0">
                        <a:solidFill>
                          <a:schemeClr val="hlink"/>
                        </a:solidFill>
                        <a:latin typeface="Cambria Math" panose="02040503050406030204" pitchFamily="18" charset="0"/>
                        <a:ea typeface="Cambria Math" panose="02040503050406030204" pitchFamily="18" charset="0"/>
                      </a:rPr>
                      <m:t>𝜙</m:t>
                    </m:r>
                    <m:r>
                      <a:rPr lang="en-US" altLang="en-US" i="1" dirty="0">
                        <a:solidFill>
                          <a:schemeClr val="hlink"/>
                        </a:solidFill>
                        <a:latin typeface="Cambria Math" panose="02040503050406030204" pitchFamily="18" charset="0"/>
                        <a:sym typeface="Symbol" pitchFamily="18" charset="2"/>
                      </a:rPr>
                      <m:t>+</m:t>
                    </m:r>
                    <m:sSub>
                      <m:sSubPr>
                        <m:ctrlPr>
                          <a:rPr lang="en-US" altLang="en-US" b="0" i="1" dirty="0" smtClean="0">
                            <a:solidFill>
                              <a:schemeClr val="hlink"/>
                            </a:solidFill>
                            <a:latin typeface="Cambria Math" panose="02040503050406030204" pitchFamily="18" charset="0"/>
                            <a:sym typeface="Symbol" pitchFamily="18" charset="2"/>
                          </a:rPr>
                        </m:ctrlPr>
                      </m:sSubPr>
                      <m:e>
                        <m:r>
                          <a:rPr lang="en-US" altLang="en-US" i="1" dirty="0">
                            <a:solidFill>
                              <a:schemeClr val="hlink"/>
                            </a:solidFill>
                            <a:latin typeface="Cambria Math" panose="02040503050406030204" pitchFamily="18" charset="0"/>
                            <a:sym typeface="Symbol" pitchFamily="18" charset="2"/>
                          </a:rPr>
                          <m:t>𝐸</m:t>
                        </m:r>
                      </m:e>
                      <m:sub>
                        <m:r>
                          <m:rPr>
                            <m:sty m:val="p"/>
                          </m:rPr>
                          <a:rPr lang="en-US" altLang="en-US" b="0" i="0" dirty="0" smtClean="0">
                            <a:solidFill>
                              <a:schemeClr val="hlink"/>
                            </a:solidFill>
                            <a:latin typeface="Cambria Math" panose="02040503050406030204" pitchFamily="18" charset="0"/>
                            <a:sym typeface="Symbol" pitchFamily="18" charset="2"/>
                          </a:rPr>
                          <m:t>K</m:t>
                        </m:r>
                      </m:sub>
                    </m:sSub>
                  </m:oMath>
                </a14:m>
                <a:r>
                  <a:rPr lang="en-US" altLang="en-US" dirty="0" smtClean="0">
                    <a:solidFill>
                      <a:schemeClr val="hlink"/>
                    </a:solidFill>
                    <a:sym typeface="Symbol" pitchFamily="18" charset="2"/>
                  </a:rPr>
                  <a:t>. </a:t>
                </a:r>
                <a:endParaRPr lang="en-US" altLang="en-US" i="1" dirty="0">
                  <a:solidFill>
                    <a:schemeClr val="hlink"/>
                  </a:solidFill>
                  <a:sym typeface="Symbol" pitchFamily="18" charset="2"/>
                </a:endParaRPr>
              </a:p>
            </p:txBody>
          </p:sp>
        </mc:Choice>
        <mc:Fallback xmlns="">
          <p:sp>
            <p:nvSpPr>
              <p:cNvPr id="12" name="Text Box 19"/>
              <p:cNvSpPr txBox="1">
                <a:spLocks noRot="1" noChangeAspect="1" noMove="1" noResize="1" noEditPoints="1" noAdjustHandles="1" noChangeArrowheads="1" noChangeShapeType="1" noTextEdit="1"/>
              </p:cNvSpPr>
              <p:nvPr/>
            </p:nvSpPr>
            <p:spPr bwMode="auto">
              <a:xfrm>
                <a:off x="4283075" y="1360488"/>
                <a:ext cx="4492625" cy="461962"/>
              </a:xfrm>
              <a:prstGeom prst="rect">
                <a:avLst/>
              </a:prstGeom>
              <a:blipFill>
                <a:blip r:embed="rId8"/>
                <a:stretch>
                  <a:fillRect l="-2171" t="-10526" b="-30263"/>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500" fill="hold"/>
                                        <p:tgtEl>
                                          <p:spTgt spid="152578"/>
                                        </p:tgtEl>
                                        <p:attrNameLst>
                                          <p:attrName>ppt_x</p:attrName>
                                        </p:attrNameLst>
                                      </p:cBhvr>
                                      <p:tavLst>
                                        <p:tav tm="0">
                                          <p:val>
                                            <p:strVal val="#ppt_x"/>
                                          </p:val>
                                        </p:tav>
                                        <p:tav tm="100000">
                                          <p:val>
                                            <p:strVal val="#ppt_x"/>
                                          </p:val>
                                        </p:tav>
                                      </p:tavLst>
                                    </p:anim>
                                    <p:anim calcmode="lin" valueType="num">
                                      <p:cBhvr additive="base">
                                        <p:cTn id="8" dur="500" fill="hold"/>
                                        <p:tgtEl>
                                          <p:spTgt spid="1525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2579"/>
                                        </p:tgtEl>
                                        <p:attrNameLst>
                                          <p:attrName>style.visibility</p:attrName>
                                        </p:attrNameLst>
                                      </p:cBhvr>
                                      <p:to>
                                        <p:strVal val="visible"/>
                                      </p:to>
                                    </p:set>
                                    <p:anim calcmode="lin" valueType="num">
                                      <p:cBhvr additive="base">
                                        <p:cTn id="13" dur="500" fill="hold"/>
                                        <p:tgtEl>
                                          <p:spTgt spid="152579"/>
                                        </p:tgtEl>
                                        <p:attrNameLst>
                                          <p:attrName>ppt_x</p:attrName>
                                        </p:attrNameLst>
                                      </p:cBhvr>
                                      <p:tavLst>
                                        <p:tav tm="0">
                                          <p:val>
                                            <p:strVal val="#ppt_x"/>
                                          </p:val>
                                        </p:tav>
                                        <p:tav tm="100000">
                                          <p:val>
                                            <p:strVal val="#ppt_x"/>
                                          </p:val>
                                        </p:tav>
                                      </p:tavLst>
                                    </p:anim>
                                    <p:anim calcmode="lin" valueType="num">
                                      <p:cBhvr additive="base">
                                        <p:cTn id="14" dur="500" fill="hold"/>
                                        <p:tgtEl>
                                          <p:spTgt spid="1525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85800" y="1339850"/>
            <a:ext cx="7772400" cy="4176713"/>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Applications and skills: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Discussing the photoelectric effect experiment and explaining which features of the experiment cannot be explained by the classical wave theory of light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Solving photoelectric problems both graphically and algebraically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Discussing experimental evidence for matter waves, including an experiment in which the wave nature of electrons is evident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Stating order of magnitude estimates from the uncertainty principle </a:t>
            </a:r>
            <a:endParaRPr lang="en-US" altLang="en-US" sz="3600">
              <a:solidFill>
                <a:srgbClr val="000000"/>
              </a:solidFill>
              <a:latin typeface="Segoe UI" pitchFamily="34" charset="0"/>
            </a:endParaRP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endParaRPr lang="en-US" altLang="en-US">
              <a:solidFill>
                <a:srgbClr val="000000"/>
              </a:solidFill>
              <a:sym typeface="Symbol" pitchFamily="18" charset="2"/>
            </a:endParaRPr>
          </a:p>
        </p:txBody>
      </p:sp>
      <p:sp>
        <p:nvSpPr>
          <p:cNvPr id="317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1748"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31750"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87973" y="2424758"/>
            <a:ext cx="7831137" cy="63658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2471" name="Text Box 19"/>
              <p:cNvSpPr txBox="1">
                <a:spLocks noChangeArrowheads="1"/>
              </p:cNvSpPr>
              <p:nvPr/>
            </p:nvSpPr>
            <p:spPr bwMode="auto">
              <a:xfrm>
                <a:off x="4283075" y="1360488"/>
                <a:ext cx="2657843" cy="461665"/>
              </a:xfrm>
              <a:prstGeom prst="rect">
                <a:avLst/>
              </a:prstGeom>
              <a:noFill/>
              <a:ln w="9525">
                <a:noFill/>
                <a:miter lim="800000"/>
                <a:headEnd/>
                <a:tailEnd/>
              </a:ln>
            </p:spPr>
            <p:txBody>
              <a:bodyPr wrap="none">
                <a:spAutoFit/>
              </a:bodyPr>
              <a:lstStyle/>
              <a:p>
                <a:pPr eaLnBrk="1" hangingPunct="1"/>
                <a:r>
                  <a:rPr lang="en-US" altLang="en-US" dirty="0" smtClean="0">
                    <a:solidFill>
                      <a:srgbClr val="009999"/>
                    </a:solidFill>
                    <a:sym typeface="Symbol" pitchFamily="18" charset="2"/>
                  </a:rPr>
                  <a:t></a:t>
                </a:r>
                <a:r>
                  <a:rPr lang="en-US" altLang="en-US" dirty="0">
                    <a:solidFill>
                      <a:schemeClr val="hlink"/>
                    </a:solidFill>
                  </a:rPr>
                  <a:t>Use </a:t>
                </a:r>
                <a14:m>
                  <m:oMath xmlns:m="http://schemas.openxmlformats.org/officeDocument/2006/math">
                    <m:r>
                      <a:rPr lang="en-US" altLang="en-US" i="1" dirty="0" smtClean="0">
                        <a:solidFill>
                          <a:schemeClr val="hlink"/>
                        </a:solidFill>
                        <a:latin typeface="Cambria Math" panose="02040503050406030204" pitchFamily="18" charset="0"/>
                      </a:rPr>
                      <m:t>𝐸</m:t>
                    </m:r>
                    <m:r>
                      <a:rPr lang="en-US" altLang="en-US" i="1" dirty="0" smtClean="0">
                        <a:solidFill>
                          <a:schemeClr val="hlink"/>
                        </a:solidFill>
                        <a:latin typeface="Cambria Math" panose="02040503050406030204" pitchFamily="18" charset="0"/>
                      </a:rPr>
                      <m:t>=</m:t>
                    </m:r>
                    <m:r>
                      <a:rPr lang="en-US" altLang="en-US" i="1" dirty="0" smtClean="0">
                        <a:solidFill>
                          <a:schemeClr val="hlink"/>
                        </a:solidFill>
                        <a:latin typeface="Cambria Math" panose="02040503050406030204" pitchFamily="18" charset="0"/>
                        <a:ea typeface="Cambria Math" panose="02040503050406030204" pitchFamily="18" charset="0"/>
                      </a:rPr>
                      <m:t>𝜙</m:t>
                    </m:r>
                    <m:r>
                      <a:rPr lang="en-US" altLang="en-US" i="1" dirty="0">
                        <a:solidFill>
                          <a:schemeClr val="hlink"/>
                        </a:solidFill>
                        <a:latin typeface="Cambria Math" panose="02040503050406030204" pitchFamily="18" charset="0"/>
                        <a:sym typeface="Symbol" pitchFamily="18" charset="2"/>
                      </a:rPr>
                      <m:t>+</m:t>
                    </m:r>
                    <m:sSub>
                      <m:sSubPr>
                        <m:ctrlPr>
                          <a:rPr lang="en-US" altLang="en-US" b="0" i="1" dirty="0" smtClean="0">
                            <a:solidFill>
                              <a:schemeClr val="hlink"/>
                            </a:solidFill>
                            <a:latin typeface="Cambria Math" panose="02040503050406030204" pitchFamily="18" charset="0"/>
                            <a:sym typeface="Symbol" pitchFamily="18" charset="2"/>
                          </a:rPr>
                        </m:ctrlPr>
                      </m:sSubPr>
                      <m:e>
                        <m:r>
                          <a:rPr lang="en-US" altLang="en-US" b="0" i="1" dirty="0" smtClean="0">
                            <a:solidFill>
                              <a:schemeClr val="hlink"/>
                            </a:solidFill>
                            <a:latin typeface="Cambria Math" panose="02040503050406030204" pitchFamily="18" charset="0"/>
                            <a:sym typeface="Symbol" pitchFamily="18" charset="2"/>
                          </a:rPr>
                          <m:t>𝑞</m:t>
                        </m:r>
                        <m:r>
                          <a:rPr lang="en-US" altLang="en-US" i="1" dirty="0" err="1">
                            <a:solidFill>
                              <a:schemeClr val="hlink"/>
                            </a:solidFill>
                            <a:latin typeface="Cambria Math" panose="02040503050406030204" pitchFamily="18" charset="0"/>
                            <a:sym typeface="Symbol" pitchFamily="18" charset="2"/>
                          </a:rPr>
                          <m:t>𝑉</m:t>
                        </m:r>
                      </m:e>
                      <m:sub>
                        <m:r>
                          <a:rPr lang="en-US" altLang="en-US" b="0" i="1" dirty="0" smtClean="0">
                            <a:solidFill>
                              <a:schemeClr val="hlink"/>
                            </a:solidFill>
                            <a:latin typeface="Cambria Math" panose="02040503050406030204" pitchFamily="18" charset="0"/>
                            <a:sym typeface="Symbol" pitchFamily="18" charset="2"/>
                          </a:rPr>
                          <m:t>𝑒</m:t>
                        </m:r>
                      </m:sub>
                    </m:sSub>
                  </m:oMath>
                </a14:m>
                <a:r>
                  <a:rPr lang="en-US" altLang="en-US" dirty="0" smtClean="0">
                    <a:solidFill>
                      <a:schemeClr val="hlink"/>
                    </a:solidFill>
                    <a:sym typeface="Symbol" pitchFamily="18" charset="2"/>
                  </a:rPr>
                  <a:t>.</a:t>
                </a:r>
                <a:endParaRPr lang="en-US" altLang="en-US" i="1" dirty="0">
                  <a:solidFill>
                    <a:schemeClr val="hlink"/>
                  </a:solidFill>
                  <a:sym typeface="Symbol" pitchFamily="18" charset="2"/>
                </a:endParaRPr>
              </a:p>
            </p:txBody>
          </p:sp>
        </mc:Choice>
        <mc:Fallback xmlns="">
          <p:sp>
            <p:nvSpPr>
              <p:cNvPr id="62471" name="Text Box 19"/>
              <p:cNvSpPr txBox="1">
                <a:spLocks noRot="1" noChangeAspect="1" noMove="1" noResize="1" noEditPoints="1" noAdjustHandles="1" noChangeArrowheads="1" noChangeShapeType="1" noTextEdit="1"/>
              </p:cNvSpPr>
              <p:nvPr/>
            </p:nvSpPr>
            <p:spPr bwMode="auto">
              <a:xfrm>
                <a:off x="4283075" y="1360488"/>
                <a:ext cx="2657843" cy="461665"/>
              </a:xfrm>
              <a:prstGeom prst="rect">
                <a:avLst/>
              </a:prstGeom>
              <a:blipFill>
                <a:blip r:embed="rId7"/>
                <a:stretch>
                  <a:fillRect l="-3670" t="-10526" r="-2523" b="-30263"/>
                </a:stretch>
              </a:blipFill>
              <a:ln w="9525">
                <a:noFill/>
                <a:miter lim="800000"/>
                <a:headEnd/>
                <a:tailEnd/>
              </a:ln>
            </p:spPr>
            <p:txBody>
              <a:bodyPr/>
              <a:lstStyle/>
              <a:p>
                <a:r>
                  <a:rPr lang="en-US">
                    <a:noFill/>
                  </a:rPr>
                  <a:t> </a:t>
                </a:r>
              </a:p>
            </p:txBody>
          </p:sp>
        </mc:Fallback>
      </mc:AlternateContent>
      <p:pic>
        <p:nvPicPr>
          <p:cNvPr id="153603"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87973" y="3001769"/>
            <a:ext cx="7493000" cy="387350"/>
          </a:xfrm>
          <a:prstGeom prst="rect">
            <a:avLst/>
          </a:prstGeom>
          <a:noFill/>
          <a:ln w="9525">
            <a:noFill/>
            <a:miter lim="800000"/>
            <a:headEnd/>
            <a:tailEnd/>
          </a:ln>
        </p:spPr>
      </p:pic>
      <p:sp>
        <p:nvSpPr>
          <p:cNvPr id="2" name="TextBox 1"/>
          <p:cNvSpPr txBox="1"/>
          <p:nvPr/>
        </p:nvSpPr>
        <p:spPr>
          <a:xfrm>
            <a:off x="887973" y="1873722"/>
            <a:ext cx="2057400" cy="461665"/>
          </a:xfrm>
          <a:prstGeom prst="rect">
            <a:avLst/>
          </a:prstGeom>
          <a:noFill/>
        </p:spPr>
        <p:txBody>
          <a:bodyPr wrap="square" rtlCol="0">
            <a:spAutoFit/>
          </a:bodyPr>
          <a:lstStyle/>
          <a:p>
            <a:r>
              <a:rPr lang="en-US" dirty="0" smtClean="0"/>
              <a:t>Continued…</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03"/>
                                        </p:tgtEl>
                                        <p:attrNameLst>
                                          <p:attrName>style.visibility</p:attrName>
                                        </p:attrNameLst>
                                      </p:cBhvr>
                                      <p:to>
                                        <p:strVal val="visible"/>
                                      </p:to>
                                    </p:set>
                                    <p:anim calcmode="lin" valueType="num">
                                      <p:cBhvr additive="base">
                                        <p:cTn id="7" dur="500" fill="hold"/>
                                        <p:tgtEl>
                                          <p:spTgt spid="153603"/>
                                        </p:tgtEl>
                                        <p:attrNameLst>
                                          <p:attrName>ppt_x</p:attrName>
                                        </p:attrNameLst>
                                      </p:cBhvr>
                                      <p:tavLst>
                                        <p:tav tm="0">
                                          <p:val>
                                            <p:strVal val="#ppt_x"/>
                                          </p:val>
                                        </p:tav>
                                        <p:tav tm="100000">
                                          <p:val>
                                            <p:strVal val="#ppt_x"/>
                                          </p:val>
                                        </p:tav>
                                      </p:tavLst>
                                    </p:anim>
                                    <p:anim calcmode="lin" valueType="num">
                                      <p:cBhvr additive="base">
                                        <p:cTn id="8" dur="500" fill="hold"/>
                                        <p:tgtEl>
                                          <p:spTgt spid="1536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2471"/>
                                        </p:tgtEl>
                                        <p:attrNameLst>
                                          <p:attrName>style.visibility</p:attrName>
                                        </p:attrNameLst>
                                      </p:cBhvr>
                                      <p:to>
                                        <p:strVal val="visible"/>
                                      </p:to>
                                    </p:set>
                                    <p:anim calcmode="lin" valueType="num">
                                      <p:cBhvr additive="base">
                                        <p:cTn id="13" dur="500" fill="hold"/>
                                        <p:tgtEl>
                                          <p:spTgt spid="62471"/>
                                        </p:tgtEl>
                                        <p:attrNameLst>
                                          <p:attrName>ppt_x</p:attrName>
                                        </p:attrNameLst>
                                      </p:cBhvr>
                                      <p:tavLst>
                                        <p:tav tm="0">
                                          <p:val>
                                            <p:strVal val="1+#ppt_w/2"/>
                                          </p:val>
                                        </p:tav>
                                        <p:tav tm="100000">
                                          <p:val>
                                            <p:strVal val="#ppt_x"/>
                                          </p:val>
                                        </p:tav>
                                      </p:tavLst>
                                    </p:anim>
                                    <p:anim calcmode="lin" valueType="num">
                                      <p:cBhvr additive="base">
                                        <p:cTn id="14" dur="500" fill="hold"/>
                                        <p:tgtEl>
                                          <p:spTgt spid="624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5" name="Rectangle 15"/>
          <p:cNvSpPr>
            <a:spLocks noChangeArrowheads="1"/>
          </p:cNvSpPr>
          <p:nvPr/>
        </p:nvSpPr>
        <p:spPr bwMode="auto">
          <a:xfrm>
            <a:off x="685800" y="1798638"/>
            <a:ext cx="7772400" cy="5059362"/>
          </a:xfrm>
          <a:prstGeom prst="rect">
            <a:avLst/>
          </a:prstGeom>
          <a:solidFill>
            <a:srgbClr val="CCFFCC"/>
          </a:solidFill>
          <a:ln w="9525">
            <a:noFill/>
            <a:miter lim="800000"/>
            <a:headEnd/>
            <a:tailEnd/>
          </a:ln>
        </p:spPr>
        <p:txBody>
          <a:bodyPr/>
          <a:lstStyle/>
          <a:p>
            <a:pPr eaLnBrk="1" hangingPunct="1"/>
            <a:r>
              <a:rPr lang="en-US" altLang="en-US" dirty="0"/>
              <a:t>PRACTICE: The graph shows the variation with frequency </a:t>
            </a:r>
            <a:r>
              <a:rPr lang="en-US" altLang="en-US" i="1" dirty="0"/>
              <a:t>f </a:t>
            </a:r>
            <a:r>
              <a:rPr lang="en-US" altLang="en-US" dirty="0"/>
              <a:t>in the kinetic energy </a:t>
            </a:r>
            <a:r>
              <a:rPr lang="en-US" altLang="en-US" i="1" dirty="0"/>
              <a:t>E</a:t>
            </a:r>
            <a:r>
              <a:rPr lang="en-US" altLang="en-US" baseline="-25000" dirty="0"/>
              <a:t>K</a:t>
            </a:r>
            <a:r>
              <a:rPr lang="en-US" altLang="en-US" dirty="0"/>
              <a:t> of photo-                  electrons emitted from a metal surface </a:t>
            </a:r>
            <a:r>
              <a:rPr lang="en-US" altLang="en-US" i="1" dirty="0"/>
              <a:t>S</a:t>
            </a:r>
            <a:r>
              <a:rPr lang="en-US" altLang="en-US" dirty="0"/>
              <a:t>. Which                    one of the following graphs shows the variation                         for a metal having a higher work function?</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spcBef>
                <a:spcPts val="1200"/>
              </a:spcBef>
            </a:pPr>
            <a:r>
              <a:rPr lang="en-US" altLang="en-US" dirty="0"/>
              <a:t>SOLUTION: Use </a:t>
            </a:r>
            <a:r>
              <a:rPr lang="en-US" altLang="en-US" i="1" dirty="0" err="1">
                <a:solidFill>
                  <a:srgbClr val="000000"/>
                </a:solidFill>
                <a:cs typeface="Times New Roman" pitchFamily="18" charset="0"/>
                <a:sym typeface="Symbol" pitchFamily="18" charset="2"/>
              </a:rPr>
              <a:t>hf</a:t>
            </a:r>
            <a:r>
              <a:rPr lang="en-US" altLang="en-US" dirty="0"/>
              <a:t>  = </a:t>
            </a:r>
            <a:r>
              <a:rPr lang="en-US" altLang="en-US" i="1" dirty="0">
                <a:sym typeface="Symbol" pitchFamily="18" charset="2"/>
              </a:rPr>
              <a:t></a:t>
            </a:r>
            <a:r>
              <a:rPr lang="en-US" altLang="en-US" dirty="0"/>
              <a:t> + </a:t>
            </a:r>
            <a:r>
              <a:rPr lang="en-US" altLang="en-US" i="1" dirty="0" err="1"/>
              <a:t>E</a:t>
            </a:r>
            <a:r>
              <a:rPr lang="en-US" altLang="en-US" baseline="-25000" dirty="0" err="1"/>
              <a:t>max</a:t>
            </a:r>
            <a:r>
              <a:rPr lang="en-US" altLang="en-US" dirty="0" smtClean="0"/>
              <a:t>.</a:t>
            </a:r>
            <a:endParaRPr lang="en-US" altLang="en-US" dirty="0"/>
          </a:p>
        </p:txBody>
      </p:sp>
      <p:pic>
        <p:nvPicPr>
          <p:cNvPr id="32824" name="Picture 5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2288" y="3552825"/>
            <a:ext cx="8305800" cy="1609725"/>
          </a:xfrm>
          <a:prstGeom prst="rect">
            <a:avLst/>
          </a:prstGeom>
          <a:ln>
            <a:noFill/>
          </a:ln>
          <a:effectLst>
            <a:outerShdw blurRad="292100" dist="139700" dir="2700000" algn="tl" rotWithShape="0">
              <a:srgbClr val="333333">
                <a:alpha val="65000"/>
              </a:srgbClr>
            </a:outerShdw>
          </a:effectLst>
        </p:spPr>
      </p:pic>
      <p:sp>
        <p:nvSpPr>
          <p:cNvPr id="3277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2778"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30783" name="Picture 6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00913" y="2095500"/>
            <a:ext cx="1590675" cy="1457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455">
                                            <p:txEl>
                                              <p:pRg st="0" end="0"/>
                                            </p:txEl>
                                          </p:spTgt>
                                        </p:tgtEl>
                                        <p:attrNameLst>
                                          <p:attrName>style.visibility</p:attrName>
                                        </p:attrNameLst>
                                      </p:cBhvr>
                                      <p:to>
                                        <p:strVal val="visible"/>
                                      </p:to>
                                    </p:set>
                                    <p:anim calcmode="lin" valueType="num">
                                      <p:cBhvr additive="base">
                                        <p:cTn id="7" dur="500" fill="hold"/>
                                        <p:tgtEl>
                                          <p:spTgt spid="10854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30783"/>
                                        </p:tgtEl>
                                        <p:attrNameLst>
                                          <p:attrName>style.visibility</p:attrName>
                                        </p:attrNameLst>
                                      </p:cBhvr>
                                      <p:to>
                                        <p:strVal val="visible"/>
                                      </p:to>
                                    </p:set>
                                    <p:anim calcmode="lin" valueType="num">
                                      <p:cBhvr additive="base">
                                        <p:cTn id="11" dur="500" fill="hold"/>
                                        <p:tgtEl>
                                          <p:spTgt spid="30783"/>
                                        </p:tgtEl>
                                        <p:attrNameLst>
                                          <p:attrName>ppt_x</p:attrName>
                                        </p:attrNameLst>
                                      </p:cBhvr>
                                      <p:tavLst>
                                        <p:tav tm="0">
                                          <p:val>
                                            <p:strVal val="#ppt_x"/>
                                          </p:val>
                                        </p:tav>
                                        <p:tav tm="100000">
                                          <p:val>
                                            <p:strVal val="#ppt_x"/>
                                          </p:val>
                                        </p:tav>
                                      </p:tavLst>
                                    </p:anim>
                                    <p:anim calcmode="lin" valueType="num">
                                      <p:cBhvr additive="base">
                                        <p:cTn id="12" dur="500" fill="hold"/>
                                        <p:tgtEl>
                                          <p:spTgt spid="3078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2824"/>
                                        </p:tgtEl>
                                        <p:attrNameLst>
                                          <p:attrName>style.visibility</p:attrName>
                                        </p:attrNameLst>
                                      </p:cBhvr>
                                      <p:to>
                                        <p:strVal val="visible"/>
                                      </p:to>
                                    </p:set>
                                    <p:anim calcmode="lin" valueType="num">
                                      <p:cBhvr additive="base">
                                        <p:cTn id="17" dur="500" fill="hold"/>
                                        <p:tgtEl>
                                          <p:spTgt spid="32824"/>
                                        </p:tgtEl>
                                        <p:attrNameLst>
                                          <p:attrName>ppt_x</p:attrName>
                                        </p:attrNameLst>
                                      </p:cBhvr>
                                      <p:tavLst>
                                        <p:tav tm="0">
                                          <p:val>
                                            <p:strVal val="#ppt_x"/>
                                          </p:val>
                                        </p:tav>
                                        <p:tav tm="100000">
                                          <p:val>
                                            <p:strVal val="#ppt_x"/>
                                          </p:val>
                                        </p:tav>
                                      </p:tavLst>
                                    </p:anim>
                                    <p:anim calcmode="lin" valueType="num">
                                      <p:cBhvr additive="base">
                                        <p:cTn id="18" dur="500" fill="hold"/>
                                        <p:tgtEl>
                                          <p:spTgt spid="328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85455">
                                            <p:txEl>
                                              <p:pRg st="5" end="5"/>
                                            </p:txEl>
                                          </p:spTgt>
                                        </p:tgtEl>
                                        <p:attrNameLst>
                                          <p:attrName>style.visibility</p:attrName>
                                        </p:attrNameLst>
                                      </p:cBhvr>
                                      <p:to>
                                        <p:strVal val="visible"/>
                                      </p:to>
                                    </p:set>
                                    <p:anim calcmode="lin" valueType="num">
                                      <p:cBhvr additive="base">
                                        <p:cTn id="23" dur="500" fill="hold"/>
                                        <p:tgtEl>
                                          <p:spTgt spid="108545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854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wave nature of matter</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last section described how light, which in classical physics is a wave, was discovered to have particle-like properties.</a:t>
            </a:r>
          </a:p>
          <a:p>
            <a:pPr eaLnBrk="1" hangingPunct="1">
              <a:spcBef>
                <a:spcPts val="4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Recall that a photon </a:t>
            </a:r>
            <a:r>
              <a:rPr lang="en-US" altLang="en-US" dirty="0" smtClean="0">
                <a:solidFill>
                  <a:srgbClr val="000000"/>
                </a:solidFill>
                <a:cs typeface="Times New Roman" pitchFamily="18" charset="0"/>
              </a:rPr>
              <a:t>is </a:t>
            </a:r>
            <a:r>
              <a:rPr lang="en-US" altLang="en-US" dirty="0">
                <a:solidFill>
                  <a:srgbClr val="000000"/>
                </a:solidFill>
                <a:cs typeface="Times New Roman" pitchFamily="18" charset="0"/>
              </a:rPr>
              <a:t>a discrete packet or quantum of energy (like a particle) having an associated frequency (like a wave).  Thus</a:t>
            </a:r>
          </a:p>
          <a:p>
            <a:pPr eaLnBrk="1" hangingPunct="1">
              <a:spcBef>
                <a:spcPts val="400"/>
              </a:spcBef>
            </a:pPr>
            <a:endParaRPr lang="en-US" altLang="en-US" dirty="0">
              <a:solidFill>
                <a:srgbClr val="000000"/>
              </a:solidFill>
              <a:cs typeface="Times New Roman" pitchFamily="18" charset="0"/>
            </a:endParaRPr>
          </a:p>
          <a:p>
            <a:pPr eaLnBrk="1" hangingPunct="1">
              <a:spcBef>
                <a:spcPts val="400"/>
              </a:spcBef>
            </a:pPr>
            <a:endParaRPr lang="en-US" altLang="en-US" dirty="0" smtClean="0">
              <a:solidFill>
                <a:srgbClr val="000000"/>
              </a:solidFill>
              <a:cs typeface="Times New Roman" pitchFamily="18" charset="0"/>
            </a:endParaRPr>
          </a:p>
          <a:p>
            <a:pPr eaLnBrk="1" hangingPunct="1">
              <a:spcBef>
                <a:spcPts val="0"/>
              </a:spcBef>
            </a:pPr>
            <a:r>
              <a:rPr lang="en-US" altLang="en-US" dirty="0" smtClean="0">
                <a:solidFill>
                  <a:srgbClr val="000000"/>
                </a:solidFill>
                <a:cs typeface="Times New Roman" pitchFamily="18" charset="0"/>
              </a:rPr>
              <a:t>is just a </a:t>
            </a:r>
            <a:r>
              <a:rPr lang="en-US" altLang="en-US" dirty="0">
                <a:solidFill>
                  <a:srgbClr val="000000"/>
                </a:solidFill>
                <a:cs typeface="Times New Roman" pitchFamily="18" charset="0"/>
              </a:rPr>
              <a:t>statement of the </a:t>
            </a:r>
            <a:r>
              <a:rPr lang="en-US" altLang="en-US" b="1" dirty="0" smtClean="0">
                <a:solidFill>
                  <a:srgbClr val="000000"/>
                </a:solidFill>
                <a:cs typeface="Times New Roman" pitchFamily="18" charset="0"/>
              </a:rPr>
              <a:t>________________________</a:t>
            </a:r>
            <a:r>
              <a:rPr lang="en-US" altLang="en-US" dirty="0" smtClean="0">
                <a:solidFill>
                  <a:srgbClr val="000000"/>
                </a:solidFill>
                <a:cs typeface="Times New Roman" pitchFamily="18" charset="0"/>
              </a:rPr>
              <a:t>.</a:t>
            </a:r>
            <a:endParaRPr lang="en-US" altLang="en-US"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Because of the remarkable symmetries observed in nature, in 1924 the French physicist Louis de Broglie proposed that just as light exhibited a wave-particle duality, so should matter.</a:t>
            </a:r>
          </a:p>
        </p:txBody>
      </p:sp>
      <p:grpSp>
        <p:nvGrpSpPr>
          <p:cNvPr id="2" name="Group 4"/>
          <p:cNvGrpSpPr>
            <a:grpSpLocks/>
          </p:cNvGrpSpPr>
          <p:nvPr/>
        </p:nvGrpSpPr>
        <p:grpSpPr bwMode="auto">
          <a:xfrm>
            <a:off x="809625" y="4161864"/>
            <a:ext cx="7464425" cy="692524"/>
            <a:chOff x="510" y="3419"/>
            <a:chExt cx="4702" cy="291"/>
          </a:xfrm>
        </p:grpSpPr>
        <p:sp>
          <p:nvSpPr>
            <p:cNvPr id="33798" name="Text Box 6"/>
            <p:cNvSpPr txBox="1">
              <a:spLocks noChangeArrowheads="1"/>
            </p:cNvSpPr>
            <p:nvPr/>
          </p:nvSpPr>
          <p:spPr bwMode="auto">
            <a:xfrm>
              <a:off x="3319" y="3419"/>
              <a:ext cx="189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energy of a photon</a:t>
              </a:r>
            </a:p>
          </p:txBody>
        </p:sp>
        <p:sp>
          <p:nvSpPr>
            <p:cNvPr id="33799" name="Rectangle 7"/>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3379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7490">
                                            <p:txEl>
                                              <p:pRg st="0" end="0"/>
                                            </p:txEl>
                                          </p:spTgt>
                                        </p:tgtEl>
                                        <p:attrNameLst>
                                          <p:attrName>style.visibility</p:attrName>
                                        </p:attrNameLst>
                                      </p:cBhvr>
                                      <p:to>
                                        <p:strVal val="visible"/>
                                      </p:to>
                                    </p:set>
                                    <p:anim calcmode="lin" valueType="num">
                                      <p:cBhvr additive="base">
                                        <p:cTn id="7" dur="500" fill="hold"/>
                                        <p:tgtEl>
                                          <p:spTgt spid="1087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74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87490">
                                            <p:txEl>
                                              <p:pRg st="1" end="1"/>
                                            </p:txEl>
                                          </p:spTgt>
                                        </p:tgtEl>
                                        <p:attrNameLst>
                                          <p:attrName>style.visibility</p:attrName>
                                        </p:attrNameLst>
                                      </p:cBhvr>
                                      <p:to>
                                        <p:strVal val="visible"/>
                                      </p:to>
                                    </p:set>
                                    <p:anim calcmode="lin" valueType="num">
                                      <p:cBhvr additive="base">
                                        <p:cTn id="13" dur="500" fill="hold"/>
                                        <p:tgtEl>
                                          <p:spTgt spid="10874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74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87490">
                                            <p:txEl>
                                              <p:pRg st="2" end="2"/>
                                            </p:txEl>
                                          </p:spTgt>
                                        </p:tgtEl>
                                        <p:attrNameLst>
                                          <p:attrName>style.visibility</p:attrName>
                                        </p:attrNameLst>
                                      </p:cBhvr>
                                      <p:to>
                                        <p:strVal val="visible"/>
                                      </p:to>
                                    </p:set>
                                    <p:anim calcmode="lin" valueType="num">
                                      <p:cBhvr additive="base">
                                        <p:cTn id="19" dur="500" fill="hold"/>
                                        <p:tgtEl>
                                          <p:spTgt spid="10874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74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087490">
                                            <p:txEl>
                                              <p:pRg st="5" end="5"/>
                                            </p:txEl>
                                          </p:spTgt>
                                        </p:tgtEl>
                                        <p:attrNameLst>
                                          <p:attrName>style.visibility</p:attrName>
                                        </p:attrNameLst>
                                      </p:cBhvr>
                                      <p:to>
                                        <p:strVal val="visible"/>
                                      </p:to>
                                    </p:set>
                                    <p:anim calcmode="lin" valueType="num">
                                      <p:cBhvr additive="base">
                                        <p:cTn id="32" dur="500" fill="hold"/>
                                        <p:tgtEl>
                                          <p:spTgt spid="108749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874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087490">
                                            <p:txEl>
                                              <p:pRg st="6" end="6"/>
                                            </p:txEl>
                                          </p:spTgt>
                                        </p:tgtEl>
                                        <p:attrNameLst>
                                          <p:attrName>style.visibility</p:attrName>
                                        </p:attrNameLst>
                                      </p:cBhvr>
                                      <p:to>
                                        <p:strVal val="visible"/>
                                      </p:to>
                                    </p:set>
                                    <p:anim calcmode="lin" valueType="num">
                                      <p:cBhvr additive="base">
                                        <p:cTn id="38" dur="500" fill="hold"/>
                                        <p:tgtEl>
                                          <p:spTgt spid="1087490">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874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51" name="Rectangle 15"/>
          <p:cNvSpPr>
            <a:spLocks noChangeArrowheads="1"/>
          </p:cNvSpPr>
          <p:nvPr/>
        </p:nvSpPr>
        <p:spPr bwMode="auto">
          <a:xfrm>
            <a:off x="689767" y="5957169"/>
            <a:ext cx="7764463" cy="835772"/>
          </a:xfrm>
          <a:prstGeom prst="rect">
            <a:avLst/>
          </a:prstGeom>
          <a:solidFill>
            <a:srgbClr val="FFCCCC"/>
          </a:solidFill>
          <a:ln w="9525">
            <a:noFill/>
            <a:miter lim="800000"/>
            <a:headEnd/>
            <a:tailEnd/>
          </a:ln>
        </p:spPr>
        <p:txBody>
          <a:bodyPr/>
          <a:lstStyle/>
          <a:p>
            <a:pPr eaLnBrk="1" hangingPunct="1"/>
            <a:r>
              <a:rPr lang="en-US" altLang="en-US" b="1" i="1" dirty="0" smtClean="0"/>
              <a:t>FYI </a:t>
            </a:r>
            <a:r>
              <a:rPr lang="en-US" altLang="en-US" b="1" dirty="0" smtClean="0">
                <a:sym typeface="Symbol" pitchFamily="18" charset="2"/>
              </a:rPr>
              <a:t> </a:t>
            </a:r>
            <a:r>
              <a:rPr lang="en-US" altLang="en-US" dirty="0" smtClean="0">
                <a:sym typeface="Symbol" pitchFamily="18" charset="2"/>
              </a:rPr>
              <a:t>At </a:t>
            </a:r>
            <a:r>
              <a:rPr lang="en-US" altLang="en-US" dirty="0">
                <a:sym typeface="Symbol" pitchFamily="18" charset="2"/>
              </a:rPr>
              <a:t>first, de Broglie's hypothesis was </a:t>
            </a:r>
            <a:r>
              <a:rPr lang="en-US" altLang="en-US" dirty="0" smtClean="0">
                <a:sym typeface="Symbol" pitchFamily="18" charset="2"/>
              </a:rPr>
              <a:t>shunned </a:t>
            </a:r>
            <a:r>
              <a:rPr lang="en-US" altLang="en-US" dirty="0">
                <a:sym typeface="Symbol" pitchFamily="18" charset="2"/>
              </a:rPr>
              <a:t>by the status quo. </a:t>
            </a:r>
            <a:r>
              <a:rPr lang="en-US" altLang="en-US" dirty="0" smtClean="0">
                <a:sym typeface="Symbol" pitchFamily="18" charset="2"/>
              </a:rPr>
              <a:t>Then </a:t>
            </a:r>
            <a:r>
              <a:rPr lang="en-US" altLang="en-US" dirty="0">
                <a:sym typeface="Symbol" pitchFamily="18" charset="2"/>
              </a:rPr>
              <a:t>it began to yield fruitful results...</a:t>
            </a:r>
          </a:p>
        </p:txBody>
      </p:sp>
      <p:sp>
        <p:nvSpPr>
          <p:cNvPr id="1089538" name="Rectangle 2"/>
          <p:cNvSpPr>
            <a:spLocks noChangeArrowheads="1"/>
          </p:cNvSpPr>
          <p:nvPr/>
        </p:nvSpPr>
        <p:spPr bwMode="auto">
          <a:xfrm>
            <a:off x="685800" y="1343025"/>
            <a:ext cx="7772400" cy="4614144"/>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smtClean="0">
                <a:solidFill>
                  <a:srgbClr val="333399"/>
                </a:solidFill>
                <a:cs typeface="Times New Roman" pitchFamily="18" charset="0"/>
              </a:rPr>
              <a:t>The de Broglie hypothesis </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de Broglie hypothesis is given                                   in the statement</a:t>
            </a:r>
          </a:p>
          <a:p>
            <a:pPr eaLnBrk="1" hangingPunct="1">
              <a:spcBef>
                <a:spcPct val="20000"/>
              </a:spcBef>
            </a:pPr>
            <a:r>
              <a:rPr lang="en-US" altLang="en-US" dirty="0" smtClean="0">
                <a:solidFill>
                  <a:srgbClr val="000000"/>
                </a:solidFill>
                <a:cs typeface="Times New Roman" pitchFamily="18" charset="0"/>
              </a:rPr>
              <a:t>“</a:t>
            </a:r>
            <a:r>
              <a:rPr lang="en-US" altLang="en-US" dirty="0" smtClean="0">
                <a:solidFill>
                  <a:schemeClr val="hlink"/>
                </a:solidFill>
                <a:cs typeface="Times New Roman" pitchFamily="18" charset="0"/>
              </a:rPr>
              <a:t>_______________________________ ________________________________ _______________________________.</a:t>
            </a:r>
            <a:r>
              <a:rPr lang="en-US" altLang="en-US" dirty="0" smtClean="0">
                <a:solidFill>
                  <a:srgbClr val="000000"/>
                </a:solidFill>
                <a:cs typeface="Times New Roman" pitchFamily="18" charset="0"/>
              </a:rPr>
              <a:t>”</a:t>
            </a:r>
            <a:endParaRPr lang="en-US" altLang="en-US" dirty="0">
              <a:solidFill>
                <a:srgbClr val="000000"/>
              </a:solidFill>
              <a:cs typeface="Times New Roman" pitchFamily="18" charset="0"/>
            </a:endParaRPr>
          </a:p>
          <a:p>
            <a:pPr eaLnBrk="1" hangingPunct="1">
              <a:spcBef>
                <a:spcPts val="12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formulaic form we have:</a:t>
            </a:r>
          </a:p>
          <a:p>
            <a:pPr eaLnBrk="1" hangingPunct="1">
              <a:spcBef>
                <a:spcPct val="20000"/>
              </a:spcBef>
            </a:pPr>
            <a:endParaRPr lang="en-US" altLang="en-US" dirty="0">
              <a:solidFill>
                <a:srgbClr val="000000"/>
              </a:solidFill>
              <a:cs typeface="Times New Roman" pitchFamily="18" charset="0"/>
            </a:endParaRPr>
          </a:p>
          <a:p>
            <a:pPr eaLnBrk="1" hangingPunct="1">
              <a:spcBef>
                <a:spcPct val="20000"/>
              </a:spcBef>
            </a:pPr>
            <a:endParaRPr lang="en-US" altLang="en-US" dirty="0" smtClean="0">
              <a:solidFill>
                <a:srgbClr val="000000"/>
              </a:solidFill>
              <a:cs typeface="Times New Roman" pitchFamily="18" charset="0"/>
              <a:sym typeface="Symbol" pitchFamily="18" charset="2"/>
            </a:endParaRPr>
          </a:p>
          <a:p>
            <a:pPr eaLnBrk="1" hangingPunct="1">
              <a:spcBef>
                <a:spcPts val="0"/>
              </a:spcBef>
            </a:pPr>
            <a:r>
              <a:rPr lang="en-US" altLang="en-US" dirty="0" smtClean="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With de Broglie’s hypothesis the </a:t>
            </a:r>
            <a:r>
              <a:rPr lang="en-US" altLang="en-US" dirty="0" smtClean="0">
                <a:solidFill>
                  <a:srgbClr val="000000"/>
                </a:solidFill>
                <a:cs typeface="Times New Roman" pitchFamily="18" charset="0"/>
                <a:sym typeface="Symbol" pitchFamily="18" charset="2"/>
              </a:rPr>
              <a:t>_________________ ___________________________________________.</a:t>
            </a:r>
            <a:endParaRPr lang="en-US" altLang="en-US" dirty="0">
              <a:solidFill>
                <a:srgbClr val="000000"/>
              </a:solidFill>
              <a:cs typeface="Times New Roman" pitchFamily="18" charset="0"/>
              <a:sym typeface="Symbol" pitchFamily="18" charset="2"/>
            </a:endParaRPr>
          </a:p>
        </p:txBody>
      </p:sp>
      <p:pic>
        <p:nvPicPr>
          <p:cNvPr id="93616" name="Picture 432" descr="de Broglie"/>
          <p:cNvPicPr>
            <a:picLocks noChangeAspect="1" noChangeArrowheads="1"/>
          </p:cNvPicPr>
          <p:nvPr/>
        </p:nvPicPr>
        <p:blipFill>
          <a:blip r:embed="rId5" cstate="print"/>
          <a:srcRect/>
          <a:stretch>
            <a:fillRect/>
          </a:stretch>
        </p:blipFill>
        <p:spPr bwMode="auto">
          <a:xfrm>
            <a:off x="6302375" y="1343025"/>
            <a:ext cx="2155825" cy="2987675"/>
          </a:xfrm>
          <a:prstGeom prst="rect">
            <a:avLst/>
          </a:prstGeom>
          <a:ln>
            <a:noFill/>
          </a:ln>
          <a:effectLst>
            <a:outerShdw blurRad="292100" dist="139700" dir="2700000" algn="tl" rotWithShape="0">
              <a:srgbClr val="333333">
                <a:alpha val="65000"/>
              </a:srgbClr>
            </a:outerShdw>
          </a:effectLst>
        </p:spPr>
      </p:pic>
      <p:pic>
        <p:nvPicPr>
          <p:cNvPr id="1089545" name="Picture 9" descr="Louis De Broglie Et La M Canique Ondulatoire">
            <a:hlinkClick r:id="rId6"/>
          </p:cNvPr>
          <p:cNvPicPr>
            <a:picLocks noChangeAspect="1" noChangeArrowheads="1"/>
          </p:cNvPicPr>
          <p:nvPr/>
        </p:nvPicPr>
        <p:blipFill>
          <a:blip r:embed="rId7" cstate="print"/>
          <a:srcRect l="20233" r="7614"/>
          <a:stretch>
            <a:fillRect/>
          </a:stretch>
        </p:blipFill>
        <p:spPr bwMode="auto">
          <a:xfrm>
            <a:off x="6302375" y="1343025"/>
            <a:ext cx="2155825" cy="2987675"/>
          </a:xfrm>
          <a:prstGeom prst="rect">
            <a:avLst/>
          </a:prstGeom>
          <a:noFill/>
          <a:ln w="9525">
            <a:noFill/>
            <a:miter lim="800000"/>
            <a:headEnd/>
            <a:tailEnd/>
          </a:ln>
        </p:spPr>
      </p:pic>
      <p:grpSp>
        <p:nvGrpSpPr>
          <p:cNvPr id="2" name="Group 11"/>
          <p:cNvGrpSpPr>
            <a:grpSpLocks/>
          </p:cNvGrpSpPr>
          <p:nvPr/>
        </p:nvGrpSpPr>
        <p:grpSpPr bwMode="auto">
          <a:xfrm>
            <a:off x="840580" y="4354886"/>
            <a:ext cx="7464425" cy="765268"/>
            <a:chOff x="510" y="3419"/>
            <a:chExt cx="4702" cy="291"/>
          </a:xfrm>
        </p:grpSpPr>
        <p:sp>
          <p:nvSpPr>
            <p:cNvPr id="34825" name="Text Box 13"/>
            <p:cNvSpPr txBox="1">
              <a:spLocks noChangeArrowheads="1"/>
            </p:cNvSpPr>
            <p:nvPr/>
          </p:nvSpPr>
          <p:spPr bwMode="auto">
            <a:xfrm>
              <a:off x="3084" y="3419"/>
              <a:ext cx="212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de Broglie hypothesis</a:t>
              </a:r>
            </a:p>
          </p:txBody>
        </p:sp>
        <p:sp>
          <p:nvSpPr>
            <p:cNvPr id="34826" name="Rectangle 14"/>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348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9538">
                                            <p:txEl>
                                              <p:pRg st="0" end="0"/>
                                            </p:txEl>
                                          </p:spTgt>
                                        </p:tgtEl>
                                        <p:attrNameLst>
                                          <p:attrName>style.visibility</p:attrName>
                                        </p:attrNameLst>
                                      </p:cBhvr>
                                      <p:to>
                                        <p:strVal val="visible"/>
                                      </p:to>
                                    </p:set>
                                    <p:anim calcmode="lin" valueType="num">
                                      <p:cBhvr additive="base">
                                        <p:cTn id="7" dur="500" fill="hold"/>
                                        <p:tgtEl>
                                          <p:spTgt spid="1089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9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9538">
                                            <p:txEl>
                                              <p:pRg st="1" end="1"/>
                                            </p:txEl>
                                          </p:spTgt>
                                        </p:tgtEl>
                                        <p:attrNameLst>
                                          <p:attrName>style.visibility</p:attrName>
                                        </p:attrNameLst>
                                      </p:cBhvr>
                                      <p:to>
                                        <p:strVal val="visible"/>
                                      </p:to>
                                    </p:set>
                                    <p:anim calcmode="lin" valueType="num">
                                      <p:cBhvr additive="base">
                                        <p:cTn id="13" dur="500" fill="hold"/>
                                        <p:tgtEl>
                                          <p:spTgt spid="1089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9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9538">
                                            <p:txEl>
                                              <p:pRg st="2" end="2"/>
                                            </p:txEl>
                                          </p:spTgt>
                                        </p:tgtEl>
                                        <p:attrNameLst>
                                          <p:attrName>style.visibility</p:attrName>
                                        </p:attrNameLst>
                                      </p:cBhvr>
                                      <p:to>
                                        <p:strVal val="visible"/>
                                      </p:to>
                                    </p:set>
                                    <p:anim calcmode="lin" valueType="num">
                                      <p:cBhvr additive="base">
                                        <p:cTn id="19" dur="500" fill="hold"/>
                                        <p:tgtEl>
                                          <p:spTgt spid="10895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9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9538">
                                            <p:txEl>
                                              <p:pRg st="3" end="3"/>
                                            </p:txEl>
                                          </p:spTgt>
                                        </p:tgtEl>
                                        <p:attrNameLst>
                                          <p:attrName>style.visibility</p:attrName>
                                        </p:attrNameLst>
                                      </p:cBhvr>
                                      <p:to>
                                        <p:strVal val="visible"/>
                                      </p:to>
                                    </p:set>
                                    <p:anim calcmode="lin" valueType="num">
                                      <p:cBhvr additive="base">
                                        <p:cTn id="25" dur="500" fill="hold"/>
                                        <p:tgtEl>
                                          <p:spTgt spid="10895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95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89538">
                                            <p:txEl>
                                              <p:pRg st="6" end="6"/>
                                            </p:txEl>
                                          </p:spTgt>
                                        </p:tgtEl>
                                        <p:attrNameLst>
                                          <p:attrName>style.visibility</p:attrName>
                                        </p:attrNameLst>
                                      </p:cBhvr>
                                      <p:to>
                                        <p:strVal val="visible"/>
                                      </p:to>
                                    </p:set>
                                    <p:anim calcmode="lin" valueType="num">
                                      <p:cBhvr additive="base">
                                        <p:cTn id="38" dur="500" fill="hold"/>
                                        <p:tgtEl>
                                          <p:spTgt spid="1089538">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895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53" presetClass="entr" presetSubtype="0" fill="hold" nodeType="withEffect">
                                  <p:stCondLst>
                                    <p:cond delay="0"/>
                                  </p:stCondLst>
                                  <p:childTnLst>
                                    <p:set>
                                      <p:cBhvr>
                                        <p:cTn id="41" dur="1" fill="hold">
                                          <p:stCondLst>
                                            <p:cond delay="0"/>
                                          </p:stCondLst>
                                        </p:cTn>
                                        <p:tgtEl>
                                          <p:spTgt spid="93616"/>
                                        </p:tgtEl>
                                        <p:attrNameLst>
                                          <p:attrName>style.visibility</p:attrName>
                                        </p:attrNameLst>
                                      </p:cBhvr>
                                      <p:to>
                                        <p:strVal val="visible"/>
                                      </p:to>
                                    </p:set>
                                    <p:anim calcmode="lin" valueType="num">
                                      <p:cBhvr>
                                        <p:cTn id="42" dur="500" fill="hold"/>
                                        <p:tgtEl>
                                          <p:spTgt spid="93616"/>
                                        </p:tgtEl>
                                        <p:attrNameLst>
                                          <p:attrName>ppt_w</p:attrName>
                                        </p:attrNameLst>
                                      </p:cBhvr>
                                      <p:tavLst>
                                        <p:tav tm="0">
                                          <p:val>
                                            <p:fltVal val="0"/>
                                          </p:val>
                                        </p:tav>
                                        <p:tav tm="100000">
                                          <p:val>
                                            <p:strVal val="#ppt_w"/>
                                          </p:val>
                                        </p:tav>
                                      </p:tavLst>
                                    </p:anim>
                                    <p:anim calcmode="lin" valueType="num">
                                      <p:cBhvr>
                                        <p:cTn id="43" dur="500" fill="hold"/>
                                        <p:tgtEl>
                                          <p:spTgt spid="93616"/>
                                        </p:tgtEl>
                                        <p:attrNameLst>
                                          <p:attrName>ppt_h</p:attrName>
                                        </p:attrNameLst>
                                      </p:cBhvr>
                                      <p:tavLst>
                                        <p:tav tm="0">
                                          <p:val>
                                            <p:fltVal val="0"/>
                                          </p:val>
                                        </p:tav>
                                        <p:tav tm="100000">
                                          <p:val>
                                            <p:strVal val="#ppt_h"/>
                                          </p:val>
                                        </p:tav>
                                      </p:tavLst>
                                    </p:anim>
                                    <p:animEffect transition="in" filter="fade">
                                      <p:cBhvr>
                                        <p:cTn id="44" dur="500"/>
                                        <p:tgtEl>
                                          <p:spTgt spid="93616"/>
                                        </p:tgtEl>
                                      </p:cBhvr>
                                    </p:animEffect>
                                  </p:childTnLst>
                                </p:cTn>
                              </p:par>
                              <p:par>
                                <p:cTn id="45" presetID="10" presetClass="entr" presetSubtype="0" fill="hold" nodeType="withEffect">
                                  <p:stCondLst>
                                    <p:cond delay="0"/>
                                  </p:stCondLst>
                                  <p:childTnLst>
                                    <p:set>
                                      <p:cBhvr>
                                        <p:cTn id="46" dur="1" fill="hold">
                                          <p:stCondLst>
                                            <p:cond delay="0"/>
                                          </p:stCondLst>
                                        </p:cTn>
                                        <p:tgtEl>
                                          <p:spTgt spid="1089545"/>
                                        </p:tgtEl>
                                        <p:attrNameLst>
                                          <p:attrName>style.visibility</p:attrName>
                                        </p:attrNameLst>
                                      </p:cBhvr>
                                      <p:to>
                                        <p:strVal val="visible"/>
                                      </p:to>
                                    </p:set>
                                    <p:animEffect transition="in" filter="fade">
                                      <p:cBhvr>
                                        <p:cTn id="47" dur="2000"/>
                                        <p:tgtEl>
                                          <p:spTgt spid="108954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89551">
                                            <p:txEl>
                                              <p:pRg st="0" end="0"/>
                                            </p:txEl>
                                          </p:spTgt>
                                        </p:tgtEl>
                                        <p:attrNameLst>
                                          <p:attrName>style.visibility</p:attrName>
                                        </p:attrNameLst>
                                      </p:cBhvr>
                                      <p:to>
                                        <p:strVal val="visible"/>
                                      </p:to>
                                    </p:set>
                                    <p:anim calcmode="lin" valueType="num">
                                      <p:cBhvr additive="base">
                                        <p:cTn id="52" dur="500" fill="hold"/>
                                        <p:tgtEl>
                                          <p:spTgt spid="1089551">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895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91588" name="Rectangle 4"/>
              <p:cNvSpPr>
                <a:spLocks noChangeArrowheads="1"/>
              </p:cNvSpPr>
              <p:nvPr/>
            </p:nvSpPr>
            <p:spPr bwMode="auto">
              <a:xfrm>
                <a:off x="685800" y="1755775"/>
                <a:ext cx="7772400" cy="5102225"/>
              </a:xfrm>
              <a:prstGeom prst="rect">
                <a:avLst/>
              </a:prstGeom>
              <a:solidFill>
                <a:srgbClr val="CCFFCC"/>
              </a:solidFill>
              <a:ln w="9525">
                <a:noFill/>
                <a:miter lim="800000"/>
                <a:headEnd/>
                <a:tailEnd/>
              </a:ln>
            </p:spPr>
            <p:txBody>
              <a:bodyPr/>
              <a:lstStyle/>
              <a:p>
                <a:pPr eaLnBrk="1" hangingPunct="1">
                  <a:spcAft>
                    <a:spcPts val="300"/>
                  </a:spcAft>
                </a:pPr>
                <a:r>
                  <a:rPr lang="en-US" altLang="en-US" dirty="0" smtClean="0"/>
                  <a:t>PRACTICE: An electron is accelerated from rest through a potential difference of 100 V.  What is its expected de Broglie wavelength?</a:t>
                </a:r>
              </a:p>
              <a:p>
                <a:pPr eaLnBrk="1" hangingPunct="1">
                  <a:spcAft>
                    <a:spcPts val="0"/>
                  </a:spcAft>
                </a:pPr>
                <a:r>
                  <a:rPr lang="en-US" altLang="en-US" sz="2200" dirty="0" smtClean="0"/>
                  <a:t>SOLUTION:  We need the velocity, which comes from       </a:t>
                </a:r>
                <a14:m>
                  <m:oMath xmlns:m="http://schemas.openxmlformats.org/officeDocument/2006/math">
                    <m:r>
                      <a:rPr lang="en-US" altLang="en-US" sz="2200" i="1" dirty="0" smtClean="0">
                        <a:latin typeface="Cambria Math" panose="02040503050406030204" pitchFamily="18" charset="0"/>
                      </a:rPr>
                      <m:t>𝐸</m:t>
                    </m:r>
                    <m:r>
                      <a:rPr lang="en-US" altLang="en-US" sz="2200" i="1" baseline="-25000" dirty="0">
                        <a:latin typeface="Cambria Math" panose="02040503050406030204" pitchFamily="18" charset="0"/>
                      </a:rPr>
                      <m:t>𝐾</m:t>
                    </m:r>
                    <m:r>
                      <a:rPr lang="en-US" altLang="en-US" sz="2200" i="1" dirty="0">
                        <a:latin typeface="Cambria Math" panose="02040503050406030204" pitchFamily="18" charset="0"/>
                      </a:rPr>
                      <m:t>=</m:t>
                    </m:r>
                    <m:r>
                      <a:rPr lang="en-US" altLang="en-US" sz="2200" i="1" dirty="0">
                        <a:latin typeface="Cambria Math" panose="02040503050406030204" pitchFamily="18" charset="0"/>
                      </a:rPr>
                      <m:t>𝑒𝑉</m:t>
                    </m:r>
                  </m:oMath>
                </a14:m>
                <a:r>
                  <a:rPr lang="en-US" altLang="en-US" sz="2200" dirty="0"/>
                  <a:t>, and then we will use </a:t>
                </a:r>
                <a14:m>
                  <m:oMath xmlns:m="http://schemas.openxmlformats.org/officeDocument/2006/math">
                    <m:r>
                      <a:rPr lang="en-US" altLang="en-US" sz="2200" i="1" dirty="0">
                        <a:latin typeface="Cambria Math" panose="02040503050406030204" pitchFamily="18" charset="0"/>
                        <a:ea typeface="Cambria Math" panose="02040503050406030204" pitchFamily="18" charset="0"/>
                      </a:rPr>
                      <m:t>𝜆</m:t>
                    </m:r>
                    <m:r>
                      <a:rPr lang="en-US" altLang="en-US" sz="2200" i="1" dirty="0">
                        <a:latin typeface="Cambria Math" panose="02040503050406030204" pitchFamily="18" charset="0"/>
                      </a:rPr>
                      <m:t>=</m:t>
                    </m:r>
                    <m:f>
                      <m:fPr>
                        <m:ctrlPr>
                          <a:rPr lang="en-US" altLang="en-US" sz="2200" i="1" dirty="0">
                            <a:latin typeface="Cambria Math" panose="02040503050406030204" pitchFamily="18" charset="0"/>
                          </a:rPr>
                        </m:ctrlPr>
                      </m:fPr>
                      <m:num>
                        <m:r>
                          <a:rPr lang="en-US" altLang="en-US" sz="2200" i="1" dirty="0">
                            <a:latin typeface="Cambria Math" panose="02040503050406030204" pitchFamily="18" charset="0"/>
                          </a:rPr>
                          <m:t>h</m:t>
                        </m:r>
                      </m:num>
                      <m:den>
                        <m:r>
                          <a:rPr lang="en-US" altLang="en-US" sz="2200" i="1" dirty="0">
                            <a:latin typeface="Cambria Math" panose="02040503050406030204" pitchFamily="18" charset="0"/>
                            <a:sym typeface="Symbol" pitchFamily="18" charset="2"/>
                          </a:rPr>
                          <m:t>𝑝</m:t>
                        </m:r>
                      </m:den>
                    </m:f>
                    <m:r>
                      <a:rPr lang="en-US" altLang="en-US" sz="2200" i="1" dirty="0">
                        <a:latin typeface="Cambria Math" panose="02040503050406030204" pitchFamily="18" charset="0"/>
                        <a:sym typeface="Symbol" pitchFamily="18" charset="2"/>
                      </a:rPr>
                      <m:t>=</m:t>
                    </m:r>
                    <m:f>
                      <m:fPr>
                        <m:ctrlPr>
                          <a:rPr lang="en-US" altLang="en-US" sz="2200" i="1" dirty="0">
                            <a:latin typeface="Cambria Math" panose="02040503050406030204" pitchFamily="18" charset="0"/>
                            <a:sym typeface="Symbol" pitchFamily="18" charset="2"/>
                          </a:rPr>
                        </m:ctrlPr>
                      </m:fPr>
                      <m:num>
                        <m:r>
                          <a:rPr lang="en-US" altLang="en-US" sz="2200" i="1" dirty="0">
                            <a:latin typeface="Cambria Math" panose="02040503050406030204" pitchFamily="18" charset="0"/>
                            <a:sym typeface="Symbol" pitchFamily="18" charset="2"/>
                          </a:rPr>
                          <m:t>h</m:t>
                        </m:r>
                      </m:num>
                      <m:den>
                        <m:r>
                          <a:rPr lang="en-US" altLang="en-US" sz="2200" i="1" dirty="0">
                            <a:latin typeface="Cambria Math" panose="02040503050406030204" pitchFamily="18" charset="0"/>
                            <a:sym typeface="Symbol" pitchFamily="18" charset="2"/>
                          </a:rPr>
                          <m:t>𝑚𝑣</m:t>
                        </m:r>
                      </m:den>
                    </m:f>
                  </m:oMath>
                </a14:m>
                <a:endParaRPr lang="en-US" altLang="en-US" sz="2200" i="1" dirty="0">
                  <a:solidFill>
                    <a:srgbClr val="000000"/>
                  </a:solidFill>
                  <a:sym typeface="Symbol" pitchFamily="18" charset="2"/>
                </a:endParaRPr>
              </a:p>
              <a:p>
                <a:pPr eaLnBrk="1" hangingPunct="1">
                  <a:spcAft>
                    <a:spcPts val="300"/>
                  </a:spcAft>
                </a:pPr>
                <a:r>
                  <a:rPr lang="en-US" altLang="en-US" sz="2200" dirty="0">
                    <a:sym typeface="Symbol" pitchFamily="18" charset="2"/>
                  </a:rPr>
                  <a:t></a:t>
                </a:r>
                <a:r>
                  <a:rPr lang="en-US" altLang="en-US" sz="2200" dirty="0">
                    <a:solidFill>
                      <a:srgbClr val="000000"/>
                    </a:solidFill>
                    <a:sym typeface="Symbol" pitchFamily="18" charset="2"/>
                  </a:rPr>
                  <a:t>From </a:t>
                </a:r>
                <a14:m>
                  <m:oMath xmlns:m="http://schemas.openxmlformats.org/officeDocument/2006/math">
                    <m:r>
                      <a:rPr lang="en-US" altLang="en-US" sz="2200" i="1" dirty="0" smtClean="0">
                        <a:latin typeface="Cambria Math" panose="02040503050406030204" pitchFamily="18" charset="0"/>
                      </a:rPr>
                      <m:t>𝐸</m:t>
                    </m:r>
                    <m:r>
                      <a:rPr lang="en-US" altLang="en-US" sz="2200" i="1" baseline="-25000" dirty="0">
                        <a:latin typeface="Cambria Math" panose="02040503050406030204" pitchFamily="18" charset="0"/>
                      </a:rPr>
                      <m:t>𝐾</m:t>
                    </m:r>
                    <m:r>
                      <a:rPr lang="en-US" altLang="en-US" sz="2200" i="1" dirty="0">
                        <a:latin typeface="Cambria Math" panose="02040503050406030204" pitchFamily="18" charset="0"/>
                      </a:rPr>
                      <m:t>=</m:t>
                    </m:r>
                    <m:r>
                      <a:rPr lang="en-US" altLang="en-US" sz="2200" i="1" dirty="0" err="1">
                        <a:latin typeface="Cambria Math" panose="02040503050406030204" pitchFamily="18" charset="0"/>
                      </a:rPr>
                      <m:t>𝑞</m:t>
                    </m:r>
                    <m:r>
                      <a:rPr lang="en-US" altLang="en-US" sz="2200" i="1" dirty="0" err="1" smtClean="0">
                        <a:latin typeface="Cambria Math" panose="02040503050406030204" pitchFamily="18" charset="0"/>
                      </a:rPr>
                      <m:t>𝑉</m:t>
                    </m:r>
                  </m:oMath>
                </a14:m>
                <a:r>
                  <a:rPr lang="en-US" altLang="en-US" sz="2200" dirty="0"/>
                  <a:t>,</a:t>
                </a:r>
                <a:endParaRPr lang="en-US" altLang="en-US" sz="2200" dirty="0">
                  <a:solidFill>
                    <a:srgbClr val="000000"/>
                  </a:solidFill>
                  <a:sym typeface="Symbol" pitchFamily="18" charset="2"/>
                </a:endParaRPr>
              </a:p>
              <a:p>
                <a:pPr eaLnBrk="1" hangingPunct="1">
                  <a:spcAft>
                    <a:spcPts val="300"/>
                  </a:spcAft>
                </a:pPr>
                <a:r>
                  <a:rPr lang="en-US" altLang="en-US" sz="2200" i="1" dirty="0">
                    <a:solidFill>
                      <a:srgbClr val="000000"/>
                    </a:solidFill>
                    <a:sym typeface="Symbol" pitchFamily="18" charset="2"/>
                  </a:rPr>
                  <a:t>               </a:t>
                </a:r>
                <a:endParaRPr lang="en-US" altLang="en-US" sz="2200" dirty="0">
                  <a:sym typeface="Symbol" pitchFamily="18" charset="2"/>
                </a:endParaRPr>
              </a:p>
            </p:txBody>
          </p:sp>
        </mc:Choice>
        <mc:Fallback xmlns="">
          <p:sp>
            <p:nvSpPr>
              <p:cNvPr id="1091588" name="Rectangle 4"/>
              <p:cNvSpPr>
                <a:spLocks noRot="1" noChangeAspect="1" noMove="1" noResize="1" noEditPoints="1" noAdjustHandles="1" noChangeArrowheads="1" noChangeShapeType="1" noTextEdit="1"/>
              </p:cNvSpPr>
              <p:nvPr/>
            </p:nvSpPr>
            <p:spPr bwMode="auto">
              <a:xfrm>
                <a:off x="685800" y="1755775"/>
                <a:ext cx="7772400" cy="5102225"/>
              </a:xfrm>
              <a:prstGeom prst="rect">
                <a:avLst/>
              </a:prstGeom>
              <a:blipFill>
                <a:blip r:embed="rId5"/>
                <a:stretch>
                  <a:fillRect l="-1255" t="-836"/>
                </a:stretch>
              </a:blipFill>
              <a:ln w="9525">
                <a:noFill/>
                <a:miter lim="800000"/>
                <a:headEnd/>
                <a:tailEnd/>
              </a:ln>
            </p:spPr>
            <p:txBody>
              <a:bodyPr/>
              <a:lstStyle/>
              <a:p>
                <a:r>
                  <a:rPr lang="en-US">
                    <a:noFill/>
                  </a:rPr>
                  <a:t> </a:t>
                </a:r>
              </a:p>
            </p:txBody>
          </p:sp>
        </mc:Fallback>
      </mc:AlternateContent>
      <p:sp>
        <p:nvSpPr>
          <p:cNvPr id="3584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5844"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1588">
                                            <p:txEl>
                                              <p:pRg st="0" end="0"/>
                                            </p:txEl>
                                          </p:spTgt>
                                        </p:tgtEl>
                                        <p:attrNameLst>
                                          <p:attrName>style.visibility</p:attrName>
                                        </p:attrNameLst>
                                      </p:cBhvr>
                                      <p:to>
                                        <p:strVal val="visible"/>
                                      </p:to>
                                    </p:set>
                                    <p:anim calcmode="lin" valueType="num">
                                      <p:cBhvr additive="base">
                                        <p:cTn id="7" dur="500" fill="hold"/>
                                        <p:tgtEl>
                                          <p:spTgt spid="1091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15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1588">
                                            <p:txEl>
                                              <p:pRg st="1" end="1"/>
                                            </p:txEl>
                                          </p:spTgt>
                                        </p:tgtEl>
                                        <p:attrNameLst>
                                          <p:attrName>style.visibility</p:attrName>
                                        </p:attrNameLst>
                                      </p:cBhvr>
                                      <p:to>
                                        <p:strVal val="visible"/>
                                      </p:to>
                                    </p:set>
                                    <p:anim calcmode="lin" valueType="num">
                                      <p:cBhvr additive="base">
                                        <p:cTn id="13" dur="500" fill="hold"/>
                                        <p:tgtEl>
                                          <p:spTgt spid="10915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15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1588">
                                            <p:txEl>
                                              <p:pRg st="2" end="2"/>
                                            </p:txEl>
                                          </p:spTgt>
                                        </p:tgtEl>
                                        <p:attrNameLst>
                                          <p:attrName>style.visibility</p:attrName>
                                        </p:attrNameLst>
                                      </p:cBhvr>
                                      <p:to>
                                        <p:strVal val="visible"/>
                                      </p:to>
                                    </p:set>
                                    <p:anim calcmode="lin" valueType="num">
                                      <p:cBhvr additive="base">
                                        <p:cTn id="19" dur="500" fill="hold"/>
                                        <p:tgtEl>
                                          <p:spTgt spid="10915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15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91588">
                                            <p:txEl>
                                              <p:pRg st="3" end="3"/>
                                            </p:txEl>
                                          </p:spTgt>
                                        </p:tgtEl>
                                        <p:attrNameLst>
                                          <p:attrName>style.visibility</p:attrName>
                                        </p:attrNameLst>
                                      </p:cBhvr>
                                      <p:to>
                                        <p:strVal val="visible"/>
                                      </p:to>
                                    </p:set>
                                    <p:anim calcmode="lin" valueType="num">
                                      <p:cBhvr additive="base">
                                        <p:cTn id="25" dur="500" fill="hold"/>
                                        <p:tgtEl>
                                          <p:spTgt spid="10915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15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706" name="Rectangle 74"/>
          <p:cNvSpPr>
            <a:spLocks noChangeArrowheads="1"/>
          </p:cNvSpPr>
          <p:nvPr/>
        </p:nvSpPr>
        <p:spPr bwMode="auto">
          <a:xfrm>
            <a:off x="682625" y="5205413"/>
            <a:ext cx="7764463" cy="1593850"/>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For small apertures crystals can be                                       used.  Crystalline nickel has lattice plane                                  separation of 0.215 nm.</a:t>
            </a:r>
          </a:p>
        </p:txBody>
      </p:sp>
      <p:sp>
        <p:nvSpPr>
          <p:cNvPr id="1093634" name="Rectangle 2"/>
          <p:cNvSpPr>
            <a:spLocks noChangeArrowheads="1"/>
          </p:cNvSpPr>
          <p:nvPr/>
        </p:nvSpPr>
        <p:spPr bwMode="auto">
          <a:xfrm>
            <a:off x="685800" y="1343025"/>
            <a:ext cx="7772400" cy="3878263"/>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de Broglie hypothesis </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Recall that diffraction of a wave                                                  will occur if the aperture of a hole                                               is comparable to the wavelength                                                         of the incident wave.</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1924 Davisson and </a:t>
            </a:r>
            <a:r>
              <a:rPr lang="en-US" altLang="en-US" dirty="0" err="1">
                <a:solidFill>
                  <a:srgbClr val="000000"/>
                </a:solidFill>
                <a:cs typeface="Times New Roman" pitchFamily="18" charset="0"/>
              </a:rPr>
              <a:t>Germer</a:t>
            </a:r>
            <a:r>
              <a:rPr lang="en-US" altLang="en-US" dirty="0">
                <a:solidFill>
                  <a:srgbClr val="000000"/>
                </a:solidFill>
                <a:cs typeface="Times New Roman" pitchFamily="18" charset="0"/>
              </a:rPr>
              <a:t>                                   performed an experiment which                                       </a:t>
            </a:r>
            <a:r>
              <a:rPr lang="en-US" altLang="en-US" dirty="0" smtClean="0">
                <a:solidFill>
                  <a:srgbClr val="000000"/>
                </a:solidFill>
                <a:cs typeface="Times New Roman" pitchFamily="18" charset="0"/>
              </a:rPr>
              <a:t>____________________________                                                 _________________________________                                      ______________________________.</a:t>
            </a:r>
            <a:endParaRPr lang="en-US" altLang="en-US" dirty="0">
              <a:solidFill>
                <a:srgbClr val="000000"/>
              </a:solidFill>
              <a:cs typeface="Times New Roman" pitchFamily="18" charset="0"/>
            </a:endParaRPr>
          </a:p>
        </p:txBody>
      </p:sp>
      <p:pic>
        <p:nvPicPr>
          <p:cNvPr id="1093637" name="Picture 5" descr="1927%2520Clinton%2520Davisson%2520and%2520Lester%2520Germer"/>
          <p:cNvPicPr>
            <a:picLocks noChangeAspect="1" noChangeArrowheads="1"/>
          </p:cNvPicPr>
          <p:nvPr/>
        </p:nvPicPr>
        <p:blipFill>
          <a:blip r:embed="rId7" cstate="print"/>
          <a:srcRect/>
          <a:stretch>
            <a:fillRect/>
          </a:stretch>
        </p:blipFill>
        <p:spPr bwMode="auto">
          <a:xfrm>
            <a:off x="6538913" y="4348163"/>
            <a:ext cx="2354262" cy="2389187"/>
          </a:xfrm>
          <a:prstGeom prst="rect">
            <a:avLst/>
          </a:prstGeom>
          <a:ln>
            <a:noFill/>
          </a:ln>
          <a:effectLst>
            <a:outerShdw blurRad="292100" dist="139700" dir="2700000" algn="tl" rotWithShape="0">
              <a:srgbClr val="333333">
                <a:alpha val="65000"/>
              </a:srgbClr>
            </a:outerShdw>
          </a:effectLst>
        </p:spPr>
      </p:pic>
      <p:pic>
        <p:nvPicPr>
          <p:cNvPr id="1093641" name="Picture 9" descr="big-1"/>
          <p:cNvPicPr>
            <a:picLocks noChangeAspect="1" noChangeArrowheads="1"/>
          </p:cNvPicPr>
          <p:nvPr/>
        </p:nvPicPr>
        <p:blipFill>
          <a:blip r:embed="rId8" cstate="print"/>
          <a:srcRect t="8545" r="8368" b="16058"/>
          <a:stretch>
            <a:fillRect/>
          </a:stretch>
        </p:blipFill>
        <p:spPr bwMode="auto">
          <a:xfrm>
            <a:off x="6538913" y="4335463"/>
            <a:ext cx="2354262" cy="2405062"/>
          </a:xfrm>
          <a:prstGeom prst="rect">
            <a:avLst/>
          </a:prstGeom>
          <a:noFill/>
          <a:ln w="9525">
            <a:noFill/>
            <a:miter lim="800000"/>
            <a:headEnd/>
            <a:tailEnd/>
          </a:ln>
        </p:spPr>
      </p:pic>
      <p:sp>
        <p:nvSpPr>
          <p:cNvPr id="134234" name="Line 90"/>
          <p:cNvSpPr>
            <a:spLocks noChangeShapeType="1"/>
          </p:cNvSpPr>
          <p:nvPr/>
        </p:nvSpPr>
        <p:spPr bwMode="auto">
          <a:xfrm>
            <a:off x="5930900" y="2024063"/>
            <a:ext cx="0" cy="1401762"/>
          </a:xfrm>
          <a:prstGeom prst="line">
            <a:avLst/>
          </a:prstGeom>
          <a:noFill/>
          <a:ln w="38100">
            <a:solidFill>
              <a:schemeClr val="accent2"/>
            </a:solidFill>
            <a:round/>
            <a:headEnd/>
            <a:tailEnd/>
          </a:ln>
        </p:spPr>
        <p:txBody>
          <a:bodyPr/>
          <a:lstStyle/>
          <a:p>
            <a:endParaRPr lang="en-US"/>
          </a:p>
        </p:txBody>
      </p:sp>
      <p:sp>
        <p:nvSpPr>
          <p:cNvPr id="1093644" name="Oval 12"/>
          <p:cNvSpPr>
            <a:spLocks noChangeArrowheads="1"/>
          </p:cNvSpPr>
          <p:nvPr/>
        </p:nvSpPr>
        <p:spPr bwMode="auto">
          <a:xfrm>
            <a:off x="5592763" y="1709738"/>
            <a:ext cx="674687"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45" name="Oval 13"/>
          <p:cNvSpPr>
            <a:spLocks noChangeArrowheads="1"/>
          </p:cNvSpPr>
          <p:nvPr/>
        </p:nvSpPr>
        <p:spPr bwMode="auto">
          <a:xfrm>
            <a:off x="5702300" y="1814513"/>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46" name="Oval 14"/>
          <p:cNvSpPr>
            <a:spLocks noChangeArrowheads="1"/>
          </p:cNvSpPr>
          <p:nvPr/>
        </p:nvSpPr>
        <p:spPr bwMode="auto">
          <a:xfrm>
            <a:off x="5802313" y="1912938"/>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47" name="Oval 15"/>
          <p:cNvSpPr>
            <a:spLocks noChangeArrowheads="1"/>
          </p:cNvSpPr>
          <p:nvPr/>
        </p:nvSpPr>
        <p:spPr bwMode="auto">
          <a:xfrm>
            <a:off x="5870575" y="1978025"/>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48" name="Oval 16"/>
          <p:cNvSpPr>
            <a:spLocks noChangeArrowheads="1"/>
          </p:cNvSpPr>
          <p:nvPr/>
        </p:nvSpPr>
        <p:spPr bwMode="auto">
          <a:xfrm>
            <a:off x="5595938" y="2384425"/>
            <a:ext cx="674687" cy="674688"/>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49" name="Oval 17"/>
          <p:cNvSpPr>
            <a:spLocks noChangeArrowheads="1"/>
          </p:cNvSpPr>
          <p:nvPr/>
        </p:nvSpPr>
        <p:spPr bwMode="auto">
          <a:xfrm>
            <a:off x="5705475" y="2489200"/>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0" name="Oval 18"/>
          <p:cNvSpPr>
            <a:spLocks noChangeArrowheads="1"/>
          </p:cNvSpPr>
          <p:nvPr/>
        </p:nvSpPr>
        <p:spPr bwMode="auto">
          <a:xfrm>
            <a:off x="5805488" y="2587625"/>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1" name="Oval 19"/>
          <p:cNvSpPr>
            <a:spLocks noChangeArrowheads="1"/>
          </p:cNvSpPr>
          <p:nvPr/>
        </p:nvSpPr>
        <p:spPr bwMode="auto">
          <a:xfrm>
            <a:off x="5873750" y="2652713"/>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52" name="Oval 20"/>
          <p:cNvSpPr>
            <a:spLocks noChangeArrowheads="1"/>
          </p:cNvSpPr>
          <p:nvPr/>
        </p:nvSpPr>
        <p:spPr bwMode="auto">
          <a:xfrm>
            <a:off x="5597525" y="3068638"/>
            <a:ext cx="674688"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3" name="Oval 21"/>
          <p:cNvSpPr>
            <a:spLocks noChangeArrowheads="1"/>
          </p:cNvSpPr>
          <p:nvPr/>
        </p:nvSpPr>
        <p:spPr bwMode="auto">
          <a:xfrm>
            <a:off x="5707063" y="3173413"/>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4" name="Oval 22"/>
          <p:cNvSpPr>
            <a:spLocks noChangeArrowheads="1"/>
          </p:cNvSpPr>
          <p:nvPr/>
        </p:nvSpPr>
        <p:spPr bwMode="auto">
          <a:xfrm>
            <a:off x="5807075" y="3271838"/>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5" name="Oval 23"/>
          <p:cNvSpPr>
            <a:spLocks noChangeArrowheads="1"/>
          </p:cNvSpPr>
          <p:nvPr/>
        </p:nvSpPr>
        <p:spPr bwMode="auto">
          <a:xfrm>
            <a:off x="5875338" y="3336925"/>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56" name="Freeform 24"/>
          <p:cNvSpPr>
            <a:spLocks/>
          </p:cNvSpPr>
          <p:nvPr/>
        </p:nvSpPr>
        <p:spPr bwMode="auto">
          <a:xfrm>
            <a:off x="5775325" y="1905000"/>
            <a:ext cx="157163" cy="1619250"/>
          </a:xfrm>
          <a:custGeom>
            <a:avLst/>
            <a:gdLst>
              <a:gd name="T0" fmla="*/ 2147483647 w 99"/>
              <a:gd name="T1" fmla="*/ 0 h 1020"/>
              <a:gd name="T2" fmla="*/ 2147483647 w 99"/>
              <a:gd name="T3" fmla="*/ 2147483647 h 1020"/>
              <a:gd name="T4" fmla="*/ 2147483647 w 99"/>
              <a:gd name="T5" fmla="*/ 2147483647 h 1020"/>
              <a:gd name="T6" fmla="*/ 2147483647 w 99"/>
              <a:gd name="T7" fmla="*/ 2147483647 h 1020"/>
              <a:gd name="T8" fmla="*/ 2147483647 w 99"/>
              <a:gd name="T9" fmla="*/ 2147483647 h 1020"/>
              <a:gd name="T10" fmla="*/ 0 60000 65536"/>
              <a:gd name="T11" fmla="*/ 0 60000 65536"/>
              <a:gd name="T12" fmla="*/ 0 60000 65536"/>
              <a:gd name="T13" fmla="*/ 0 60000 65536"/>
              <a:gd name="T14" fmla="*/ 0 60000 65536"/>
              <a:gd name="T15" fmla="*/ 0 w 99"/>
              <a:gd name="T16" fmla="*/ 0 h 1020"/>
              <a:gd name="T17" fmla="*/ 99 w 99"/>
              <a:gd name="T18" fmla="*/ 1020 h 1020"/>
            </a:gdLst>
            <a:ahLst/>
            <a:cxnLst>
              <a:cxn ang="T10">
                <a:pos x="T0" y="T1"/>
              </a:cxn>
              <a:cxn ang="T11">
                <a:pos x="T2" y="T3"/>
              </a:cxn>
              <a:cxn ang="T12">
                <a:pos x="T4" y="T5"/>
              </a:cxn>
              <a:cxn ang="T13">
                <a:pos x="T6" y="T7"/>
              </a:cxn>
              <a:cxn ang="T14">
                <a:pos x="T8" y="T9"/>
              </a:cxn>
            </a:cxnLst>
            <a:rect l="T15" t="T16" r="T17" b="T18"/>
            <a:pathLst>
              <a:path w="99" h="1020">
                <a:moveTo>
                  <a:pt x="93" y="0"/>
                </a:moveTo>
                <a:cubicBezTo>
                  <a:pt x="80" y="15"/>
                  <a:pt x="26" y="8"/>
                  <a:pt x="13" y="92"/>
                </a:cubicBezTo>
                <a:cubicBezTo>
                  <a:pt x="0" y="176"/>
                  <a:pt x="12" y="369"/>
                  <a:pt x="13" y="507"/>
                </a:cubicBezTo>
                <a:cubicBezTo>
                  <a:pt x="14" y="645"/>
                  <a:pt x="5" y="837"/>
                  <a:pt x="19" y="922"/>
                </a:cubicBezTo>
                <a:cubicBezTo>
                  <a:pt x="33" y="1007"/>
                  <a:pt x="82" y="1000"/>
                  <a:pt x="99" y="1020"/>
                </a:cubicBezTo>
              </a:path>
            </a:pathLst>
          </a:custGeom>
          <a:noFill/>
          <a:ln w="28575" cmpd="sng">
            <a:solidFill>
              <a:schemeClr val="accent2"/>
            </a:solidFill>
            <a:round/>
            <a:headEnd/>
            <a:tailEnd/>
          </a:ln>
        </p:spPr>
        <p:txBody>
          <a:bodyPr/>
          <a:lstStyle/>
          <a:p>
            <a:endParaRPr lang="en-US"/>
          </a:p>
        </p:txBody>
      </p:sp>
      <p:sp>
        <p:nvSpPr>
          <p:cNvPr id="1093657" name="Freeform 25"/>
          <p:cNvSpPr>
            <a:spLocks/>
          </p:cNvSpPr>
          <p:nvPr/>
        </p:nvSpPr>
        <p:spPr bwMode="auto">
          <a:xfrm>
            <a:off x="5649913" y="1804988"/>
            <a:ext cx="301625" cy="1822450"/>
          </a:xfrm>
          <a:custGeom>
            <a:avLst/>
            <a:gdLst>
              <a:gd name="T0" fmla="*/ 2147483647 w 190"/>
              <a:gd name="T1" fmla="*/ 0 h 1148"/>
              <a:gd name="T2" fmla="*/ 2147483647 w 190"/>
              <a:gd name="T3" fmla="*/ 2147483647 h 1148"/>
              <a:gd name="T4" fmla="*/ 2147483647 w 190"/>
              <a:gd name="T5" fmla="*/ 2147483647 h 1148"/>
              <a:gd name="T6" fmla="*/ 2147483647 w 190"/>
              <a:gd name="T7" fmla="*/ 2147483647 h 1148"/>
              <a:gd name="T8" fmla="*/ 2147483647 w 190"/>
              <a:gd name="T9" fmla="*/ 2147483647 h 1148"/>
              <a:gd name="T10" fmla="*/ 0 60000 65536"/>
              <a:gd name="T11" fmla="*/ 0 60000 65536"/>
              <a:gd name="T12" fmla="*/ 0 60000 65536"/>
              <a:gd name="T13" fmla="*/ 0 60000 65536"/>
              <a:gd name="T14" fmla="*/ 0 60000 65536"/>
              <a:gd name="T15" fmla="*/ 0 w 190"/>
              <a:gd name="T16" fmla="*/ 0 h 1148"/>
              <a:gd name="T17" fmla="*/ 190 w 190"/>
              <a:gd name="T18" fmla="*/ 1148 h 1148"/>
            </a:gdLst>
            <a:ahLst/>
            <a:cxnLst>
              <a:cxn ang="T10">
                <a:pos x="T0" y="T1"/>
              </a:cxn>
              <a:cxn ang="T11">
                <a:pos x="T2" y="T3"/>
              </a:cxn>
              <a:cxn ang="T12">
                <a:pos x="T4" y="T5"/>
              </a:cxn>
              <a:cxn ang="T13">
                <a:pos x="T6" y="T7"/>
              </a:cxn>
              <a:cxn ang="T14">
                <a:pos x="T8" y="T9"/>
              </a:cxn>
            </a:cxnLst>
            <a:rect l="T15" t="T16" r="T17" b="T18"/>
            <a:pathLst>
              <a:path w="190" h="1148">
                <a:moveTo>
                  <a:pt x="167" y="0"/>
                </a:moveTo>
                <a:cubicBezTo>
                  <a:pt x="106" y="23"/>
                  <a:pt x="46" y="47"/>
                  <a:pt x="23" y="144"/>
                </a:cubicBezTo>
                <a:cubicBezTo>
                  <a:pt x="0" y="241"/>
                  <a:pt x="25" y="430"/>
                  <a:pt x="28" y="582"/>
                </a:cubicBezTo>
                <a:cubicBezTo>
                  <a:pt x="31" y="734"/>
                  <a:pt x="13" y="960"/>
                  <a:pt x="40" y="1054"/>
                </a:cubicBezTo>
                <a:cubicBezTo>
                  <a:pt x="67" y="1148"/>
                  <a:pt x="128" y="1147"/>
                  <a:pt x="190" y="1146"/>
                </a:cubicBezTo>
              </a:path>
            </a:pathLst>
          </a:custGeom>
          <a:noFill/>
          <a:ln w="28575" cmpd="sng">
            <a:solidFill>
              <a:schemeClr val="accent2"/>
            </a:solidFill>
            <a:round/>
            <a:headEnd/>
            <a:tailEnd/>
          </a:ln>
        </p:spPr>
        <p:txBody>
          <a:bodyPr/>
          <a:lstStyle/>
          <a:p>
            <a:endParaRPr lang="en-US"/>
          </a:p>
        </p:txBody>
      </p:sp>
      <p:sp>
        <p:nvSpPr>
          <p:cNvPr id="1093658" name="Freeform 26"/>
          <p:cNvSpPr>
            <a:spLocks/>
          </p:cNvSpPr>
          <p:nvPr/>
        </p:nvSpPr>
        <p:spPr bwMode="auto">
          <a:xfrm>
            <a:off x="5548313" y="1695450"/>
            <a:ext cx="412750" cy="2057400"/>
          </a:xfrm>
          <a:custGeom>
            <a:avLst/>
            <a:gdLst>
              <a:gd name="T0" fmla="*/ 2147483647 w 260"/>
              <a:gd name="T1" fmla="*/ 0 h 1296"/>
              <a:gd name="T2" fmla="*/ 2147483647 w 260"/>
              <a:gd name="T3" fmla="*/ 2147483647 h 1296"/>
              <a:gd name="T4" fmla="*/ 2147483647 w 260"/>
              <a:gd name="T5" fmla="*/ 2147483647 h 1296"/>
              <a:gd name="T6" fmla="*/ 2147483647 w 260"/>
              <a:gd name="T7" fmla="*/ 2147483647 h 1296"/>
              <a:gd name="T8" fmla="*/ 2147483647 w 260"/>
              <a:gd name="T9" fmla="*/ 2147483647 h 1296"/>
              <a:gd name="T10" fmla="*/ 0 60000 65536"/>
              <a:gd name="T11" fmla="*/ 0 60000 65536"/>
              <a:gd name="T12" fmla="*/ 0 60000 65536"/>
              <a:gd name="T13" fmla="*/ 0 60000 65536"/>
              <a:gd name="T14" fmla="*/ 0 60000 65536"/>
              <a:gd name="T15" fmla="*/ 0 w 260"/>
              <a:gd name="T16" fmla="*/ 0 h 1296"/>
              <a:gd name="T17" fmla="*/ 260 w 260"/>
              <a:gd name="T18" fmla="*/ 1296 h 1296"/>
            </a:gdLst>
            <a:ahLst/>
            <a:cxnLst>
              <a:cxn ang="T10">
                <a:pos x="T0" y="T1"/>
              </a:cxn>
              <a:cxn ang="T11">
                <a:pos x="T2" y="T3"/>
              </a:cxn>
              <a:cxn ang="T12">
                <a:pos x="T4" y="T5"/>
              </a:cxn>
              <a:cxn ang="T13">
                <a:pos x="T6" y="T7"/>
              </a:cxn>
              <a:cxn ang="T14">
                <a:pos x="T8" y="T9"/>
              </a:cxn>
            </a:cxnLst>
            <a:rect l="T15" t="T16" r="T17" b="T18"/>
            <a:pathLst>
              <a:path w="260" h="1296">
                <a:moveTo>
                  <a:pt x="231" y="0"/>
                </a:moveTo>
                <a:cubicBezTo>
                  <a:pt x="198" y="24"/>
                  <a:pt x="70" y="35"/>
                  <a:pt x="35" y="144"/>
                </a:cubicBezTo>
                <a:cubicBezTo>
                  <a:pt x="0" y="253"/>
                  <a:pt x="19" y="483"/>
                  <a:pt x="23" y="656"/>
                </a:cubicBezTo>
                <a:cubicBezTo>
                  <a:pt x="27" y="829"/>
                  <a:pt x="19" y="1074"/>
                  <a:pt x="58" y="1181"/>
                </a:cubicBezTo>
                <a:cubicBezTo>
                  <a:pt x="97" y="1288"/>
                  <a:pt x="218" y="1272"/>
                  <a:pt x="260" y="1296"/>
                </a:cubicBezTo>
              </a:path>
            </a:pathLst>
          </a:custGeom>
          <a:noFill/>
          <a:ln w="28575" cmpd="sng">
            <a:solidFill>
              <a:schemeClr val="accent2"/>
            </a:solidFill>
            <a:round/>
            <a:headEnd/>
            <a:tailEnd/>
          </a:ln>
        </p:spPr>
        <p:txBody>
          <a:bodyPr/>
          <a:lstStyle/>
          <a:p>
            <a:endParaRPr lang="en-US"/>
          </a:p>
        </p:txBody>
      </p:sp>
      <p:sp>
        <p:nvSpPr>
          <p:cNvPr id="1093659" name="Line 27"/>
          <p:cNvSpPr>
            <a:spLocks noChangeShapeType="1"/>
          </p:cNvSpPr>
          <p:nvPr/>
        </p:nvSpPr>
        <p:spPr bwMode="auto">
          <a:xfrm>
            <a:off x="6272213" y="1379538"/>
            <a:ext cx="0" cy="2613025"/>
          </a:xfrm>
          <a:prstGeom prst="line">
            <a:avLst/>
          </a:prstGeom>
          <a:noFill/>
          <a:ln w="28575">
            <a:solidFill>
              <a:schemeClr val="accent2"/>
            </a:solidFill>
            <a:round/>
            <a:headEnd/>
            <a:tailEnd/>
          </a:ln>
        </p:spPr>
        <p:txBody>
          <a:bodyPr/>
          <a:lstStyle/>
          <a:p>
            <a:endParaRPr lang="en-US"/>
          </a:p>
        </p:txBody>
      </p:sp>
      <p:sp>
        <p:nvSpPr>
          <p:cNvPr id="1093660" name="Line 28"/>
          <p:cNvSpPr>
            <a:spLocks noChangeShapeType="1"/>
          </p:cNvSpPr>
          <p:nvPr/>
        </p:nvSpPr>
        <p:spPr bwMode="auto">
          <a:xfrm>
            <a:off x="6173788" y="1412875"/>
            <a:ext cx="0" cy="2581275"/>
          </a:xfrm>
          <a:prstGeom prst="line">
            <a:avLst/>
          </a:prstGeom>
          <a:noFill/>
          <a:ln w="28575">
            <a:solidFill>
              <a:schemeClr val="accent2"/>
            </a:solidFill>
            <a:round/>
            <a:headEnd/>
            <a:tailEnd/>
          </a:ln>
        </p:spPr>
        <p:txBody>
          <a:bodyPr/>
          <a:lstStyle/>
          <a:p>
            <a:endParaRPr lang="en-US"/>
          </a:p>
        </p:txBody>
      </p:sp>
      <p:sp>
        <p:nvSpPr>
          <p:cNvPr id="1093661" name="Line 29"/>
          <p:cNvSpPr>
            <a:spLocks noChangeShapeType="1"/>
          </p:cNvSpPr>
          <p:nvPr/>
        </p:nvSpPr>
        <p:spPr bwMode="auto">
          <a:xfrm>
            <a:off x="6053138" y="2011363"/>
            <a:ext cx="0" cy="1398587"/>
          </a:xfrm>
          <a:prstGeom prst="line">
            <a:avLst/>
          </a:prstGeom>
          <a:noFill/>
          <a:ln w="28575">
            <a:solidFill>
              <a:schemeClr val="accent2"/>
            </a:solidFill>
            <a:round/>
            <a:headEnd/>
            <a:tailEnd/>
          </a:ln>
        </p:spPr>
        <p:txBody>
          <a:bodyPr/>
          <a:lstStyle/>
          <a:p>
            <a:endParaRPr lang="en-US"/>
          </a:p>
        </p:txBody>
      </p:sp>
      <p:sp>
        <p:nvSpPr>
          <p:cNvPr id="2" name="Line 90"/>
          <p:cNvSpPr>
            <a:spLocks noChangeShapeType="1"/>
          </p:cNvSpPr>
          <p:nvPr/>
        </p:nvSpPr>
        <p:spPr bwMode="auto">
          <a:xfrm>
            <a:off x="7175500" y="2381250"/>
            <a:ext cx="0" cy="723900"/>
          </a:xfrm>
          <a:prstGeom prst="line">
            <a:avLst/>
          </a:prstGeom>
          <a:noFill/>
          <a:ln w="38100">
            <a:solidFill>
              <a:schemeClr val="accent2"/>
            </a:solidFill>
            <a:round/>
            <a:headEnd/>
            <a:tailEnd/>
          </a:ln>
        </p:spPr>
        <p:txBody>
          <a:bodyPr/>
          <a:lstStyle/>
          <a:p>
            <a:endParaRPr lang="en-US"/>
          </a:p>
        </p:txBody>
      </p:sp>
      <p:sp>
        <p:nvSpPr>
          <p:cNvPr id="1093663" name="Oval 31"/>
          <p:cNvSpPr>
            <a:spLocks noChangeArrowheads="1"/>
          </p:cNvSpPr>
          <p:nvPr/>
        </p:nvSpPr>
        <p:spPr bwMode="auto">
          <a:xfrm>
            <a:off x="6840538" y="2063750"/>
            <a:ext cx="674687" cy="674688"/>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4" name="Oval 32"/>
          <p:cNvSpPr>
            <a:spLocks noChangeArrowheads="1"/>
          </p:cNvSpPr>
          <p:nvPr/>
        </p:nvSpPr>
        <p:spPr bwMode="auto">
          <a:xfrm>
            <a:off x="6950075" y="2168525"/>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5" name="Oval 33"/>
          <p:cNvSpPr>
            <a:spLocks noChangeArrowheads="1"/>
          </p:cNvSpPr>
          <p:nvPr/>
        </p:nvSpPr>
        <p:spPr bwMode="auto">
          <a:xfrm>
            <a:off x="7050088" y="2266950"/>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6" name="Oval 34"/>
          <p:cNvSpPr>
            <a:spLocks noChangeArrowheads="1"/>
          </p:cNvSpPr>
          <p:nvPr/>
        </p:nvSpPr>
        <p:spPr bwMode="auto">
          <a:xfrm>
            <a:off x="7118350" y="2332038"/>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67" name="Oval 35"/>
          <p:cNvSpPr>
            <a:spLocks noChangeArrowheads="1"/>
          </p:cNvSpPr>
          <p:nvPr/>
        </p:nvSpPr>
        <p:spPr bwMode="auto">
          <a:xfrm>
            <a:off x="6842125" y="2747963"/>
            <a:ext cx="674688"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8" name="Oval 36"/>
          <p:cNvSpPr>
            <a:spLocks noChangeArrowheads="1"/>
          </p:cNvSpPr>
          <p:nvPr/>
        </p:nvSpPr>
        <p:spPr bwMode="auto">
          <a:xfrm>
            <a:off x="6951663" y="2852738"/>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9" name="Oval 37"/>
          <p:cNvSpPr>
            <a:spLocks noChangeArrowheads="1"/>
          </p:cNvSpPr>
          <p:nvPr/>
        </p:nvSpPr>
        <p:spPr bwMode="auto">
          <a:xfrm>
            <a:off x="7051675" y="2951163"/>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70" name="Oval 38"/>
          <p:cNvSpPr>
            <a:spLocks noChangeArrowheads="1"/>
          </p:cNvSpPr>
          <p:nvPr/>
        </p:nvSpPr>
        <p:spPr bwMode="auto">
          <a:xfrm>
            <a:off x="7119938" y="3016250"/>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71" name="Freeform 39"/>
          <p:cNvSpPr>
            <a:spLocks/>
          </p:cNvSpPr>
          <p:nvPr/>
        </p:nvSpPr>
        <p:spPr bwMode="auto">
          <a:xfrm>
            <a:off x="7015163" y="2270125"/>
            <a:ext cx="171450" cy="933450"/>
          </a:xfrm>
          <a:custGeom>
            <a:avLst/>
            <a:gdLst>
              <a:gd name="T0" fmla="*/ 2147483647 w 108"/>
              <a:gd name="T1" fmla="*/ 0 h 588"/>
              <a:gd name="T2" fmla="*/ 2147483647 w 108"/>
              <a:gd name="T3" fmla="*/ 2147483647 h 588"/>
              <a:gd name="T4" fmla="*/ 2147483647 w 108"/>
              <a:gd name="T5" fmla="*/ 2147483647 h 588"/>
              <a:gd name="T6" fmla="*/ 2147483647 w 108"/>
              <a:gd name="T7" fmla="*/ 2147483647 h 588"/>
              <a:gd name="T8" fmla="*/ 2147483647 w 108"/>
              <a:gd name="T9" fmla="*/ 2147483647 h 588"/>
              <a:gd name="T10" fmla="*/ 0 60000 65536"/>
              <a:gd name="T11" fmla="*/ 0 60000 65536"/>
              <a:gd name="T12" fmla="*/ 0 60000 65536"/>
              <a:gd name="T13" fmla="*/ 0 60000 65536"/>
              <a:gd name="T14" fmla="*/ 0 60000 65536"/>
              <a:gd name="T15" fmla="*/ 0 w 108"/>
              <a:gd name="T16" fmla="*/ 0 h 588"/>
              <a:gd name="T17" fmla="*/ 108 w 108"/>
              <a:gd name="T18" fmla="*/ 588 h 588"/>
            </a:gdLst>
            <a:ahLst/>
            <a:cxnLst>
              <a:cxn ang="T10">
                <a:pos x="T0" y="T1"/>
              </a:cxn>
              <a:cxn ang="T11">
                <a:pos x="T2" y="T3"/>
              </a:cxn>
              <a:cxn ang="T12">
                <a:pos x="T4" y="T5"/>
              </a:cxn>
              <a:cxn ang="T13">
                <a:pos x="T6" y="T7"/>
              </a:cxn>
              <a:cxn ang="T14">
                <a:pos x="T8" y="T9"/>
              </a:cxn>
            </a:cxnLst>
            <a:rect l="T15" t="T16" r="T17" b="T18"/>
            <a:pathLst>
              <a:path w="108" h="588">
                <a:moveTo>
                  <a:pt x="102" y="0"/>
                </a:moveTo>
                <a:cubicBezTo>
                  <a:pt x="87" y="10"/>
                  <a:pt x="28" y="10"/>
                  <a:pt x="14" y="59"/>
                </a:cubicBezTo>
                <a:cubicBezTo>
                  <a:pt x="0" y="108"/>
                  <a:pt x="14" y="212"/>
                  <a:pt x="17" y="292"/>
                </a:cubicBezTo>
                <a:cubicBezTo>
                  <a:pt x="20" y="372"/>
                  <a:pt x="17" y="488"/>
                  <a:pt x="32" y="537"/>
                </a:cubicBezTo>
                <a:cubicBezTo>
                  <a:pt x="47" y="586"/>
                  <a:pt x="92" y="578"/>
                  <a:pt x="108" y="588"/>
                </a:cubicBezTo>
              </a:path>
            </a:pathLst>
          </a:custGeom>
          <a:noFill/>
          <a:ln w="28575" cmpd="sng">
            <a:solidFill>
              <a:schemeClr val="accent2"/>
            </a:solidFill>
            <a:round/>
            <a:headEnd/>
            <a:tailEnd/>
          </a:ln>
        </p:spPr>
        <p:txBody>
          <a:bodyPr/>
          <a:lstStyle/>
          <a:p>
            <a:endParaRPr lang="en-US"/>
          </a:p>
        </p:txBody>
      </p:sp>
      <p:sp>
        <p:nvSpPr>
          <p:cNvPr id="1093672" name="Freeform 40"/>
          <p:cNvSpPr>
            <a:spLocks/>
          </p:cNvSpPr>
          <p:nvPr/>
        </p:nvSpPr>
        <p:spPr bwMode="auto">
          <a:xfrm>
            <a:off x="6910388" y="2160588"/>
            <a:ext cx="285750" cy="1144587"/>
          </a:xfrm>
          <a:custGeom>
            <a:avLst/>
            <a:gdLst>
              <a:gd name="T0" fmla="*/ 2147483647 w 180"/>
              <a:gd name="T1" fmla="*/ 0 h 721"/>
              <a:gd name="T2" fmla="*/ 2147483647 w 180"/>
              <a:gd name="T3" fmla="*/ 2147483647 h 721"/>
              <a:gd name="T4" fmla="*/ 2147483647 w 180"/>
              <a:gd name="T5" fmla="*/ 2147483647 h 721"/>
              <a:gd name="T6" fmla="*/ 2147483647 w 180"/>
              <a:gd name="T7" fmla="*/ 2147483647 h 721"/>
              <a:gd name="T8" fmla="*/ 2147483647 w 180"/>
              <a:gd name="T9" fmla="*/ 2147483647 h 721"/>
              <a:gd name="T10" fmla="*/ 0 60000 65536"/>
              <a:gd name="T11" fmla="*/ 0 60000 65536"/>
              <a:gd name="T12" fmla="*/ 0 60000 65536"/>
              <a:gd name="T13" fmla="*/ 0 60000 65536"/>
              <a:gd name="T14" fmla="*/ 0 60000 65536"/>
              <a:gd name="T15" fmla="*/ 0 w 180"/>
              <a:gd name="T16" fmla="*/ 0 h 721"/>
              <a:gd name="T17" fmla="*/ 180 w 180"/>
              <a:gd name="T18" fmla="*/ 721 h 721"/>
            </a:gdLst>
            <a:ahLst/>
            <a:cxnLst>
              <a:cxn ang="T10">
                <a:pos x="T0" y="T1"/>
              </a:cxn>
              <a:cxn ang="T11">
                <a:pos x="T2" y="T3"/>
              </a:cxn>
              <a:cxn ang="T12">
                <a:pos x="T4" y="T5"/>
              </a:cxn>
              <a:cxn ang="T13">
                <a:pos x="T6" y="T7"/>
              </a:cxn>
              <a:cxn ang="T14">
                <a:pos x="T8" y="T9"/>
              </a:cxn>
            </a:cxnLst>
            <a:rect l="T15" t="T16" r="T17" b="T18"/>
            <a:pathLst>
              <a:path w="180" h="721">
                <a:moveTo>
                  <a:pt x="157" y="0"/>
                </a:moveTo>
                <a:cubicBezTo>
                  <a:pt x="135" y="17"/>
                  <a:pt x="46" y="39"/>
                  <a:pt x="23" y="100"/>
                </a:cubicBezTo>
                <a:cubicBezTo>
                  <a:pt x="0" y="161"/>
                  <a:pt x="15" y="275"/>
                  <a:pt x="18" y="366"/>
                </a:cubicBezTo>
                <a:cubicBezTo>
                  <a:pt x="21" y="457"/>
                  <a:pt x="13" y="588"/>
                  <a:pt x="40" y="647"/>
                </a:cubicBezTo>
                <a:cubicBezTo>
                  <a:pt x="67" y="706"/>
                  <a:pt x="151" y="706"/>
                  <a:pt x="180" y="721"/>
                </a:cubicBezTo>
              </a:path>
            </a:pathLst>
          </a:custGeom>
          <a:noFill/>
          <a:ln w="28575" cmpd="sng">
            <a:solidFill>
              <a:schemeClr val="accent2"/>
            </a:solidFill>
            <a:round/>
            <a:headEnd/>
            <a:tailEnd/>
          </a:ln>
        </p:spPr>
        <p:txBody>
          <a:bodyPr/>
          <a:lstStyle/>
          <a:p>
            <a:endParaRPr lang="en-US"/>
          </a:p>
        </p:txBody>
      </p:sp>
      <p:sp>
        <p:nvSpPr>
          <p:cNvPr id="1093673" name="Freeform 41"/>
          <p:cNvSpPr>
            <a:spLocks/>
          </p:cNvSpPr>
          <p:nvPr/>
        </p:nvSpPr>
        <p:spPr bwMode="auto">
          <a:xfrm>
            <a:off x="6827838" y="2060575"/>
            <a:ext cx="377825" cy="1371600"/>
          </a:xfrm>
          <a:custGeom>
            <a:avLst/>
            <a:gdLst>
              <a:gd name="T0" fmla="*/ 2147483647 w 238"/>
              <a:gd name="T1" fmla="*/ 0 h 864"/>
              <a:gd name="T2" fmla="*/ 2147483647 w 238"/>
              <a:gd name="T3" fmla="*/ 2147483647 h 864"/>
              <a:gd name="T4" fmla="*/ 2147483647 w 238"/>
              <a:gd name="T5" fmla="*/ 2147483647 h 864"/>
              <a:gd name="T6" fmla="*/ 2147483647 w 238"/>
              <a:gd name="T7" fmla="*/ 2147483647 h 864"/>
              <a:gd name="T8" fmla="*/ 2147483647 w 238"/>
              <a:gd name="T9" fmla="*/ 2147483647 h 864"/>
              <a:gd name="T10" fmla="*/ 0 60000 65536"/>
              <a:gd name="T11" fmla="*/ 0 60000 65536"/>
              <a:gd name="T12" fmla="*/ 0 60000 65536"/>
              <a:gd name="T13" fmla="*/ 0 60000 65536"/>
              <a:gd name="T14" fmla="*/ 0 60000 65536"/>
              <a:gd name="T15" fmla="*/ 0 w 238"/>
              <a:gd name="T16" fmla="*/ 0 h 864"/>
              <a:gd name="T17" fmla="*/ 238 w 238"/>
              <a:gd name="T18" fmla="*/ 864 h 864"/>
            </a:gdLst>
            <a:ahLst/>
            <a:cxnLst>
              <a:cxn ang="T10">
                <a:pos x="T0" y="T1"/>
              </a:cxn>
              <a:cxn ang="T11">
                <a:pos x="T2" y="T3"/>
              </a:cxn>
              <a:cxn ang="T12">
                <a:pos x="T4" y="T5"/>
              </a:cxn>
              <a:cxn ang="T13">
                <a:pos x="T6" y="T7"/>
              </a:cxn>
              <a:cxn ang="T14">
                <a:pos x="T8" y="T9"/>
              </a:cxn>
            </a:cxnLst>
            <a:rect l="T15" t="T16" r="T17" b="T18"/>
            <a:pathLst>
              <a:path w="238" h="864">
                <a:moveTo>
                  <a:pt x="209" y="0"/>
                </a:moveTo>
                <a:cubicBezTo>
                  <a:pt x="181" y="15"/>
                  <a:pt x="75" y="20"/>
                  <a:pt x="40" y="93"/>
                </a:cubicBezTo>
                <a:cubicBezTo>
                  <a:pt x="5" y="166"/>
                  <a:pt x="0" y="326"/>
                  <a:pt x="1" y="437"/>
                </a:cubicBezTo>
                <a:cubicBezTo>
                  <a:pt x="2" y="548"/>
                  <a:pt x="6" y="691"/>
                  <a:pt x="46" y="762"/>
                </a:cubicBezTo>
                <a:cubicBezTo>
                  <a:pt x="86" y="833"/>
                  <a:pt x="198" y="843"/>
                  <a:pt x="238" y="864"/>
                </a:cubicBezTo>
              </a:path>
            </a:pathLst>
          </a:custGeom>
          <a:noFill/>
          <a:ln w="28575" cmpd="sng">
            <a:solidFill>
              <a:schemeClr val="accent2"/>
            </a:solidFill>
            <a:round/>
            <a:headEnd/>
            <a:tailEnd/>
          </a:ln>
        </p:spPr>
        <p:txBody>
          <a:bodyPr/>
          <a:lstStyle/>
          <a:p>
            <a:endParaRPr lang="en-US"/>
          </a:p>
        </p:txBody>
      </p:sp>
      <p:sp>
        <p:nvSpPr>
          <p:cNvPr id="1093676" name="Line 44"/>
          <p:cNvSpPr>
            <a:spLocks noChangeShapeType="1"/>
          </p:cNvSpPr>
          <p:nvPr/>
        </p:nvSpPr>
        <p:spPr bwMode="auto">
          <a:xfrm>
            <a:off x="7516813" y="1782763"/>
            <a:ext cx="0" cy="1890712"/>
          </a:xfrm>
          <a:prstGeom prst="line">
            <a:avLst/>
          </a:prstGeom>
          <a:noFill/>
          <a:ln w="28575">
            <a:solidFill>
              <a:schemeClr val="accent2"/>
            </a:solidFill>
            <a:round/>
            <a:headEnd/>
            <a:tailEnd/>
          </a:ln>
        </p:spPr>
        <p:txBody>
          <a:bodyPr/>
          <a:lstStyle/>
          <a:p>
            <a:endParaRPr lang="en-US"/>
          </a:p>
        </p:txBody>
      </p:sp>
      <p:sp>
        <p:nvSpPr>
          <p:cNvPr id="1093677" name="Line 45"/>
          <p:cNvSpPr>
            <a:spLocks noChangeShapeType="1"/>
          </p:cNvSpPr>
          <p:nvPr/>
        </p:nvSpPr>
        <p:spPr bwMode="auto">
          <a:xfrm>
            <a:off x="7418388" y="1779588"/>
            <a:ext cx="0" cy="1895475"/>
          </a:xfrm>
          <a:prstGeom prst="line">
            <a:avLst/>
          </a:prstGeom>
          <a:noFill/>
          <a:ln w="28575">
            <a:solidFill>
              <a:schemeClr val="accent2"/>
            </a:solidFill>
            <a:round/>
            <a:headEnd/>
            <a:tailEnd/>
          </a:ln>
        </p:spPr>
        <p:txBody>
          <a:bodyPr/>
          <a:lstStyle/>
          <a:p>
            <a:endParaRPr lang="en-US"/>
          </a:p>
        </p:txBody>
      </p:sp>
      <p:sp>
        <p:nvSpPr>
          <p:cNvPr id="1093678" name="Line 46"/>
          <p:cNvSpPr>
            <a:spLocks noChangeShapeType="1"/>
          </p:cNvSpPr>
          <p:nvPr/>
        </p:nvSpPr>
        <p:spPr bwMode="auto">
          <a:xfrm>
            <a:off x="7297738" y="2366963"/>
            <a:ext cx="0" cy="722312"/>
          </a:xfrm>
          <a:prstGeom prst="line">
            <a:avLst/>
          </a:prstGeom>
          <a:noFill/>
          <a:ln w="28575">
            <a:solidFill>
              <a:schemeClr val="accent2"/>
            </a:solidFill>
            <a:round/>
            <a:headEnd/>
            <a:tailEnd/>
          </a:ln>
        </p:spPr>
        <p:txBody>
          <a:bodyPr/>
          <a:lstStyle/>
          <a:p>
            <a:endParaRPr lang="en-US"/>
          </a:p>
        </p:txBody>
      </p:sp>
      <p:sp>
        <p:nvSpPr>
          <p:cNvPr id="3" name="Line 90"/>
          <p:cNvSpPr>
            <a:spLocks noChangeShapeType="1"/>
          </p:cNvSpPr>
          <p:nvPr/>
        </p:nvSpPr>
        <p:spPr bwMode="auto">
          <a:xfrm>
            <a:off x="8355013" y="2181225"/>
            <a:ext cx="0" cy="723900"/>
          </a:xfrm>
          <a:prstGeom prst="line">
            <a:avLst/>
          </a:prstGeom>
          <a:noFill/>
          <a:ln w="38100">
            <a:solidFill>
              <a:schemeClr val="accent2"/>
            </a:solidFill>
            <a:round/>
            <a:headEnd/>
            <a:tailEnd/>
          </a:ln>
        </p:spPr>
        <p:txBody>
          <a:bodyPr/>
          <a:lstStyle/>
          <a:p>
            <a:endParaRPr lang="en-US"/>
          </a:p>
        </p:txBody>
      </p:sp>
      <p:sp>
        <p:nvSpPr>
          <p:cNvPr id="1093682" name="Oval 50"/>
          <p:cNvSpPr>
            <a:spLocks noChangeArrowheads="1"/>
          </p:cNvSpPr>
          <p:nvPr/>
        </p:nvSpPr>
        <p:spPr bwMode="auto">
          <a:xfrm>
            <a:off x="8021638" y="2405063"/>
            <a:ext cx="674687"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83" name="Oval 51"/>
          <p:cNvSpPr>
            <a:spLocks noChangeArrowheads="1"/>
          </p:cNvSpPr>
          <p:nvPr/>
        </p:nvSpPr>
        <p:spPr bwMode="auto">
          <a:xfrm>
            <a:off x="8131175" y="2509838"/>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84" name="Oval 52"/>
          <p:cNvSpPr>
            <a:spLocks noChangeArrowheads="1"/>
          </p:cNvSpPr>
          <p:nvPr/>
        </p:nvSpPr>
        <p:spPr bwMode="auto">
          <a:xfrm>
            <a:off x="8231188" y="2608263"/>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85" name="Oval 53"/>
          <p:cNvSpPr>
            <a:spLocks noChangeArrowheads="1"/>
          </p:cNvSpPr>
          <p:nvPr/>
        </p:nvSpPr>
        <p:spPr bwMode="auto">
          <a:xfrm>
            <a:off x="8299450" y="2673350"/>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86" name="Freeform 54"/>
          <p:cNvSpPr>
            <a:spLocks/>
          </p:cNvSpPr>
          <p:nvPr/>
        </p:nvSpPr>
        <p:spPr bwMode="auto">
          <a:xfrm>
            <a:off x="8223250" y="2592388"/>
            <a:ext cx="149225" cy="266700"/>
          </a:xfrm>
          <a:custGeom>
            <a:avLst/>
            <a:gdLst>
              <a:gd name="T0" fmla="*/ 2147483647 w 94"/>
              <a:gd name="T1" fmla="*/ 0 h 168"/>
              <a:gd name="T2" fmla="*/ 2147483647 w 94"/>
              <a:gd name="T3" fmla="*/ 2147483647 h 168"/>
              <a:gd name="T4" fmla="*/ 2147483647 w 94"/>
              <a:gd name="T5" fmla="*/ 2147483647 h 168"/>
              <a:gd name="T6" fmla="*/ 2147483647 w 94"/>
              <a:gd name="T7" fmla="*/ 2147483647 h 168"/>
              <a:gd name="T8" fmla="*/ 2147483647 w 94"/>
              <a:gd name="T9" fmla="*/ 2147483647 h 168"/>
              <a:gd name="T10" fmla="*/ 0 60000 65536"/>
              <a:gd name="T11" fmla="*/ 0 60000 65536"/>
              <a:gd name="T12" fmla="*/ 0 60000 65536"/>
              <a:gd name="T13" fmla="*/ 0 60000 65536"/>
              <a:gd name="T14" fmla="*/ 0 60000 65536"/>
              <a:gd name="T15" fmla="*/ 0 w 94"/>
              <a:gd name="T16" fmla="*/ 0 h 168"/>
              <a:gd name="T17" fmla="*/ 94 w 94"/>
              <a:gd name="T18" fmla="*/ 168 h 168"/>
            </a:gdLst>
            <a:ahLst/>
            <a:cxnLst>
              <a:cxn ang="T10">
                <a:pos x="T0" y="T1"/>
              </a:cxn>
              <a:cxn ang="T11">
                <a:pos x="T2" y="T3"/>
              </a:cxn>
              <a:cxn ang="T12">
                <a:pos x="T4" y="T5"/>
              </a:cxn>
              <a:cxn ang="T13">
                <a:pos x="T6" y="T7"/>
              </a:cxn>
              <a:cxn ang="T14">
                <a:pos x="T8" y="T9"/>
              </a:cxn>
            </a:cxnLst>
            <a:rect l="T15" t="T16" r="T17" b="T18"/>
            <a:pathLst>
              <a:path w="94" h="168">
                <a:moveTo>
                  <a:pt x="94" y="0"/>
                </a:moveTo>
                <a:cubicBezTo>
                  <a:pt x="83" y="4"/>
                  <a:pt x="40" y="10"/>
                  <a:pt x="25" y="24"/>
                </a:cubicBezTo>
                <a:cubicBezTo>
                  <a:pt x="10" y="38"/>
                  <a:pt x="2" y="66"/>
                  <a:pt x="1" y="85"/>
                </a:cubicBezTo>
                <a:cubicBezTo>
                  <a:pt x="0" y="104"/>
                  <a:pt x="6" y="125"/>
                  <a:pt x="19" y="139"/>
                </a:cubicBezTo>
                <a:cubicBezTo>
                  <a:pt x="32" y="153"/>
                  <a:pt x="69" y="162"/>
                  <a:pt x="82" y="168"/>
                </a:cubicBezTo>
              </a:path>
            </a:pathLst>
          </a:custGeom>
          <a:noFill/>
          <a:ln w="28575" cmpd="sng">
            <a:solidFill>
              <a:schemeClr val="accent2"/>
            </a:solidFill>
            <a:round/>
            <a:headEnd/>
            <a:tailEnd/>
          </a:ln>
        </p:spPr>
        <p:txBody>
          <a:bodyPr/>
          <a:lstStyle/>
          <a:p>
            <a:endParaRPr lang="en-US"/>
          </a:p>
        </p:txBody>
      </p:sp>
      <p:sp>
        <p:nvSpPr>
          <p:cNvPr id="1093687" name="Freeform 55"/>
          <p:cNvSpPr>
            <a:spLocks/>
          </p:cNvSpPr>
          <p:nvPr/>
        </p:nvSpPr>
        <p:spPr bwMode="auto">
          <a:xfrm>
            <a:off x="8116888" y="2500313"/>
            <a:ext cx="258762" cy="468312"/>
          </a:xfrm>
          <a:custGeom>
            <a:avLst/>
            <a:gdLst>
              <a:gd name="T0" fmla="*/ 2147483647 w 163"/>
              <a:gd name="T1" fmla="*/ 0 h 295"/>
              <a:gd name="T2" fmla="*/ 2147483647 w 163"/>
              <a:gd name="T3" fmla="*/ 2147483647 h 295"/>
              <a:gd name="T4" fmla="*/ 2147483647 w 163"/>
              <a:gd name="T5" fmla="*/ 2147483647 h 295"/>
              <a:gd name="T6" fmla="*/ 2147483647 w 163"/>
              <a:gd name="T7" fmla="*/ 2147483647 h 295"/>
              <a:gd name="T8" fmla="*/ 2147483647 w 163"/>
              <a:gd name="T9" fmla="*/ 2147483647 h 295"/>
              <a:gd name="T10" fmla="*/ 0 60000 65536"/>
              <a:gd name="T11" fmla="*/ 0 60000 65536"/>
              <a:gd name="T12" fmla="*/ 0 60000 65536"/>
              <a:gd name="T13" fmla="*/ 0 60000 65536"/>
              <a:gd name="T14" fmla="*/ 0 60000 65536"/>
              <a:gd name="T15" fmla="*/ 0 w 163"/>
              <a:gd name="T16" fmla="*/ 0 h 295"/>
              <a:gd name="T17" fmla="*/ 163 w 163"/>
              <a:gd name="T18" fmla="*/ 295 h 295"/>
            </a:gdLst>
            <a:ahLst/>
            <a:cxnLst>
              <a:cxn ang="T10">
                <a:pos x="T0" y="T1"/>
              </a:cxn>
              <a:cxn ang="T11">
                <a:pos x="T2" y="T3"/>
              </a:cxn>
              <a:cxn ang="T12">
                <a:pos x="T4" y="T5"/>
              </a:cxn>
              <a:cxn ang="T13">
                <a:pos x="T6" y="T7"/>
              </a:cxn>
              <a:cxn ang="T14">
                <a:pos x="T8" y="T9"/>
              </a:cxn>
            </a:cxnLst>
            <a:rect l="T15" t="T16" r="T17" b="T18"/>
            <a:pathLst>
              <a:path w="163" h="295">
                <a:moveTo>
                  <a:pt x="140" y="0"/>
                </a:moveTo>
                <a:cubicBezTo>
                  <a:pt x="125" y="7"/>
                  <a:pt x="74" y="16"/>
                  <a:pt x="51" y="41"/>
                </a:cubicBezTo>
                <a:cubicBezTo>
                  <a:pt x="28" y="66"/>
                  <a:pt x="2" y="115"/>
                  <a:pt x="1" y="150"/>
                </a:cubicBezTo>
                <a:cubicBezTo>
                  <a:pt x="0" y="185"/>
                  <a:pt x="19" y="230"/>
                  <a:pt x="46" y="254"/>
                </a:cubicBezTo>
                <a:cubicBezTo>
                  <a:pt x="73" y="278"/>
                  <a:pt x="139" y="287"/>
                  <a:pt x="163" y="295"/>
                </a:cubicBezTo>
              </a:path>
            </a:pathLst>
          </a:custGeom>
          <a:noFill/>
          <a:ln w="28575" cmpd="sng">
            <a:solidFill>
              <a:schemeClr val="accent2"/>
            </a:solidFill>
            <a:round/>
            <a:headEnd/>
            <a:tailEnd/>
          </a:ln>
        </p:spPr>
        <p:txBody>
          <a:bodyPr/>
          <a:lstStyle/>
          <a:p>
            <a:endParaRPr lang="en-US"/>
          </a:p>
        </p:txBody>
      </p:sp>
      <p:sp>
        <p:nvSpPr>
          <p:cNvPr id="1093688" name="Freeform 56"/>
          <p:cNvSpPr>
            <a:spLocks/>
          </p:cNvSpPr>
          <p:nvPr/>
        </p:nvSpPr>
        <p:spPr bwMode="auto">
          <a:xfrm>
            <a:off x="8007350" y="2390775"/>
            <a:ext cx="377825" cy="703263"/>
          </a:xfrm>
          <a:custGeom>
            <a:avLst/>
            <a:gdLst>
              <a:gd name="T0" fmla="*/ 2147483647 w 238"/>
              <a:gd name="T1" fmla="*/ 0 h 443"/>
              <a:gd name="T2" fmla="*/ 2147483647 w 238"/>
              <a:gd name="T3" fmla="*/ 2147483647 h 443"/>
              <a:gd name="T4" fmla="*/ 2147483647 w 238"/>
              <a:gd name="T5" fmla="*/ 2147483647 h 443"/>
              <a:gd name="T6" fmla="*/ 2147483647 w 238"/>
              <a:gd name="T7" fmla="*/ 2147483647 h 443"/>
              <a:gd name="T8" fmla="*/ 2147483647 w 238"/>
              <a:gd name="T9" fmla="*/ 2147483647 h 443"/>
              <a:gd name="T10" fmla="*/ 0 60000 65536"/>
              <a:gd name="T11" fmla="*/ 0 60000 65536"/>
              <a:gd name="T12" fmla="*/ 0 60000 65536"/>
              <a:gd name="T13" fmla="*/ 0 60000 65536"/>
              <a:gd name="T14" fmla="*/ 0 60000 65536"/>
              <a:gd name="T15" fmla="*/ 0 w 238"/>
              <a:gd name="T16" fmla="*/ 0 h 443"/>
              <a:gd name="T17" fmla="*/ 238 w 238"/>
              <a:gd name="T18" fmla="*/ 443 h 443"/>
            </a:gdLst>
            <a:ahLst/>
            <a:cxnLst>
              <a:cxn ang="T10">
                <a:pos x="T0" y="T1"/>
              </a:cxn>
              <a:cxn ang="T11">
                <a:pos x="T2" y="T3"/>
              </a:cxn>
              <a:cxn ang="T12">
                <a:pos x="T4" y="T5"/>
              </a:cxn>
              <a:cxn ang="T13">
                <a:pos x="T6" y="T7"/>
              </a:cxn>
              <a:cxn ang="T14">
                <a:pos x="T8" y="T9"/>
              </a:cxn>
            </a:cxnLst>
            <a:rect l="T15" t="T16" r="T17" b="T18"/>
            <a:pathLst>
              <a:path w="238" h="443">
                <a:moveTo>
                  <a:pt x="209" y="0"/>
                </a:moveTo>
                <a:cubicBezTo>
                  <a:pt x="184" y="11"/>
                  <a:pt x="92" y="27"/>
                  <a:pt x="57" y="64"/>
                </a:cubicBezTo>
                <a:cubicBezTo>
                  <a:pt x="22" y="101"/>
                  <a:pt x="2" y="175"/>
                  <a:pt x="1" y="224"/>
                </a:cubicBezTo>
                <a:cubicBezTo>
                  <a:pt x="0" y="273"/>
                  <a:pt x="12" y="322"/>
                  <a:pt x="51" y="358"/>
                </a:cubicBezTo>
                <a:cubicBezTo>
                  <a:pt x="90" y="394"/>
                  <a:pt x="199" y="425"/>
                  <a:pt x="238" y="443"/>
                </a:cubicBezTo>
              </a:path>
            </a:pathLst>
          </a:custGeom>
          <a:noFill/>
          <a:ln w="28575" cmpd="sng">
            <a:solidFill>
              <a:schemeClr val="accent2"/>
            </a:solidFill>
            <a:round/>
            <a:headEnd/>
            <a:tailEnd/>
          </a:ln>
        </p:spPr>
        <p:txBody>
          <a:bodyPr/>
          <a:lstStyle/>
          <a:p>
            <a:endParaRPr lang="en-US"/>
          </a:p>
        </p:txBody>
      </p:sp>
      <p:sp>
        <p:nvSpPr>
          <p:cNvPr id="1093689" name="Line 57"/>
          <p:cNvSpPr>
            <a:spLocks noChangeShapeType="1"/>
          </p:cNvSpPr>
          <p:nvPr/>
        </p:nvSpPr>
        <p:spPr bwMode="auto">
          <a:xfrm>
            <a:off x="8696325" y="1974850"/>
            <a:ext cx="0" cy="1498600"/>
          </a:xfrm>
          <a:prstGeom prst="line">
            <a:avLst/>
          </a:prstGeom>
          <a:noFill/>
          <a:ln w="28575">
            <a:solidFill>
              <a:schemeClr val="accent2"/>
            </a:solidFill>
            <a:round/>
            <a:headEnd/>
            <a:tailEnd/>
          </a:ln>
        </p:spPr>
        <p:txBody>
          <a:bodyPr/>
          <a:lstStyle/>
          <a:p>
            <a:endParaRPr lang="en-US"/>
          </a:p>
        </p:txBody>
      </p:sp>
      <p:sp>
        <p:nvSpPr>
          <p:cNvPr id="1093690" name="Line 58"/>
          <p:cNvSpPr>
            <a:spLocks noChangeShapeType="1"/>
          </p:cNvSpPr>
          <p:nvPr/>
        </p:nvSpPr>
        <p:spPr bwMode="auto">
          <a:xfrm>
            <a:off x="8597900" y="1963738"/>
            <a:ext cx="0" cy="1511300"/>
          </a:xfrm>
          <a:prstGeom prst="line">
            <a:avLst/>
          </a:prstGeom>
          <a:noFill/>
          <a:ln w="28575">
            <a:solidFill>
              <a:schemeClr val="accent2"/>
            </a:solidFill>
            <a:round/>
            <a:headEnd/>
            <a:tailEnd/>
          </a:ln>
        </p:spPr>
        <p:txBody>
          <a:bodyPr/>
          <a:lstStyle/>
          <a:p>
            <a:endParaRPr lang="en-US"/>
          </a:p>
        </p:txBody>
      </p:sp>
      <p:sp>
        <p:nvSpPr>
          <p:cNvPr id="1093691" name="Line 59"/>
          <p:cNvSpPr>
            <a:spLocks noChangeShapeType="1"/>
          </p:cNvSpPr>
          <p:nvPr/>
        </p:nvSpPr>
        <p:spPr bwMode="auto">
          <a:xfrm>
            <a:off x="8477250" y="2166938"/>
            <a:ext cx="0" cy="722312"/>
          </a:xfrm>
          <a:prstGeom prst="line">
            <a:avLst/>
          </a:prstGeom>
          <a:noFill/>
          <a:ln w="28575">
            <a:solidFill>
              <a:schemeClr val="accent2"/>
            </a:solidFill>
            <a:round/>
            <a:headEnd/>
            <a:tailEnd/>
          </a:ln>
        </p:spPr>
        <p:txBody>
          <a:bodyPr/>
          <a:lstStyle/>
          <a:p>
            <a:endParaRPr lang="en-US"/>
          </a:p>
        </p:txBody>
      </p:sp>
      <p:sp>
        <p:nvSpPr>
          <p:cNvPr id="1093694" name="Text Box 62"/>
          <p:cNvSpPr txBox="1">
            <a:spLocks noChangeArrowheads="1"/>
          </p:cNvSpPr>
          <p:nvPr/>
        </p:nvSpPr>
        <p:spPr bwMode="auto">
          <a:xfrm>
            <a:off x="5491163" y="3956050"/>
            <a:ext cx="133985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12</a:t>
            </a:r>
            <a:r>
              <a:rPr lang="en-US" altLang="en-US">
                <a:solidFill>
                  <a:schemeClr val="hlink"/>
                </a:solidFill>
                <a:sym typeface="Symbol" pitchFamily="18" charset="2"/>
              </a:rPr>
              <a:t></a:t>
            </a:r>
          </a:p>
        </p:txBody>
      </p:sp>
      <p:sp>
        <p:nvSpPr>
          <p:cNvPr id="1093695" name="Text Box 63"/>
          <p:cNvSpPr txBox="1">
            <a:spLocks noChangeArrowheads="1"/>
          </p:cNvSpPr>
          <p:nvPr/>
        </p:nvSpPr>
        <p:spPr bwMode="auto">
          <a:xfrm>
            <a:off x="6762750" y="3717925"/>
            <a:ext cx="115570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6</a:t>
            </a:r>
            <a:r>
              <a:rPr lang="en-US" altLang="en-US">
                <a:solidFill>
                  <a:schemeClr val="hlink"/>
                </a:solidFill>
                <a:sym typeface="Symbol" pitchFamily="18" charset="2"/>
              </a:rPr>
              <a:t></a:t>
            </a:r>
          </a:p>
        </p:txBody>
      </p:sp>
      <p:sp>
        <p:nvSpPr>
          <p:cNvPr id="1093696" name="Text Box 64"/>
          <p:cNvSpPr txBox="1">
            <a:spLocks noChangeArrowheads="1"/>
          </p:cNvSpPr>
          <p:nvPr/>
        </p:nvSpPr>
        <p:spPr bwMode="auto">
          <a:xfrm>
            <a:off x="7926388" y="3468688"/>
            <a:ext cx="1201737" cy="461962"/>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2</a:t>
            </a:r>
            <a:r>
              <a:rPr lang="en-US" altLang="en-US">
                <a:solidFill>
                  <a:schemeClr val="hlink"/>
                </a:solidFill>
                <a:sym typeface="Symbol" pitchFamily="18" charset="2"/>
              </a:rPr>
              <a:t></a:t>
            </a:r>
          </a:p>
        </p:txBody>
      </p:sp>
      <p:grpSp>
        <p:nvGrpSpPr>
          <p:cNvPr id="4" name="Group 65"/>
          <p:cNvGrpSpPr>
            <a:grpSpLocks/>
          </p:cNvGrpSpPr>
          <p:nvPr/>
        </p:nvGrpSpPr>
        <p:grpSpPr bwMode="auto">
          <a:xfrm>
            <a:off x="6330950" y="2020888"/>
            <a:ext cx="479425" cy="1371600"/>
            <a:chOff x="3574" y="2834"/>
            <a:chExt cx="302" cy="864"/>
          </a:xfrm>
        </p:grpSpPr>
        <p:sp>
          <p:nvSpPr>
            <p:cNvPr id="36927" name="AutoShape 66"/>
            <p:cNvSpPr>
              <a:spLocks/>
            </p:cNvSpPr>
            <p:nvPr/>
          </p:nvSpPr>
          <p:spPr bwMode="auto">
            <a:xfrm>
              <a:off x="3574" y="2834"/>
              <a:ext cx="110" cy="864"/>
            </a:xfrm>
            <a:prstGeom prst="rightBrace">
              <a:avLst>
                <a:gd name="adj1" fmla="val 65455"/>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6928" name="Text Box 67"/>
            <p:cNvSpPr txBox="1">
              <a:spLocks noChangeArrowheads="1"/>
            </p:cNvSpPr>
            <p:nvPr/>
          </p:nvSpPr>
          <p:spPr bwMode="auto">
            <a:xfrm>
              <a:off x="3652" y="3142"/>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grpSp>
        <p:nvGrpSpPr>
          <p:cNvPr id="5" name="Group 68"/>
          <p:cNvGrpSpPr>
            <a:grpSpLocks/>
          </p:cNvGrpSpPr>
          <p:nvPr/>
        </p:nvGrpSpPr>
        <p:grpSpPr bwMode="auto">
          <a:xfrm>
            <a:off x="7575550" y="2405063"/>
            <a:ext cx="477838" cy="668337"/>
            <a:chOff x="4334" y="3076"/>
            <a:chExt cx="301" cy="421"/>
          </a:xfrm>
        </p:grpSpPr>
        <p:sp>
          <p:nvSpPr>
            <p:cNvPr id="36925" name="AutoShape 69"/>
            <p:cNvSpPr>
              <a:spLocks/>
            </p:cNvSpPr>
            <p:nvPr/>
          </p:nvSpPr>
          <p:spPr bwMode="auto">
            <a:xfrm>
              <a:off x="4334" y="3076"/>
              <a:ext cx="116" cy="421"/>
            </a:xfrm>
            <a:prstGeom prst="rightBrace">
              <a:avLst>
                <a:gd name="adj1" fmla="val 30244"/>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6926" name="Text Box 70"/>
            <p:cNvSpPr txBox="1">
              <a:spLocks noChangeArrowheads="1"/>
            </p:cNvSpPr>
            <p:nvPr/>
          </p:nvSpPr>
          <p:spPr bwMode="auto">
            <a:xfrm>
              <a:off x="4411" y="3159"/>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grpSp>
        <p:nvGrpSpPr>
          <p:cNvPr id="6" name="Group 71"/>
          <p:cNvGrpSpPr>
            <a:grpSpLocks/>
          </p:cNvGrpSpPr>
          <p:nvPr/>
        </p:nvGrpSpPr>
        <p:grpSpPr bwMode="auto">
          <a:xfrm>
            <a:off x="8748713" y="2535238"/>
            <a:ext cx="460375" cy="461962"/>
            <a:chOff x="5019" y="3158"/>
            <a:chExt cx="290" cy="291"/>
          </a:xfrm>
        </p:grpSpPr>
        <p:sp>
          <p:nvSpPr>
            <p:cNvPr id="36923" name="AutoShape 72"/>
            <p:cNvSpPr>
              <a:spLocks/>
            </p:cNvSpPr>
            <p:nvPr/>
          </p:nvSpPr>
          <p:spPr bwMode="auto">
            <a:xfrm>
              <a:off x="5019" y="3197"/>
              <a:ext cx="105" cy="161"/>
            </a:xfrm>
            <a:prstGeom prst="rightBrace">
              <a:avLst>
                <a:gd name="adj1" fmla="val 12778"/>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6924" name="Text Box 73"/>
            <p:cNvSpPr txBox="1">
              <a:spLocks noChangeArrowheads="1"/>
            </p:cNvSpPr>
            <p:nvPr/>
          </p:nvSpPr>
          <p:spPr bwMode="auto">
            <a:xfrm>
              <a:off x="5085" y="3158"/>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sp>
        <p:nvSpPr>
          <p:cNvPr id="369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pic>
        <p:nvPicPr>
          <p:cNvPr id="36935" name="Picture 7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353050" y="1333500"/>
            <a:ext cx="3790950" cy="3009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3634">
                                            <p:txEl>
                                              <p:pRg st="1" end="1"/>
                                            </p:txEl>
                                          </p:spTgt>
                                        </p:tgtEl>
                                        <p:attrNameLst>
                                          <p:attrName>style.visibility</p:attrName>
                                        </p:attrNameLst>
                                      </p:cBhvr>
                                      <p:to>
                                        <p:strVal val="visible"/>
                                      </p:to>
                                    </p:set>
                                    <p:anim calcmode="lin" valueType="num">
                                      <p:cBhvr additive="base">
                                        <p:cTn id="7" dur="500" fill="hold"/>
                                        <p:tgtEl>
                                          <p:spTgt spid="1093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3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6935"/>
                                        </p:tgtEl>
                                        <p:attrNameLst>
                                          <p:attrName>style.visibility</p:attrName>
                                        </p:attrNameLst>
                                      </p:cBhvr>
                                      <p:to>
                                        <p:strVal val="visible"/>
                                      </p:to>
                                    </p:set>
                                    <p:animEffect transition="in" filter="fade">
                                      <p:cBhvr>
                                        <p:cTn id="11" dur="2000"/>
                                        <p:tgtEl>
                                          <p:spTgt spid="369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5"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3659"/>
                                        </p:tgtEl>
                                        <p:attrNameLst>
                                          <p:attrName>style.visibility</p:attrName>
                                        </p:attrNameLst>
                                      </p:cBhvr>
                                      <p:to>
                                        <p:strVal val="visible"/>
                                      </p:to>
                                    </p:set>
                                    <p:animEffect transition="in" filter="fade">
                                      <p:cBhvr>
                                        <p:cTn id="37" dur="500"/>
                                        <p:tgtEl>
                                          <p:spTgt spid="1093659"/>
                                        </p:tgtEl>
                                      </p:cBhvr>
                                    </p:animEffect>
                                  </p:childTnLst>
                                  <p:subTnLst>
                                    <p:audio>
                                      <p:cMediaNode>
                                        <p:cTn display="0" masterRel="sameClick">
                                          <p:stCondLst>
                                            <p:cond evt="begin" delay="0">
                                              <p:tn val="35"/>
                                            </p:cond>
                                          </p:stCondLst>
                                          <p:endCondLst>
                                            <p:cond evt="onStopAudio" delay="0">
                                              <p:tgtEl>
                                                <p:sldTgt/>
                                              </p:tgtEl>
                                            </p:cond>
                                          </p:endCondLst>
                                        </p:cTn>
                                        <p:tgtEl>
                                          <p:sndTgt r:embed="rId6" name="click.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93660"/>
                                        </p:tgtEl>
                                        <p:attrNameLst>
                                          <p:attrName>style.visibility</p:attrName>
                                        </p:attrNameLst>
                                      </p:cBhvr>
                                      <p:to>
                                        <p:strVal val="visible"/>
                                      </p:to>
                                    </p:set>
                                    <p:animEffect transition="in" filter="fade">
                                      <p:cBhvr>
                                        <p:cTn id="42" dur="500"/>
                                        <p:tgtEl>
                                          <p:spTgt spid="1093660"/>
                                        </p:tgtEl>
                                      </p:cBhvr>
                                    </p:animEffect>
                                  </p:childTnLst>
                                  <p:subTnLst>
                                    <p:audio>
                                      <p:cMediaNode>
                                        <p:cTn display="0" masterRel="sameClick">
                                          <p:stCondLst>
                                            <p:cond evt="begin" delay="0">
                                              <p:tn val="40"/>
                                            </p:cond>
                                          </p:stCondLst>
                                          <p:endCondLst>
                                            <p:cond evt="onStopAudio" delay="0">
                                              <p:tgtEl>
                                                <p:sldTgt/>
                                              </p:tgtEl>
                                            </p:cond>
                                          </p:endCondLst>
                                        </p:cTn>
                                        <p:tgtEl>
                                          <p:sndTgt r:embed="rId6" name="click.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93661"/>
                                        </p:tgtEl>
                                        <p:attrNameLst>
                                          <p:attrName>style.visibility</p:attrName>
                                        </p:attrNameLst>
                                      </p:cBhvr>
                                      <p:to>
                                        <p:strVal val="visible"/>
                                      </p:to>
                                    </p:set>
                                    <p:animEffect transition="in" filter="fade">
                                      <p:cBhvr>
                                        <p:cTn id="47" dur="500"/>
                                        <p:tgtEl>
                                          <p:spTgt spid="1093661"/>
                                        </p:tgtEl>
                                      </p:cBhvr>
                                    </p:animEffect>
                                  </p:childTnLst>
                                  <p:subTnLst>
                                    <p:audio>
                                      <p:cMediaNode>
                                        <p:cTn display="0" masterRel="sameClick">
                                          <p:stCondLst>
                                            <p:cond evt="begin" delay="0">
                                              <p:tn val="45"/>
                                            </p:cond>
                                          </p:stCondLst>
                                          <p:endCondLst>
                                            <p:cond evt="onStopAudio" delay="0">
                                              <p:tgtEl>
                                                <p:sldTgt/>
                                              </p:tgtEl>
                                            </p:cond>
                                          </p:endCondLst>
                                        </p:cTn>
                                        <p:tgtEl>
                                          <p:sndTgt r:embed="rId6" name="click.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4234"/>
                                        </p:tgtEl>
                                        <p:attrNameLst>
                                          <p:attrName>style.visibility</p:attrName>
                                        </p:attrNameLst>
                                      </p:cBhvr>
                                      <p:to>
                                        <p:strVal val="visible"/>
                                      </p:to>
                                    </p:set>
                                    <p:animEffect transition="in" filter="fade">
                                      <p:cBhvr>
                                        <p:cTn id="52" dur="500"/>
                                        <p:tgtEl>
                                          <p:spTgt spid="134234"/>
                                        </p:tgtEl>
                                      </p:cBhvr>
                                    </p:animEffect>
                                  </p:childTnLst>
                                  <p:subTnLst>
                                    <p:audio>
                                      <p:cMediaNode>
                                        <p:cTn display="0" masterRel="sameClick">
                                          <p:stCondLst>
                                            <p:cond evt="begin" delay="0">
                                              <p:tn val="50"/>
                                            </p:cond>
                                          </p:stCondLst>
                                          <p:endCondLst>
                                            <p:cond evt="onStopAudio" delay="0">
                                              <p:tgtEl>
                                                <p:sldTgt/>
                                              </p:tgtEl>
                                            </p:cond>
                                          </p:endCondLst>
                                        </p:cTn>
                                        <p:tgtEl>
                                          <p:sndTgt r:embed="rId6" name="click.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93651"/>
                                        </p:tgtEl>
                                        <p:attrNameLst>
                                          <p:attrName>style.visibility</p:attrName>
                                        </p:attrNameLst>
                                      </p:cBhvr>
                                      <p:to>
                                        <p:strVal val="visible"/>
                                      </p:to>
                                    </p:set>
                                    <p:animEffect transition="in" filter="fade">
                                      <p:cBhvr>
                                        <p:cTn id="57" dur="500"/>
                                        <p:tgtEl>
                                          <p:spTgt spid="1093651"/>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par>
                                <p:cTn id="58" presetID="10" presetClass="entr" presetSubtype="0" fill="hold" grpId="0" nodeType="withEffect">
                                  <p:stCondLst>
                                    <p:cond delay="0"/>
                                  </p:stCondLst>
                                  <p:childTnLst>
                                    <p:set>
                                      <p:cBhvr>
                                        <p:cTn id="59" dur="1" fill="hold">
                                          <p:stCondLst>
                                            <p:cond delay="0"/>
                                          </p:stCondLst>
                                        </p:cTn>
                                        <p:tgtEl>
                                          <p:spTgt spid="1093655"/>
                                        </p:tgtEl>
                                        <p:attrNameLst>
                                          <p:attrName>style.visibility</p:attrName>
                                        </p:attrNameLst>
                                      </p:cBhvr>
                                      <p:to>
                                        <p:strVal val="visible"/>
                                      </p:to>
                                    </p:set>
                                    <p:animEffect transition="in" filter="fade">
                                      <p:cBhvr>
                                        <p:cTn id="60" dur="500"/>
                                        <p:tgtEl>
                                          <p:spTgt spid="1093655"/>
                                        </p:tgtEl>
                                      </p:cBhvr>
                                    </p:animEffect>
                                  </p:childTnLst>
                                  <p:subTnLst>
                                    <p:audio>
                                      <p:cMediaNode>
                                        <p:cTn display="0" masterRel="sameClick">
                                          <p:stCondLst>
                                            <p:cond evt="begin" delay="0">
                                              <p:tn val="58"/>
                                            </p:cond>
                                          </p:stCondLst>
                                          <p:endCondLst>
                                            <p:cond evt="onStopAudio" delay="0">
                                              <p:tgtEl>
                                                <p:sldTgt/>
                                              </p:tgtEl>
                                            </p:cond>
                                          </p:endCondLst>
                                        </p:cTn>
                                        <p:tgtEl>
                                          <p:sndTgt r:embed="rId6" name="click.wav"/>
                                        </p:tgtEl>
                                      </p:cMediaNode>
                                    </p:audio>
                                  </p:subTnLst>
                                </p:cTn>
                              </p:par>
                              <p:par>
                                <p:cTn id="61" presetID="10" presetClass="entr" presetSubtype="0" fill="hold" grpId="0" nodeType="withEffect">
                                  <p:stCondLst>
                                    <p:cond delay="0"/>
                                  </p:stCondLst>
                                  <p:childTnLst>
                                    <p:set>
                                      <p:cBhvr>
                                        <p:cTn id="62" dur="1" fill="hold">
                                          <p:stCondLst>
                                            <p:cond delay="0"/>
                                          </p:stCondLst>
                                        </p:cTn>
                                        <p:tgtEl>
                                          <p:spTgt spid="1093647"/>
                                        </p:tgtEl>
                                        <p:attrNameLst>
                                          <p:attrName>style.visibility</p:attrName>
                                        </p:attrNameLst>
                                      </p:cBhvr>
                                      <p:to>
                                        <p:strVal val="visible"/>
                                      </p:to>
                                    </p:set>
                                    <p:animEffect transition="in" filter="fade">
                                      <p:cBhvr>
                                        <p:cTn id="63" dur="500"/>
                                        <p:tgtEl>
                                          <p:spTgt spid="1093647"/>
                                        </p:tgtEl>
                                      </p:cBhvr>
                                    </p:animEffect>
                                  </p:childTnLst>
                                  <p:subTnLst>
                                    <p:audio>
                                      <p:cMediaNode>
                                        <p:cTn display="0" masterRel="sameClick">
                                          <p:stCondLst>
                                            <p:cond evt="begin" delay="0">
                                              <p:tn val="61"/>
                                            </p:cond>
                                          </p:stCondLst>
                                          <p:endCondLst>
                                            <p:cond evt="onStopAudio" delay="0">
                                              <p:tgtEl>
                                                <p:sldTgt/>
                                              </p:tgtEl>
                                            </p:cond>
                                          </p:endCondLst>
                                        </p:cTn>
                                        <p:tgtEl>
                                          <p:sndTgt r:embed="rId6" name="click.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93646"/>
                                        </p:tgtEl>
                                        <p:attrNameLst>
                                          <p:attrName>style.visibility</p:attrName>
                                        </p:attrNameLst>
                                      </p:cBhvr>
                                      <p:to>
                                        <p:strVal val="visible"/>
                                      </p:to>
                                    </p:set>
                                    <p:animEffect transition="in" filter="fade">
                                      <p:cBhvr>
                                        <p:cTn id="68" dur="500"/>
                                        <p:tgtEl>
                                          <p:spTgt spid="1093646"/>
                                        </p:tgtEl>
                                      </p:cBhvr>
                                    </p:animEffect>
                                  </p:childTnLst>
                                  <p:subTnLst>
                                    <p:audio>
                                      <p:cMediaNode>
                                        <p:cTn display="0" masterRel="sameClick">
                                          <p:stCondLst>
                                            <p:cond evt="begin" delay="0">
                                              <p:tn val="66"/>
                                            </p:cond>
                                          </p:stCondLst>
                                          <p:endCondLst>
                                            <p:cond evt="onStopAudio" delay="0">
                                              <p:tgtEl>
                                                <p:sldTgt/>
                                              </p:tgtEl>
                                            </p:cond>
                                          </p:endCondLst>
                                        </p:cTn>
                                        <p:tgtEl>
                                          <p:sndTgt r:embed="rId6" name="click.wav"/>
                                        </p:tgtEl>
                                      </p:cMediaNode>
                                    </p:audio>
                                  </p:subTnLst>
                                </p:cTn>
                              </p:par>
                              <p:par>
                                <p:cTn id="69" presetID="10" presetClass="entr" presetSubtype="0" fill="hold" grpId="0" nodeType="withEffect">
                                  <p:stCondLst>
                                    <p:cond delay="0"/>
                                  </p:stCondLst>
                                  <p:childTnLst>
                                    <p:set>
                                      <p:cBhvr>
                                        <p:cTn id="70" dur="1" fill="hold">
                                          <p:stCondLst>
                                            <p:cond delay="0"/>
                                          </p:stCondLst>
                                        </p:cTn>
                                        <p:tgtEl>
                                          <p:spTgt spid="1093650"/>
                                        </p:tgtEl>
                                        <p:attrNameLst>
                                          <p:attrName>style.visibility</p:attrName>
                                        </p:attrNameLst>
                                      </p:cBhvr>
                                      <p:to>
                                        <p:strVal val="visible"/>
                                      </p:to>
                                    </p:set>
                                    <p:animEffect transition="in" filter="fade">
                                      <p:cBhvr>
                                        <p:cTn id="71" dur="500"/>
                                        <p:tgtEl>
                                          <p:spTgt spid="1093650"/>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par>
                                <p:cTn id="72" presetID="10" presetClass="entr" presetSubtype="0" fill="hold" grpId="0" nodeType="withEffect">
                                  <p:stCondLst>
                                    <p:cond delay="0"/>
                                  </p:stCondLst>
                                  <p:childTnLst>
                                    <p:set>
                                      <p:cBhvr>
                                        <p:cTn id="73" dur="1" fill="hold">
                                          <p:stCondLst>
                                            <p:cond delay="0"/>
                                          </p:stCondLst>
                                        </p:cTn>
                                        <p:tgtEl>
                                          <p:spTgt spid="1093654"/>
                                        </p:tgtEl>
                                        <p:attrNameLst>
                                          <p:attrName>style.visibility</p:attrName>
                                        </p:attrNameLst>
                                      </p:cBhvr>
                                      <p:to>
                                        <p:strVal val="visible"/>
                                      </p:to>
                                    </p:set>
                                    <p:animEffect transition="in" filter="fade">
                                      <p:cBhvr>
                                        <p:cTn id="74" dur="500"/>
                                        <p:tgtEl>
                                          <p:spTgt spid="1093654"/>
                                        </p:tgtEl>
                                      </p:cBhvr>
                                    </p:animEffect>
                                  </p:childTnLst>
                                  <p:subTnLst>
                                    <p:audio>
                                      <p:cMediaNode>
                                        <p:cTn display="0" masterRel="sameClick">
                                          <p:stCondLst>
                                            <p:cond evt="begin" delay="0">
                                              <p:tn val="72"/>
                                            </p:cond>
                                          </p:stCondLst>
                                          <p:endCondLst>
                                            <p:cond evt="onStopAudio" delay="0">
                                              <p:tgtEl>
                                                <p:sldTgt/>
                                              </p:tgtEl>
                                            </p:cond>
                                          </p:endCondLst>
                                        </p:cTn>
                                        <p:tgtEl>
                                          <p:sndTgt r:embed="rId6" name="click.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93656"/>
                                        </p:tgtEl>
                                        <p:attrNameLst>
                                          <p:attrName>style.visibility</p:attrName>
                                        </p:attrNameLst>
                                      </p:cBhvr>
                                      <p:to>
                                        <p:strVal val="visible"/>
                                      </p:to>
                                    </p:set>
                                    <p:animEffect transition="in" filter="fade">
                                      <p:cBhvr>
                                        <p:cTn id="79" dur="500"/>
                                        <p:tgtEl>
                                          <p:spTgt spid="1093656"/>
                                        </p:tgtEl>
                                      </p:cBhvr>
                                    </p:animEffect>
                                  </p:childTnLst>
                                  <p:subTnLst>
                                    <p:audio>
                                      <p:cMediaNode>
                                        <p:cTn display="0" masterRel="sameClick">
                                          <p:stCondLst>
                                            <p:cond evt="begin" delay="0">
                                              <p:tn val="77"/>
                                            </p:cond>
                                          </p:stCondLst>
                                          <p:endCondLst>
                                            <p:cond evt="onStopAudio" delay="0">
                                              <p:tgtEl>
                                                <p:sldTgt/>
                                              </p:tgtEl>
                                            </p:cond>
                                          </p:endCondLst>
                                        </p:cTn>
                                        <p:tgtEl>
                                          <p:sndTgt r:embed="rId6" name="click.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093645"/>
                                        </p:tgtEl>
                                        <p:attrNameLst>
                                          <p:attrName>style.visibility</p:attrName>
                                        </p:attrNameLst>
                                      </p:cBhvr>
                                      <p:to>
                                        <p:strVal val="visible"/>
                                      </p:to>
                                    </p:set>
                                    <p:animEffect transition="in" filter="fade">
                                      <p:cBhvr>
                                        <p:cTn id="84" dur="500"/>
                                        <p:tgtEl>
                                          <p:spTgt spid="1093645"/>
                                        </p:tgtEl>
                                      </p:cBhvr>
                                    </p:animEffect>
                                  </p:childTnLst>
                                  <p:subTnLst>
                                    <p:audio>
                                      <p:cMediaNode>
                                        <p:cTn display="0" masterRel="sameClick">
                                          <p:stCondLst>
                                            <p:cond evt="begin" delay="0">
                                              <p:tn val="82"/>
                                            </p:cond>
                                          </p:stCondLst>
                                          <p:endCondLst>
                                            <p:cond evt="onStopAudio" delay="0">
                                              <p:tgtEl>
                                                <p:sldTgt/>
                                              </p:tgtEl>
                                            </p:cond>
                                          </p:endCondLst>
                                        </p:cTn>
                                        <p:tgtEl>
                                          <p:sndTgt r:embed="rId6" name="click.wav"/>
                                        </p:tgtEl>
                                      </p:cMediaNode>
                                    </p:audio>
                                  </p:subTnLst>
                                </p:cTn>
                              </p:par>
                              <p:par>
                                <p:cTn id="85" presetID="10" presetClass="entr" presetSubtype="0" fill="hold" grpId="0" nodeType="withEffect">
                                  <p:stCondLst>
                                    <p:cond delay="0"/>
                                  </p:stCondLst>
                                  <p:childTnLst>
                                    <p:set>
                                      <p:cBhvr>
                                        <p:cTn id="86" dur="1" fill="hold">
                                          <p:stCondLst>
                                            <p:cond delay="0"/>
                                          </p:stCondLst>
                                        </p:cTn>
                                        <p:tgtEl>
                                          <p:spTgt spid="1093649"/>
                                        </p:tgtEl>
                                        <p:attrNameLst>
                                          <p:attrName>style.visibility</p:attrName>
                                        </p:attrNameLst>
                                      </p:cBhvr>
                                      <p:to>
                                        <p:strVal val="visible"/>
                                      </p:to>
                                    </p:set>
                                    <p:animEffect transition="in" filter="fade">
                                      <p:cBhvr>
                                        <p:cTn id="87" dur="500"/>
                                        <p:tgtEl>
                                          <p:spTgt spid="1093649"/>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par>
                                <p:cTn id="88" presetID="10" presetClass="entr" presetSubtype="0" fill="hold" grpId="0" nodeType="withEffect">
                                  <p:stCondLst>
                                    <p:cond delay="0"/>
                                  </p:stCondLst>
                                  <p:childTnLst>
                                    <p:set>
                                      <p:cBhvr>
                                        <p:cTn id="89" dur="1" fill="hold">
                                          <p:stCondLst>
                                            <p:cond delay="0"/>
                                          </p:stCondLst>
                                        </p:cTn>
                                        <p:tgtEl>
                                          <p:spTgt spid="1093653"/>
                                        </p:tgtEl>
                                        <p:attrNameLst>
                                          <p:attrName>style.visibility</p:attrName>
                                        </p:attrNameLst>
                                      </p:cBhvr>
                                      <p:to>
                                        <p:strVal val="visible"/>
                                      </p:to>
                                    </p:set>
                                    <p:animEffect transition="in" filter="fade">
                                      <p:cBhvr>
                                        <p:cTn id="90" dur="500"/>
                                        <p:tgtEl>
                                          <p:spTgt spid="1093653"/>
                                        </p:tgtEl>
                                      </p:cBhvr>
                                    </p:animEffect>
                                  </p:childTnLst>
                                  <p:subTnLst>
                                    <p:audio>
                                      <p:cMediaNode>
                                        <p:cTn display="0" masterRel="sameClick">
                                          <p:stCondLst>
                                            <p:cond evt="begin" delay="0">
                                              <p:tn val="88"/>
                                            </p:cond>
                                          </p:stCondLst>
                                          <p:endCondLst>
                                            <p:cond evt="onStopAudio" delay="0">
                                              <p:tgtEl>
                                                <p:sldTgt/>
                                              </p:tgtEl>
                                            </p:cond>
                                          </p:endCondLst>
                                        </p:cTn>
                                        <p:tgtEl>
                                          <p:sndTgt r:embed="rId6" name="click.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093657"/>
                                        </p:tgtEl>
                                        <p:attrNameLst>
                                          <p:attrName>style.visibility</p:attrName>
                                        </p:attrNameLst>
                                      </p:cBhvr>
                                      <p:to>
                                        <p:strVal val="visible"/>
                                      </p:to>
                                    </p:set>
                                    <p:animEffect transition="in" filter="fade">
                                      <p:cBhvr>
                                        <p:cTn id="95" dur="500"/>
                                        <p:tgtEl>
                                          <p:spTgt spid="1093657"/>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093644"/>
                                        </p:tgtEl>
                                        <p:attrNameLst>
                                          <p:attrName>style.visibility</p:attrName>
                                        </p:attrNameLst>
                                      </p:cBhvr>
                                      <p:to>
                                        <p:strVal val="visible"/>
                                      </p:to>
                                    </p:set>
                                    <p:animEffect transition="in" filter="fade">
                                      <p:cBhvr>
                                        <p:cTn id="100" dur="500"/>
                                        <p:tgtEl>
                                          <p:spTgt spid="1093644"/>
                                        </p:tgtEl>
                                      </p:cBhvr>
                                    </p:animEffect>
                                  </p:childTnLst>
                                  <p:subTnLst>
                                    <p:audio>
                                      <p:cMediaNode>
                                        <p:cTn display="0" masterRel="sameClick">
                                          <p:stCondLst>
                                            <p:cond evt="begin" delay="0">
                                              <p:tn val="98"/>
                                            </p:cond>
                                          </p:stCondLst>
                                          <p:endCondLst>
                                            <p:cond evt="onStopAudio" delay="0">
                                              <p:tgtEl>
                                                <p:sldTgt/>
                                              </p:tgtEl>
                                            </p:cond>
                                          </p:endCondLst>
                                        </p:cTn>
                                        <p:tgtEl>
                                          <p:sndTgt r:embed="rId6" name="click.wav"/>
                                        </p:tgtEl>
                                      </p:cMediaNode>
                                    </p:audio>
                                  </p:subTnLst>
                                </p:cTn>
                              </p:par>
                              <p:par>
                                <p:cTn id="101" presetID="10" presetClass="entr" presetSubtype="0" fill="hold" grpId="0" nodeType="withEffect">
                                  <p:stCondLst>
                                    <p:cond delay="0"/>
                                  </p:stCondLst>
                                  <p:childTnLst>
                                    <p:set>
                                      <p:cBhvr>
                                        <p:cTn id="102" dur="1" fill="hold">
                                          <p:stCondLst>
                                            <p:cond delay="0"/>
                                          </p:stCondLst>
                                        </p:cTn>
                                        <p:tgtEl>
                                          <p:spTgt spid="1093648"/>
                                        </p:tgtEl>
                                        <p:attrNameLst>
                                          <p:attrName>style.visibility</p:attrName>
                                        </p:attrNameLst>
                                      </p:cBhvr>
                                      <p:to>
                                        <p:strVal val="visible"/>
                                      </p:to>
                                    </p:set>
                                    <p:animEffect transition="in" filter="fade">
                                      <p:cBhvr>
                                        <p:cTn id="103" dur="500"/>
                                        <p:tgtEl>
                                          <p:spTgt spid="1093648"/>
                                        </p:tgtEl>
                                      </p:cBhvr>
                                    </p:animEffect>
                                  </p:childTnLst>
                                  <p:subTnLst>
                                    <p:audio>
                                      <p:cMediaNode>
                                        <p:cTn display="0" masterRel="sameClick">
                                          <p:stCondLst>
                                            <p:cond evt="begin" delay="0">
                                              <p:tn val="101"/>
                                            </p:cond>
                                          </p:stCondLst>
                                          <p:endCondLst>
                                            <p:cond evt="onStopAudio" delay="0">
                                              <p:tgtEl>
                                                <p:sldTgt/>
                                              </p:tgtEl>
                                            </p:cond>
                                          </p:endCondLst>
                                        </p:cTn>
                                        <p:tgtEl>
                                          <p:sndTgt r:embed="rId6" name="click.wav"/>
                                        </p:tgtEl>
                                      </p:cMediaNode>
                                    </p:audio>
                                  </p:subTnLst>
                                </p:cTn>
                              </p:par>
                              <p:par>
                                <p:cTn id="104" presetID="10" presetClass="entr" presetSubtype="0" fill="hold" grpId="0" nodeType="withEffect">
                                  <p:stCondLst>
                                    <p:cond delay="0"/>
                                  </p:stCondLst>
                                  <p:childTnLst>
                                    <p:set>
                                      <p:cBhvr>
                                        <p:cTn id="105" dur="1" fill="hold">
                                          <p:stCondLst>
                                            <p:cond delay="0"/>
                                          </p:stCondLst>
                                        </p:cTn>
                                        <p:tgtEl>
                                          <p:spTgt spid="1093652"/>
                                        </p:tgtEl>
                                        <p:attrNameLst>
                                          <p:attrName>style.visibility</p:attrName>
                                        </p:attrNameLst>
                                      </p:cBhvr>
                                      <p:to>
                                        <p:strVal val="visible"/>
                                      </p:to>
                                    </p:set>
                                    <p:animEffect transition="in" filter="fade">
                                      <p:cBhvr>
                                        <p:cTn id="106" dur="500"/>
                                        <p:tgtEl>
                                          <p:spTgt spid="1093652"/>
                                        </p:tgtEl>
                                      </p:cBhvr>
                                    </p:animEffect>
                                  </p:childTnLst>
                                  <p:subTnLst>
                                    <p:audio>
                                      <p:cMediaNode>
                                        <p:cTn display="0" masterRel="sameClick">
                                          <p:stCondLst>
                                            <p:cond evt="begin" delay="0">
                                              <p:tn val="104"/>
                                            </p:cond>
                                          </p:stCondLst>
                                          <p:endCondLst>
                                            <p:cond evt="onStopAudio" delay="0">
                                              <p:tgtEl>
                                                <p:sldTgt/>
                                              </p:tgtEl>
                                            </p:cond>
                                          </p:endCondLst>
                                        </p:cTn>
                                        <p:tgtEl>
                                          <p:sndTgt r:embed="rId6" name="click.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93658"/>
                                        </p:tgtEl>
                                        <p:attrNameLst>
                                          <p:attrName>style.visibility</p:attrName>
                                        </p:attrNameLst>
                                      </p:cBhvr>
                                      <p:to>
                                        <p:strVal val="visible"/>
                                      </p:to>
                                    </p:set>
                                    <p:animEffect transition="in" filter="fade">
                                      <p:cBhvr>
                                        <p:cTn id="111" dur="500"/>
                                        <p:tgtEl>
                                          <p:spTgt spid="1093658"/>
                                        </p:tgtEl>
                                      </p:cBhvr>
                                    </p:animEffect>
                                  </p:childTnLst>
                                  <p:subTnLst>
                                    <p:audio>
                                      <p:cMediaNode>
                                        <p:cTn display="0" masterRel="sameClick">
                                          <p:stCondLst>
                                            <p:cond evt="begin" delay="0">
                                              <p:tn val="109"/>
                                            </p:cond>
                                          </p:stCondLst>
                                          <p:endCondLst>
                                            <p:cond evt="onStopAudio" delay="0">
                                              <p:tgtEl>
                                                <p:sldTgt/>
                                              </p:tgtEl>
                                            </p:cond>
                                          </p:endCondLst>
                                        </p:cTn>
                                        <p:tgtEl>
                                          <p:sndTgt r:embed="rId6" name="click.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093676"/>
                                        </p:tgtEl>
                                        <p:attrNameLst>
                                          <p:attrName>style.visibility</p:attrName>
                                        </p:attrNameLst>
                                      </p:cBhvr>
                                      <p:to>
                                        <p:strVal val="visible"/>
                                      </p:to>
                                    </p:set>
                                    <p:animEffect transition="in" filter="fade">
                                      <p:cBhvr>
                                        <p:cTn id="116" dur="500"/>
                                        <p:tgtEl>
                                          <p:spTgt spid="1093676"/>
                                        </p:tgtEl>
                                      </p:cBhvr>
                                    </p:animEffect>
                                  </p:childTnLst>
                                  <p:subTnLst>
                                    <p:audio>
                                      <p:cMediaNode>
                                        <p:cTn display="0" masterRel="sameClick">
                                          <p:stCondLst>
                                            <p:cond evt="begin" delay="0">
                                              <p:tn val="114"/>
                                            </p:cond>
                                          </p:stCondLst>
                                          <p:endCondLst>
                                            <p:cond evt="onStopAudio" delay="0">
                                              <p:tgtEl>
                                                <p:sldTgt/>
                                              </p:tgtEl>
                                            </p:cond>
                                          </p:endCondLst>
                                        </p:cTn>
                                        <p:tgtEl>
                                          <p:sndTgt r:embed="rId6" name="click.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093677"/>
                                        </p:tgtEl>
                                        <p:attrNameLst>
                                          <p:attrName>style.visibility</p:attrName>
                                        </p:attrNameLst>
                                      </p:cBhvr>
                                      <p:to>
                                        <p:strVal val="visible"/>
                                      </p:to>
                                    </p:set>
                                    <p:animEffect transition="in" filter="fade">
                                      <p:cBhvr>
                                        <p:cTn id="121" dur="500"/>
                                        <p:tgtEl>
                                          <p:spTgt spid="1093677"/>
                                        </p:tgtEl>
                                      </p:cBhvr>
                                    </p:animEffect>
                                  </p:childTnLst>
                                  <p:subTnLst>
                                    <p:audio>
                                      <p:cMediaNode>
                                        <p:cTn display="0" masterRel="sameClick">
                                          <p:stCondLst>
                                            <p:cond evt="begin" delay="0">
                                              <p:tn val="119"/>
                                            </p:cond>
                                          </p:stCondLst>
                                          <p:endCondLst>
                                            <p:cond evt="onStopAudio" delay="0">
                                              <p:tgtEl>
                                                <p:sldTgt/>
                                              </p:tgtEl>
                                            </p:cond>
                                          </p:endCondLst>
                                        </p:cTn>
                                        <p:tgtEl>
                                          <p:sndTgt r:embed="rId6" name="click.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093678"/>
                                        </p:tgtEl>
                                        <p:attrNameLst>
                                          <p:attrName>style.visibility</p:attrName>
                                        </p:attrNameLst>
                                      </p:cBhvr>
                                      <p:to>
                                        <p:strVal val="visible"/>
                                      </p:to>
                                    </p:set>
                                    <p:animEffect transition="in" filter="fade">
                                      <p:cBhvr>
                                        <p:cTn id="126" dur="500"/>
                                        <p:tgtEl>
                                          <p:spTgt spid="1093678"/>
                                        </p:tgtEl>
                                      </p:cBhvr>
                                    </p:animEffect>
                                  </p:childTnLst>
                                  <p:subTnLst>
                                    <p:audio>
                                      <p:cMediaNode>
                                        <p:cTn display="0" masterRel="sameClick">
                                          <p:stCondLst>
                                            <p:cond evt="begin" delay="0">
                                              <p:tn val="124"/>
                                            </p:cond>
                                          </p:stCondLst>
                                          <p:endCondLst>
                                            <p:cond evt="onStopAudio" delay="0">
                                              <p:tgtEl>
                                                <p:sldTgt/>
                                              </p:tgtEl>
                                            </p:cond>
                                          </p:endCondLst>
                                        </p:cTn>
                                        <p:tgtEl>
                                          <p:sndTgt r:embed="rId6" name="click.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
                                        </p:tgtEl>
                                        <p:attrNameLst>
                                          <p:attrName>style.visibility</p:attrName>
                                        </p:attrNameLst>
                                      </p:cBhvr>
                                      <p:to>
                                        <p:strVal val="visible"/>
                                      </p:to>
                                    </p:set>
                                    <p:animEffect transition="in" filter="fade">
                                      <p:cBhvr>
                                        <p:cTn id="131" dur="500"/>
                                        <p:tgtEl>
                                          <p:spTgt spid="2"/>
                                        </p:tgtEl>
                                      </p:cBhvr>
                                    </p:animEffect>
                                  </p:childTnLst>
                                  <p:subTnLst>
                                    <p:audio>
                                      <p:cMediaNode>
                                        <p:cTn display="0" masterRel="sameClick">
                                          <p:stCondLst>
                                            <p:cond evt="begin" delay="0">
                                              <p:tn val="129"/>
                                            </p:cond>
                                          </p:stCondLst>
                                          <p:endCondLst>
                                            <p:cond evt="onStopAudio" delay="0">
                                              <p:tgtEl>
                                                <p:sldTgt/>
                                              </p:tgtEl>
                                            </p:cond>
                                          </p:endCondLst>
                                        </p:cTn>
                                        <p:tgtEl>
                                          <p:sndTgt r:embed="rId6" name="click.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093666"/>
                                        </p:tgtEl>
                                        <p:attrNameLst>
                                          <p:attrName>style.visibility</p:attrName>
                                        </p:attrNameLst>
                                      </p:cBhvr>
                                      <p:to>
                                        <p:strVal val="visible"/>
                                      </p:to>
                                    </p:set>
                                    <p:animEffect transition="in" filter="fade">
                                      <p:cBhvr>
                                        <p:cTn id="136" dur="500"/>
                                        <p:tgtEl>
                                          <p:spTgt spid="1093666"/>
                                        </p:tgtEl>
                                      </p:cBhvr>
                                    </p:animEffect>
                                  </p:childTnLst>
                                  <p:subTnLst>
                                    <p:audio>
                                      <p:cMediaNode>
                                        <p:cTn display="0" masterRel="sameClick">
                                          <p:stCondLst>
                                            <p:cond evt="begin" delay="0">
                                              <p:tn val="134"/>
                                            </p:cond>
                                          </p:stCondLst>
                                          <p:endCondLst>
                                            <p:cond evt="onStopAudio" delay="0">
                                              <p:tgtEl>
                                                <p:sldTgt/>
                                              </p:tgtEl>
                                            </p:cond>
                                          </p:endCondLst>
                                        </p:cTn>
                                        <p:tgtEl>
                                          <p:sndTgt r:embed="rId6" name="click.wav"/>
                                        </p:tgtEl>
                                      </p:cMediaNode>
                                    </p:audio>
                                  </p:subTnLst>
                                </p:cTn>
                              </p:par>
                              <p:par>
                                <p:cTn id="137" presetID="10" presetClass="entr" presetSubtype="0" fill="hold" grpId="0" nodeType="withEffect">
                                  <p:stCondLst>
                                    <p:cond delay="0"/>
                                  </p:stCondLst>
                                  <p:childTnLst>
                                    <p:set>
                                      <p:cBhvr>
                                        <p:cTn id="138" dur="1" fill="hold">
                                          <p:stCondLst>
                                            <p:cond delay="0"/>
                                          </p:stCondLst>
                                        </p:cTn>
                                        <p:tgtEl>
                                          <p:spTgt spid="1093670"/>
                                        </p:tgtEl>
                                        <p:attrNameLst>
                                          <p:attrName>style.visibility</p:attrName>
                                        </p:attrNameLst>
                                      </p:cBhvr>
                                      <p:to>
                                        <p:strVal val="visible"/>
                                      </p:to>
                                    </p:set>
                                    <p:animEffect transition="in" filter="fade">
                                      <p:cBhvr>
                                        <p:cTn id="139" dur="500"/>
                                        <p:tgtEl>
                                          <p:spTgt spid="1093670"/>
                                        </p:tgtEl>
                                      </p:cBhvr>
                                    </p:animEffect>
                                  </p:childTnLst>
                                  <p:subTnLst>
                                    <p:audio>
                                      <p:cMediaNode>
                                        <p:cTn display="0" masterRel="sameClick">
                                          <p:stCondLst>
                                            <p:cond evt="begin" delay="0">
                                              <p:tn val="137"/>
                                            </p:cond>
                                          </p:stCondLst>
                                          <p:endCondLst>
                                            <p:cond evt="onStopAudio" delay="0">
                                              <p:tgtEl>
                                                <p:sldTgt/>
                                              </p:tgtEl>
                                            </p:cond>
                                          </p:endCondLst>
                                        </p:cTn>
                                        <p:tgtEl>
                                          <p:sndTgt r:embed="rId6" name="click.wav"/>
                                        </p:tgtEl>
                                      </p:cMediaNode>
                                    </p:audio>
                                  </p:sub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093665"/>
                                        </p:tgtEl>
                                        <p:attrNameLst>
                                          <p:attrName>style.visibility</p:attrName>
                                        </p:attrNameLst>
                                      </p:cBhvr>
                                      <p:to>
                                        <p:strVal val="visible"/>
                                      </p:to>
                                    </p:set>
                                    <p:animEffect transition="in" filter="fade">
                                      <p:cBhvr>
                                        <p:cTn id="144" dur="500"/>
                                        <p:tgtEl>
                                          <p:spTgt spid="1093665"/>
                                        </p:tgtEl>
                                      </p:cBhvr>
                                    </p:animEffect>
                                  </p:childTnLst>
                                  <p:subTnLst>
                                    <p:audio>
                                      <p:cMediaNode>
                                        <p:cTn display="0" masterRel="sameClick">
                                          <p:stCondLst>
                                            <p:cond evt="begin" delay="0">
                                              <p:tn val="142"/>
                                            </p:cond>
                                          </p:stCondLst>
                                          <p:endCondLst>
                                            <p:cond evt="onStopAudio" delay="0">
                                              <p:tgtEl>
                                                <p:sldTgt/>
                                              </p:tgtEl>
                                            </p:cond>
                                          </p:endCondLst>
                                        </p:cTn>
                                        <p:tgtEl>
                                          <p:sndTgt r:embed="rId6" name="click.wav"/>
                                        </p:tgtEl>
                                      </p:cMediaNode>
                                    </p:audio>
                                  </p:subTnLst>
                                </p:cTn>
                              </p:par>
                              <p:par>
                                <p:cTn id="145" presetID="10" presetClass="entr" presetSubtype="0" fill="hold" grpId="0" nodeType="withEffect">
                                  <p:stCondLst>
                                    <p:cond delay="0"/>
                                  </p:stCondLst>
                                  <p:childTnLst>
                                    <p:set>
                                      <p:cBhvr>
                                        <p:cTn id="146" dur="1" fill="hold">
                                          <p:stCondLst>
                                            <p:cond delay="0"/>
                                          </p:stCondLst>
                                        </p:cTn>
                                        <p:tgtEl>
                                          <p:spTgt spid="1093669"/>
                                        </p:tgtEl>
                                        <p:attrNameLst>
                                          <p:attrName>style.visibility</p:attrName>
                                        </p:attrNameLst>
                                      </p:cBhvr>
                                      <p:to>
                                        <p:strVal val="visible"/>
                                      </p:to>
                                    </p:set>
                                    <p:animEffect transition="in" filter="fade">
                                      <p:cBhvr>
                                        <p:cTn id="147" dur="500"/>
                                        <p:tgtEl>
                                          <p:spTgt spid="1093669"/>
                                        </p:tgtEl>
                                      </p:cBhvr>
                                    </p:animEffect>
                                  </p:childTnLst>
                                  <p:subTnLst>
                                    <p:audio>
                                      <p:cMediaNode>
                                        <p:cTn display="0" masterRel="sameClick">
                                          <p:stCondLst>
                                            <p:cond evt="begin" delay="0">
                                              <p:tn val="145"/>
                                            </p:cond>
                                          </p:stCondLst>
                                          <p:endCondLst>
                                            <p:cond evt="onStopAudio" delay="0">
                                              <p:tgtEl>
                                                <p:sldTgt/>
                                              </p:tgtEl>
                                            </p:cond>
                                          </p:endCondLst>
                                        </p:cTn>
                                        <p:tgtEl>
                                          <p:sndTgt r:embed="rId6" name="click.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93671"/>
                                        </p:tgtEl>
                                        <p:attrNameLst>
                                          <p:attrName>style.visibility</p:attrName>
                                        </p:attrNameLst>
                                      </p:cBhvr>
                                      <p:to>
                                        <p:strVal val="visible"/>
                                      </p:to>
                                    </p:set>
                                    <p:animEffect transition="in" filter="fade">
                                      <p:cBhvr>
                                        <p:cTn id="152" dur="500"/>
                                        <p:tgtEl>
                                          <p:spTgt spid="1093671"/>
                                        </p:tgtEl>
                                      </p:cBhvr>
                                    </p:animEffect>
                                  </p:childTnLst>
                                  <p:subTnLst>
                                    <p:audio>
                                      <p:cMediaNode>
                                        <p:cTn display="0" masterRel="sameClick">
                                          <p:stCondLst>
                                            <p:cond evt="begin" delay="0">
                                              <p:tn val="150"/>
                                            </p:cond>
                                          </p:stCondLst>
                                          <p:endCondLst>
                                            <p:cond evt="onStopAudio" delay="0">
                                              <p:tgtEl>
                                                <p:sldTgt/>
                                              </p:tgtEl>
                                            </p:cond>
                                          </p:endCondLst>
                                        </p:cTn>
                                        <p:tgtEl>
                                          <p:sndTgt r:embed="rId6" name="click.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93664"/>
                                        </p:tgtEl>
                                        <p:attrNameLst>
                                          <p:attrName>style.visibility</p:attrName>
                                        </p:attrNameLst>
                                      </p:cBhvr>
                                      <p:to>
                                        <p:strVal val="visible"/>
                                      </p:to>
                                    </p:set>
                                    <p:animEffect transition="in" filter="fade">
                                      <p:cBhvr>
                                        <p:cTn id="157" dur="500"/>
                                        <p:tgtEl>
                                          <p:spTgt spid="1093664"/>
                                        </p:tgtEl>
                                      </p:cBhvr>
                                    </p:animEffect>
                                  </p:childTnLst>
                                  <p:subTnLst>
                                    <p:audio>
                                      <p:cMediaNode>
                                        <p:cTn display="0" masterRel="sameClick">
                                          <p:stCondLst>
                                            <p:cond evt="begin" delay="0">
                                              <p:tn val="155"/>
                                            </p:cond>
                                          </p:stCondLst>
                                          <p:endCondLst>
                                            <p:cond evt="onStopAudio" delay="0">
                                              <p:tgtEl>
                                                <p:sldTgt/>
                                              </p:tgtEl>
                                            </p:cond>
                                          </p:endCondLst>
                                        </p:cTn>
                                        <p:tgtEl>
                                          <p:sndTgt r:embed="rId6" name="click.wav"/>
                                        </p:tgtEl>
                                      </p:cMediaNode>
                                    </p:audio>
                                  </p:subTnLst>
                                </p:cTn>
                              </p:par>
                              <p:par>
                                <p:cTn id="158" presetID="10" presetClass="entr" presetSubtype="0" fill="hold" grpId="0" nodeType="withEffect">
                                  <p:stCondLst>
                                    <p:cond delay="0"/>
                                  </p:stCondLst>
                                  <p:childTnLst>
                                    <p:set>
                                      <p:cBhvr>
                                        <p:cTn id="159" dur="1" fill="hold">
                                          <p:stCondLst>
                                            <p:cond delay="0"/>
                                          </p:stCondLst>
                                        </p:cTn>
                                        <p:tgtEl>
                                          <p:spTgt spid="1093668"/>
                                        </p:tgtEl>
                                        <p:attrNameLst>
                                          <p:attrName>style.visibility</p:attrName>
                                        </p:attrNameLst>
                                      </p:cBhvr>
                                      <p:to>
                                        <p:strVal val="visible"/>
                                      </p:to>
                                    </p:set>
                                    <p:animEffect transition="in" filter="fade">
                                      <p:cBhvr>
                                        <p:cTn id="160" dur="500"/>
                                        <p:tgtEl>
                                          <p:spTgt spid="1093668"/>
                                        </p:tgtEl>
                                      </p:cBhvr>
                                    </p:animEffect>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093672"/>
                                        </p:tgtEl>
                                        <p:attrNameLst>
                                          <p:attrName>style.visibility</p:attrName>
                                        </p:attrNameLst>
                                      </p:cBhvr>
                                      <p:to>
                                        <p:strVal val="visible"/>
                                      </p:to>
                                    </p:set>
                                    <p:animEffect transition="in" filter="fade">
                                      <p:cBhvr>
                                        <p:cTn id="165" dur="500"/>
                                        <p:tgtEl>
                                          <p:spTgt spid="1093672"/>
                                        </p:tgtEl>
                                      </p:cBhvr>
                                    </p:animEffect>
                                  </p:childTnLst>
                                  <p:subTnLst>
                                    <p:audio>
                                      <p:cMediaNode>
                                        <p:cTn display="0" masterRel="sameClick">
                                          <p:stCondLst>
                                            <p:cond evt="begin" delay="0">
                                              <p:tn val="163"/>
                                            </p:cond>
                                          </p:stCondLst>
                                          <p:endCondLst>
                                            <p:cond evt="onStopAudio" delay="0">
                                              <p:tgtEl>
                                                <p:sldTgt/>
                                              </p:tgtEl>
                                            </p:cond>
                                          </p:endCondLst>
                                        </p:cTn>
                                        <p:tgtEl>
                                          <p:sndTgt r:embed="rId6" name="click.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093663"/>
                                        </p:tgtEl>
                                        <p:attrNameLst>
                                          <p:attrName>style.visibility</p:attrName>
                                        </p:attrNameLst>
                                      </p:cBhvr>
                                      <p:to>
                                        <p:strVal val="visible"/>
                                      </p:to>
                                    </p:set>
                                    <p:animEffect transition="in" filter="fade">
                                      <p:cBhvr>
                                        <p:cTn id="170" dur="500"/>
                                        <p:tgtEl>
                                          <p:spTgt spid="1093663"/>
                                        </p:tgtEl>
                                      </p:cBhvr>
                                    </p:animEffect>
                                  </p:childTnLst>
                                  <p:subTnLst>
                                    <p:audio>
                                      <p:cMediaNode>
                                        <p:cTn display="0" masterRel="sameClick">
                                          <p:stCondLst>
                                            <p:cond evt="begin" delay="0">
                                              <p:tn val="168"/>
                                            </p:cond>
                                          </p:stCondLst>
                                          <p:endCondLst>
                                            <p:cond evt="onStopAudio" delay="0">
                                              <p:tgtEl>
                                                <p:sldTgt/>
                                              </p:tgtEl>
                                            </p:cond>
                                          </p:endCondLst>
                                        </p:cTn>
                                        <p:tgtEl>
                                          <p:sndTgt r:embed="rId6" name="click.wav"/>
                                        </p:tgtEl>
                                      </p:cMediaNode>
                                    </p:audio>
                                  </p:subTnLst>
                                </p:cTn>
                              </p:par>
                              <p:par>
                                <p:cTn id="171" presetID="10" presetClass="entr" presetSubtype="0" fill="hold" grpId="0" nodeType="withEffect">
                                  <p:stCondLst>
                                    <p:cond delay="0"/>
                                  </p:stCondLst>
                                  <p:childTnLst>
                                    <p:set>
                                      <p:cBhvr>
                                        <p:cTn id="172" dur="1" fill="hold">
                                          <p:stCondLst>
                                            <p:cond delay="0"/>
                                          </p:stCondLst>
                                        </p:cTn>
                                        <p:tgtEl>
                                          <p:spTgt spid="1093667"/>
                                        </p:tgtEl>
                                        <p:attrNameLst>
                                          <p:attrName>style.visibility</p:attrName>
                                        </p:attrNameLst>
                                      </p:cBhvr>
                                      <p:to>
                                        <p:strVal val="visible"/>
                                      </p:to>
                                    </p:set>
                                    <p:animEffect transition="in" filter="fade">
                                      <p:cBhvr>
                                        <p:cTn id="173" dur="500"/>
                                        <p:tgtEl>
                                          <p:spTgt spid="1093667"/>
                                        </p:tgtEl>
                                      </p:cBhvr>
                                    </p:animEffect>
                                  </p:childTnLst>
                                  <p:subTnLst>
                                    <p:audio>
                                      <p:cMediaNode>
                                        <p:cTn display="0" masterRel="sameClick">
                                          <p:stCondLst>
                                            <p:cond evt="begin" delay="0">
                                              <p:tn val="171"/>
                                            </p:cond>
                                          </p:stCondLst>
                                          <p:endCondLst>
                                            <p:cond evt="onStopAudio" delay="0">
                                              <p:tgtEl>
                                                <p:sldTgt/>
                                              </p:tgtEl>
                                            </p:cond>
                                          </p:endCondLst>
                                        </p:cTn>
                                        <p:tgtEl>
                                          <p:sndTgt r:embed="rId6" name="click.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093673"/>
                                        </p:tgtEl>
                                        <p:attrNameLst>
                                          <p:attrName>style.visibility</p:attrName>
                                        </p:attrNameLst>
                                      </p:cBhvr>
                                      <p:to>
                                        <p:strVal val="visible"/>
                                      </p:to>
                                    </p:set>
                                    <p:animEffect transition="in" filter="fade">
                                      <p:cBhvr>
                                        <p:cTn id="178" dur="500"/>
                                        <p:tgtEl>
                                          <p:spTgt spid="1093673"/>
                                        </p:tgtEl>
                                      </p:cBhvr>
                                    </p:animEffect>
                                  </p:childTnLst>
                                  <p:subTnLst>
                                    <p:audio>
                                      <p:cMediaNode>
                                        <p:cTn display="0" masterRel="sameClick">
                                          <p:stCondLst>
                                            <p:cond evt="begin" delay="0">
                                              <p:tn val="176"/>
                                            </p:cond>
                                          </p:stCondLst>
                                          <p:endCondLst>
                                            <p:cond evt="onStopAudio" delay="0">
                                              <p:tgtEl>
                                                <p:sldTgt/>
                                              </p:tgtEl>
                                            </p:cond>
                                          </p:endCondLst>
                                        </p:cTn>
                                        <p:tgtEl>
                                          <p:sndTgt r:embed="rId6" name="click.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093689"/>
                                        </p:tgtEl>
                                        <p:attrNameLst>
                                          <p:attrName>style.visibility</p:attrName>
                                        </p:attrNameLst>
                                      </p:cBhvr>
                                      <p:to>
                                        <p:strVal val="visible"/>
                                      </p:to>
                                    </p:set>
                                    <p:animEffect transition="in" filter="fade">
                                      <p:cBhvr>
                                        <p:cTn id="183" dur="500"/>
                                        <p:tgtEl>
                                          <p:spTgt spid="1093689"/>
                                        </p:tgtEl>
                                      </p:cBhvr>
                                    </p:animEffect>
                                  </p:childTnLst>
                                  <p:subTnLst>
                                    <p:audio>
                                      <p:cMediaNode>
                                        <p:cTn display="0" masterRel="sameClick">
                                          <p:stCondLst>
                                            <p:cond evt="begin" delay="0">
                                              <p:tn val="181"/>
                                            </p:cond>
                                          </p:stCondLst>
                                          <p:endCondLst>
                                            <p:cond evt="onStopAudio" delay="0">
                                              <p:tgtEl>
                                                <p:sldTgt/>
                                              </p:tgtEl>
                                            </p:cond>
                                          </p:endCondLst>
                                        </p:cTn>
                                        <p:tgtEl>
                                          <p:sndTgt r:embed="rId6" name="click.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093690"/>
                                        </p:tgtEl>
                                        <p:attrNameLst>
                                          <p:attrName>style.visibility</p:attrName>
                                        </p:attrNameLst>
                                      </p:cBhvr>
                                      <p:to>
                                        <p:strVal val="visible"/>
                                      </p:to>
                                    </p:set>
                                    <p:animEffect transition="in" filter="fade">
                                      <p:cBhvr>
                                        <p:cTn id="188" dur="500"/>
                                        <p:tgtEl>
                                          <p:spTgt spid="1093690"/>
                                        </p:tgtEl>
                                      </p:cBhvr>
                                    </p:animEffect>
                                  </p:childTnLst>
                                  <p:subTnLst>
                                    <p:audio>
                                      <p:cMediaNode>
                                        <p:cTn display="0" masterRel="sameClick">
                                          <p:stCondLst>
                                            <p:cond evt="begin" delay="0">
                                              <p:tn val="186"/>
                                            </p:cond>
                                          </p:stCondLst>
                                          <p:endCondLst>
                                            <p:cond evt="onStopAudio" delay="0">
                                              <p:tgtEl>
                                                <p:sldTgt/>
                                              </p:tgtEl>
                                            </p:cond>
                                          </p:endCondLst>
                                        </p:cTn>
                                        <p:tgtEl>
                                          <p:sndTgt r:embed="rId6" name="click.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093691"/>
                                        </p:tgtEl>
                                        <p:attrNameLst>
                                          <p:attrName>style.visibility</p:attrName>
                                        </p:attrNameLst>
                                      </p:cBhvr>
                                      <p:to>
                                        <p:strVal val="visible"/>
                                      </p:to>
                                    </p:set>
                                    <p:animEffect transition="in" filter="fade">
                                      <p:cBhvr>
                                        <p:cTn id="193" dur="500"/>
                                        <p:tgtEl>
                                          <p:spTgt spid="1093691"/>
                                        </p:tgtEl>
                                      </p:cBhvr>
                                    </p:animEffect>
                                  </p:childTnLst>
                                  <p:subTnLst>
                                    <p:audio>
                                      <p:cMediaNode>
                                        <p:cTn display="0" masterRel="sameClick">
                                          <p:stCondLst>
                                            <p:cond evt="begin" delay="0">
                                              <p:tn val="191"/>
                                            </p:cond>
                                          </p:stCondLst>
                                          <p:endCondLst>
                                            <p:cond evt="onStopAudio" delay="0">
                                              <p:tgtEl>
                                                <p:sldTgt/>
                                              </p:tgtEl>
                                            </p:cond>
                                          </p:endCondLst>
                                        </p:cTn>
                                        <p:tgtEl>
                                          <p:sndTgt r:embed="rId6" name="click.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3"/>
                                        </p:tgtEl>
                                        <p:attrNameLst>
                                          <p:attrName>style.visibility</p:attrName>
                                        </p:attrNameLst>
                                      </p:cBhvr>
                                      <p:to>
                                        <p:strVal val="visible"/>
                                      </p:to>
                                    </p:set>
                                    <p:animEffect transition="in" filter="fade">
                                      <p:cBhvr>
                                        <p:cTn id="198" dur="500"/>
                                        <p:tgtEl>
                                          <p:spTgt spid="3"/>
                                        </p:tgtEl>
                                      </p:cBhvr>
                                    </p:animEffect>
                                  </p:childTnLst>
                                  <p:subTnLst>
                                    <p:audio>
                                      <p:cMediaNode>
                                        <p:cTn display="0" masterRel="sameClick">
                                          <p:stCondLst>
                                            <p:cond evt="begin" delay="0">
                                              <p:tn val="196"/>
                                            </p:cond>
                                          </p:stCondLst>
                                          <p:endCondLst>
                                            <p:cond evt="onStopAudio" delay="0">
                                              <p:tgtEl>
                                                <p:sldTgt/>
                                              </p:tgtEl>
                                            </p:cond>
                                          </p:endCondLst>
                                        </p:cTn>
                                        <p:tgtEl>
                                          <p:sndTgt r:embed="rId6" name="click.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093685"/>
                                        </p:tgtEl>
                                        <p:attrNameLst>
                                          <p:attrName>style.visibility</p:attrName>
                                        </p:attrNameLst>
                                      </p:cBhvr>
                                      <p:to>
                                        <p:strVal val="visible"/>
                                      </p:to>
                                    </p:set>
                                    <p:animEffect transition="in" filter="fade">
                                      <p:cBhvr>
                                        <p:cTn id="203" dur="500"/>
                                        <p:tgtEl>
                                          <p:spTgt spid="1093685"/>
                                        </p:tgtEl>
                                      </p:cBhvr>
                                    </p:animEffect>
                                  </p:childTnLst>
                                  <p:subTnLst>
                                    <p:audio>
                                      <p:cMediaNode>
                                        <p:cTn display="0" masterRel="sameClick">
                                          <p:stCondLst>
                                            <p:cond evt="begin" delay="0">
                                              <p:tn val="201"/>
                                            </p:cond>
                                          </p:stCondLst>
                                          <p:endCondLst>
                                            <p:cond evt="onStopAudio" delay="0">
                                              <p:tgtEl>
                                                <p:sldTgt/>
                                              </p:tgtEl>
                                            </p:cond>
                                          </p:endCondLst>
                                        </p:cTn>
                                        <p:tgtEl>
                                          <p:sndTgt r:embed="rId6" name="click.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093684"/>
                                        </p:tgtEl>
                                        <p:attrNameLst>
                                          <p:attrName>style.visibility</p:attrName>
                                        </p:attrNameLst>
                                      </p:cBhvr>
                                      <p:to>
                                        <p:strVal val="visible"/>
                                      </p:to>
                                    </p:set>
                                    <p:animEffect transition="in" filter="fade">
                                      <p:cBhvr>
                                        <p:cTn id="208" dur="500"/>
                                        <p:tgtEl>
                                          <p:spTgt spid="1093684"/>
                                        </p:tgtEl>
                                      </p:cBhvr>
                                    </p:animEffect>
                                  </p:childTnLst>
                                  <p:subTnLst>
                                    <p:audio>
                                      <p:cMediaNode>
                                        <p:cTn display="0" masterRel="sameClick">
                                          <p:stCondLst>
                                            <p:cond evt="begin" delay="0">
                                              <p:tn val="206"/>
                                            </p:cond>
                                          </p:stCondLst>
                                          <p:endCondLst>
                                            <p:cond evt="onStopAudio" delay="0">
                                              <p:tgtEl>
                                                <p:sldTgt/>
                                              </p:tgtEl>
                                            </p:cond>
                                          </p:endCondLst>
                                        </p:cTn>
                                        <p:tgtEl>
                                          <p:sndTgt r:embed="rId6" name="click.wav"/>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093686"/>
                                        </p:tgtEl>
                                        <p:attrNameLst>
                                          <p:attrName>style.visibility</p:attrName>
                                        </p:attrNameLst>
                                      </p:cBhvr>
                                      <p:to>
                                        <p:strVal val="visible"/>
                                      </p:to>
                                    </p:set>
                                    <p:animEffect transition="in" filter="fade">
                                      <p:cBhvr>
                                        <p:cTn id="213" dur="500"/>
                                        <p:tgtEl>
                                          <p:spTgt spid="1093686"/>
                                        </p:tgtEl>
                                      </p:cBhvr>
                                    </p:animEffect>
                                  </p:childTnLst>
                                  <p:subTnLst>
                                    <p:audio>
                                      <p:cMediaNode>
                                        <p:cTn display="0" masterRel="sameClick">
                                          <p:stCondLst>
                                            <p:cond evt="begin" delay="0">
                                              <p:tn val="211"/>
                                            </p:cond>
                                          </p:stCondLst>
                                          <p:endCondLst>
                                            <p:cond evt="onStopAudio" delay="0">
                                              <p:tgtEl>
                                                <p:sldTgt/>
                                              </p:tgtEl>
                                            </p:cond>
                                          </p:endCondLst>
                                        </p:cTn>
                                        <p:tgtEl>
                                          <p:sndTgt r:embed="rId6" name="click.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1093683"/>
                                        </p:tgtEl>
                                        <p:attrNameLst>
                                          <p:attrName>style.visibility</p:attrName>
                                        </p:attrNameLst>
                                      </p:cBhvr>
                                      <p:to>
                                        <p:strVal val="visible"/>
                                      </p:to>
                                    </p:set>
                                    <p:animEffect transition="in" filter="fade">
                                      <p:cBhvr>
                                        <p:cTn id="218" dur="500"/>
                                        <p:tgtEl>
                                          <p:spTgt spid="1093683"/>
                                        </p:tgtEl>
                                      </p:cBhvr>
                                    </p:animEffect>
                                  </p:childTnLst>
                                  <p:subTnLst>
                                    <p:audio>
                                      <p:cMediaNode>
                                        <p:cTn display="0" masterRel="sameClick">
                                          <p:stCondLst>
                                            <p:cond evt="begin" delay="0">
                                              <p:tn val="216"/>
                                            </p:cond>
                                          </p:stCondLst>
                                          <p:endCondLst>
                                            <p:cond evt="onStopAudio" delay="0">
                                              <p:tgtEl>
                                                <p:sldTgt/>
                                              </p:tgtEl>
                                            </p:cond>
                                          </p:endCondLst>
                                        </p:cTn>
                                        <p:tgtEl>
                                          <p:sndTgt r:embed="rId6" name="click.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1093687"/>
                                        </p:tgtEl>
                                        <p:attrNameLst>
                                          <p:attrName>style.visibility</p:attrName>
                                        </p:attrNameLst>
                                      </p:cBhvr>
                                      <p:to>
                                        <p:strVal val="visible"/>
                                      </p:to>
                                    </p:set>
                                    <p:animEffect transition="in" filter="fade">
                                      <p:cBhvr>
                                        <p:cTn id="223" dur="500"/>
                                        <p:tgtEl>
                                          <p:spTgt spid="1093687"/>
                                        </p:tgtEl>
                                      </p:cBhvr>
                                    </p:animEffect>
                                  </p:childTnLst>
                                  <p:subTnLst>
                                    <p:audio>
                                      <p:cMediaNode>
                                        <p:cTn display="0" masterRel="sameClick">
                                          <p:stCondLst>
                                            <p:cond evt="begin" delay="0">
                                              <p:tn val="221"/>
                                            </p:cond>
                                          </p:stCondLst>
                                          <p:endCondLst>
                                            <p:cond evt="onStopAudio" delay="0">
                                              <p:tgtEl>
                                                <p:sldTgt/>
                                              </p:tgtEl>
                                            </p:cond>
                                          </p:endCondLst>
                                        </p:cTn>
                                        <p:tgtEl>
                                          <p:sndTgt r:embed="rId6" name="click.wav"/>
                                        </p:tgtEl>
                                      </p:cMediaNode>
                                    </p:audio>
                                  </p:subTnLst>
                                </p:cTn>
                              </p:par>
                            </p:childTnLst>
                          </p:cTn>
                        </p:par>
                      </p:childTnLst>
                    </p:cTn>
                  </p:par>
                  <p:par>
                    <p:cTn id="224" fill="hold" nodeType="clickPar">
                      <p:stCondLst>
                        <p:cond delay="indefinite"/>
                      </p:stCondLst>
                      <p:childTnLst>
                        <p:par>
                          <p:cTn id="225" fill="hold" nodeType="withGroup">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1093682"/>
                                        </p:tgtEl>
                                        <p:attrNameLst>
                                          <p:attrName>style.visibility</p:attrName>
                                        </p:attrNameLst>
                                      </p:cBhvr>
                                      <p:to>
                                        <p:strVal val="visible"/>
                                      </p:to>
                                    </p:set>
                                    <p:animEffect transition="in" filter="fade">
                                      <p:cBhvr>
                                        <p:cTn id="228" dur="500"/>
                                        <p:tgtEl>
                                          <p:spTgt spid="1093682"/>
                                        </p:tgtEl>
                                      </p:cBhvr>
                                    </p:animEffect>
                                  </p:childTnLst>
                                  <p:subTnLst>
                                    <p:audio>
                                      <p:cMediaNode>
                                        <p:cTn display="0" masterRel="sameClick">
                                          <p:stCondLst>
                                            <p:cond evt="begin" delay="0">
                                              <p:tn val="226"/>
                                            </p:cond>
                                          </p:stCondLst>
                                          <p:endCondLst>
                                            <p:cond evt="onStopAudio" delay="0">
                                              <p:tgtEl>
                                                <p:sldTgt/>
                                              </p:tgtEl>
                                            </p:cond>
                                          </p:endCondLst>
                                        </p:cTn>
                                        <p:tgtEl>
                                          <p:sndTgt r:embed="rId6" name="click.wav"/>
                                        </p:tgtEl>
                                      </p:cMediaNode>
                                    </p:audio>
                                  </p:subTnLst>
                                </p:cTn>
                              </p:par>
                            </p:childTnLst>
                          </p:cTn>
                        </p:par>
                      </p:childTnLst>
                    </p:cTn>
                  </p:par>
                  <p:par>
                    <p:cTn id="229" fill="hold" nodeType="clickPar">
                      <p:stCondLst>
                        <p:cond delay="indefinite"/>
                      </p:stCondLst>
                      <p:childTnLst>
                        <p:par>
                          <p:cTn id="230" fill="hold" nodeType="withGroup">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1093688"/>
                                        </p:tgtEl>
                                        <p:attrNameLst>
                                          <p:attrName>style.visibility</p:attrName>
                                        </p:attrNameLst>
                                      </p:cBhvr>
                                      <p:to>
                                        <p:strVal val="visible"/>
                                      </p:to>
                                    </p:set>
                                    <p:animEffect transition="in" filter="fade">
                                      <p:cBhvr>
                                        <p:cTn id="233" dur="500"/>
                                        <p:tgtEl>
                                          <p:spTgt spid="1093688"/>
                                        </p:tgtEl>
                                      </p:cBhvr>
                                    </p:animEffect>
                                  </p:childTnLst>
                                  <p:subTnLst>
                                    <p:audio>
                                      <p:cMediaNode>
                                        <p:cTn display="0" masterRel="sameClick">
                                          <p:stCondLst>
                                            <p:cond evt="begin" delay="0">
                                              <p:tn val="231"/>
                                            </p:cond>
                                          </p:stCondLst>
                                          <p:endCondLst>
                                            <p:cond evt="onStopAudio" delay="0">
                                              <p:tgtEl>
                                                <p:sldTgt/>
                                              </p:tgtEl>
                                            </p:cond>
                                          </p:endCondLst>
                                        </p:cTn>
                                        <p:tgtEl>
                                          <p:sndTgt r:embed="rId6" name="click.wav"/>
                                        </p:tgtEl>
                                      </p:cMediaNode>
                                    </p:audio>
                                  </p:subTnLst>
                                </p:cTn>
                              </p:par>
                            </p:childTnLst>
                          </p:cTn>
                        </p:par>
                      </p:childTnLst>
                    </p:cTn>
                  </p:par>
                  <p:par>
                    <p:cTn id="234" fill="hold" nodeType="clickPar">
                      <p:stCondLst>
                        <p:cond delay="indefinite"/>
                      </p:stCondLst>
                      <p:childTnLst>
                        <p:par>
                          <p:cTn id="235" fill="hold" nodeType="withGroup">
                            <p:stCondLst>
                              <p:cond delay="0"/>
                            </p:stCondLst>
                            <p:childTnLst>
                              <p:par>
                                <p:cTn id="236" presetID="53" presetClass="entr" presetSubtype="0" fill="hold" grpId="0" nodeType="clickEffect">
                                  <p:stCondLst>
                                    <p:cond delay="0"/>
                                  </p:stCondLst>
                                  <p:childTnLst>
                                    <p:set>
                                      <p:cBhvr>
                                        <p:cTn id="237" dur="1" fill="hold">
                                          <p:stCondLst>
                                            <p:cond delay="0"/>
                                          </p:stCondLst>
                                        </p:cTn>
                                        <p:tgtEl>
                                          <p:spTgt spid="1093694"/>
                                        </p:tgtEl>
                                        <p:attrNameLst>
                                          <p:attrName>style.visibility</p:attrName>
                                        </p:attrNameLst>
                                      </p:cBhvr>
                                      <p:to>
                                        <p:strVal val="visible"/>
                                      </p:to>
                                    </p:set>
                                    <p:anim calcmode="lin" valueType="num">
                                      <p:cBhvr>
                                        <p:cTn id="238" dur="500" fill="hold"/>
                                        <p:tgtEl>
                                          <p:spTgt spid="1093694"/>
                                        </p:tgtEl>
                                        <p:attrNameLst>
                                          <p:attrName>ppt_w</p:attrName>
                                        </p:attrNameLst>
                                      </p:cBhvr>
                                      <p:tavLst>
                                        <p:tav tm="0">
                                          <p:val>
                                            <p:fltVal val="0"/>
                                          </p:val>
                                        </p:tav>
                                        <p:tav tm="100000">
                                          <p:val>
                                            <p:strVal val="#ppt_w"/>
                                          </p:val>
                                        </p:tav>
                                      </p:tavLst>
                                    </p:anim>
                                    <p:anim calcmode="lin" valueType="num">
                                      <p:cBhvr>
                                        <p:cTn id="239" dur="500" fill="hold"/>
                                        <p:tgtEl>
                                          <p:spTgt spid="1093694"/>
                                        </p:tgtEl>
                                        <p:attrNameLst>
                                          <p:attrName>ppt_h</p:attrName>
                                        </p:attrNameLst>
                                      </p:cBhvr>
                                      <p:tavLst>
                                        <p:tav tm="0">
                                          <p:val>
                                            <p:fltVal val="0"/>
                                          </p:val>
                                        </p:tav>
                                        <p:tav tm="100000">
                                          <p:val>
                                            <p:strVal val="#ppt_h"/>
                                          </p:val>
                                        </p:tav>
                                      </p:tavLst>
                                    </p:anim>
                                    <p:animEffect transition="in" filter="fade">
                                      <p:cBhvr>
                                        <p:cTn id="240" dur="500"/>
                                        <p:tgtEl>
                                          <p:spTgt spid="1093694"/>
                                        </p:tgtEl>
                                      </p:cBhvr>
                                    </p:animEffect>
                                  </p:childTnLst>
                                  <p:subTnLst>
                                    <p:audio>
                                      <p:cMediaNode>
                                        <p:cTn display="0" masterRel="sameClick">
                                          <p:stCondLst>
                                            <p:cond evt="begin" delay="0">
                                              <p:tn val="236"/>
                                            </p:cond>
                                          </p:stCondLst>
                                          <p:endCondLst>
                                            <p:cond evt="onStopAudio" delay="0">
                                              <p:tgtEl>
                                                <p:sldTgt/>
                                              </p:tgtEl>
                                            </p:cond>
                                          </p:endCondLst>
                                        </p:cTn>
                                        <p:tgtEl>
                                          <p:sndTgt r:embed="rId5" name="cashreg.wav"/>
                                        </p:tgtEl>
                                      </p:cMediaNode>
                                    </p:audio>
                                  </p:subTnLst>
                                </p:cTn>
                              </p:par>
                            </p:childTnLst>
                          </p:cTn>
                        </p:par>
                      </p:childTnLst>
                    </p:cTn>
                  </p:par>
                  <p:par>
                    <p:cTn id="241" fill="hold" nodeType="clickPar">
                      <p:stCondLst>
                        <p:cond delay="indefinite"/>
                      </p:stCondLst>
                      <p:childTnLst>
                        <p:par>
                          <p:cTn id="242" fill="hold" nodeType="withGroup">
                            <p:stCondLst>
                              <p:cond delay="0"/>
                            </p:stCondLst>
                            <p:childTnLst>
                              <p:par>
                                <p:cTn id="243" presetID="53" presetClass="entr" presetSubtype="0" fill="hold" grpId="0" nodeType="clickEffect">
                                  <p:stCondLst>
                                    <p:cond delay="0"/>
                                  </p:stCondLst>
                                  <p:childTnLst>
                                    <p:set>
                                      <p:cBhvr>
                                        <p:cTn id="244" dur="1" fill="hold">
                                          <p:stCondLst>
                                            <p:cond delay="0"/>
                                          </p:stCondLst>
                                        </p:cTn>
                                        <p:tgtEl>
                                          <p:spTgt spid="1093695"/>
                                        </p:tgtEl>
                                        <p:attrNameLst>
                                          <p:attrName>style.visibility</p:attrName>
                                        </p:attrNameLst>
                                      </p:cBhvr>
                                      <p:to>
                                        <p:strVal val="visible"/>
                                      </p:to>
                                    </p:set>
                                    <p:anim calcmode="lin" valueType="num">
                                      <p:cBhvr>
                                        <p:cTn id="245" dur="500" fill="hold"/>
                                        <p:tgtEl>
                                          <p:spTgt spid="1093695"/>
                                        </p:tgtEl>
                                        <p:attrNameLst>
                                          <p:attrName>ppt_w</p:attrName>
                                        </p:attrNameLst>
                                      </p:cBhvr>
                                      <p:tavLst>
                                        <p:tav tm="0">
                                          <p:val>
                                            <p:fltVal val="0"/>
                                          </p:val>
                                        </p:tav>
                                        <p:tav tm="100000">
                                          <p:val>
                                            <p:strVal val="#ppt_w"/>
                                          </p:val>
                                        </p:tav>
                                      </p:tavLst>
                                    </p:anim>
                                    <p:anim calcmode="lin" valueType="num">
                                      <p:cBhvr>
                                        <p:cTn id="246" dur="500" fill="hold"/>
                                        <p:tgtEl>
                                          <p:spTgt spid="1093695"/>
                                        </p:tgtEl>
                                        <p:attrNameLst>
                                          <p:attrName>ppt_h</p:attrName>
                                        </p:attrNameLst>
                                      </p:cBhvr>
                                      <p:tavLst>
                                        <p:tav tm="0">
                                          <p:val>
                                            <p:fltVal val="0"/>
                                          </p:val>
                                        </p:tav>
                                        <p:tav tm="100000">
                                          <p:val>
                                            <p:strVal val="#ppt_h"/>
                                          </p:val>
                                        </p:tav>
                                      </p:tavLst>
                                    </p:anim>
                                    <p:animEffect transition="in" filter="fade">
                                      <p:cBhvr>
                                        <p:cTn id="247" dur="500"/>
                                        <p:tgtEl>
                                          <p:spTgt spid="1093695"/>
                                        </p:tgtEl>
                                      </p:cBhvr>
                                    </p:animEffect>
                                  </p:childTnLst>
                                  <p:subTnLst>
                                    <p:audio>
                                      <p:cMediaNode>
                                        <p:cTn display="0" masterRel="sameClick">
                                          <p:stCondLst>
                                            <p:cond evt="begin" delay="0">
                                              <p:tn val="243"/>
                                            </p:cond>
                                          </p:stCondLst>
                                          <p:endCondLst>
                                            <p:cond evt="onStopAudio" delay="0">
                                              <p:tgtEl>
                                                <p:sldTgt/>
                                              </p:tgtEl>
                                            </p:cond>
                                          </p:endCondLst>
                                        </p:cTn>
                                        <p:tgtEl>
                                          <p:sndTgt r:embed="rId5" name="cashreg.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53" presetClass="entr" presetSubtype="0" fill="hold" grpId="0" nodeType="clickEffect">
                                  <p:stCondLst>
                                    <p:cond delay="0"/>
                                  </p:stCondLst>
                                  <p:childTnLst>
                                    <p:set>
                                      <p:cBhvr>
                                        <p:cTn id="251" dur="1" fill="hold">
                                          <p:stCondLst>
                                            <p:cond delay="0"/>
                                          </p:stCondLst>
                                        </p:cTn>
                                        <p:tgtEl>
                                          <p:spTgt spid="1093696"/>
                                        </p:tgtEl>
                                        <p:attrNameLst>
                                          <p:attrName>style.visibility</p:attrName>
                                        </p:attrNameLst>
                                      </p:cBhvr>
                                      <p:to>
                                        <p:strVal val="visible"/>
                                      </p:to>
                                    </p:set>
                                    <p:anim calcmode="lin" valueType="num">
                                      <p:cBhvr>
                                        <p:cTn id="252" dur="500" fill="hold"/>
                                        <p:tgtEl>
                                          <p:spTgt spid="1093696"/>
                                        </p:tgtEl>
                                        <p:attrNameLst>
                                          <p:attrName>ppt_w</p:attrName>
                                        </p:attrNameLst>
                                      </p:cBhvr>
                                      <p:tavLst>
                                        <p:tav tm="0">
                                          <p:val>
                                            <p:fltVal val="0"/>
                                          </p:val>
                                        </p:tav>
                                        <p:tav tm="100000">
                                          <p:val>
                                            <p:strVal val="#ppt_w"/>
                                          </p:val>
                                        </p:tav>
                                      </p:tavLst>
                                    </p:anim>
                                    <p:anim calcmode="lin" valueType="num">
                                      <p:cBhvr>
                                        <p:cTn id="253" dur="500" fill="hold"/>
                                        <p:tgtEl>
                                          <p:spTgt spid="1093696"/>
                                        </p:tgtEl>
                                        <p:attrNameLst>
                                          <p:attrName>ppt_h</p:attrName>
                                        </p:attrNameLst>
                                      </p:cBhvr>
                                      <p:tavLst>
                                        <p:tav tm="0">
                                          <p:val>
                                            <p:fltVal val="0"/>
                                          </p:val>
                                        </p:tav>
                                        <p:tav tm="100000">
                                          <p:val>
                                            <p:strVal val="#ppt_h"/>
                                          </p:val>
                                        </p:tav>
                                      </p:tavLst>
                                    </p:anim>
                                    <p:animEffect transition="in" filter="fade">
                                      <p:cBhvr>
                                        <p:cTn id="254" dur="500"/>
                                        <p:tgtEl>
                                          <p:spTgt spid="1093696"/>
                                        </p:tgtEl>
                                      </p:cBhvr>
                                    </p:animEffect>
                                  </p:childTnLst>
                                  <p:subTnLst>
                                    <p:audio>
                                      <p:cMediaNode>
                                        <p:cTn display="0" masterRel="sameClick">
                                          <p:stCondLst>
                                            <p:cond evt="begin" delay="0">
                                              <p:tn val="250"/>
                                            </p:cond>
                                          </p:stCondLst>
                                          <p:endCondLst>
                                            <p:cond evt="onStopAudio" delay="0">
                                              <p:tgtEl>
                                                <p:sldTgt/>
                                              </p:tgtEl>
                                            </p:cond>
                                          </p:endCondLst>
                                        </p:cTn>
                                        <p:tgtEl>
                                          <p:sndTgt r:embed="rId5" name="cashreg.wav"/>
                                        </p:tgtEl>
                                      </p:cMediaNode>
                                    </p:audio>
                                  </p:sub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4" fill="hold" nodeType="clickEffect">
                                  <p:stCondLst>
                                    <p:cond delay="0"/>
                                  </p:stCondLst>
                                  <p:childTnLst>
                                    <p:set>
                                      <p:cBhvr>
                                        <p:cTn id="258" dur="1" fill="hold">
                                          <p:stCondLst>
                                            <p:cond delay="0"/>
                                          </p:stCondLst>
                                        </p:cTn>
                                        <p:tgtEl>
                                          <p:spTgt spid="1093634">
                                            <p:txEl>
                                              <p:pRg st="2" end="2"/>
                                            </p:txEl>
                                          </p:spTgt>
                                        </p:tgtEl>
                                        <p:attrNameLst>
                                          <p:attrName>style.visibility</p:attrName>
                                        </p:attrNameLst>
                                      </p:cBhvr>
                                      <p:to>
                                        <p:strVal val="visible"/>
                                      </p:to>
                                    </p:set>
                                    <p:anim calcmode="lin" valueType="num">
                                      <p:cBhvr additive="base">
                                        <p:cTn id="259" dur="500" fill="hold"/>
                                        <p:tgtEl>
                                          <p:spTgt spid="1093634">
                                            <p:txEl>
                                              <p:pRg st="2" end="2"/>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10936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4" name="arrow.wav"/>
                                        </p:tgtEl>
                                      </p:cMediaNode>
                                    </p:audio>
                                  </p:subTnLst>
                                </p:cTn>
                              </p:par>
                              <p:par>
                                <p:cTn id="261" presetID="53" presetClass="entr" presetSubtype="0" fill="hold" nodeType="withEffect">
                                  <p:stCondLst>
                                    <p:cond delay="0"/>
                                  </p:stCondLst>
                                  <p:childTnLst>
                                    <p:set>
                                      <p:cBhvr>
                                        <p:cTn id="262" dur="1" fill="hold">
                                          <p:stCondLst>
                                            <p:cond delay="0"/>
                                          </p:stCondLst>
                                        </p:cTn>
                                        <p:tgtEl>
                                          <p:spTgt spid="1093637"/>
                                        </p:tgtEl>
                                        <p:attrNameLst>
                                          <p:attrName>style.visibility</p:attrName>
                                        </p:attrNameLst>
                                      </p:cBhvr>
                                      <p:to>
                                        <p:strVal val="visible"/>
                                      </p:to>
                                    </p:set>
                                    <p:anim calcmode="lin" valueType="num">
                                      <p:cBhvr>
                                        <p:cTn id="263" dur="500" fill="hold"/>
                                        <p:tgtEl>
                                          <p:spTgt spid="1093637"/>
                                        </p:tgtEl>
                                        <p:attrNameLst>
                                          <p:attrName>ppt_w</p:attrName>
                                        </p:attrNameLst>
                                      </p:cBhvr>
                                      <p:tavLst>
                                        <p:tav tm="0">
                                          <p:val>
                                            <p:fltVal val="0"/>
                                          </p:val>
                                        </p:tav>
                                        <p:tav tm="100000">
                                          <p:val>
                                            <p:strVal val="#ppt_w"/>
                                          </p:val>
                                        </p:tav>
                                      </p:tavLst>
                                    </p:anim>
                                    <p:anim calcmode="lin" valueType="num">
                                      <p:cBhvr>
                                        <p:cTn id="264" dur="500" fill="hold"/>
                                        <p:tgtEl>
                                          <p:spTgt spid="1093637"/>
                                        </p:tgtEl>
                                        <p:attrNameLst>
                                          <p:attrName>ppt_h</p:attrName>
                                        </p:attrNameLst>
                                      </p:cBhvr>
                                      <p:tavLst>
                                        <p:tav tm="0">
                                          <p:val>
                                            <p:fltVal val="0"/>
                                          </p:val>
                                        </p:tav>
                                        <p:tav tm="100000">
                                          <p:val>
                                            <p:strVal val="#ppt_h"/>
                                          </p:val>
                                        </p:tav>
                                      </p:tavLst>
                                    </p:anim>
                                    <p:animEffect transition="in" filter="fade">
                                      <p:cBhvr>
                                        <p:cTn id="265" dur="500"/>
                                        <p:tgtEl>
                                          <p:spTgt spid="1093637"/>
                                        </p:tgtEl>
                                      </p:cBhvr>
                                    </p:animEffec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2" presetClass="entr" presetSubtype="4" fill="hold" nodeType="clickEffect">
                                  <p:stCondLst>
                                    <p:cond delay="0"/>
                                  </p:stCondLst>
                                  <p:childTnLst>
                                    <p:set>
                                      <p:cBhvr>
                                        <p:cTn id="269" dur="1" fill="hold">
                                          <p:stCondLst>
                                            <p:cond delay="0"/>
                                          </p:stCondLst>
                                        </p:cTn>
                                        <p:tgtEl>
                                          <p:spTgt spid="1093706">
                                            <p:txEl>
                                              <p:pRg st="1" end="1"/>
                                            </p:txEl>
                                          </p:spTgt>
                                        </p:tgtEl>
                                        <p:attrNameLst>
                                          <p:attrName>style.visibility</p:attrName>
                                        </p:attrNameLst>
                                      </p:cBhvr>
                                      <p:to>
                                        <p:strVal val="visible"/>
                                      </p:to>
                                    </p:set>
                                    <p:anim calcmode="lin" valueType="num">
                                      <p:cBhvr additive="base">
                                        <p:cTn id="270" dur="500" fill="hold"/>
                                        <p:tgtEl>
                                          <p:spTgt spid="1093706">
                                            <p:txEl>
                                              <p:pRg st="1" end="1"/>
                                            </p:txEl>
                                          </p:spTgt>
                                        </p:tgtEl>
                                        <p:attrNameLst>
                                          <p:attrName>ppt_x</p:attrName>
                                        </p:attrNameLst>
                                      </p:cBhvr>
                                      <p:tavLst>
                                        <p:tav tm="0">
                                          <p:val>
                                            <p:strVal val="#ppt_x"/>
                                          </p:val>
                                        </p:tav>
                                        <p:tav tm="100000">
                                          <p:val>
                                            <p:strVal val="#ppt_x"/>
                                          </p:val>
                                        </p:tav>
                                      </p:tavLst>
                                    </p:anim>
                                    <p:anim calcmode="lin" valueType="num">
                                      <p:cBhvr additive="base">
                                        <p:cTn id="271" dur="500" fill="hold"/>
                                        <p:tgtEl>
                                          <p:spTgt spid="1093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8"/>
                                            </p:cond>
                                          </p:stCondLst>
                                          <p:endCondLst>
                                            <p:cond evt="onStopAudio" delay="0">
                                              <p:tgtEl>
                                                <p:sldTgt/>
                                              </p:tgtEl>
                                            </p:cond>
                                          </p:endCondLst>
                                        </p:cTn>
                                        <p:tgtEl>
                                          <p:sndTgt r:embed="rId4" name="arrow.wav"/>
                                        </p:tgtEl>
                                      </p:cMediaNode>
                                    </p:audio>
                                  </p:subTnLst>
                                </p:cTn>
                              </p:par>
                              <p:par>
                                <p:cTn id="272" presetID="10" presetClass="entr" presetSubtype="0" fill="hold" nodeType="withEffect">
                                  <p:stCondLst>
                                    <p:cond delay="0"/>
                                  </p:stCondLst>
                                  <p:childTnLst>
                                    <p:set>
                                      <p:cBhvr>
                                        <p:cTn id="273" dur="1" fill="hold">
                                          <p:stCondLst>
                                            <p:cond delay="0"/>
                                          </p:stCondLst>
                                        </p:cTn>
                                        <p:tgtEl>
                                          <p:spTgt spid="1093641"/>
                                        </p:tgtEl>
                                        <p:attrNameLst>
                                          <p:attrName>style.visibility</p:attrName>
                                        </p:attrNameLst>
                                      </p:cBhvr>
                                      <p:to>
                                        <p:strVal val="visible"/>
                                      </p:to>
                                    </p:set>
                                    <p:animEffect transition="in" filter="fade">
                                      <p:cBhvr>
                                        <p:cTn id="274" dur="2000"/>
                                        <p:tgtEl>
                                          <p:spTgt spid="1093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34" grpId="0" animBg="1"/>
      <p:bldP spid="1093644" grpId="0" animBg="1"/>
      <p:bldP spid="1093645" grpId="0" animBg="1"/>
      <p:bldP spid="1093646" grpId="0" animBg="1"/>
      <p:bldP spid="1093647" grpId="0" animBg="1"/>
      <p:bldP spid="1093648" grpId="0" animBg="1"/>
      <p:bldP spid="1093649" grpId="0" animBg="1"/>
      <p:bldP spid="1093650" grpId="0" animBg="1"/>
      <p:bldP spid="1093651" grpId="0" animBg="1"/>
      <p:bldP spid="1093652" grpId="0" animBg="1"/>
      <p:bldP spid="1093653" grpId="0" animBg="1"/>
      <p:bldP spid="1093654" grpId="0" animBg="1"/>
      <p:bldP spid="1093655" grpId="0" animBg="1"/>
      <p:bldP spid="1093656" grpId="0" animBg="1"/>
      <p:bldP spid="1093657" grpId="0" animBg="1"/>
      <p:bldP spid="1093658" grpId="0" animBg="1"/>
      <p:bldP spid="1093659" grpId="0" animBg="1"/>
      <p:bldP spid="1093660" grpId="0" animBg="1"/>
      <p:bldP spid="1093661" grpId="0" animBg="1"/>
      <p:bldP spid="2" grpId="0" animBg="1"/>
      <p:bldP spid="1093663" grpId="0" animBg="1"/>
      <p:bldP spid="1093664" grpId="0" animBg="1"/>
      <p:bldP spid="1093665" grpId="0" animBg="1"/>
      <p:bldP spid="1093666" grpId="0" animBg="1"/>
      <p:bldP spid="1093667" grpId="0" animBg="1"/>
      <p:bldP spid="1093668" grpId="0" animBg="1"/>
      <p:bldP spid="1093669" grpId="0" animBg="1"/>
      <p:bldP spid="1093670" grpId="0" animBg="1"/>
      <p:bldP spid="1093671" grpId="0" animBg="1"/>
      <p:bldP spid="1093672" grpId="0" animBg="1"/>
      <p:bldP spid="1093673" grpId="0" animBg="1"/>
      <p:bldP spid="1093676" grpId="0" animBg="1"/>
      <p:bldP spid="1093677" grpId="0" animBg="1"/>
      <p:bldP spid="1093678" grpId="0" animBg="1"/>
      <p:bldP spid="3" grpId="0" animBg="1"/>
      <p:bldP spid="1093682" grpId="0" animBg="1"/>
      <p:bldP spid="1093683" grpId="0" animBg="1"/>
      <p:bldP spid="1093684" grpId="0" animBg="1"/>
      <p:bldP spid="1093685" grpId="0" animBg="1"/>
      <p:bldP spid="1093686" grpId="0" animBg="1"/>
      <p:bldP spid="1093687" grpId="0" animBg="1"/>
      <p:bldP spid="1093688" grpId="0" animBg="1"/>
      <p:bldP spid="1093689" grpId="0" animBg="1"/>
      <p:bldP spid="1093690" grpId="0" animBg="1"/>
      <p:bldP spid="1093691" grpId="0" animBg="1"/>
      <p:bldP spid="1093694" grpId="0"/>
      <p:bldP spid="1093695" grpId="0"/>
      <p:bldP spid="10936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ChangeArrowheads="1"/>
          </p:cNvSpPr>
          <p:nvPr/>
        </p:nvSpPr>
        <p:spPr bwMode="auto">
          <a:xfrm>
            <a:off x="685800" y="1343025"/>
            <a:ext cx="7772400" cy="54562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By varying the voltage and                                              hence the velocity (and hence                                          the de Broglie wavelength)                                                    their data showed that                                                  diffraction of an electron                                                      beam actually occurred in                                                        accordance with de Broglie!</a:t>
            </a:r>
          </a:p>
        </p:txBody>
      </p:sp>
      <p:pic>
        <p:nvPicPr>
          <p:cNvPr id="1097800" name="Picture 72" descr="davissongermer"/>
          <p:cNvPicPr>
            <a:picLocks noChangeAspect="1" noChangeArrowheads="1"/>
          </p:cNvPicPr>
          <p:nvPr/>
        </p:nvPicPr>
        <p:blipFill>
          <a:blip r:embed="rId5" cstate="print"/>
          <a:srcRect/>
          <a:stretch>
            <a:fillRect/>
          </a:stretch>
        </p:blipFill>
        <p:spPr bwMode="auto">
          <a:xfrm>
            <a:off x="334963" y="4797425"/>
            <a:ext cx="8518525" cy="1865313"/>
          </a:xfrm>
          <a:prstGeom prst="rect">
            <a:avLst/>
          </a:prstGeom>
          <a:ln>
            <a:noFill/>
          </a:ln>
          <a:effectLst>
            <a:outerShdw blurRad="292100" dist="139700" dir="2700000" algn="tl" rotWithShape="0">
              <a:srgbClr val="333333">
                <a:alpha val="65000"/>
              </a:srgbClr>
            </a:outerShdw>
          </a:effectLst>
        </p:spPr>
      </p:pic>
      <p:sp>
        <p:nvSpPr>
          <p:cNvPr id="3789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7893" name="Line 90"/>
          <p:cNvSpPr>
            <a:spLocks noChangeShapeType="1"/>
          </p:cNvSpPr>
          <p:nvPr/>
        </p:nvSpPr>
        <p:spPr bwMode="auto">
          <a:xfrm>
            <a:off x="5930900" y="2024063"/>
            <a:ext cx="0" cy="1401762"/>
          </a:xfrm>
          <a:prstGeom prst="line">
            <a:avLst/>
          </a:prstGeom>
          <a:noFill/>
          <a:ln w="38100">
            <a:solidFill>
              <a:schemeClr val="accent2"/>
            </a:solidFill>
            <a:round/>
            <a:headEnd/>
            <a:tailEnd/>
          </a:ln>
        </p:spPr>
        <p:txBody>
          <a:bodyPr/>
          <a:lstStyle/>
          <a:p>
            <a:endParaRPr lang="en-US"/>
          </a:p>
        </p:txBody>
      </p:sp>
      <p:sp>
        <p:nvSpPr>
          <p:cNvPr id="37894" name="Oval 12"/>
          <p:cNvSpPr>
            <a:spLocks noChangeArrowheads="1"/>
          </p:cNvSpPr>
          <p:nvPr/>
        </p:nvSpPr>
        <p:spPr bwMode="auto">
          <a:xfrm>
            <a:off x="5592763" y="1709738"/>
            <a:ext cx="674687"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895" name="Oval 13"/>
          <p:cNvSpPr>
            <a:spLocks noChangeArrowheads="1"/>
          </p:cNvSpPr>
          <p:nvPr/>
        </p:nvSpPr>
        <p:spPr bwMode="auto">
          <a:xfrm>
            <a:off x="5702300" y="1814513"/>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896" name="Oval 14"/>
          <p:cNvSpPr>
            <a:spLocks noChangeArrowheads="1"/>
          </p:cNvSpPr>
          <p:nvPr/>
        </p:nvSpPr>
        <p:spPr bwMode="auto">
          <a:xfrm>
            <a:off x="5802313" y="1912938"/>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897" name="Oval 15"/>
          <p:cNvSpPr>
            <a:spLocks noChangeArrowheads="1"/>
          </p:cNvSpPr>
          <p:nvPr/>
        </p:nvSpPr>
        <p:spPr bwMode="auto">
          <a:xfrm>
            <a:off x="5870575" y="1978025"/>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898" name="Oval 16"/>
          <p:cNvSpPr>
            <a:spLocks noChangeArrowheads="1"/>
          </p:cNvSpPr>
          <p:nvPr/>
        </p:nvSpPr>
        <p:spPr bwMode="auto">
          <a:xfrm>
            <a:off x="5595938" y="2384425"/>
            <a:ext cx="674687" cy="674688"/>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899" name="Oval 17"/>
          <p:cNvSpPr>
            <a:spLocks noChangeArrowheads="1"/>
          </p:cNvSpPr>
          <p:nvPr/>
        </p:nvSpPr>
        <p:spPr bwMode="auto">
          <a:xfrm>
            <a:off x="5705475" y="2489200"/>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0" name="Oval 18"/>
          <p:cNvSpPr>
            <a:spLocks noChangeArrowheads="1"/>
          </p:cNvSpPr>
          <p:nvPr/>
        </p:nvSpPr>
        <p:spPr bwMode="auto">
          <a:xfrm>
            <a:off x="5805488" y="2587625"/>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1" name="Oval 19"/>
          <p:cNvSpPr>
            <a:spLocks noChangeArrowheads="1"/>
          </p:cNvSpPr>
          <p:nvPr/>
        </p:nvSpPr>
        <p:spPr bwMode="auto">
          <a:xfrm>
            <a:off x="5873750" y="2652713"/>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02" name="Oval 20"/>
          <p:cNvSpPr>
            <a:spLocks noChangeArrowheads="1"/>
          </p:cNvSpPr>
          <p:nvPr/>
        </p:nvSpPr>
        <p:spPr bwMode="auto">
          <a:xfrm>
            <a:off x="5597525" y="3068638"/>
            <a:ext cx="674688"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3" name="Oval 21"/>
          <p:cNvSpPr>
            <a:spLocks noChangeArrowheads="1"/>
          </p:cNvSpPr>
          <p:nvPr/>
        </p:nvSpPr>
        <p:spPr bwMode="auto">
          <a:xfrm>
            <a:off x="5707063" y="3173413"/>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4" name="Oval 22"/>
          <p:cNvSpPr>
            <a:spLocks noChangeArrowheads="1"/>
          </p:cNvSpPr>
          <p:nvPr/>
        </p:nvSpPr>
        <p:spPr bwMode="auto">
          <a:xfrm>
            <a:off x="5807075" y="3271838"/>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5" name="Oval 23"/>
          <p:cNvSpPr>
            <a:spLocks noChangeArrowheads="1"/>
          </p:cNvSpPr>
          <p:nvPr/>
        </p:nvSpPr>
        <p:spPr bwMode="auto">
          <a:xfrm>
            <a:off x="5875338" y="3336925"/>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06" name="Freeform 24"/>
          <p:cNvSpPr>
            <a:spLocks/>
          </p:cNvSpPr>
          <p:nvPr/>
        </p:nvSpPr>
        <p:spPr bwMode="auto">
          <a:xfrm>
            <a:off x="5775325" y="1905000"/>
            <a:ext cx="157163" cy="1619250"/>
          </a:xfrm>
          <a:custGeom>
            <a:avLst/>
            <a:gdLst>
              <a:gd name="T0" fmla="*/ 2147483647 w 99"/>
              <a:gd name="T1" fmla="*/ 0 h 1020"/>
              <a:gd name="T2" fmla="*/ 2147483647 w 99"/>
              <a:gd name="T3" fmla="*/ 2147483647 h 1020"/>
              <a:gd name="T4" fmla="*/ 2147483647 w 99"/>
              <a:gd name="T5" fmla="*/ 2147483647 h 1020"/>
              <a:gd name="T6" fmla="*/ 2147483647 w 99"/>
              <a:gd name="T7" fmla="*/ 2147483647 h 1020"/>
              <a:gd name="T8" fmla="*/ 2147483647 w 99"/>
              <a:gd name="T9" fmla="*/ 2147483647 h 1020"/>
              <a:gd name="T10" fmla="*/ 0 60000 65536"/>
              <a:gd name="T11" fmla="*/ 0 60000 65536"/>
              <a:gd name="T12" fmla="*/ 0 60000 65536"/>
              <a:gd name="T13" fmla="*/ 0 60000 65536"/>
              <a:gd name="T14" fmla="*/ 0 60000 65536"/>
              <a:gd name="T15" fmla="*/ 0 w 99"/>
              <a:gd name="T16" fmla="*/ 0 h 1020"/>
              <a:gd name="T17" fmla="*/ 99 w 99"/>
              <a:gd name="T18" fmla="*/ 1020 h 1020"/>
            </a:gdLst>
            <a:ahLst/>
            <a:cxnLst>
              <a:cxn ang="T10">
                <a:pos x="T0" y="T1"/>
              </a:cxn>
              <a:cxn ang="T11">
                <a:pos x="T2" y="T3"/>
              </a:cxn>
              <a:cxn ang="T12">
                <a:pos x="T4" y="T5"/>
              </a:cxn>
              <a:cxn ang="T13">
                <a:pos x="T6" y="T7"/>
              </a:cxn>
              <a:cxn ang="T14">
                <a:pos x="T8" y="T9"/>
              </a:cxn>
            </a:cxnLst>
            <a:rect l="T15" t="T16" r="T17" b="T18"/>
            <a:pathLst>
              <a:path w="99" h="1020">
                <a:moveTo>
                  <a:pt x="93" y="0"/>
                </a:moveTo>
                <a:cubicBezTo>
                  <a:pt x="80" y="15"/>
                  <a:pt x="26" y="8"/>
                  <a:pt x="13" y="92"/>
                </a:cubicBezTo>
                <a:cubicBezTo>
                  <a:pt x="0" y="176"/>
                  <a:pt x="12" y="369"/>
                  <a:pt x="13" y="507"/>
                </a:cubicBezTo>
                <a:cubicBezTo>
                  <a:pt x="14" y="645"/>
                  <a:pt x="5" y="837"/>
                  <a:pt x="19" y="922"/>
                </a:cubicBezTo>
                <a:cubicBezTo>
                  <a:pt x="33" y="1007"/>
                  <a:pt x="82" y="1000"/>
                  <a:pt x="99" y="1020"/>
                </a:cubicBezTo>
              </a:path>
            </a:pathLst>
          </a:custGeom>
          <a:noFill/>
          <a:ln w="28575" cmpd="sng">
            <a:solidFill>
              <a:schemeClr val="accent2"/>
            </a:solidFill>
            <a:round/>
            <a:headEnd/>
            <a:tailEnd/>
          </a:ln>
        </p:spPr>
        <p:txBody>
          <a:bodyPr/>
          <a:lstStyle/>
          <a:p>
            <a:endParaRPr lang="en-US"/>
          </a:p>
        </p:txBody>
      </p:sp>
      <p:sp>
        <p:nvSpPr>
          <p:cNvPr id="37907" name="Freeform 25"/>
          <p:cNvSpPr>
            <a:spLocks/>
          </p:cNvSpPr>
          <p:nvPr/>
        </p:nvSpPr>
        <p:spPr bwMode="auto">
          <a:xfrm>
            <a:off x="5649913" y="1804988"/>
            <a:ext cx="301625" cy="1822450"/>
          </a:xfrm>
          <a:custGeom>
            <a:avLst/>
            <a:gdLst>
              <a:gd name="T0" fmla="*/ 2147483647 w 190"/>
              <a:gd name="T1" fmla="*/ 0 h 1148"/>
              <a:gd name="T2" fmla="*/ 2147483647 w 190"/>
              <a:gd name="T3" fmla="*/ 2147483647 h 1148"/>
              <a:gd name="T4" fmla="*/ 2147483647 w 190"/>
              <a:gd name="T5" fmla="*/ 2147483647 h 1148"/>
              <a:gd name="T6" fmla="*/ 2147483647 w 190"/>
              <a:gd name="T7" fmla="*/ 2147483647 h 1148"/>
              <a:gd name="T8" fmla="*/ 2147483647 w 190"/>
              <a:gd name="T9" fmla="*/ 2147483647 h 1148"/>
              <a:gd name="T10" fmla="*/ 0 60000 65536"/>
              <a:gd name="T11" fmla="*/ 0 60000 65536"/>
              <a:gd name="T12" fmla="*/ 0 60000 65536"/>
              <a:gd name="T13" fmla="*/ 0 60000 65536"/>
              <a:gd name="T14" fmla="*/ 0 60000 65536"/>
              <a:gd name="T15" fmla="*/ 0 w 190"/>
              <a:gd name="T16" fmla="*/ 0 h 1148"/>
              <a:gd name="T17" fmla="*/ 190 w 190"/>
              <a:gd name="T18" fmla="*/ 1148 h 1148"/>
            </a:gdLst>
            <a:ahLst/>
            <a:cxnLst>
              <a:cxn ang="T10">
                <a:pos x="T0" y="T1"/>
              </a:cxn>
              <a:cxn ang="T11">
                <a:pos x="T2" y="T3"/>
              </a:cxn>
              <a:cxn ang="T12">
                <a:pos x="T4" y="T5"/>
              </a:cxn>
              <a:cxn ang="T13">
                <a:pos x="T6" y="T7"/>
              </a:cxn>
              <a:cxn ang="T14">
                <a:pos x="T8" y="T9"/>
              </a:cxn>
            </a:cxnLst>
            <a:rect l="T15" t="T16" r="T17" b="T18"/>
            <a:pathLst>
              <a:path w="190" h="1148">
                <a:moveTo>
                  <a:pt x="167" y="0"/>
                </a:moveTo>
                <a:cubicBezTo>
                  <a:pt x="106" y="23"/>
                  <a:pt x="46" y="47"/>
                  <a:pt x="23" y="144"/>
                </a:cubicBezTo>
                <a:cubicBezTo>
                  <a:pt x="0" y="241"/>
                  <a:pt x="25" y="430"/>
                  <a:pt x="28" y="582"/>
                </a:cubicBezTo>
                <a:cubicBezTo>
                  <a:pt x="31" y="734"/>
                  <a:pt x="13" y="960"/>
                  <a:pt x="40" y="1054"/>
                </a:cubicBezTo>
                <a:cubicBezTo>
                  <a:pt x="67" y="1148"/>
                  <a:pt x="128" y="1147"/>
                  <a:pt x="190" y="1146"/>
                </a:cubicBezTo>
              </a:path>
            </a:pathLst>
          </a:custGeom>
          <a:noFill/>
          <a:ln w="28575" cmpd="sng">
            <a:solidFill>
              <a:schemeClr val="accent2"/>
            </a:solidFill>
            <a:round/>
            <a:headEnd/>
            <a:tailEnd/>
          </a:ln>
        </p:spPr>
        <p:txBody>
          <a:bodyPr/>
          <a:lstStyle/>
          <a:p>
            <a:endParaRPr lang="en-US"/>
          </a:p>
        </p:txBody>
      </p:sp>
      <p:sp>
        <p:nvSpPr>
          <p:cNvPr id="37908" name="Freeform 26"/>
          <p:cNvSpPr>
            <a:spLocks/>
          </p:cNvSpPr>
          <p:nvPr/>
        </p:nvSpPr>
        <p:spPr bwMode="auto">
          <a:xfrm>
            <a:off x="5548313" y="1695450"/>
            <a:ext cx="412750" cy="2057400"/>
          </a:xfrm>
          <a:custGeom>
            <a:avLst/>
            <a:gdLst>
              <a:gd name="T0" fmla="*/ 2147483647 w 260"/>
              <a:gd name="T1" fmla="*/ 0 h 1296"/>
              <a:gd name="T2" fmla="*/ 2147483647 w 260"/>
              <a:gd name="T3" fmla="*/ 2147483647 h 1296"/>
              <a:gd name="T4" fmla="*/ 2147483647 w 260"/>
              <a:gd name="T5" fmla="*/ 2147483647 h 1296"/>
              <a:gd name="T6" fmla="*/ 2147483647 w 260"/>
              <a:gd name="T7" fmla="*/ 2147483647 h 1296"/>
              <a:gd name="T8" fmla="*/ 2147483647 w 260"/>
              <a:gd name="T9" fmla="*/ 2147483647 h 1296"/>
              <a:gd name="T10" fmla="*/ 0 60000 65536"/>
              <a:gd name="T11" fmla="*/ 0 60000 65536"/>
              <a:gd name="T12" fmla="*/ 0 60000 65536"/>
              <a:gd name="T13" fmla="*/ 0 60000 65536"/>
              <a:gd name="T14" fmla="*/ 0 60000 65536"/>
              <a:gd name="T15" fmla="*/ 0 w 260"/>
              <a:gd name="T16" fmla="*/ 0 h 1296"/>
              <a:gd name="T17" fmla="*/ 260 w 260"/>
              <a:gd name="T18" fmla="*/ 1296 h 1296"/>
            </a:gdLst>
            <a:ahLst/>
            <a:cxnLst>
              <a:cxn ang="T10">
                <a:pos x="T0" y="T1"/>
              </a:cxn>
              <a:cxn ang="T11">
                <a:pos x="T2" y="T3"/>
              </a:cxn>
              <a:cxn ang="T12">
                <a:pos x="T4" y="T5"/>
              </a:cxn>
              <a:cxn ang="T13">
                <a:pos x="T6" y="T7"/>
              </a:cxn>
              <a:cxn ang="T14">
                <a:pos x="T8" y="T9"/>
              </a:cxn>
            </a:cxnLst>
            <a:rect l="T15" t="T16" r="T17" b="T18"/>
            <a:pathLst>
              <a:path w="260" h="1296">
                <a:moveTo>
                  <a:pt x="231" y="0"/>
                </a:moveTo>
                <a:cubicBezTo>
                  <a:pt x="198" y="24"/>
                  <a:pt x="70" y="35"/>
                  <a:pt x="35" y="144"/>
                </a:cubicBezTo>
                <a:cubicBezTo>
                  <a:pt x="0" y="253"/>
                  <a:pt x="19" y="483"/>
                  <a:pt x="23" y="656"/>
                </a:cubicBezTo>
                <a:cubicBezTo>
                  <a:pt x="27" y="829"/>
                  <a:pt x="19" y="1074"/>
                  <a:pt x="58" y="1181"/>
                </a:cubicBezTo>
                <a:cubicBezTo>
                  <a:pt x="97" y="1288"/>
                  <a:pt x="218" y="1272"/>
                  <a:pt x="260" y="1296"/>
                </a:cubicBezTo>
              </a:path>
            </a:pathLst>
          </a:custGeom>
          <a:noFill/>
          <a:ln w="28575" cmpd="sng">
            <a:solidFill>
              <a:schemeClr val="accent2"/>
            </a:solidFill>
            <a:round/>
            <a:headEnd/>
            <a:tailEnd/>
          </a:ln>
        </p:spPr>
        <p:txBody>
          <a:bodyPr/>
          <a:lstStyle/>
          <a:p>
            <a:endParaRPr lang="en-US"/>
          </a:p>
        </p:txBody>
      </p:sp>
      <p:sp>
        <p:nvSpPr>
          <p:cNvPr id="37909" name="Line 27"/>
          <p:cNvSpPr>
            <a:spLocks noChangeShapeType="1"/>
          </p:cNvSpPr>
          <p:nvPr/>
        </p:nvSpPr>
        <p:spPr bwMode="auto">
          <a:xfrm>
            <a:off x="6272213" y="1379538"/>
            <a:ext cx="0" cy="2613025"/>
          </a:xfrm>
          <a:prstGeom prst="line">
            <a:avLst/>
          </a:prstGeom>
          <a:noFill/>
          <a:ln w="28575">
            <a:solidFill>
              <a:schemeClr val="accent2"/>
            </a:solidFill>
            <a:round/>
            <a:headEnd/>
            <a:tailEnd/>
          </a:ln>
        </p:spPr>
        <p:txBody>
          <a:bodyPr/>
          <a:lstStyle/>
          <a:p>
            <a:endParaRPr lang="en-US"/>
          </a:p>
        </p:txBody>
      </p:sp>
      <p:sp>
        <p:nvSpPr>
          <p:cNvPr id="37910" name="Line 28"/>
          <p:cNvSpPr>
            <a:spLocks noChangeShapeType="1"/>
          </p:cNvSpPr>
          <p:nvPr/>
        </p:nvSpPr>
        <p:spPr bwMode="auto">
          <a:xfrm>
            <a:off x="6173788" y="1412875"/>
            <a:ext cx="0" cy="2581275"/>
          </a:xfrm>
          <a:prstGeom prst="line">
            <a:avLst/>
          </a:prstGeom>
          <a:noFill/>
          <a:ln w="28575">
            <a:solidFill>
              <a:schemeClr val="accent2"/>
            </a:solidFill>
            <a:round/>
            <a:headEnd/>
            <a:tailEnd/>
          </a:ln>
        </p:spPr>
        <p:txBody>
          <a:bodyPr/>
          <a:lstStyle/>
          <a:p>
            <a:endParaRPr lang="en-US"/>
          </a:p>
        </p:txBody>
      </p:sp>
      <p:sp>
        <p:nvSpPr>
          <p:cNvPr id="37911" name="Line 29"/>
          <p:cNvSpPr>
            <a:spLocks noChangeShapeType="1"/>
          </p:cNvSpPr>
          <p:nvPr/>
        </p:nvSpPr>
        <p:spPr bwMode="auto">
          <a:xfrm>
            <a:off x="6053138" y="2011363"/>
            <a:ext cx="0" cy="1398587"/>
          </a:xfrm>
          <a:prstGeom prst="line">
            <a:avLst/>
          </a:prstGeom>
          <a:noFill/>
          <a:ln w="28575">
            <a:solidFill>
              <a:schemeClr val="accent2"/>
            </a:solidFill>
            <a:round/>
            <a:headEnd/>
            <a:tailEnd/>
          </a:ln>
        </p:spPr>
        <p:txBody>
          <a:bodyPr/>
          <a:lstStyle/>
          <a:p>
            <a:endParaRPr lang="en-US"/>
          </a:p>
        </p:txBody>
      </p:sp>
      <p:sp>
        <p:nvSpPr>
          <p:cNvPr id="37912" name="Line 90"/>
          <p:cNvSpPr>
            <a:spLocks noChangeShapeType="1"/>
          </p:cNvSpPr>
          <p:nvPr/>
        </p:nvSpPr>
        <p:spPr bwMode="auto">
          <a:xfrm>
            <a:off x="7175500" y="2381250"/>
            <a:ext cx="0" cy="723900"/>
          </a:xfrm>
          <a:prstGeom prst="line">
            <a:avLst/>
          </a:prstGeom>
          <a:noFill/>
          <a:ln w="38100">
            <a:solidFill>
              <a:schemeClr val="accent2"/>
            </a:solidFill>
            <a:round/>
            <a:headEnd/>
            <a:tailEnd/>
          </a:ln>
        </p:spPr>
        <p:txBody>
          <a:bodyPr/>
          <a:lstStyle/>
          <a:p>
            <a:endParaRPr lang="en-US"/>
          </a:p>
        </p:txBody>
      </p:sp>
      <p:sp>
        <p:nvSpPr>
          <p:cNvPr id="37913" name="Oval 31"/>
          <p:cNvSpPr>
            <a:spLocks noChangeArrowheads="1"/>
          </p:cNvSpPr>
          <p:nvPr/>
        </p:nvSpPr>
        <p:spPr bwMode="auto">
          <a:xfrm>
            <a:off x="6840538" y="2063750"/>
            <a:ext cx="674687" cy="674688"/>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4" name="Oval 32"/>
          <p:cNvSpPr>
            <a:spLocks noChangeArrowheads="1"/>
          </p:cNvSpPr>
          <p:nvPr/>
        </p:nvSpPr>
        <p:spPr bwMode="auto">
          <a:xfrm>
            <a:off x="6950075" y="2168525"/>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5" name="Oval 33"/>
          <p:cNvSpPr>
            <a:spLocks noChangeArrowheads="1"/>
          </p:cNvSpPr>
          <p:nvPr/>
        </p:nvSpPr>
        <p:spPr bwMode="auto">
          <a:xfrm>
            <a:off x="7050088" y="2266950"/>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6" name="Oval 34"/>
          <p:cNvSpPr>
            <a:spLocks noChangeArrowheads="1"/>
          </p:cNvSpPr>
          <p:nvPr/>
        </p:nvSpPr>
        <p:spPr bwMode="auto">
          <a:xfrm>
            <a:off x="7118350" y="2332038"/>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17" name="Oval 35"/>
          <p:cNvSpPr>
            <a:spLocks noChangeArrowheads="1"/>
          </p:cNvSpPr>
          <p:nvPr/>
        </p:nvSpPr>
        <p:spPr bwMode="auto">
          <a:xfrm>
            <a:off x="6842125" y="2747963"/>
            <a:ext cx="674688"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8" name="Oval 36"/>
          <p:cNvSpPr>
            <a:spLocks noChangeArrowheads="1"/>
          </p:cNvSpPr>
          <p:nvPr/>
        </p:nvSpPr>
        <p:spPr bwMode="auto">
          <a:xfrm>
            <a:off x="6951663" y="2852738"/>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9" name="Oval 37"/>
          <p:cNvSpPr>
            <a:spLocks noChangeArrowheads="1"/>
          </p:cNvSpPr>
          <p:nvPr/>
        </p:nvSpPr>
        <p:spPr bwMode="auto">
          <a:xfrm>
            <a:off x="7051675" y="2951163"/>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20" name="Oval 38"/>
          <p:cNvSpPr>
            <a:spLocks noChangeArrowheads="1"/>
          </p:cNvSpPr>
          <p:nvPr/>
        </p:nvSpPr>
        <p:spPr bwMode="auto">
          <a:xfrm>
            <a:off x="7119938" y="3016250"/>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21" name="Freeform 39"/>
          <p:cNvSpPr>
            <a:spLocks/>
          </p:cNvSpPr>
          <p:nvPr/>
        </p:nvSpPr>
        <p:spPr bwMode="auto">
          <a:xfrm>
            <a:off x="7015163" y="2270125"/>
            <a:ext cx="171450" cy="933450"/>
          </a:xfrm>
          <a:custGeom>
            <a:avLst/>
            <a:gdLst>
              <a:gd name="T0" fmla="*/ 2147483647 w 108"/>
              <a:gd name="T1" fmla="*/ 0 h 588"/>
              <a:gd name="T2" fmla="*/ 2147483647 w 108"/>
              <a:gd name="T3" fmla="*/ 2147483647 h 588"/>
              <a:gd name="T4" fmla="*/ 2147483647 w 108"/>
              <a:gd name="T5" fmla="*/ 2147483647 h 588"/>
              <a:gd name="T6" fmla="*/ 2147483647 w 108"/>
              <a:gd name="T7" fmla="*/ 2147483647 h 588"/>
              <a:gd name="T8" fmla="*/ 2147483647 w 108"/>
              <a:gd name="T9" fmla="*/ 2147483647 h 588"/>
              <a:gd name="T10" fmla="*/ 0 60000 65536"/>
              <a:gd name="T11" fmla="*/ 0 60000 65536"/>
              <a:gd name="T12" fmla="*/ 0 60000 65536"/>
              <a:gd name="T13" fmla="*/ 0 60000 65536"/>
              <a:gd name="T14" fmla="*/ 0 60000 65536"/>
              <a:gd name="T15" fmla="*/ 0 w 108"/>
              <a:gd name="T16" fmla="*/ 0 h 588"/>
              <a:gd name="T17" fmla="*/ 108 w 108"/>
              <a:gd name="T18" fmla="*/ 588 h 588"/>
            </a:gdLst>
            <a:ahLst/>
            <a:cxnLst>
              <a:cxn ang="T10">
                <a:pos x="T0" y="T1"/>
              </a:cxn>
              <a:cxn ang="T11">
                <a:pos x="T2" y="T3"/>
              </a:cxn>
              <a:cxn ang="T12">
                <a:pos x="T4" y="T5"/>
              </a:cxn>
              <a:cxn ang="T13">
                <a:pos x="T6" y="T7"/>
              </a:cxn>
              <a:cxn ang="T14">
                <a:pos x="T8" y="T9"/>
              </a:cxn>
            </a:cxnLst>
            <a:rect l="T15" t="T16" r="T17" b="T18"/>
            <a:pathLst>
              <a:path w="108" h="588">
                <a:moveTo>
                  <a:pt x="102" y="0"/>
                </a:moveTo>
                <a:cubicBezTo>
                  <a:pt x="87" y="10"/>
                  <a:pt x="28" y="10"/>
                  <a:pt x="14" y="59"/>
                </a:cubicBezTo>
                <a:cubicBezTo>
                  <a:pt x="0" y="108"/>
                  <a:pt x="14" y="212"/>
                  <a:pt x="17" y="292"/>
                </a:cubicBezTo>
                <a:cubicBezTo>
                  <a:pt x="20" y="372"/>
                  <a:pt x="17" y="488"/>
                  <a:pt x="32" y="537"/>
                </a:cubicBezTo>
                <a:cubicBezTo>
                  <a:pt x="47" y="586"/>
                  <a:pt x="92" y="578"/>
                  <a:pt x="108" y="588"/>
                </a:cubicBezTo>
              </a:path>
            </a:pathLst>
          </a:custGeom>
          <a:noFill/>
          <a:ln w="28575" cmpd="sng">
            <a:solidFill>
              <a:schemeClr val="accent2"/>
            </a:solidFill>
            <a:round/>
            <a:headEnd/>
            <a:tailEnd/>
          </a:ln>
        </p:spPr>
        <p:txBody>
          <a:bodyPr/>
          <a:lstStyle/>
          <a:p>
            <a:endParaRPr lang="en-US"/>
          </a:p>
        </p:txBody>
      </p:sp>
      <p:sp>
        <p:nvSpPr>
          <p:cNvPr id="37922" name="Freeform 40"/>
          <p:cNvSpPr>
            <a:spLocks/>
          </p:cNvSpPr>
          <p:nvPr/>
        </p:nvSpPr>
        <p:spPr bwMode="auto">
          <a:xfrm>
            <a:off x="6910388" y="2160588"/>
            <a:ext cx="285750" cy="1144587"/>
          </a:xfrm>
          <a:custGeom>
            <a:avLst/>
            <a:gdLst>
              <a:gd name="T0" fmla="*/ 2147483647 w 180"/>
              <a:gd name="T1" fmla="*/ 0 h 721"/>
              <a:gd name="T2" fmla="*/ 2147483647 w 180"/>
              <a:gd name="T3" fmla="*/ 2147483647 h 721"/>
              <a:gd name="T4" fmla="*/ 2147483647 w 180"/>
              <a:gd name="T5" fmla="*/ 2147483647 h 721"/>
              <a:gd name="T6" fmla="*/ 2147483647 w 180"/>
              <a:gd name="T7" fmla="*/ 2147483647 h 721"/>
              <a:gd name="T8" fmla="*/ 2147483647 w 180"/>
              <a:gd name="T9" fmla="*/ 2147483647 h 721"/>
              <a:gd name="T10" fmla="*/ 0 60000 65536"/>
              <a:gd name="T11" fmla="*/ 0 60000 65536"/>
              <a:gd name="T12" fmla="*/ 0 60000 65536"/>
              <a:gd name="T13" fmla="*/ 0 60000 65536"/>
              <a:gd name="T14" fmla="*/ 0 60000 65536"/>
              <a:gd name="T15" fmla="*/ 0 w 180"/>
              <a:gd name="T16" fmla="*/ 0 h 721"/>
              <a:gd name="T17" fmla="*/ 180 w 180"/>
              <a:gd name="T18" fmla="*/ 721 h 721"/>
            </a:gdLst>
            <a:ahLst/>
            <a:cxnLst>
              <a:cxn ang="T10">
                <a:pos x="T0" y="T1"/>
              </a:cxn>
              <a:cxn ang="T11">
                <a:pos x="T2" y="T3"/>
              </a:cxn>
              <a:cxn ang="T12">
                <a:pos x="T4" y="T5"/>
              </a:cxn>
              <a:cxn ang="T13">
                <a:pos x="T6" y="T7"/>
              </a:cxn>
              <a:cxn ang="T14">
                <a:pos x="T8" y="T9"/>
              </a:cxn>
            </a:cxnLst>
            <a:rect l="T15" t="T16" r="T17" b="T18"/>
            <a:pathLst>
              <a:path w="180" h="721">
                <a:moveTo>
                  <a:pt x="157" y="0"/>
                </a:moveTo>
                <a:cubicBezTo>
                  <a:pt x="135" y="17"/>
                  <a:pt x="46" y="39"/>
                  <a:pt x="23" y="100"/>
                </a:cubicBezTo>
                <a:cubicBezTo>
                  <a:pt x="0" y="161"/>
                  <a:pt x="15" y="275"/>
                  <a:pt x="18" y="366"/>
                </a:cubicBezTo>
                <a:cubicBezTo>
                  <a:pt x="21" y="457"/>
                  <a:pt x="13" y="588"/>
                  <a:pt x="40" y="647"/>
                </a:cubicBezTo>
                <a:cubicBezTo>
                  <a:pt x="67" y="706"/>
                  <a:pt x="151" y="706"/>
                  <a:pt x="180" y="721"/>
                </a:cubicBezTo>
              </a:path>
            </a:pathLst>
          </a:custGeom>
          <a:noFill/>
          <a:ln w="28575" cmpd="sng">
            <a:solidFill>
              <a:schemeClr val="accent2"/>
            </a:solidFill>
            <a:round/>
            <a:headEnd/>
            <a:tailEnd/>
          </a:ln>
        </p:spPr>
        <p:txBody>
          <a:bodyPr/>
          <a:lstStyle/>
          <a:p>
            <a:endParaRPr lang="en-US"/>
          </a:p>
        </p:txBody>
      </p:sp>
      <p:sp>
        <p:nvSpPr>
          <p:cNvPr id="37923" name="Freeform 41"/>
          <p:cNvSpPr>
            <a:spLocks/>
          </p:cNvSpPr>
          <p:nvPr/>
        </p:nvSpPr>
        <p:spPr bwMode="auto">
          <a:xfrm>
            <a:off x="6827838" y="2060575"/>
            <a:ext cx="377825" cy="1371600"/>
          </a:xfrm>
          <a:custGeom>
            <a:avLst/>
            <a:gdLst>
              <a:gd name="T0" fmla="*/ 2147483647 w 238"/>
              <a:gd name="T1" fmla="*/ 0 h 864"/>
              <a:gd name="T2" fmla="*/ 2147483647 w 238"/>
              <a:gd name="T3" fmla="*/ 2147483647 h 864"/>
              <a:gd name="T4" fmla="*/ 2147483647 w 238"/>
              <a:gd name="T5" fmla="*/ 2147483647 h 864"/>
              <a:gd name="T6" fmla="*/ 2147483647 w 238"/>
              <a:gd name="T7" fmla="*/ 2147483647 h 864"/>
              <a:gd name="T8" fmla="*/ 2147483647 w 238"/>
              <a:gd name="T9" fmla="*/ 2147483647 h 864"/>
              <a:gd name="T10" fmla="*/ 0 60000 65536"/>
              <a:gd name="T11" fmla="*/ 0 60000 65536"/>
              <a:gd name="T12" fmla="*/ 0 60000 65536"/>
              <a:gd name="T13" fmla="*/ 0 60000 65536"/>
              <a:gd name="T14" fmla="*/ 0 60000 65536"/>
              <a:gd name="T15" fmla="*/ 0 w 238"/>
              <a:gd name="T16" fmla="*/ 0 h 864"/>
              <a:gd name="T17" fmla="*/ 238 w 238"/>
              <a:gd name="T18" fmla="*/ 864 h 864"/>
            </a:gdLst>
            <a:ahLst/>
            <a:cxnLst>
              <a:cxn ang="T10">
                <a:pos x="T0" y="T1"/>
              </a:cxn>
              <a:cxn ang="T11">
                <a:pos x="T2" y="T3"/>
              </a:cxn>
              <a:cxn ang="T12">
                <a:pos x="T4" y="T5"/>
              </a:cxn>
              <a:cxn ang="T13">
                <a:pos x="T6" y="T7"/>
              </a:cxn>
              <a:cxn ang="T14">
                <a:pos x="T8" y="T9"/>
              </a:cxn>
            </a:cxnLst>
            <a:rect l="T15" t="T16" r="T17" b="T18"/>
            <a:pathLst>
              <a:path w="238" h="864">
                <a:moveTo>
                  <a:pt x="209" y="0"/>
                </a:moveTo>
                <a:cubicBezTo>
                  <a:pt x="181" y="15"/>
                  <a:pt x="75" y="20"/>
                  <a:pt x="40" y="93"/>
                </a:cubicBezTo>
                <a:cubicBezTo>
                  <a:pt x="5" y="166"/>
                  <a:pt x="0" y="326"/>
                  <a:pt x="1" y="437"/>
                </a:cubicBezTo>
                <a:cubicBezTo>
                  <a:pt x="2" y="548"/>
                  <a:pt x="6" y="691"/>
                  <a:pt x="46" y="762"/>
                </a:cubicBezTo>
                <a:cubicBezTo>
                  <a:pt x="86" y="833"/>
                  <a:pt x="198" y="843"/>
                  <a:pt x="238" y="864"/>
                </a:cubicBezTo>
              </a:path>
            </a:pathLst>
          </a:custGeom>
          <a:noFill/>
          <a:ln w="28575" cmpd="sng">
            <a:solidFill>
              <a:schemeClr val="accent2"/>
            </a:solidFill>
            <a:round/>
            <a:headEnd/>
            <a:tailEnd/>
          </a:ln>
        </p:spPr>
        <p:txBody>
          <a:bodyPr/>
          <a:lstStyle/>
          <a:p>
            <a:endParaRPr lang="en-US"/>
          </a:p>
        </p:txBody>
      </p:sp>
      <p:sp>
        <p:nvSpPr>
          <p:cNvPr id="37924" name="Line 44"/>
          <p:cNvSpPr>
            <a:spLocks noChangeShapeType="1"/>
          </p:cNvSpPr>
          <p:nvPr/>
        </p:nvSpPr>
        <p:spPr bwMode="auto">
          <a:xfrm>
            <a:off x="7516813" y="1782763"/>
            <a:ext cx="0" cy="1890712"/>
          </a:xfrm>
          <a:prstGeom prst="line">
            <a:avLst/>
          </a:prstGeom>
          <a:noFill/>
          <a:ln w="28575">
            <a:solidFill>
              <a:schemeClr val="accent2"/>
            </a:solidFill>
            <a:round/>
            <a:headEnd/>
            <a:tailEnd/>
          </a:ln>
        </p:spPr>
        <p:txBody>
          <a:bodyPr/>
          <a:lstStyle/>
          <a:p>
            <a:endParaRPr lang="en-US"/>
          </a:p>
        </p:txBody>
      </p:sp>
      <p:sp>
        <p:nvSpPr>
          <p:cNvPr id="37925" name="Line 45"/>
          <p:cNvSpPr>
            <a:spLocks noChangeShapeType="1"/>
          </p:cNvSpPr>
          <p:nvPr/>
        </p:nvSpPr>
        <p:spPr bwMode="auto">
          <a:xfrm>
            <a:off x="7418388" y="1779588"/>
            <a:ext cx="0" cy="1895475"/>
          </a:xfrm>
          <a:prstGeom prst="line">
            <a:avLst/>
          </a:prstGeom>
          <a:noFill/>
          <a:ln w="28575">
            <a:solidFill>
              <a:schemeClr val="accent2"/>
            </a:solidFill>
            <a:round/>
            <a:headEnd/>
            <a:tailEnd/>
          </a:ln>
        </p:spPr>
        <p:txBody>
          <a:bodyPr/>
          <a:lstStyle/>
          <a:p>
            <a:endParaRPr lang="en-US"/>
          </a:p>
        </p:txBody>
      </p:sp>
      <p:sp>
        <p:nvSpPr>
          <p:cNvPr id="37926" name="Line 46"/>
          <p:cNvSpPr>
            <a:spLocks noChangeShapeType="1"/>
          </p:cNvSpPr>
          <p:nvPr/>
        </p:nvSpPr>
        <p:spPr bwMode="auto">
          <a:xfrm>
            <a:off x="7297738" y="2366963"/>
            <a:ext cx="0" cy="722312"/>
          </a:xfrm>
          <a:prstGeom prst="line">
            <a:avLst/>
          </a:prstGeom>
          <a:noFill/>
          <a:ln w="28575">
            <a:solidFill>
              <a:schemeClr val="accent2"/>
            </a:solidFill>
            <a:round/>
            <a:headEnd/>
            <a:tailEnd/>
          </a:ln>
        </p:spPr>
        <p:txBody>
          <a:bodyPr/>
          <a:lstStyle/>
          <a:p>
            <a:endParaRPr lang="en-US"/>
          </a:p>
        </p:txBody>
      </p:sp>
      <p:sp>
        <p:nvSpPr>
          <p:cNvPr id="37927" name="Line 90"/>
          <p:cNvSpPr>
            <a:spLocks noChangeShapeType="1"/>
          </p:cNvSpPr>
          <p:nvPr/>
        </p:nvSpPr>
        <p:spPr bwMode="auto">
          <a:xfrm>
            <a:off x="8355013" y="2181225"/>
            <a:ext cx="0" cy="723900"/>
          </a:xfrm>
          <a:prstGeom prst="line">
            <a:avLst/>
          </a:prstGeom>
          <a:noFill/>
          <a:ln w="38100">
            <a:solidFill>
              <a:schemeClr val="accent2"/>
            </a:solidFill>
            <a:round/>
            <a:headEnd/>
            <a:tailEnd/>
          </a:ln>
        </p:spPr>
        <p:txBody>
          <a:bodyPr/>
          <a:lstStyle/>
          <a:p>
            <a:endParaRPr lang="en-US"/>
          </a:p>
        </p:txBody>
      </p:sp>
      <p:sp>
        <p:nvSpPr>
          <p:cNvPr id="37928" name="Oval 50"/>
          <p:cNvSpPr>
            <a:spLocks noChangeArrowheads="1"/>
          </p:cNvSpPr>
          <p:nvPr/>
        </p:nvSpPr>
        <p:spPr bwMode="auto">
          <a:xfrm>
            <a:off x="8021638" y="2405063"/>
            <a:ext cx="674687"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29" name="Oval 51"/>
          <p:cNvSpPr>
            <a:spLocks noChangeArrowheads="1"/>
          </p:cNvSpPr>
          <p:nvPr/>
        </p:nvSpPr>
        <p:spPr bwMode="auto">
          <a:xfrm>
            <a:off x="8131175" y="2509838"/>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30" name="Oval 52"/>
          <p:cNvSpPr>
            <a:spLocks noChangeArrowheads="1"/>
          </p:cNvSpPr>
          <p:nvPr/>
        </p:nvSpPr>
        <p:spPr bwMode="auto">
          <a:xfrm>
            <a:off x="8231188" y="2608263"/>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31" name="Oval 53"/>
          <p:cNvSpPr>
            <a:spLocks noChangeArrowheads="1"/>
          </p:cNvSpPr>
          <p:nvPr/>
        </p:nvSpPr>
        <p:spPr bwMode="auto">
          <a:xfrm>
            <a:off x="8299450" y="2673350"/>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32" name="Freeform 54"/>
          <p:cNvSpPr>
            <a:spLocks/>
          </p:cNvSpPr>
          <p:nvPr/>
        </p:nvSpPr>
        <p:spPr bwMode="auto">
          <a:xfrm>
            <a:off x="8223250" y="2592388"/>
            <a:ext cx="149225" cy="266700"/>
          </a:xfrm>
          <a:custGeom>
            <a:avLst/>
            <a:gdLst>
              <a:gd name="T0" fmla="*/ 2147483647 w 94"/>
              <a:gd name="T1" fmla="*/ 0 h 168"/>
              <a:gd name="T2" fmla="*/ 2147483647 w 94"/>
              <a:gd name="T3" fmla="*/ 2147483647 h 168"/>
              <a:gd name="T4" fmla="*/ 2147483647 w 94"/>
              <a:gd name="T5" fmla="*/ 2147483647 h 168"/>
              <a:gd name="T6" fmla="*/ 2147483647 w 94"/>
              <a:gd name="T7" fmla="*/ 2147483647 h 168"/>
              <a:gd name="T8" fmla="*/ 2147483647 w 94"/>
              <a:gd name="T9" fmla="*/ 2147483647 h 168"/>
              <a:gd name="T10" fmla="*/ 0 60000 65536"/>
              <a:gd name="T11" fmla="*/ 0 60000 65536"/>
              <a:gd name="T12" fmla="*/ 0 60000 65536"/>
              <a:gd name="T13" fmla="*/ 0 60000 65536"/>
              <a:gd name="T14" fmla="*/ 0 60000 65536"/>
              <a:gd name="T15" fmla="*/ 0 w 94"/>
              <a:gd name="T16" fmla="*/ 0 h 168"/>
              <a:gd name="T17" fmla="*/ 94 w 94"/>
              <a:gd name="T18" fmla="*/ 168 h 168"/>
            </a:gdLst>
            <a:ahLst/>
            <a:cxnLst>
              <a:cxn ang="T10">
                <a:pos x="T0" y="T1"/>
              </a:cxn>
              <a:cxn ang="T11">
                <a:pos x="T2" y="T3"/>
              </a:cxn>
              <a:cxn ang="T12">
                <a:pos x="T4" y="T5"/>
              </a:cxn>
              <a:cxn ang="T13">
                <a:pos x="T6" y="T7"/>
              </a:cxn>
              <a:cxn ang="T14">
                <a:pos x="T8" y="T9"/>
              </a:cxn>
            </a:cxnLst>
            <a:rect l="T15" t="T16" r="T17" b="T18"/>
            <a:pathLst>
              <a:path w="94" h="168">
                <a:moveTo>
                  <a:pt x="94" y="0"/>
                </a:moveTo>
                <a:cubicBezTo>
                  <a:pt x="83" y="4"/>
                  <a:pt x="40" y="10"/>
                  <a:pt x="25" y="24"/>
                </a:cubicBezTo>
                <a:cubicBezTo>
                  <a:pt x="10" y="38"/>
                  <a:pt x="2" y="66"/>
                  <a:pt x="1" y="85"/>
                </a:cubicBezTo>
                <a:cubicBezTo>
                  <a:pt x="0" y="104"/>
                  <a:pt x="6" y="125"/>
                  <a:pt x="19" y="139"/>
                </a:cubicBezTo>
                <a:cubicBezTo>
                  <a:pt x="32" y="153"/>
                  <a:pt x="69" y="162"/>
                  <a:pt x="82" y="168"/>
                </a:cubicBezTo>
              </a:path>
            </a:pathLst>
          </a:custGeom>
          <a:noFill/>
          <a:ln w="28575" cmpd="sng">
            <a:solidFill>
              <a:schemeClr val="accent2"/>
            </a:solidFill>
            <a:round/>
            <a:headEnd/>
            <a:tailEnd/>
          </a:ln>
        </p:spPr>
        <p:txBody>
          <a:bodyPr/>
          <a:lstStyle/>
          <a:p>
            <a:endParaRPr lang="en-US"/>
          </a:p>
        </p:txBody>
      </p:sp>
      <p:sp>
        <p:nvSpPr>
          <p:cNvPr id="37933" name="Freeform 55"/>
          <p:cNvSpPr>
            <a:spLocks/>
          </p:cNvSpPr>
          <p:nvPr/>
        </p:nvSpPr>
        <p:spPr bwMode="auto">
          <a:xfrm>
            <a:off x="8116888" y="2500313"/>
            <a:ext cx="258762" cy="468312"/>
          </a:xfrm>
          <a:custGeom>
            <a:avLst/>
            <a:gdLst>
              <a:gd name="T0" fmla="*/ 2147483647 w 163"/>
              <a:gd name="T1" fmla="*/ 0 h 295"/>
              <a:gd name="T2" fmla="*/ 2147483647 w 163"/>
              <a:gd name="T3" fmla="*/ 2147483647 h 295"/>
              <a:gd name="T4" fmla="*/ 2147483647 w 163"/>
              <a:gd name="T5" fmla="*/ 2147483647 h 295"/>
              <a:gd name="T6" fmla="*/ 2147483647 w 163"/>
              <a:gd name="T7" fmla="*/ 2147483647 h 295"/>
              <a:gd name="T8" fmla="*/ 2147483647 w 163"/>
              <a:gd name="T9" fmla="*/ 2147483647 h 295"/>
              <a:gd name="T10" fmla="*/ 0 60000 65536"/>
              <a:gd name="T11" fmla="*/ 0 60000 65536"/>
              <a:gd name="T12" fmla="*/ 0 60000 65536"/>
              <a:gd name="T13" fmla="*/ 0 60000 65536"/>
              <a:gd name="T14" fmla="*/ 0 60000 65536"/>
              <a:gd name="T15" fmla="*/ 0 w 163"/>
              <a:gd name="T16" fmla="*/ 0 h 295"/>
              <a:gd name="T17" fmla="*/ 163 w 163"/>
              <a:gd name="T18" fmla="*/ 295 h 295"/>
            </a:gdLst>
            <a:ahLst/>
            <a:cxnLst>
              <a:cxn ang="T10">
                <a:pos x="T0" y="T1"/>
              </a:cxn>
              <a:cxn ang="T11">
                <a:pos x="T2" y="T3"/>
              </a:cxn>
              <a:cxn ang="T12">
                <a:pos x="T4" y="T5"/>
              </a:cxn>
              <a:cxn ang="T13">
                <a:pos x="T6" y="T7"/>
              </a:cxn>
              <a:cxn ang="T14">
                <a:pos x="T8" y="T9"/>
              </a:cxn>
            </a:cxnLst>
            <a:rect l="T15" t="T16" r="T17" b="T18"/>
            <a:pathLst>
              <a:path w="163" h="295">
                <a:moveTo>
                  <a:pt x="140" y="0"/>
                </a:moveTo>
                <a:cubicBezTo>
                  <a:pt x="125" y="7"/>
                  <a:pt x="74" y="16"/>
                  <a:pt x="51" y="41"/>
                </a:cubicBezTo>
                <a:cubicBezTo>
                  <a:pt x="28" y="66"/>
                  <a:pt x="2" y="115"/>
                  <a:pt x="1" y="150"/>
                </a:cubicBezTo>
                <a:cubicBezTo>
                  <a:pt x="0" y="185"/>
                  <a:pt x="19" y="230"/>
                  <a:pt x="46" y="254"/>
                </a:cubicBezTo>
                <a:cubicBezTo>
                  <a:pt x="73" y="278"/>
                  <a:pt x="139" y="287"/>
                  <a:pt x="163" y="295"/>
                </a:cubicBezTo>
              </a:path>
            </a:pathLst>
          </a:custGeom>
          <a:noFill/>
          <a:ln w="28575" cmpd="sng">
            <a:solidFill>
              <a:schemeClr val="accent2"/>
            </a:solidFill>
            <a:round/>
            <a:headEnd/>
            <a:tailEnd/>
          </a:ln>
        </p:spPr>
        <p:txBody>
          <a:bodyPr/>
          <a:lstStyle/>
          <a:p>
            <a:endParaRPr lang="en-US"/>
          </a:p>
        </p:txBody>
      </p:sp>
      <p:sp>
        <p:nvSpPr>
          <p:cNvPr id="37934" name="Freeform 56"/>
          <p:cNvSpPr>
            <a:spLocks/>
          </p:cNvSpPr>
          <p:nvPr/>
        </p:nvSpPr>
        <p:spPr bwMode="auto">
          <a:xfrm>
            <a:off x="8007350" y="2390775"/>
            <a:ext cx="377825" cy="703263"/>
          </a:xfrm>
          <a:custGeom>
            <a:avLst/>
            <a:gdLst>
              <a:gd name="T0" fmla="*/ 2147483647 w 238"/>
              <a:gd name="T1" fmla="*/ 0 h 443"/>
              <a:gd name="T2" fmla="*/ 2147483647 w 238"/>
              <a:gd name="T3" fmla="*/ 2147483647 h 443"/>
              <a:gd name="T4" fmla="*/ 2147483647 w 238"/>
              <a:gd name="T5" fmla="*/ 2147483647 h 443"/>
              <a:gd name="T6" fmla="*/ 2147483647 w 238"/>
              <a:gd name="T7" fmla="*/ 2147483647 h 443"/>
              <a:gd name="T8" fmla="*/ 2147483647 w 238"/>
              <a:gd name="T9" fmla="*/ 2147483647 h 443"/>
              <a:gd name="T10" fmla="*/ 0 60000 65536"/>
              <a:gd name="T11" fmla="*/ 0 60000 65536"/>
              <a:gd name="T12" fmla="*/ 0 60000 65536"/>
              <a:gd name="T13" fmla="*/ 0 60000 65536"/>
              <a:gd name="T14" fmla="*/ 0 60000 65536"/>
              <a:gd name="T15" fmla="*/ 0 w 238"/>
              <a:gd name="T16" fmla="*/ 0 h 443"/>
              <a:gd name="T17" fmla="*/ 238 w 238"/>
              <a:gd name="T18" fmla="*/ 443 h 443"/>
            </a:gdLst>
            <a:ahLst/>
            <a:cxnLst>
              <a:cxn ang="T10">
                <a:pos x="T0" y="T1"/>
              </a:cxn>
              <a:cxn ang="T11">
                <a:pos x="T2" y="T3"/>
              </a:cxn>
              <a:cxn ang="T12">
                <a:pos x="T4" y="T5"/>
              </a:cxn>
              <a:cxn ang="T13">
                <a:pos x="T6" y="T7"/>
              </a:cxn>
              <a:cxn ang="T14">
                <a:pos x="T8" y="T9"/>
              </a:cxn>
            </a:cxnLst>
            <a:rect l="T15" t="T16" r="T17" b="T18"/>
            <a:pathLst>
              <a:path w="238" h="443">
                <a:moveTo>
                  <a:pt x="209" y="0"/>
                </a:moveTo>
                <a:cubicBezTo>
                  <a:pt x="184" y="11"/>
                  <a:pt x="92" y="27"/>
                  <a:pt x="57" y="64"/>
                </a:cubicBezTo>
                <a:cubicBezTo>
                  <a:pt x="22" y="101"/>
                  <a:pt x="2" y="175"/>
                  <a:pt x="1" y="224"/>
                </a:cubicBezTo>
                <a:cubicBezTo>
                  <a:pt x="0" y="273"/>
                  <a:pt x="12" y="322"/>
                  <a:pt x="51" y="358"/>
                </a:cubicBezTo>
                <a:cubicBezTo>
                  <a:pt x="90" y="394"/>
                  <a:pt x="199" y="425"/>
                  <a:pt x="238" y="443"/>
                </a:cubicBezTo>
              </a:path>
            </a:pathLst>
          </a:custGeom>
          <a:noFill/>
          <a:ln w="28575" cmpd="sng">
            <a:solidFill>
              <a:schemeClr val="accent2"/>
            </a:solidFill>
            <a:round/>
            <a:headEnd/>
            <a:tailEnd/>
          </a:ln>
        </p:spPr>
        <p:txBody>
          <a:bodyPr/>
          <a:lstStyle/>
          <a:p>
            <a:endParaRPr lang="en-US"/>
          </a:p>
        </p:txBody>
      </p:sp>
      <p:sp>
        <p:nvSpPr>
          <p:cNvPr id="37935" name="Line 57"/>
          <p:cNvSpPr>
            <a:spLocks noChangeShapeType="1"/>
          </p:cNvSpPr>
          <p:nvPr/>
        </p:nvSpPr>
        <p:spPr bwMode="auto">
          <a:xfrm>
            <a:off x="8696325" y="1974850"/>
            <a:ext cx="0" cy="1498600"/>
          </a:xfrm>
          <a:prstGeom prst="line">
            <a:avLst/>
          </a:prstGeom>
          <a:noFill/>
          <a:ln w="28575">
            <a:solidFill>
              <a:schemeClr val="accent2"/>
            </a:solidFill>
            <a:round/>
            <a:headEnd/>
            <a:tailEnd/>
          </a:ln>
        </p:spPr>
        <p:txBody>
          <a:bodyPr/>
          <a:lstStyle/>
          <a:p>
            <a:endParaRPr lang="en-US"/>
          </a:p>
        </p:txBody>
      </p:sp>
      <p:sp>
        <p:nvSpPr>
          <p:cNvPr id="37936" name="Line 58"/>
          <p:cNvSpPr>
            <a:spLocks noChangeShapeType="1"/>
          </p:cNvSpPr>
          <p:nvPr/>
        </p:nvSpPr>
        <p:spPr bwMode="auto">
          <a:xfrm>
            <a:off x="8597900" y="1963738"/>
            <a:ext cx="0" cy="1511300"/>
          </a:xfrm>
          <a:prstGeom prst="line">
            <a:avLst/>
          </a:prstGeom>
          <a:noFill/>
          <a:ln w="28575">
            <a:solidFill>
              <a:schemeClr val="accent2"/>
            </a:solidFill>
            <a:round/>
            <a:headEnd/>
            <a:tailEnd/>
          </a:ln>
        </p:spPr>
        <p:txBody>
          <a:bodyPr/>
          <a:lstStyle/>
          <a:p>
            <a:endParaRPr lang="en-US"/>
          </a:p>
        </p:txBody>
      </p:sp>
      <p:sp>
        <p:nvSpPr>
          <p:cNvPr id="37937" name="Line 59"/>
          <p:cNvSpPr>
            <a:spLocks noChangeShapeType="1"/>
          </p:cNvSpPr>
          <p:nvPr/>
        </p:nvSpPr>
        <p:spPr bwMode="auto">
          <a:xfrm>
            <a:off x="8477250" y="2166938"/>
            <a:ext cx="0" cy="722312"/>
          </a:xfrm>
          <a:prstGeom prst="line">
            <a:avLst/>
          </a:prstGeom>
          <a:noFill/>
          <a:ln w="28575">
            <a:solidFill>
              <a:schemeClr val="accent2"/>
            </a:solidFill>
            <a:round/>
            <a:headEnd/>
            <a:tailEnd/>
          </a:ln>
        </p:spPr>
        <p:txBody>
          <a:bodyPr/>
          <a:lstStyle/>
          <a:p>
            <a:endParaRPr lang="en-US"/>
          </a:p>
        </p:txBody>
      </p:sp>
      <p:sp>
        <p:nvSpPr>
          <p:cNvPr id="37938" name="Text Box 62"/>
          <p:cNvSpPr txBox="1">
            <a:spLocks noChangeArrowheads="1"/>
          </p:cNvSpPr>
          <p:nvPr/>
        </p:nvSpPr>
        <p:spPr bwMode="auto">
          <a:xfrm>
            <a:off x="5491163" y="3956050"/>
            <a:ext cx="133985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12</a:t>
            </a:r>
            <a:r>
              <a:rPr lang="en-US" altLang="en-US">
                <a:solidFill>
                  <a:schemeClr val="hlink"/>
                </a:solidFill>
                <a:sym typeface="Symbol" pitchFamily="18" charset="2"/>
              </a:rPr>
              <a:t></a:t>
            </a:r>
          </a:p>
        </p:txBody>
      </p:sp>
      <p:sp>
        <p:nvSpPr>
          <p:cNvPr id="37939" name="Text Box 63"/>
          <p:cNvSpPr txBox="1">
            <a:spLocks noChangeArrowheads="1"/>
          </p:cNvSpPr>
          <p:nvPr/>
        </p:nvSpPr>
        <p:spPr bwMode="auto">
          <a:xfrm>
            <a:off x="6762750" y="3717925"/>
            <a:ext cx="115570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6</a:t>
            </a:r>
            <a:r>
              <a:rPr lang="en-US" altLang="en-US">
                <a:solidFill>
                  <a:schemeClr val="hlink"/>
                </a:solidFill>
                <a:sym typeface="Symbol" pitchFamily="18" charset="2"/>
              </a:rPr>
              <a:t></a:t>
            </a:r>
          </a:p>
        </p:txBody>
      </p:sp>
      <p:sp>
        <p:nvSpPr>
          <p:cNvPr id="37940" name="Text Box 64"/>
          <p:cNvSpPr txBox="1">
            <a:spLocks noChangeArrowheads="1"/>
          </p:cNvSpPr>
          <p:nvPr/>
        </p:nvSpPr>
        <p:spPr bwMode="auto">
          <a:xfrm>
            <a:off x="7926388" y="3468688"/>
            <a:ext cx="1201737" cy="461962"/>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2</a:t>
            </a:r>
            <a:r>
              <a:rPr lang="en-US" altLang="en-US">
                <a:solidFill>
                  <a:schemeClr val="hlink"/>
                </a:solidFill>
                <a:sym typeface="Symbol" pitchFamily="18" charset="2"/>
              </a:rPr>
              <a:t></a:t>
            </a:r>
          </a:p>
        </p:txBody>
      </p:sp>
      <p:grpSp>
        <p:nvGrpSpPr>
          <p:cNvPr id="37941" name="Group 65"/>
          <p:cNvGrpSpPr>
            <a:grpSpLocks/>
          </p:cNvGrpSpPr>
          <p:nvPr/>
        </p:nvGrpSpPr>
        <p:grpSpPr bwMode="auto">
          <a:xfrm>
            <a:off x="6330950" y="2020888"/>
            <a:ext cx="479425" cy="1371600"/>
            <a:chOff x="3574" y="2834"/>
            <a:chExt cx="302" cy="864"/>
          </a:xfrm>
        </p:grpSpPr>
        <p:sp>
          <p:nvSpPr>
            <p:cNvPr id="37949" name="AutoShape 66"/>
            <p:cNvSpPr>
              <a:spLocks/>
            </p:cNvSpPr>
            <p:nvPr/>
          </p:nvSpPr>
          <p:spPr bwMode="auto">
            <a:xfrm>
              <a:off x="3574" y="2834"/>
              <a:ext cx="110" cy="864"/>
            </a:xfrm>
            <a:prstGeom prst="rightBrace">
              <a:avLst>
                <a:gd name="adj1" fmla="val 65455"/>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7950" name="Text Box 67"/>
            <p:cNvSpPr txBox="1">
              <a:spLocks noChangeArrowheads="1"/>
            </p:cNvSpPr>
            <p:nvPr/>
          </p:nvSpPr>
          <p:spPr bwMode="auto">
            <a:xfrm>
              <a:off x="3652" y="3142"/>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grpSp>
        <p:nvGrpSpPr>
          <p:cNvPr id="37942" name="Group 68"/>
          <p:cNvGrpSpPr>
            <a:grpSpLocks/>
          </p:cNvGrpSpPr>
          <p:nvPr/>
        </p:nvGrpSpPr>
        <p:grpSpPr bwMode="auto">
          <a:xfrm>
            <a:off x="7575550" y="2405063"/>
            <a:ext cx="477838" cy="668337"/>
            <a:chOff x="4334" y="3076"/>
            <a:chExt cx="301" cy="421"/>
          </a:xfrm>
        </p:grpSpPr>
        <p:sp>
          <p:nvSpPr>
            <p:cNvPr id="37947" name="AutoShape 69"/>
            <p:cNvSpPr>
              <a:spLocks/>
            </p:cNvSpPr>
            <p:nvPr/>
          </p:nvSpPr>
          <p:spPr bwMode="auto">
            <a:xfrm>
              <a:off x="4334" y="3076"/>
              <a:ext cx="116" cy="421"/>
            </a:xfrm>
            <a:prstGeom prst="rightBrace">
              <a:avLst>
                <a:gd name="adj1" fmla="val 30244"/>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7948" name="Text Box 70"/>
            <p:cNvSpPr txBox="1">
              <a:spLocks noChangeArrowheads="1"/>
            </p:cNvSpPr>
            <p:nvPr/>
          </p:nvSpPr>
          <p:spPr bwMode="auto">
            <a:xfrm>
              <a:off x="4411" y="3159"/>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grpSp>
        <p:nvGrpSpPr>
          <p:cNvPr id="37943" name="Group 71"/>
          <p:cNvGrpSpPr>
            <a:grpSpLocks/>
          </p:cNvGrpSpPr>
          <p:nvPr/>
        </p:nvGrpSpPr>
        <p:grpSpPr bwMode="auto">
          <a:xfrm>
            <a:off x="8748713" y="2535238"/>
            <a:ext cx="460375" cy="461962"/>
            <a:chOff x="5019" y="3158"/>
            <a:chExt cx="290" cy="291"/>
          </a:xfrm>
        </p:grpSpPr>
        <p:sp>
          <p:nvSpPr>
            <p:cNvPr id="37945" name="AutoShape 72"/>
            <p:cNvSpPr>
              <a:spLocks/>
            </p:cNvSpPr>
            <p:nvPr/>
          </p:nvSpPr>
          <p:spPr bwMode="auto">
            <a:xfrm>
              <a:off x="5019" y="3197"/>
              <a:ext cx="105" cy="161"/>
            </a:xfrm>
            <a:prstGeom prst="rightBrace">
              <a:avLst>
                <a:gd name="adj1" fmla="val 12778"/>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7946" name="Text Box 73"/>
            <p:cNvSpPr txBox="1">
              <a:spLocks noChangeArrowheads="1"/>
            </p:cNvSpPr>
            <p:nvPr/>
          </p:nvSpPr>
          <p:spPr bwMode="auto">
            <a:xfrm>
              <a:off x="5085" y="3158"/>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pic>
        <p:nvPicPr>
          <p:cNvPr id="70" name="Picture 7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53050" y="1333500"/>
            <a:ext cx="3790950" cy="3009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7730">
                                            <p:txEl>
                                              <p:pRg st="1" end="1"/>
                                            </p:txEl>
                                          </p:spTgt>
                                        </p:tgtEl>
                                        <p:attrNameLst>
                                          <p:attrName>style.visibility</p:attrName>
                                        </p:attrNameLst>
                                      </p:cBhvr>
                                      <p:to>
                                        <p:strVal val="visible"/>
                                      </p:to>
                                    </p:set>
                                    <p:anim calcmode="lin" valueType="num">
                                      <p:cBhvr additive="base">
                                        <p:cTn id="7" dur="500" fill="hold"/>
                                        <p:tgtEl>
                                          <p:spTgt spid="1097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7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097800"/>
                                        </p:tgtEl>
                                        <p:attrNameLst>
                                          <p:attrName>style.visibility</p:attrName>
                                        </p:attrNameLst>
                                      </p:cBhvr>
                                      <p:to>
                                        <p:strVal val="visible"/>
                                      </p:to>
                                    </p:set>
                                    <p:animEffect transition="in" filter="fade">
                                      <p:cBhvr>
                                        <p:cTn id="11" dur="2000"/>
                                        <p:tgtEl>
                                          <p:spTgt spid="1097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99780" name="Rectangle 4"/>
              <p:cNvSpPr>
                <a:spLocks noChangeArrowheads="1"/>
              </p:cNvSpPr>
              <p:nvPr/>
            </p:nvSpPr>
            <p:spPr bwMode="auto">
              <a:xfrm>
                <a:off x="685800" y="1755775"/>
                <a:ext cx="7772400" cy="5041713"/>
              </a:xfrm>
              <a:prstGeom prst="rect">
                <a:avLst/>
              </a:prstGeom>
              <a:solidFill>
                <a:srgbClr val="CCFFCC"/>
              </a:solidFill>
              <a:ln w="9525">
                <a:noFill/>
                <a:miter lim="800000"/>
                <a:headEnd/>
                <a:tailEnd/>
              </a:ln>
            </p:spPr>
            <p:txBody>
              <a:bodyPr/>
              <a:lstStyle/>
              <a:p>
                <a:pPr eaLnBrk="1" hangingPunct="1"/>
                <a:r>
                  <a:rPr lang="en-US" altLang="en-US" dirty="0" smtClean="0"/>
                  <a:t>PRACTICE:  A particle has an energy </a:t>
                </a:r>
                <a:r>
                  <a:rPr lang="en-US" altLang="en-US" i="1" dirty="0"/>
                  <a:t>E</a:t>
                </a:r>
                <a:r>
                  <a:rPr lang="en-US" altLang="en-US" dirty="0"/>
                  <a:t> and an associated de Broglie wavelength </a:t>
                </a:r>
                <a:r>
                  <a:rPr lang="en-US" altLang="en-US" i="1" dirty="0">
                    <a:sym typeface="Symbol" pitchFamily="18" charset="2"/>
                  </a:rPr>
                  <a:t></a:t>
                </a:r>
                <a:r>
                  <a:rPr lang="en-US" altLang="en-US" dirty="0">
                    <a:sym typeface="Symbol" pitchFamily="18" charset="2"/>
                  </a:rPr>
                  <a:t>. The energy </a:t>
                </a:r>
                <a:r>
                  <a:rPr lang="en-US" altLang="en-US" i="1" dirty="0">
                    <a:sym typeface="Symbol" pitchFamily="18" charset="2"/>
                  </a:rPr>
                  <a:t>E</a:t>
                </a:r>
                <a:r>
                  <a:rPr lang="en-US" altLang="en-US" dirty="0">
                    <a:sym typeface="Symbol" pitchFamily="18" charset="2"/>
                  </a:rPr>
                  <a:t> is proportional to</a:t>
                </a:r>
              </a:p>
              <a:p>
                <a:pPr eaLnBrk="1" hangingPunct="1"/>
                <a:r>
                  <a:rPr lang="en-US" altLang="en-US" dirty="0">
                    <a:sym typeface="Symbol" pitchFamily="18" charset="2"/>
                  </a:rPr>
                  <a:t>A. </a:t>
                </a:r>
                <a:r>
                  <a:rPr lang="en-US" altLang="en-US" i="1" dirty="0">
                    <a:sym typeface="Symbol" pitchFamily="18" charset="2"/>
                  </a:rPr>
                  <a:t></a:t>
                </a:r>
                <a:r>
                  <a:rPr lang="en-US" altLang="en-US" baseline="30000" dirty="0">
                    <a:sym typeface="Symbol" pitchFamily="18" charset="2"/>
                  </a:rPr>
                  <a:t>-2</a:t>
                </a:r>
                <a:r>
                  <a:rPr lang="en-US" altLang="en-US" dirty="0">
                    <a:sym typeface="Symbol" pitchFamily="18" charset="2"/>
                  </a:rPr>
                  <a:t>	   	B. </a:t>
                </a:r>
                <a:r>
                  <a:rPr lang="en-US" altLang="en-US" i="1" dirty="0">
                    <a:sym typeface="Symbol" pitchFamily="18" charset="2"/>
                  </a:rPr>
                  <a:t></a:t>
                </a:r>
                <a:r>
                  <a:rPr lang="en-US" altLang="en-US" baseline="30000" dirty="0">
                    <a:sym typeface="Symbol" pitchFamily="18" charset="2"/>
                  </a:rPr>
                  <a:t>-1</a:t>
                </a:r>
                <a:r>
                  <a:rPr lang="en-US" altLang="en-US" dirty="0"/>
                  <a:t>		</a:t>
                </a:r>
                <a:r>
                  <a:rPr lang="en-US" altLang="en-US" dirty="0">
                    <a:sym typeface="Symbol" pitchFamily="18" charset="2"/>
                  </a:rPr>
                  <a:t>C. </a:t>
                </a:r>
                <a:r>
                  <a:rPr lang="en-US" altLang="en-US" i="1" dirty="0">
                    <a:sym typeface="Symbol" pitchFamily="18" charset="2"/>
                  </a:rPr>
                  <a:t></a:t>
                </a:r>
                <a:r>
                  <a:rPr lang="en-US" altLang="en-US" dirty="0"/>
                  <a:t>	   	</a:t>
                </a:r>
                <a:r>
                  <a:rPr lang="en-US" altLang="en-US" dirty="0">
                    <a:sym typeface="Symbol" pitchFamily="18" charset="2"/>
                  </a:rPr>
                  <a:t>D. </a:t>
                </a:r>
                <a:r>
                  <a:rPr lang="en-US" altLang="en-US" i="1" dirty="0">
                    <a:sym typeface="Symbol" pitchFamily="18" charset="2"/>
                  </a:rPr>
                  <a:t></a:t>
                </a:r>
                <a:r>
                  <a:rPr lang="en-US" altLang="en-US" baseline="30000" dirty="0">
                    <a:sym typeface="Symbol" pitchFamily="18" charset="2"/>
                  </a:rPr>
                  <a:t>2</a:t>
                </a:r>
                <a:endParaRPr lang="en-US" altLang="en-US" dirty="0"/>
              </a:p>
              <a:p>
                <a:pPr eaLnBrk="1" hangingPunct="1"/>
                <a:endParaRPr lang="en-US" altLang="en-US" dirty="0"/>
              </a:p>
              <a:p>
                <a:pPr eaLnBrk="1" hangingPunct="1"/>
                <a:r>
                  <a:rPr lang="en-US" altLang="en-US" dirty="0"/>
                  <a:t>SOLUTION: </a:t>
                </a:r>
              </a:p>
              <a:p>
                <a:pPr eaLnBrk="1" hangingPunct="1"/>
                <a:r>
                  <a:rPr lang="en-US" altLang="en-US" dirty="0">
                    <a:sym typeface="Symbol" pitchFamily="18" charset="2"/>
                  </a:rPr>
                  <a:t></a:t>
                </a:r>
                <a:r>
                  <a:rPr lang="en-US" altLang="en-US" dirty="0"/>
                  <a:t>Since </a:t>
                </a:r>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m:t>
                    </m:r>
                    <m:f>
                      <m:fPr>
                        <m:ctrlPr>
                          <a:rPr lang="en-US" altLang="en-US" i="1" dirty="0">
                            <a:latin typeface="Cambria Math" panose="02040503050406030204" pitchFamily="18" charset="0"/>
                            <a:sym typeface="Symbol" pitchFamily="18" charset="2"/>
                          </a:rPr>
                        </m:ctrlPr>
                      </m:fPr>
                      <m:num>
                        <m:r>
                          <a:rPr lang="en-US" altLang="en-US" i="1" dirty="0">
                            <a:latin typeface="Cambria Math" panose="02040503050406030204" pitchFamily="18" charset="0"/>
                            <a:sym typeface="Symbol" pitchFamily="18" charset="2"/>
                          </a:rPr>
                          <m:t>h</m:t>
                        </m:r>
                      </m:num>
                      <m:den>
                        <m:r>
                          <a:rPr lang="en-US" altLang="en-US" i="1" dirty="0">
                            <a:latin typeface="Cambria Math" panose="02040503050406030204" pitchFamily="18" charset="0"/>
                            <a:sym typeface="Symbol" pitchFamily="18" charset="2"/>
                          </a:rPr>
                          <m:t>𝑚𝑣</m:t>
                        </m:r>
                      </m:den>
                    </m:f>
                  </m:oMath>
                </a14:m>
                <a:r>
                  <a:rPr lang="en-US" altLang="en-US" dirty="0">
                    <a:sym typeface="Symbol" pitchFamily="18" charset="2"/>
                  </a:rPr>
                  <a:t> then </a:t>
                </a:r>
                <a14:m>
                  <m:oMath xmlns:m="http://schemas.openxmlformats.org/officeDocument/2006/math">
                    <m:r>
                      <a:rPr lang="en-US" altLang="en-US" i="1" dirty="0" smtClean="0">
                        <a:latin typeface="Cambria Math" panose="02040503050406030204" pitchFamily="18" charset="0"/>
                        <a:sym typeface="Symbol" pitchFamily="18" charset="2"/>
                      </a:rPr>
                      <m:t>𝑣</m:t>
                    </m:r>
                    <m:r>
                      <a:rPr lang="en-US" altLang="en-US" i="1" dirty="0" smtClean="0">
                        <a:latin typeface="Cambria Math" panose="02040503050406030204" pitchFamily="18" charset="0"/>
                        <a:sym typeface="Symbol" pitchFamily="18" charset="2"/>
                      </a:rPr>
                      <m:t>=</m:t>
                    </m:r>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h</m:t>
                        </m:r>
                      </m:num>
                      <m:den>
                        <m:r>
                          <a:rPr lang="en-US" altLang="en-US" i="1" dirty="0" smtClean="0">
                            <a:latin typeface="Cambria Math" panose="02040503050406030204" pitchFamily="18" charset="0"/>
                            <a:sym typeface="Symbol" pitchFamily="18" charset="2"/>
                          </a:rPr>
                          <m:t>𝑚</m:t>
                        </m:r>
                        <m:r>
                          <a:rPr lang="en-US" altLang="en-US" i="1" dirty="0" smtClean="0">
                            <a:latin typeface="Cambria Math" panose="02040503050406030204" pitchFamily="18" charset="0"/>
                            <a:sym typeface="Symbol" pitchFamily="18" charset="2"/>
                          </a:rPr>
                          <m:t></m:t>
                        </m:r>
                      </m:den>
                    </m:f>
                  </m:oMath>
                </a14:m>
                <a:r>
                  <a:rPr lang="en-US" altLang="en-US" dirty="0">
                    <a:sym typeface="Symbol" pitchFamily="18" charset="2"/>
                  </a:rPr>
                  <a:t>. Then</a:t>
                </a:r>
              </a:p>
              <a:p>
                <a:pPr eaLnBrk="1" hangingPunct="1"/>
                <a:r>
                  <a:rPr lang="en-US" altLang="en-US" i="1" dirty="0">
                    <a:sym typeface="Symbol" pitchFamily="18" charset="2"/>
                  </a:rPr>
                  <a:t>	     </a:t>
                </a:r>
                <a:r>
                  <a:rPr lang="en-US" altLang="en-US" sz="1600" i="1"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𝐸</m:t>
                    </m:r>
                    <m:r>
                      <a:rPr lang="en-US" altLang="en-US" i="1" baseline="-25000" dirty="0">
                        <a:latin typeface="Cambria Math" panose="02040503050406030204" pitchFamily="18" charset="0"/>
                        <a:sym typeface="Symbol" pitchFamily="18" charset="2"/>
                      </a:rPr>
                      <m:t>𝐾</m:t>
                    </m:r>
                    <m:r>
                      <a:rPr lang="en-US" altLang="en-US" i="1" dirty="0">
                        <a:latin typeface="Cambria Math" panose="02040503050406030204" pitchFamily="18" charset="0"/>
                        <a:sym typeface="Symbol" pitchFamily="18" charset="2"/>
                      </a:rPr>
                      <m:t>=</m:t>
                    </m:r>
                    <m:d>
                      <m:dPr>
                        <m:ctrlPr>
                          <a:rPr lang="en-US" altLang="en-US" i="1" dirty="0">
                            <a:latin typeface="Cambria Math" panose="02040503050406030204" pitchFamily="18" charset="0"/>
                            <a:sym typeface="Symbol" pitchFamily="18" charset="2"/>
                          </a:rPr>
                        </m:ctrlPr>
                      </m:dPr>
                      <m:e>
                        <m:f>
                          <m:fPr>
                            <m:ctrlPr>
                              <a:rPr lang="en-US" altLang="en-US" i="1" dirty="0">
                                <a:latin typeface="Cambria Math" panose="02040503050406030204" pitchFamily="18" charset="0"/>
                                <a:sym typeface="Symbol" pitchFamily="18" charset="2"/>
                              </a:rPr>
                            </m:ctrlPr>
                          </m:fPr>
                          <m:num>
                            <m:r>
                              <a:rPr lang="en-US" altLang="en-US" i="1" dirty="0">
                                <a:latin typeface="Cambria Math" panose="02040503050406030204" pitchFamily="18" charset="0"/>
                                <a:sym typeface="Symbol" pitchFamily="18" charset="2"/>
                              </a:rPr>
                              <m:t>1</m:t>
                            </m:r>
                          </m:num>
                          <m:den>
                            <m:r>
                              <a:rPr lang="en-US" altLang="en-US" i="1" dirty="0">
                                <a:latin typeface="Cambria Math" panose="02040503050406030204" pitchFamily="18" charset="0"/>
                                <a:sym typeface="Symbol" pitchFamily="18" charset="2"/>
                              </a:rPr>
                              <m:t>2</m:t>
                            </m:r>
                          </m:den>
                        </m:f>
                      </m:e>
                    </m:d>
                    <m:r>
                      <a:rPr lang="en-US" altLang="en-US" i="1" dirty="0">
                        <a:latin typeface="Cambria Math" panose="02040503050406030204" pitchFamily="18" charset="0"/>
                        <a:sym typeface="Symbol" pitchFamily="18" charset="2"/>
                      </a:rPr>
                      <m:t>𝑚</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𝑣</m:t>
                        </m:r>
                      </m:e>
                      <m:sup>
                        <m:r>
                          <a:rPr lang="en-US" altLang="en-US" b="0" i="1" dirty="0" smtClean="0">
                            <a:latin typeface="Cambria Math" panose="02040503050406030204" pitchFamily="18" charset="0"/>
                            <a:sym typeface="Symbol" pitchFamily="18" charset="2"/>
                          </a:rPr>
                          <m:t>2</m:t>
                        </m:r>
                      </m:sup>
                    </m:sSup>
                  </m:oMath>
                </a14:m>
                <a:r>
                  <a:rPr lang="en-US" altLang="en-US" dirty="0">
                    <a:sym typeface="Symbol" pitchFamily="18" charset="2"/>
                  </a:rPr>
                  <a:t> </a:t>
                </a:r>
              </a:p>
              <a:p>
                <a:pPr eaLnBrk="1" hangingPunct="1"/>
                <a:r>
                  <a:rPr lang="en-US" altLang="en-US" dirty="0">
                    <a:sym typeface="Symbol" pitchFamily="18" charset="2"/>
                  </a:rPr>
                  <a:t>		</a:t>
                </a:r>
                <a:endParaRPr lang="en-US" altLang="en-US" baseline="30000" dirty="0">
                  <a:sym typeface="Symbol" pitchFamily="18" charset="2"/>
                </a:endParaRPr>
              </a:p>
            </p:txBody>
          </p:sp>
        </mc:Choice>
        <mc:Fallback xmlns="">
          <p:sp>
            <p:nvSpPr>
              <p:cNvPr id="1099780" name="Rectangle 4"/>
              <p:cNvSpPr>
                <a:spLocks noRot="1" noChangeAspect="1" noMove="1" noResize="1" noEditPoints="1" noAdjustHandles="1" noChangeArrowheads="1" noChangeShapeType="1" noTextEdit="1"/>
              </p:cNvSpPr>
              <p:nvPr/>
            </p:nvSpPr>
            <p:spPr bwMode="auto">
              <a:xfrm>
                <a:off x="685800" y="1755775"/>
                <a:ext cx="7772400" cy="5041713"/>
              </a:xfrm>
              <a:prstGeom prst="rect">
                <a:avLst/>
              </a:prstGeom>
              <a:blipFill>
                <a:blip r:embed="rId5"/>
                <a:stretch>
                  <a:fillRect l="-1255" t="-846"/>
                </a:stretch>
              </a:blipFill>
              <a:ln w="9525">
                <a:noFill/>
                <a:miter lim="800000"/>
                <a:headEnd/>
                <a:tailEnd/>
              </a:ln>
            </p:spPr>
            <p:txBody>
              <a:bodyPr/>
              <a:lstStyle/>
              <a:p>
                <a:r>
                  <a:rPr lang="en-US">
                    <a:noFill/>
                  </a:rPr>
                  <a:t> </a:t>
                </a:r>
              </a:p>
            </p:txBody>
          </p:sp>
        </mc:Fallback>
      </mc:AlternateContent>
      <p:sp>
        <p:nvSpPr>
          <p:cNvPr id="3891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8917"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9780">
                                            <p:txEl>
                                              <p:pRg st="0" end="0"/>
                                            </p:txEl>
                                          </p:spTgt>
                                        </p:tgtEl>
                                        <p:attrNameLst>
                                          <p:attrName>style.visibility</p:attrName>
                                        </p:attrNameLst>
                                      </p:cBhvr>
                                      <p:to>
                                        <p:strVal val="visible"/>
                                      </p:to>
                                    </p:set>
                                    <p:anim calcmode="lin" valueType="num">
                                      <p:cBhvr additive="base">
                                        <p:cTn id="7" dur="500" fill="hold"/>
                                        <p:tgtEl>
                                          <p:spTgt spid="1099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97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9780">
                                            <p:txEl>
                                              <p:pRg st="1" end="1"/>
                                            </p:txEl>
                                          </p:spTgt>
                                        </p:tgtEl>
                                        <p:attrNameLst>
                                          <p:attrName>style.visibility</p:attrName>
                                        </p:attrNameLst>
                                      </p:cBhvr>
                                      <p:to>
                                        <p:strVal val="visible"/>
                                      </p:to>
                                    </p:set>
                                    <p:anim calcmode="lin" valueType="num">
                                      <p:cBhvr additive="base">
                                        <p:cTn id="13" dur="500" fill="hold"/>
                                        <p:tgtEl>
                                          <p:spTgt spid="10997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97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9780">
                                            <p:txEl>
                                              <p:pRg st="3" end="3"/>
                                            </p:txEl>
                                          </p:spTgt>
                                        </p:tgtEl>
                                        <p:attrNameLst>
                                          <p:attrName>style.visibility</p:attrName>
                                        </p:attrNameLst>
                                      </p:cBhvr>
                                      <p:to>
                                        <p:strVal val="visible"/>
                                      </p:to>
                                    </p:set>
                                    <p:anim calcmode="lin" valueType="num">
                                      <p:cBhvr additive="base">
                                        <p:cTn id="19" dur="500" fill="hold"/>
                                        <p:tgtEl>
                                          <p:spTgt spid="10997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97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99780">
                                            <p:txEl>
                                              <p:pRg st="4" end="4"/>
                                            </p:txEl>
                                          </p:spTgt>
                                        </p:tgtEl>
                                        <p:attrNameLst>
                                          <p:attrName>style.visibility</p:attrName>
                                        </p:attrNameLst>
                                      </p:cBhvr>
                                      <p:to>
                                        <p:strVal val="visible"/>
                                      </p:to>
                                    </p:set>
                                    <p:anim calcmode="lin" valueType="num">
                                      <p:cBhvr additive="base">
                                        <p:cTn id="25" dur="500" fill="hold"/>
                                        <p:tgtEl>
                                          <p:spTgt spid="109978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97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99780">
                                            <p:txEl>
                                              <p:pRg st="5" end="5"/>
                                            </p:txEl>
                                          </p:spTgt>
                                        </p:tgtEl>
                                        <p:attrNameLst>
                                          <p:attrName>style.visibility</p:attrName>
                                        </p:attrNameLst>
                                      </p:cBhvr>
                                      <p:to>
                                        <p:strVal val="visible"/>
                                      </p:to>
                                    </p:set>
                                    <p:anim calcmode="lin" valueType="num">
                                      <p:cBhvr additive="base">
                                        <p:cTn id="31" dur="500" fill="hold"/>
                                        <p:tgtEl>
                                          <p:spTgt spid="109978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978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9780">
                                            <p:txEl>
                                              <p:pRg st="6" end="6"/>
                                            </p:txEl>
                                          </p:spTgt>
                                        </p:tgtEl>
                                        <p:attrNameLst>
                                          <p:attrName>style.visibility</p:attrName>
                                        </p:attrNameLst>
                                      </p:cBhvr>
                                      <p:to>
                                        <p:strVal val="visible"/>
                                      </p:to>
                                    </p:set>
                                    <p:anim calcmode="lin" valueType="num">
                                      <p:cBhvr additive="base">
                                        <p:cTn id="37" dur="500" fill="hold"/>
                                        <p:tgtEl>
                                          <p:spTgt spid="109978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978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685800" y="1739900"/>
            <a:ext cx="7772400" cy="2498725"/>
          </a:xfrm>
          <a:prstGeom prst="rect">
            <a:avLst/>
          </a:prstGeom>
          <a:solidFill>
            <a:srgbClr val="CCFFCC"/>
          </a:solidFill>
          <a:ln w="9525">
            <a:noFill/>
            <a:miter lim="800000"/>
            <a:headEnd/>
            <a:tailEnd/>
          </a:ln>
        </p:spPr>
        <p:txBody>
          <a:bodyPr/>
          <a:lstStyle/>
          <a:p>
            <a:pPr eaLnBrk="1" hangingPunct="1"/>
            <a:endParaRPr lang="en-US" altLang="en-US"/>
          </a:p>
        </p:txBody>
      </p:sp>
      <p:pic>
        <p:nvPicPr>
          <p:cNvPr id="39943"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6438" y="1884363"/>
            <a:ext cx="7777162" cy="1993900"/>
          </a:xfrm>
          <a:prstGeom prst="rect">
            <a:avLst/>
          </a:prstGeom>
          <a:noFill/>
          <a:ln w="9525">
            <a:noFill/>
            <a:miter lim="800000"/>
            <a:headEnd/>
            <a:tailEnd/>
          </a:ln>
        </p:spPr>
      </p:pic>
      <p:sp>
        <p:nvSpPr>
          <p:cNvPr id="3994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9942"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ppt_x"/>
                                          </p:val>
                                        </p:tav>
                                        <p:tav tm="100000">
                                          <p:val>
                                            <p:strVal val="#ppt_x"/>
                                          </p:val>
                                        </p:tav>
                                      </p:tavLst>
                                    </p:anim>
                                    <p:anim calcmode="lin" valueType="num">
                                      <p:cBhvr additive="base">
                                        <p:cTn id="8" dur="500" fill="hold"/>
                                        <p:tgtEl>
                                          <p:spTgt spid="399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685800" y="1739900"/>
            <a:ext cx="7772400" cy="3983038"/>
          </a:xfrm>
          <a:prstGeom prst="rect">
            <a:avLst/>
          </a:prstGeom>
          <a:solidFill>
            <a:srgbClr val="CCFFCC"/>
          </a:solidFill>
          <a:ln w="9525">
            <a:noFill/>
            <a:miter lim="800000"/>
            <a:headEnd/>
            <a:tailEnd/>
          </a:ln>
        </p:spPr>
        <p:txBody>
          <a:bodyPr/>
          <a:lstStyle/>
          <a:p>
            <a:pPr eaLnBrk="1" hangingPunct="1"/>
            <a:endParaRPr lang="en-US" altLang="en-US"/>
          </a:p>
        </p:txBody>
      </p:sp>
      <p:pic>
        <p:nvPicPr>
          <p:cNvPr id="4096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675" y="1792288"/>
            <a:ext cx="7770813" cy="3694112"/>
          </a:xfrm>
          <a:prstGeom prst="rect">
            <a:avLst/>
          </a:prstGeom>
          <a:noFill/>
          <a:ln w="9525">
            <a:noFill/>
            <a:miter lim="800000"/>
            <a:headEnd/>
            <a:tailEnd/>
          </a:ln>
        </p:spPr>
      </p:pic>
      <p:sp>
        <p:nvSpPr>
          <p:cNvPr id="4096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40966"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additive="base">
                                        <p:cTn id="7" dur="500" fill="hold"/>
                                        <p:tgtEl>
                                          <p:spTgt spid="40967"/>
                                        </p:tgtEl>
                                        <p:attrNameLst>
                                          <p:attrName>ppt_x</p:attrName>
                                        </p:attrNameLst>
                                      </p:cBhvr>
                                      <p:tavLst>
                                        <p:tav tm="0">
                                          <p:val>
                                            <p:strVal val="#ppt_x"/>
                                          </p:val>
                                        </p:tav>
                                        <p:tav tm="100000">
                                          <p:val>
                                            <p:strVal val="#ppt_x"/>
                                          </p:val>
                                        </p:tav>
                                      </p:tavLst>
                                    </p:anim>
                                    <p:anim calcmode="lin" valueType="num">
                                      <p:cBhvr additive="base">
                                        <p:cTn id="8" dur="500" fill="hold"/>
                                        <p:tgtEl>
                                          <p:spTgt spid="409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1339850"/>
            <a:ext cx="7772400" cy="3408363"/>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Guidance: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The order of magnitude estimates from the uncertainty principle may include (but is not limited to) estimates of the energy of the ground state of an atom, the impossibility of an electron existing within a nucleus, and the lifetime of an electron in an excited energy state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Tunneling is to be treated qualitatively using the idea of continuity of wave functions </a:t>
            </a:r>
            <a:endParaRPr lang="en-US" altLang="en-US" sz="3600">
              <a:solidFill>
                <a:srgbClr val="000000"/>
              </a:solidFill>
              <a:latin typeface="Segoe UI" pitchFamily="34" charset="0"/>
            </a:endParaRP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additive="base">
                                        <p:cTn id="19"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ChangeArrowheads="1"/>
          </p:cNvSpPr>
          <p:nvPr/>
        </p:nvSpPr>
        <p:spPr bwMode="auto">
          <a:xfrm>
            <a:off x="685800" y="1343025"/>
            <a:ext cx="7772400" cy="516096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 review</a:t>
            </a:r>
          </a:p>
          <a:p>
            <a:pPr eaLnBrk="1" hangingPunct="1">
              <a:spcBef>
                <a:spcPct val="20000"/>
              </a:spcBef>
            </a:pPr>
            <a:r>
              <a:rPr lang="en-US" altLang="en-US">
                <a:solidFill>
                  <a:srgbClr val="000000"/>
                </a:solidFill>
                <a:cs typeface="Times New Roman" pitchFamily="18" charset="0"/>
                <a:sym typeface="Symbol" pitchFamily="18" charset="2"/>
              </a:rPr>
              <a:t>When a low-pressure gas in a tube is subjected to a voltage the gas ionizes and emits light. </a:t>
            </a:r>
            <a:r>
              <a:rPr lang="en-US" altLang="en-US">
                <a:solidFill>
                  <a:srgbClr val="000000"/>
                </a:solidFill>
                <a:cs typeface="Times New Roman" pitchFamily="18" charset="0"/>
              </a:rPr>
              <a:t>(See Topic 7.1).	</a:t>
            </a:r>
          </a:p>
        </p:txBody>
      </p:sp>
      <p:pic>
        <p:nvPicPr>
          <p:cNvPr id="1105924" name="Picture 4" descr="noble-gas-discharge-tubes"/>
          <p:cNvPicPr>
            <a:picLocks noChangeAspect="1" noChangeArrowheads="1"/>
          </p:cNvPicPr>
          <p:nvPr/>
        </p:nvPicPr>
        <p:blipFill>
          <a:blip r:embed="rId6" cstate="print"/>
          <a:srcRect t="3046" b="8813"/>
          <a:stretch>
            <a:fillRect/>
          </a:stretch>
        </p:blipFill>
        <p:spPr bwMode="auto">
          <a:xfrm>
            <a:off x="822325" y="2651125"/>
            <a:ext cx="7497763" cy="3735388"/>
          </a:xfrm>
          <a:prstGeom prst="rect">
            <a:avLst/>
          </a:prstGeom>
          <a:ln>
            <a:noFill/>
          </a:ln>
          <a:effectLst>
            <a:outerShdw blurRad="292100" dist="139700" dir="2700000" algn="tl" rotWithShape="0">
              <a:srgbClr val="333333">
                <a:alpha val="65000"/>
              </a:srgbClr>
            </a:outerShdw>
          </a:effectLst>
        </p:spPr>
      </p:pic>
      <p:sp>
        <p:nvSpPr>
          <p:cNvPr id="4198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22">
                                            <p:txEl>
                                              <p:pRg st="0" end="0"/>
                                            </p:txEl>
                                          </p:spTgt>
                                        </p:tgtEl>
                                        <p:attrNameLst>
                                          <p:attrName>style.visibility</p:attrName>
                                        </p:attrNameLst>
                                      </p:cBhvr>
                                      <p:to>
                                        <p:strVal val="visible"/>
                                      </p:to>
                                    </p:set>
                                    <p:anim calcmode="lin" valueType="num">
                                      <p:cBhvr additive="base">
                                        <p:cTn id="7" dur="500" fill="hold"/>
                                        <p:tgtEl>
                                          <p:spTgt spid="11059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22">
                                            <p:txEl>
                                              <p:pRg st="1" end="1"/>
                                            </p:txEl>
                                          </p:spTgt>
                                        </p:tgtEl>
                                        <p:attrNameLst>
                                          <p:attrName>style.visibility</p:attrName>
                                        </p:attrNameLst>
                                      </p:cBhvr>
                                      <p:to>
                                        <p:strVal val="visible"/>
                                      </p:to>
                                    </p:set>
                                    <p:anim calcmode="lin" valueType="num">
                                      <p:cBhvr additive="base">
                                        <p:cTn id="13" dur="500" fill="hold"/>
                                        <p:tgtEl>
                                          <p:spTgt spid="11059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105924"/>
                                        </p:tgtEl>
                                        <p:attrNameLst>
                                          <p:attrName>style.visibility</p:attrName>
                                        </p:attrNameLst>
                                      </p:cBhvr>
                                      <p:to>
                                        <p:strVal val="visible"/>
                                      </p:to>
                                    </p:set>
                                    <p:animEffect transition="in" filter="fade">
                                      <p:cBhvr>
                                        <p:cTn id="17" dur="5000"/>
                                        <p:tgtEl>
                                          <p:spTgt spid="1105924"/>
                                        </p:tgtEl>
                                      </p:cBhvr>
                                    </p:animEffect>
                                  </p:childTnLst>
                                  <p:subTnLst>
                                    <p:audio>
                                      <p:cMediaNode>
                                        <p:cTn display="0" masterRel="sameClick">
                                          <p:stCondLst>
                                            <p:cond evt="begin" delay="0">
                                              <p:tn val="15"/>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083" name="Rectangle 115"/>
          <p:cNvSpPr>
            <a:spLocks noChangeArrowheads="1"/>
          </p:cNvSpPr>
          <p:nvPr/>
        </p:nvSpPr>
        <p:spPr bwMode="auto">
          <a:xfrm>
            <a:off x="682625" y="5699125"/>
            <a:ext cx="7764463" cy="1158875"/>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 </a:t>
            </a:r>
            <a:r>
              <a:rPr lang="en-US" altLang="en-US">
                <a:solidFill>
                  <a:srgbClr val="000000"/>
                </a:solidFill>
                <a:cs typeface="Times New Roman" pitchFamily="18" charset="0"/>
              </a:rPr>
              <a:t>Heating a gas and observing its light is how we produce and observe atomic spectra. </a:t>
            </a:r>
          </a:p>
        </p:txBody>
      </p:sp>
      <p:sp>
        <p:nvSpPr>
          <p:cNvPr id="1107970" name="Rectangle 2"/>
          <p:cNvSpPr>
            <a:spLocks noChangeArrowheads="1"/>
          </p:cNvSpPr>
          <p:nvPr/>
        </p:nvSpPr>
        <p:spPr bwMode="auto">
          <a:xfrm>
            <a:off x="685800" y="1343025"/>
            <a:ext cx="7772400" cy="4438650"/>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endParaRPr lang="en-US" altLang="en-US" i="1">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can analyze that light by looking at                                it through a </a:t>
            </a:r>
            <a:r>
              <a:rPr lang="en-US" altLang="en-US" b="1">
                <a:solidFill>
                  <a:srgbClr val="000000"/>
                </a:solidFill>
                <a:cs typeface="Times New Roman" pitchFamily="18" charset="0"/>
              </a:rPr>
              <a:t>spectroscope</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 spectroscope acts similar to a prism                                          in that it separates the incident light into                              its constituent wavelengths.</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For example, heated barium gas will produce an </a:t>
            </a:r>
            <a:r>
              <a:rPr lang="en-US" altLang="en-US" b="1">
                <a:solidFill>
                  <a:srgbClr val="000000"/>
                </a:solidFill>
                <a:cs typeface="Times New Roman" pitchFamily="18" charset="0"/>
              </a:rPr>
              <a:t>emission spectrum</a:t>
            </a:r>
            <a:r>
              <a:rPr lang="en-US" altLang="en-US">
                <a:solidFill>
                  <a:srgbClr val="000000"/>
                </a:solidFill>
                <a:cs typeface="Times New Roman" pitchFamily="18" charset="0"/>
              </a:rPr>
              <a:t> that looks like this:</a:t>
            </a:r>
          </a:p>
          <a:p>
            <a:pPr eaLnBrk="1" hangingPunct="1">
              <a:spcBef>
                <a:spcPct val="20000"/>
              </a:spcBef>
            </a:pPr>
            <a:endParaRPr lang="en-US" altLang="en-US">
              <a:solidFill>
                <a:srgbClr val="000000"/>
              </a:solidFill>
              <a:cs typeface="Times New Roman" pitchFamily="18" charset="0"/>
            </a:endParaRPr>
          </a:p>
        </p:txBody>
      </p:sp>
      <p:pic>
        <p:nvPicPr>
          <p:cNvPr id="1107973" name="Picture 5" descr="imageMain_0_0"/>
          <p:cNvPicPr>
            <a:picLocks noChangeAspect="1" noChangeArrowheads="1"/>
          </p:cNvPicPr>
          <p:nvPr/>
        </p:nvPicPr>
        <p:blipFill>
          <a:blip r:embed="rId6" cstate="print">
            <a:clrChange>
              <a:clrFrom>
                <a:srgbClr val="FFFFFF"/>
              </a:clrFrom>
              <a:clrTo>
                <a:srgbClr val="FFFFFF">
                  <a:alpha val="0"/>
                </a:srgbClr>
              </a:clrTo>
            </a:clrChange>
          </a:blip>
          <a:srcRect t="22084" b="12881"/>
          <a:stretch>
            <a:fillRect/>
          </a:stretch>
        </p:blipFill>
        <p:spPr bwMode="auto">
          <a:xfrm>
            <a:off x="6294438" y="1965325"/>
            <a:ext cx="2849562" cy="1852613"/>
          </a:xfrm>
          <a:prstGeom prst="rect">
            <a:avLst/>
          </a:prstGeom>
          <a:noFill/>
          <a:ln w="9525">
            <a:noFill/>
            <a:miter lim="800000"/>
            <a:headEnd/>
            <a:tailEnd/>
          </a:ln>
        </p:spPr>
      </p:pic>
      <p:grpSp>
        <p:nvGrpSpPr>
          <p:cNvPr id="2" name="Group 527"/>
          <p:cNvGrpSpPr>
            <a:grpSpLocks/>
          </p:cNvGrpSpPr>
          <p:nvPr/>
        </p:nvGrpSpPr>
        <p:grpSpPr bwMode="auto">
          <a:xfrm>
            <a:off x="1038225" y="4695825"/>
            <a:ext cx="7288213" cy="1108075"/>
            <a:chOff x="670" y="2668"/>
            <a:chExt cx="4591" cy="702"/>
          </a:xfrm>
        </p:grpSpPr>
        <p:sp>
          <p:nvSpPr>
            <p:cNvPr id="43032" name="Rectangle 426"/>
            <p:cNvSpPr>
              <a:spLocks noChangeArrowheads="1"/>
            </p:cNvSpPr>
            <p:nvPr/>
          </p:nvSpPr>
          <p:spPr bwMode="auto">
            <a:xfrm>
              <a:off x="706" y="2668"/>
              <a:ext cx="4307" cy="471"/>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sz="1800"/>
            </a:p>
          </p:txBody>
        </p:sp>
        <p:grpSp>
          <p:nvGrpSpPr>
            <p:cNvPr id="43033" name="Group 450"/>
            <p:cNvGrpSpPr>
              <a:grpSpLocks/>
            </p:cNvGrpSpPr>
            <p:nvPr/>
          </p:nvGrpSpPr>
          <p:grpSpPr bwMode="auto">
            <a:xfrm flipV="1">
              <a:off x="849" y="3128"/>
              <a:ext cx="569" cy="115"/>
              <a:chOff x="849" y="3470"/>
              <a:chExt cx="569" cy="115"/>
            </a:xfrm>
          </p:grpSpPr>
          <p:sp>
            <p:nvSpPr>
              <p:cNvPr id="43108" name="Line 431"/>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109" name="Line 432"/>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110" name="Line 433"/>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111" name="Line 434"/>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112" name="Line 435"/>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113" name="Line 436"/>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114" name="Line 443"/>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115" name="Line 444"/>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116" name="Line 445"/>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117" name="Line 446"/>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118" name="Line 447"/>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4" name="Group 451"/>
            <p:cNvGrpSpPr>
              <a:grpSpLocks/>
            </p:cNvGrpSpPr>
            <p:nvPr/>
          </p:nvGrpSpPr>
          <p:grpSpPr bwMode="auto">
            <a:xfrm flipV="1">
              <a:off x="1421" y="3131"/>
              <a:ext cx="569" cy="115"/>
              <a:chOff x="849" y="3470"/>
              <a:chExt cx="569" cy="115"/>
            </a:xfrm>
          </p:grpSpPr>
          <p:sp>
            <p:nvSpPr>
              <p:cNvPr id="43097" name="Line 45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98" name="Line 453"/>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99" name="Line 45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100" name="Line 45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101" name="Line 45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102" name="Line 45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103" name="Line 45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104" name="Line 45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105" name="Line 46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106" name="Line 46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107" name="Line 46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5" name="Group 463"/>
            <p:cNvGrpSpPr>
              <a:grpSpLocks/>
            </p:cNvGrpSpPr>
            <p:nvPr/>
          </p:nvGrpSpPr>
          <p:grpSpPr bwMode="auto">
            <a:xfrm flipV="1">
              <a:off x="2000" y="3132"/>
              <a:ext cx="569" cy="115"/>
              <a:chOff x="849" y="3470"/>
              <a:chExt cx="569" cy="115"/>
            </a:xfrm>
          </p:grpSpPr>
          <p:sp>
            <p:nvSpPr>
              <p:cNvPr id="43086" name="Line 464"/>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87" name="Line 465"/>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88" name="Line 466"/>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89" name="Line 467"/>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90" name="Line 468"/>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91" name="Line 469"/>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92" name="Line 470"/>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93" name="Line 471"/>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94" name="Line 472"/>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95" name="Line 473"/>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96" name="Line 474"/>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6" name="Group 475"/>
            <p:cNvGrpSpPr>
              <a:grpSpLocks/>
            </p:cNvGrpSpPr>
            <p:nvPr/>
          </p:nvGrpSpPr>
          <p:grpSpPr bwMode="auto">
            <a:xfrm flipV="1">
              <a:off x="2578" y="3129"/>
              <a:ext cx="569" cy="115"/>
              <a:chOff x="849" y="3470"/>
              <a:chExt cx="569" cy="115"/>
            </a:xfrm>
          </p:grpSpPr>
          <p:sp>
            <p:nvSpPr>
              <p:cNvPr id="43075" name="Line 476"/>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76" name="Line 477"/>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77" name="Line 478"/>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78" name="Line 479"/>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79" name="Line 480"/>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80" name="Line 481"/>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81" name="Line 482"/>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82" name="Line 483"/>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83" name="Line 484"/>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84" name="Line 485"/>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85" name="Line 486"/>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7" name="Group 487"/>
            <p:cNvGrpSpPr>
              <a:grpSpLocks/>
            </p:cNvGrpSpPr>
            <p:nvPr/>
          </p:nvGrpSpPr>
          <p:grpSpPr bwMode="auto">
            <a:xfrm flipV="1">
              <a:off x="3148" y="3125"/>
              <a:ext cx="569" cy="115"/>
              <a:chOff x="849" y="3470"/>
              <a:chExt cx="569" cy="115"/>
            </a:xfrm>
          </p:grpSpPr>
          <p:sp>
            <p:nvSpPr>
              <p:cNvPr id="43064" name="Line 488"/>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65" name="Line 489"/>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66" name="Line 490"/>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67" name="Line 491"/>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68" name="Line 492"/>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69" name="Line 493"/>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70" name="Line 494"/>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71" name="Line 495"/>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72" name="Line 496"/>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73" name="Line 497"/>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74" name="Line 498"/>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8" name="Group 499"/>
            <p:cNvGrpSpPr>
              <a:grpSpLocks/>
            </p:cNvGrpSpPr>
            <p:nvPr/>
          </p:nvGrpSpPr>
          <p:grpSpPr bwMode="auto">
            <a:xfrm flipV="1">
              <a:off x="3727" y="3121"/>
              <a:ext cx="569" cy="115"/>
              <a:chOff x="849" y="3470"/>
              <a:chExt cx="569" cy="115"/>
            </a:xfrm>
          </p:grpSpPr>
          <p:sp>
            <p:nvSpPr>
              <p:cNvPr id="43053" name="Line 500"/>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54" name="Line 501"/>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55" name="Line 502"/>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56" name="Line 503"/>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57" name="Line 504"/>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58" name="Line 505"/>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59" name="Line 506"/>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60" name="Line 507"/>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61" name="Line 508"/>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62" name="Line 509"/>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63" name="Line 510"/>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9" name="Group 511"/>
            <p:cNvGrpSpPr>
              <a:grpSpLocks/>
            </p:cNvGrpSpPr>
            <p:nvPr/>
          </p:nvGrpSpPr>
          <p:grpSpPr bwMode="auto">
            <a:xfrm flipV="1">
              <a:off x="4306" y="3117"/>
              <a:ext cx="569" cy="115"/>
              <a:chOff x="849" y="3470"/>
              <a:chExt cx="569" cy="115"/>
            </a:xfrm>
          </p:grpSpPr>
          <p:sp>
            <p:nvSpPr>
              <p:cNvPr id="43042" name="Line 51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43" name="Line 513"/>
              <p:cNvSpPr>
                <a:spLocks noChangeShapeType="1"/>
              </p:cNvSpPr>
              <p:nvPr/>
            </p:nvSpPr>
            <p:spPr bwMode="auto">
              <a:xfrm>
                <a:off x="1418" y="3471"/>
                <a:ext cx="0" cy="111"/>
              </a:xfrm>
              <a:prstGeom prst="line">
                <a:avLst/>
              </a:prstGeom>
              <a:noFill/>
              <a:ln w="28575">
                <a:solidFill>
                  <a:schemeClr val="tx1"/>
                </a:solidFill>
                <a:round/>
                <a:headEnd/>
                <a:tailEnd/>
              </a:ln>
            </p:spPr>
            <p:txBody>
              <a:bodyPr/>
              <a:lstStyle/>
              <a:p>
                <a:endParaRPr lang="en-US"/>
              </a:p>
            </p:txBody>
          </p:sp>
          <p:sp>
            <p:nvSpPr>
              <p:cNvPr id="43044" name="Line 51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45" name="Line 51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46" name="Line 51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47" name="Line 51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48" name="Line 51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49" name="Line 51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50" name="Line 52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51" name="Line 52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52" name="Line 52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sp>
          <p:nvSpPr>
            <p:cNvPr id="43040" name="Line 525"/>
            <p:cNvSpPr>
              <a:spLocks noChangeShapeType="1"/>
            </p:cNvSpPr>
            <p:nvPr/>
          </p:nvSpPr>
          <p:spPr bwMode="auto">
            <a:xfrm>
              <a:off x="802" y="3251"/>
              <a:ext cx="4121" cy="0"/>
            </a:xfrm>
            <a:prstGeom prst="line">
              <a:avLst/>
            </a:prstGeom>
            <a:noFill/>
            <a:ln w="76200">
              <a:solidFill>
                <a:schemeClr val="bg1"/>
              </a:solidFill>
              <a:round/>
              <a:headEnd/>
              <a:tailEnd/>
            </a:ln>
          </p:spPr>
          <p:txBody>
            <a:bodyPr/>
            <a:lstStyle/>
            <a:p>
              <a:endParaRPr lang="en-US"/>
            </a:p>
          </p:txBody>
        </p:sp>
        <p:sp>
          <p:nvSpPr>
            <p:cNvPr id="43041" name="Text Box 427"/>
            <p:cNvSpPr txBox="1">
              <a:spLocks noChangeArrowheads="1"/>
            </p:cNvSpPr>
            <p:nvPr/>
          </p:nvSpPr>
          <p:spPr bwMode="auto">
            <a:xfrm>
              <a:off x="670" y="3196"/>
              <a:ext cx="4591" cy="174"/>
            </a:xfrm>
            <a:prstGeom prst="rect">
              <a:avLst/>
            </a:prstGeom>
            <a:noFill/>
            <a:ln w="9525">
              <a:noFill/>
              <a:miter lim="800000"/>
              <a:headEnd/>
              <a:tailEnd/>
            </a:ln>
          </p:spPr>
          <p:txBody>
            <a:bodyPr>
              <a:spAutoFit/>
            </a:bodyPr>
            <a:lstStyle/>
            <a:p>
              <a:pPr eaLnBrk="1" hangingPunct="1">
                <a:spcBef>
                  <a:spcPct val="50000"/>
                </a:spcBef>
              </a:pPr>
              <a:r>
                <a:rPr lang="en-US" altLang="en-US" sz="1200"/>
                <a:t>4000 	4500	5000	5500	6000	6500 	7000	7500</a:t>
              </a:r>
            </a:p>
          </p:txBody>
        </p:sp>
      </p:grpSp>
      <p:grpSp>
        <p:nvGrpSpPr>
          <p:cNvPr id="10" name="Group 544"/>
          <p:cNvGrpSpPr>
            <a:grpSpLocks/>
          </p:cNvGrpSpPr>
          <p:nvPr/>
        </p:nvGrpSpPr>
        <p:grpSpPr bwMode="auto">
          <a:xfrm>
            <a:off x="2316163" y="4719638"/>
            <a:ext cx="4710112" cy="708025"/>
            <a:chOff x="1475" y="2664"/>
            <a:chExt cx="2967" cy="480"/>
          </a:xfrm>
        </p:grpSpPr>
        <p:sp>
          <p:nvSpPr>
            <p:cNvPr id="43016" name="Line 528"/>
            <p:cNvSpPr>
              <a:spLocks noChangeShapeType="1"/>
            </p:cNvSpPr>
            <p:nvPr/>
          </p:nvSpPr>
          <p:spPr bwMode="auto">
            <a:xfrm>
              <a:off x="1475" y="2667"/>
              <a:ext cx="0" cy="467"/>
            </a:xfrm>
            <a:prstGeom prst="line">
              <a:avLst/>
            </a:prstGeom>
            <a:noFill/>
            <a:ln w="28575">
              <a:solidFill>
                <a:schemeClr val="accent2"/>
              </a:solidFill>
              <a:round/>
              <a:headEnd/>
              <a:tailEnd/>
            </a:ln>
          </p:spPr>
          <p:txBody>
            <a:bodyPr/>
            <a:lstStyle/>
            <a:p>
              <a:endParaRPr lang="en-US"/>
            </a:p>
          </p:txBody>
        </p:sp>
        <p:sp>
          <p:nvSpPr>
            <p:cNvPr id="43017" name="Line 529"/>
            <p:cNvSpPr>
              <a:spLocks noChangeShapeType="1"/>
            </p:cNvSpPr>
            <p:nvPr/>
          </p:nvSpPr>
          <p:spPr bwMode="auto">
            <a:xfrm>
              <a:off x="1907" y="2667"/>
              <a:ext cx="0" cy="467"/>
            </a:xfrm>
            <a:prstGeom prst="line">
              <a:avLst/>
            </a:prstGeom>
            <a:noFill/>
            <a:ln w="28575">
              <a:solidFill>
                <a:schemeClr val="accent2"/>
              </a:solidFill>
              <a:round/>
              <a:headEnd/>
              <a:tailEnd/>
            </a:ln>
          </p:spPr>
          <p:txBody>
            <a:bodyPr/>
            <a:lstStyle/>
            <a:p>
              <a:endParaRPr lang="en-US"/>
            </a:p>
          </p:txBody>
        </p:sp>
        <p:sp>
          <p:nvSpPr>
            <p:cNvPr id="43018" name="Line 530"/>
            <p:cNvSpPr>
              <a:spLocks noChangeShapeType="1"/>
            </p:cNvSpPr>
            <p:nvPr/>
          </p:nvSpPr>
          <p:spPr bwMode="auto">
            <a:xfrm>
              <a:off x="2572" y="2667"/>
              <a:ext cx="0" cy="467"/>
            </a:xfrm>
            <a:prstGeom prst="line">
              <a:avLst/>
            </a:prstGeom>
            <a:noFill/>
            <a:ln w="28575">
              <a:solidFill>
                <a:srgbClr val="008000"/>
              </a:solidFill>
              <a:round/>
              <a:headEnd/>
              <a:tailEnd/>
            </a:ln>
          </p:spPr>
          <p:txBody>
            <a:bodyPr/>
            <a:lstStyle/>
            <a:p>
              <a:endParaRPr lang="en-US"/>
            </a:p>
          </p:txBody>
        </p:sp>
        <p:sp>
          <p:nvSpPr>
            <p:cNvPr id="43019" name="Line 531"/>
            <p:cNvSpPr>
              <a:spLocks noChangeShapeType="1"/>
            </p:cNvSpPr>
            <p:nvPr/>
          </p:nvSpPr>
          <p:spPr bwMode="auto">
            <a:xfrm>
              <a:off x="2626" y="2665"/>
              <a:ext cx="0" cy="467"/>
            </a:xfrm>
            <a:prstGeom prst="line">
              <a:avLst/>
            </a:prstGeom>
            <a:noFill/>
            <a:ln w="28575">
              <a:solidFill>
                <a:srgbClr val="008000"/>
              </a:solidFill>
              <a:round/>
              <a:headEnd/>
              <a:tailEnd/>
            </a:ln>
          </p:spPr>
          <p:txBody>
            <a:bodyPr/>
            <a:lstStyle/>
            <a:p>
              <a:endParaRPr lang="en-US"/>
            </a:p>
          </p:txBody>
        </p:sp>
        <p:sp>
          <p:nvSpPr>
            <p:cNvPr id="43020" name="Line 532"/>
            <p:cNvSpPr>
              <a:spLocks noChangeShapeType="1"/>
            </p:cNvSpPr>
            <p:nvPr/>
          </p:nvSpPr>
          <p:spPr bwMode="auto">
            <a:xfrm>
              <a:off x="2879" y="2672"/>
              <a:ext cx="0" cy="467"/>
            </a:xfrm>
            <a:prstGeom prst="line">
              <a:avLst/>
            </a:prstGeom>
            <a:noFill/>
            <a:ln w="28575">
              <a:solidFill>
                <a:srgbClr val="FFFF00"/>
              </a:solidFill>
              <a:round/>
              <a:headEnd/>
              <a:tailEnd/>
            </a:ln>
          </p:spPr>
          <p:txBody>
            <a:bodyPr/>
            <a:lstStyle/>
            <a:p>
              <a:endParaRPr lang="en-US"/>
            </a:p>
          </p:txBody>
        </p:sp>
        <p:sp>
          <p:nvSpPr>
            <p:cNvPr id="43021" name="Line 533"/>
            <p:cNvSpPr>
              <a:spLocks noChangeShapeType="1"/>
            </p:cNvSpPr>
            <p:nvPr/>
          </p:nvSpPr>
          <p:spPr bwMode="auto">
            <a:xfrm>
              <a:off x="2975" y="2677"/>
              <a:ext cx="0" cy="467"/>
            </a:xfrm>
            <a:prstGeom prst="line">
              <a:avLst/>
            </a:prstGeom>
            <a:noFill/>
            <a:ln w="28575">
              <a:solidFill>
                <a:srgbClr val="FFFF00"/>
              </a:solidFill>
              <a:round/>
              <a:headEnd/>
              <a:tailEnd/>
            </a:ln>
          </p:spPr>
          <p:txBody>
            <a:bodyPr/>
            <a:lstStyle/>
            <a:p>
              <a:endParaRPr lang="en-US"/>
            </a:p>
          </p:txBody>
        </p:sp>
        <p:sp>
          <p:nvSpPr>
            <p:cNvPr id="43022" name="Line 534"/>
            <p:cNvSpPr>
              <a:spLocks noChangeShapeType="1"/>
            </p:cNvSpPr>
            <p:nvPr/>
          </p:nvSpPr>
          <p:spPr bwMode="auto">
            <a:xfrm>
              <a:off x="3210" y="2670"/>
              <a:ext cx="0" cy="467"/>
            </a:xfrm>
            <a:prstGeom prst="line">
              <a:avLst/>
            </a:prstGeom>
            <a:noFill/>
            <a:ln w="28575">
              <a:solidFill>
                <a:srgbClr val="FF9900"/>
              </a:solidFill>
              <a:round/>
              <a:headEnd/>
              <a:tailEnd/>
            </a:ln>
          </p:spPr>
          <p:txBody>
            <a:bodyPr/>
            <a:lstStyle/>
            <a:p>
              <a:endParaRPr lang="en-US"/>
            </a:p>
          </p:txBody>
        </p:sp>
        <p:sp>
          <p:nvSpPr>
            <p:cNvPr id="43023" name="Line 535"/>
            <p:cNvSpPr>
              <a:spLocks noChangeShapeType="1"/>
            </p:cNvSpPr>
            <p:nvPr/>
          </p:nvSpPr>
          <p:spPr bwMode="auto">
            <a:xfrm>
              <a:off x="3257" y="2675"/>
              <a:ext cx="0" cy="467"/>
            </a:xfrm>
            <a:prstGeom prst="line">
              <a:avLst/>
            </a:prstGeom>
            <a:noFill/>
            <a:ln w="28575">
              <a:solidFill>
                <a:srgbClr val="FF6600"/>
              </a:solidFill>
              <a:round/>
              <a:headEnd/>
              <a:tailEnd/>
            </a:ln>
          </p:spPr>
          <p:txBody>
            <a:bodyPr/>
            <a:lstStyle/>
            <a:p>
              <a:endParaRPr lang="en-US"/>
            </a:p>
          </p:txBody>
        </p:sp>
        <p:sp>
          <p:nvSpPr>
            <p:cNvPr id="43024" name="Line 536"/>
            <p:cNvSpPr>
              <a:spLocks noChangeShapeType="1"/>
            </p:cNvSpPr>
            <p:nvPr/>
          </p:nvSpPr>
          <p:spPr bwMode="auto">
            <a:xfrm>
              <a:off x="3311" y="2666"/>
              <a:ext cx="0" cy="467"/>
            </a:xfrm>
            <a:prstGeom prst="line">
              <a:avLst/>
            </a:prstGeom>
            <a:noFill/>
            <a:ln w="28575">
              <a:solidFill>
                <a:srgbClr val="FF6600"/>
              </a:solidFill>
              <a:round/>
              <a:headEnd/>
              <a:tailEnd/>
            </a:ln>
          </p:spPr>
          <p:txBody>
            <a:bodyPr/>
            <a:lstStyle/>
            <a:p>
              <a:endParaRPr lang="en-US"/>
            </a:p>
          </p:txBody>
        </p:sp>
        <p:sp>
          <p:nvSpPr>
            <p:cNvPr id="43025" name="Line 537"/>
            <p:cNvSpPr>
              <a:spLocks noChangeShapeType="1"/>
            </p:cNvSpPr>
            <p:nvPr/>
          </p:nvSpPr>
          <p:spPr bwMode="auto">
            <a:xfrm>
              <a:off x="3705" y="2665"/>
              <a:ext cx="0" cy="467"/>
            </a:xfrm>
            <a:prstGeom prst="line">
              <a:avLst/>
            </a:prstGeom>
            <a:noFill/>
            <a:ln w="28575">
              <a:solidFill>
                <a:srgbClr val="FF0000"/>
              </a:solidFill>
              <a:round/>
              <a:headEnd/>
              <a:tailEnd/>
            </a:ln>
          </p:spPr>
          <p:txBody>
            <a:bodyPr/>
            <a:lstStyle/>
            <a:p>
              <a:endParaRPr lang="en-US"/>
            </a:p>
          </p:txBody>
        </p:sp>
        <p:sp>
          <p:nvSpPr>
            <p:cNvPr id="43026" name="Line 538"/>
            <p:cNvSpPr>
              <a:spLocks noChangeShapeType="1"/>
            </p:cNvSpPr>
            <p:nvPr/>
          </p:nvSpPr>
          <p:spPr bwMode="auto">
            <a:xfrm>
              <a:off x="3752" y="2670"/>
              <a:ext cx="0" cy="467"/>
            </a:xfrm>
            <a:prstGeom prst="line">
              <a:avLst/>
            </a:prstGeom>
            <a:noFill/>
            <a:ln w="28575">
              <a:solidFill>
                <a:srgbClr val="FF0000"/>
              </a:solidFill>
              <a:round/>
              <a:headEnd/>
              <a:tailEnd/>
            </a:ln>
          </p:spPr>
          <p:txBody>
            <a:bodyPr/>
            <a:lstStyle/>
            <a:p>
              <a:endParaRPr lang="en-US"/>
            </a:p>
          </p:txBody>
        </p:sp>
        <p:sp>
          <p:nvSpPr>
            <p:cNvPr id="43027" name="Line 539"/>
            <p:cNvSpPr>
              <a:spLocks noChangeShapeType="1"/>
            </p:cNvSpPr>
            <p:nvPr/>
          </p:nvSpPr>
          <p:spPr bwMode="auto">
            <a:xfrm>
              <a:off x="3834" y="2668"/>
              <a:ext cx="0" cy="467"/>
            </a:xfrm>
            <a:prstGeom prst="line">
              <a:avLst/>
            </a:prstGeom>
            <a:noFill/>
            <a:ln w="28575">
              <a:solidFill>
                <a:srgbClr val="FF0000"/>
              </a:solidFill>
              <a:round/>
              <a:headEnd/>
              <a:tailEnd/>
            </a:ln>
          </p:spPr>
          <p:txBody>
            <a:bodyPr/>
            <a:lstStyle/>
            <a:p>
              <a:endParaRPr lang="en-US"/>
            </a:p>
          </p:txBody>
        </p:sp>
        <p:sp>
          <p:nvSpPr>
            <p:cNvPr id="43028" name="Line 540"/>
            <p:cNvSpPr>
              <a:spLocks noChangeShapeType="1"/>
            </p:cNvSpPr>
            <p:nvPr/>
          </p:nvSpPr>
          <p:spPr bwMode="auto">
            <a:xfrm>
              <a:off x="3881" y="2666"/>
              <a:ext cx="0" cy="467"/>
            </a:xfrm>
            <a:prstGeom prst="line">
              <a:avLst/>
            </a:prstGeom>
            <a:noFill/>
            <a:ln w="28575">
              <a:solidFill>
                <a:srgbClr val="FF0000"/>
              </a:solidFill>
              <a:round/>
              <a:headEnd/>
              <a:tailEnd/>
            </a:ln>
          </p:spPr>
          <p:txBody>
            <a:bodyPr/>
            <a:lstStyle/>
            <a:p>
              <a:endParaRPr lang="en-US"/>
            </a:p>
          </p:txBody>
        </p:sp>
        <p:sp>
          <p:nvSpPr>
            <p:cNvPr id="43029" name="Line 541"/>
            <p:cNvSpPr>
              <a:spLocks noChangeShapeType="1"/>
            </p:cNvSpPr>
            <p:nvPr/>
          </p:nvSpPr>
          <p:spPr bwMode="auto">
            <a:xfrm>
              <a:off x="3949" y="2664"/>
              <a:ext cx="0" cy="467"/>
            </a:xfrm>
            <a:prstGeom prst="line">
              <a:avLst/>
            </a:prstGeom>
            <a:noFill/>
            <a:ln w="28575">
              <a:solidFill>
                <a:srgbClr val="FF0000"/>
              </a:solidFill>
              <a:round/>
              <a:headEnd/>
              <a:tailEnd/>
            </a:ln>
          </p:spPr>
          <p:txBody>
            <a:bodyPr/>
            <a:lstStyle/>
            <a:p>
              <a:endParaRPr lang="en-US"/>
            </a:p>
          </p:txBody>
        </p:sp>
        <p:sp>
          <p:nvSpPr>
            <p:cNvPr id="43030" name="Line 542"/>
            <p:cNvSpPr>
              <a:spLocks noChangeShapeType="1"/>
            </p:cNvSpPr>
            <p:nvPr/>
          </p:nvSpPr>
          <p:spPr bwMode="auto">
            <a:xfrm>
              <a:off x="4360" y="2669"/>
              <a:ext cx="0" cy="467"/>
            </a:xfrm>
            <a:prstGeom prst="line">
              <a:avLst/>
            </a:prstGeom>
            <a:noFill/>
            <a:ln w="28575">
              <a:solidFill>
                <a:srgbClr val="800000"/>
              </a:solidFill>
              <a:round/>
              <a:headEnd/>
              <a:tailEnd/>
            </a:ln>
          </p:spPr>
          <p:txBody>
            <a:bodyPr/>
            <a:lstStyle/>
            <a:p>
              <a:endParaRPr lang="en-US"/>
            </a:p>
          </p:txBody>
        </p:sp>
        <p:sp>
          <p:nvSpPr>
            <p:cNvPr id="43031" name="Line 543"/>
            <p:cNvSpPr>
              <a:spLocks noChangeShapeType="1"/>
            </p:cNvSpPr>
            <p:nvPr/>
          </p:nvSpPr>
          <p:spPr bwMode="auto">
            <a:xfrm>
              <a:off x="4442" y="2667"/>
              <a:ext cx="0" cy="467"/>
            </a:xfrm>
            <a:prstGeom prst="line">
              <a:avLst/>
            </a:prstGeom>
            <a:noFill/>
            <a:ln w="28575">
              <a:solidFill>
                <a:srgbClr val="800000"/>
              </a:solidFill>
              <a:round/>
              <a:headEnd/>
              <a:tailEnd/>
            </a:ln>
          </p:spPr>
          <p:txBody>
            <a:bodyPr/>
            <a:lstStyle/>
            <a:p>
              <a:endParaRPr lang="en-US"/>
            </a:p>
          </p:txBody>
        </p:sp>
      </p:grpSp>
      <p:sp>
        <p:nvSpPr>
          <p:cNvPr id="4301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7970">
                                            <p:txEl>
                                              <p:pRg st="1" end="1"/>
                                            </p:txEl>
                                          </p:spTgt>
                                        </p:tgtEl>
                                        <p:attrNameLst>
                                          <p:attrName>style.visibility</p:attrName>
                                        </p:attrNameLst>
                                      </p:cBhvr>
                                      <p:to>
                                        <p:strVal val="visible"/>
                                      </p:to>
                                    </p:set>
                                    <p:anim calcmode="lin" valueType="num">
                                      <p:cBhvr additive="base">
                                        <p:cTn id="7" dur="500" fill="hold"/>
                                        <p:tgtEl>
                                          <p:spTgt spid="11079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7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107973"/>
                                        </p:tgtEl>
                                        <p:attrNameLst>
                                          <p:attrName>style.visibility</p:attrName>
                                        </p:attrNameLst>
                                      </p:cBhvr>
                                      <p:to>
                                        <p:strVal val="visible"/>
                                      </p:to>
                                    </p:set>
                                    <p:anim calcmode="lin" valueType="num">
                                      <p:cBhvr>
                                        <p:cTn id="13" dur="2000" fill="hold"/>
                                        <p:tgtEl>
                                          <p:spTgt spid="1107973"/>
                                        </p:tgtEl>
                                        <p:attrNameLst>
                                          <p:attrName>ppt_w</p:attrName>
                                        </p:attrNameLst>
                                      </p:cBhvr>
                                      <p:tavLst>
                                        <p:tav tm="0">
                                          <p:val>
                                            <p:fltVal val="0"/>
                                          </p:val>
                                        </p:tav>
                                        <p:tav tm="100000">
                                          <p:val>
                                            <p:strVal val="#ppt_w"/>
                                          </p:val>
                                        </p:tav>
                                      </p:tavLst>
                                    </p:anim>
                                    <p:anim calcmode="lin" valueType="num">
                                      <p:cBhvr>
                                        <p:cTn id="14" dur="2000" fill="hold"/>
                                        <p:tgtEl>
                                          <p:spTgt spid="1107973"/>
                                        </p:tgtEl>
                                        <p:attrNameLst>
                                          <p:attrName>ppt_h</p:attrName>
                                        </p:attrNameLst>
                                      </p:cBhvr>
                                      <p:tavLst>
                                        <p:tav tm="0">
                                          <p:val>
                                            <p:fltVal val="0"/>
                                          </p:val>
                                        </p:tav>
                                        <p:tav tm="100000">
                                          <p:val>
                                            <p:strVal val="#ppt_h"/>
                                          </p:val>
                                        </p:tav>
                                      </p:tavLst>
                                    </p:anim>
                                    <p:animEffect transition="in" filter="fade">
                                      <p:cBhvr>
                                        <p:cTn id="15" dur="2000"/>
                                        <p:tgtEl>
                                          <p:spTgt spid="1107973"/>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07970">
                                            <p:txEl>
                                              <p:pRg st="2" end="2"/>
                                            </p:txEl>
                                          </p:spTgt>
                                        </p:tgtEl>
                                        <p:attrNameLst>
                                          <p:attrName>style.visibility</p:attrName>
                                        </p:attrNameLst>
                                      </p:cBhvr>
                                      <p:to>
                                        <p:strVal val="visible"/>
                                      </p:to>
                                    </p:set>
                                    <p:anim calcmode="lin" valueType="num">
                                      <p:cBhvr additive="base">
                                        <p:cTn id="20" dur="500" fill="hold"/>
                                        <p:tgtEl>
                                          <p:spTgt spid="110797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07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07970">
                                            <p:txEl>
                                              <p:pRg st="3" end="3"/>
                                            </p:txEl>
                                          </p:spTgt>
                                        </p:tgtEl>
                                        <p:attrNameLst>
                                          <p:attrName>style.visibility</p:attrName>
                                        </p:attrNameLst>
                                      </p:cBhvr>
                                      <p:to>
                                        <p:strVal val="visible"/>
                                      </p:to>
                                    </p:set>
                                    <p:anim calcmode="lin" valueType="num">
                                      <p:cBhvr additive="base">
                                        <p:cTn id="26" dur="500" fill="hold"/>
                                        <p:tgtEl>
                                          <p:spTgt spid="110797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079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108083">
                                            <p:txEl>
                                              <p:pRg st="1" end="1"/>
                                            </p:txEl>
                                          </p:spTgt>
                                        </p:tgtEl>
                                        <p:attrNameLst>
                                          <p:attrName>style.visibility</p:attrName>
                                        </p:attrNameLst>
                                      </p:cBhvr>
                                      <p:to>
                                        <p:strVal val="visible"/>
                                      </p:to>
                                    </p:set>
                                    <p:anim calcmode="lin" valueType="num">
                                      <p:cBhvr additive="base">
                                        <p:cTn id="42" dur="500" fill="hold"/>
                                        <p:tgtEl>
                                          <p:spTgt spid="1108083">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080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p:cNvSpPr>
          <p:nvPr/>
        </p:nvSpPr>
        <p:spPr bwMode="auto">
          <a:xfrm>
            <a:off x="685800" y="1343025"/>
            <a:ext cx="7772400" cy="48371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endParaRPr lang="en-US" altLang="en-US" i="1">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fact that the emission spectrum is discontinuous tells us that atomic energy states are quantized.</a:t>
            </a:r>
          </a:p>
        </p:txBody>
      </p:sp>
      <p:sp>
        <p:nvSpPr>
          <p:cNvPr id="1110020" name="Text Box 4"/>
          <p:cNvSpPr txBox="1">
            <a:spLocks noChangeArrowheads="1"/>
          </p:cNvSpPr>
          <p:nvPr/>
        </p:nvSpPr>
        <p:spPr bwMode="auto">
          <a:xfrm>
            <a:off x="242888" y="2840038"/>
            <a:ext cx="1323975" cy="831850"/>
          </a:xfrm>
          <a:prstGeom prst="rect">
            <a:avLst/>
          </a:prstGeom>
          <a:noFill/>
          <a:ln w="9525">
            <a:noFill/>
            <a:miter lim="800000"/>
            <a:headEnd/>
            <a:tailEnd/>
          </a:ln>
        </p:spPr>
        <p:txBody>
          <a:bodyPr>
            <a:spAutoFit/>
          </a:bodyPr>
          <a:lstStyle/>
          <a:p>
            <a:pPr algn="r" eaLnBrk="1" hangingPunct="1">
              <a:spcBef>
                <a:spcPct val="50000"/>
              </a:spcBef>
            </a:pPr>
            <a:r>
              <a:rPr lang="en-US" altLang="en-US">
                <a:solidFill>
                  <a:schemeClr val="hlink"/>
                </a:solidFill>
              </a:rPr>
              <a:t>light source</a:t>
            </a:r>
          </a:p>
        </p:txBody>
      </p:sp>
      <p:sp>
        <p:nvSpPr>
          <p:cNvPr id="1110021" name="Rectangle 5"/>
          <p:cNvSpPr>
            <a:spLocks noChangeArrowheads="1"/>
          </p:cNvSpPr>
          <p:nvPr/>
        </p:nvSpPr>
        <p:spPr bwMode="auto">
          <a:xfrm>
            <a:off x="2008188" y="2851150"/>
            <a:ext cx="2252662" cy="722313"/>
          </a:xfrm>
          <a:prstGeom prst="rect">
            <a:avLst/>
          </a:prstGeom>
          <a:solidFill>
            <a:srgbClr val="FFFF00">
              <a:alpha val="32156"/>
            </a:srgbClr>
          </a:solidFill>
          <a:ln w="9525">
            <a:noFill/>
            <a:miter lim="800000"/>
            <a:headEnd/>
            <a:tailEnd/>
          </a:ln>
        </p:spPr>
        <p:txBody>
          <a:bodyPr wrap="none" anchor="ctr"/>
          <a:lstStyle/>
          <a:p>
            <a:pPr eaLnBrk="1" hangingPunct="1"/>
            <a:endParaRPr lang="en-US" altLang="en-US"/>
          </a:p>
        </p:txBody>
      </p:sp>
      <p:pic>
        <p:nvPicPr>
          <p:cNvPr id="1110022" name="Picture 6"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78175" y="2686050"/>
            <a:ext cx="2235200" cy="1057275"/>
          </a:xfrm>
          <a:prstGeom prst="rect">
            <a:avLst/>
          </a:prstGeom>
          <a:noFill/>
          <a:ln w="9525">
            <a:noFill/>
            <a:miter lim="800000"/>
            <a:headEnd/>
            <a:tailEnd/>
          </a:ln>
        </p:spPr>
      </p:pic>
      <p:sp>
        <p:nvSpPr>
          <p:cNvPr id="1110023" name="Oval 7"/>
          <p:cNvSpPr>
            <a:spLocks noChangeArrowheads="1"/>
          </p:cNvSpPr>
          <p:nvPr/>
        </p:nvSpPr>
        <p:spPr bwMode="auto">
          <a:xfrm>
            <a:off x="1539875" y="2851150"/>
            <a:ext cx="722313" cy="722313"/>
          </a:xfrm>
          <a:prstGeom prst="ellipse">
            <a:avLst/>
          </a:prstGeom>
          <a:solidFill>
            <a:srgbClr val="FFFF00"/>
          </a:solidFill>
          <a:ln w="9525">
            <a:solidFill>
              <a:schemeClr val="tx1"/>
            </a:solidFill>
            <a:round/>
            <a:headEnd/>
            <a:tailEnd/>
          </a:ln>
        </p:spPr>
        <p:txBody>
          <a:bodyPr wrap="none" anchor="ctr"/>
          <a:lstStyle/>
          <a:p>
            <a:pPr eaLnBrk="1" hangingPunct="1"/>
            <a:endParaRPr lang="en-US" altLang="en-US"/>
          </a:p>
        </p:txBody>
      </p:sp>
      <p:pic>
        <p:nvPicPr>
          <p:cNvPr id="1110024" name="Picture 8"/>
          <p:cNvPicPr>
            <a:picLocks noChangeAspect="1" noChangeArrowheads="1"/>
          </p:cNvPicPr>
          <p:nvPr/>
        </p:nvPicPr>
        <p:blipFill>
          <a:blip r:embed="rId8" cstate="print"/>
          <a:srcRect/>
          <a:stretch>
            <a:fillRect/>
          </a:stretch>
        </p:blipFill>
        <p:spPr bwMode="auto">
          <a:xfrm>
            <a:off x="5329238" y="2625725"/>
            <a:ext cx="1495425" cy="485775"/>
          </a:xfrm>
          <a:prstGeom prst="rect">
            <a:avLst/>
          </a:prstGeom>
          <a:ln>
            <a:noFill/>
          </a:ln>
          <a:effectLst>
            <a:outerShdw blurRad="292100" dist="139700" dir="2700000" algn="tl" rotWithShape="0">
              <a:srgbClr val="333333">
                <a:alpha val="65000"/>
              </a:srgbClr>
            </a:outerShdw>
          </a:effectLst>
        </p:spPr>
      </p:pic>
      <p:sp>
        <p:nvSpPr>
          <p:cNvPr id="1110025" name="Text Box 9"/>
          <p:cNvSpPr txBox="1">
            <a:spLocks noChangeArrowheads="1"/>
          </p:cNvSpPr>
          <p:nvPr/>
        </p:nvSpPr>
        <p:spPr bwMode="auto">
          <a:xfrm>
            <a:off x="269875" y="3995738"/>
            <a:ext cx="1323975" cy="831850"/>
          </a:xfrm>
          <a:prstGeom prst="rect">
            <a:avLst/>
          </a:prstGeom>
          <a:noFill/>
          <a:ln w="9525">
            <a:noFill/>
            <a:miter lim="800000"/>
            <a:headEnd/>
            <a:tailEnd/>
          </a:ln>
        </p:spPr>
        <p:txBody>
          <a:bodyPr>
            <a:spAutoFit/>
          </a:bodyPr>
          <a:lstStyle/>
          <a:p>
            <a:pPr algn="r" eaLnBrk="1" hangingPunct="1">
              <a:spcBef>
                <a:spcPct val="50000"/>
              </a:spcBef>
            </a:pPr>
            <a:r>
              <a:rPr lang="en-US" altLang="en-US">
                <a:solidFill>
                  <a:schemeClr val="hlink"/>
                </a:solidFill>
              </a:rPr>
              <a:t>light source</a:t>
            </a:r>
          </a:p>
        </p:txBody>
      </p:sp>
      <p:sp>
        <p:nvSpPr>
          <p:cNvPr id="1110026" name="Rectangle 10"/>
          <p:cNvSpPr>
            <a:spLocks noChangeArrowheads="1"/>
          </p:cNvSpPr>
          <p:nvPr/>
        </p:nvSpPr>
        <p:spPr bwMode="auto">
          <a:xfrm>
            <a:off x="1998663" y="4041775"/>
            <a:ext cx="2252662" cy="722313"/>
          </a:xfrm>
          <a:prstGeom prst="rect">
            <a:avLst/>
          </a:prstGeom>
          <a:solidFill>
            <a:srgbClr val="FFFF00">
              <a:alpha val="32156"/>
            </a:srgbClr>
          </a:solidFill>
          <a:ln w="9525">
            <a:noFill/>
            <a:miter lim="800000"/>
            <a:headEnd/>
            <a:tailEnd/>
          </a:ln>
        </p:spPr>
        <p:txBody>
          <a:bodyPr wrap="none" anchor="ctr"/>
          <a:lstStyle/>
          <a:p>
            <a:pPr eaLnBrk="1" hangingPunct="1"/>
            <a:endParaRPr lang="en-US" altLang="en-US"/>
          </a:p>
        </p:txBody>
      </p:sp>
      <p:pic>
        <p:nvPicPr>
          <p:cNvPr id="1110027" name="Picture 11"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68650" y="3876675"/>
            <a:ext cx="2235200" cy="1057275"/>
          </a:xfrm>
          <a:prstGeom prst="rect">
            <a:avLst/>
          </a:prstGeom>
          <a:noFill/>
          <a:ln w="9525">
            <a:noFill/>
            <a:miter lim="800000"/>
            <a:headEnd/>
            <a:tailEnd/>
          </a:ln>
        </p:spPr>
      </p:pic>
      <p:sp>
        <p:nvSpPr>
          <p:cNvPr id="1110028" name="Oval 12"/>
          <p:cNvSpPr>
            <a:spLocks noChangeArrowheads="1"/>
          </p:cNvSpPr>
          <p:nvPr/>
        </p:nvSpPr>
        <p:spPr bwMode="auto">
          <a:xfrm>
            <a:off x="1590675" y="4041775"/>
            <a:ext cx="722313" cy="722313"/>
          </a:xfrm>
          <a:prstGeom prst="ellipse">
            <a:avLst/>
          </a:prstGeom>
          <a:solidFill>
            <a:srgbClr val="FFFF00"/>
          </a:solidFill>
          <a:ln w="9525">
            <a:solidFill>
              <a:schemeClr val="tx1"/>
            </a:solidFill>
            <a:round/>
            <a:headEnd/>
            <a:tailEnd/>
          </a:ln>
        </p:spPr>
        <p:txBody>
          <a:bodyPr wrap="none" anchor="ctr"/>
          <a:lstStyle/>
          <a:p>
            <a:pPr eaLnBrk="1" hangingPunct="1"/>
            <a:endParaRPr lang="en-US" altLang="en-US"/>
          </a:p>
        </p:txBody>
      </p:sp>
      <p:sp>
        <p:nvSpPr>
          <p:cNvPr id="1110029" name="Oval 13"/>
          <p:cNvSpPr>
            <a:spLocks noChangeArrowheads="1"/>
          </p:cNvSpPr>
          <p:nvPr/>
        </p:nvSpPr>
        <p:spPr bwMode="auto">
          <a:xfrm>
            <a:off x="2327275" y="3971925"/>
            <a:ext cx="977900" cy="977900"/>
          </a:xfrm>
          <a:prstGeom prst="ellipse">
            <a:avLst/>
          </a:prstGeom>
          <a:solidFill>
            <a:schemeClr val="accent1"/>
          </a:solidFill>
          <a:ln w="9525">
            <a:noFill/>
            <a:round/>
            <a:headEnd/>
            <a:tailEnd/>
          </a:ln>
        </p:spPr>
        <p:txBody>
          <a:bodyPr wrap="none" anchor="ctr"/>
          <a:lstStyle/>
          <a:p>
            <a:pPr eaLnBrk="1" hangingPunct="1"/>
            <a:endParaRPr lang="en-US" altLang="en-US"/>
          </a:p>
        </p:txBody>
      </p:sp>
      <p:sp>
        <p:nvSpPr>
          <p:cNvPr id="1110030" name="Text Box 14"/>
          <p:cNvSpPr txBox="1">
            <a:spLocks noChangeArrowheads="1"/>
          </p:cNvSpPr>
          <p:nvPr/>
        </p:nvSpPr>
        <p:spPr bwMode="auto">
          <a:xfrm>
            <a:off x="2314575" y="3983038"/>
            <a:ext cx="1062038" cy="831850"/>
          </a:xfrm>
          <a:prstGeom prst="rect">
            <a:avLst/>
          </a:prstGeom>
          <a:noFill/>
          <a:ln w="9525">
            <a:noFill/>
            <a:miter lim="800000"/>
            <a:headEnd/>
            <a:tailEnd/>
          </a:ln>
        </p:spPr>
        <p:txBody>
          <a:bodyPr>
            <a:spAutoFit/>
          </a:bodyPr>
          <a:lstStyle/>
          <a:p>
            <a:pPr algn="ctr" eaLnBrk="1" hangingPunct="1">
              <a:spcBef>
                <a:spcPct val="50000"/>
              </a:spcBef>
            </a:pPr>
            <a:r>
              <a:rPr lang="en-US" altLang="en-US">
                <a:solidFill>
                  <a:schemeClr val="hlink"/>
                </a:solidFill>
              </a:rPr>
              <a:t>cool gas X</a:t>
            </a:r>
          </a:p>
        </p:txBody>
      </p:sp>
      <p:sp>
        <p:nvSpPr>
          <p:cNvPr id="1110031" name="Text Box 15"/>
          <p:cNvSpPr txBox="1">
            <a:spLocks noChangeArrowheads="1"/>
          </p:cNvSpPr>
          <p:nvPr/>
        </p:nvSpPr>
        <p:spPr bwMode="auto">
          <a:xfrm>
            <a:off x="6878638" y="2528888"/>
            <a:ext cx="1935162" cy="831850"/>
          </a:xfrm>
          <a:prstGeom prst="rect">
            <a:avLst/>
          </a:prstGeom>
          <a:noFill/>
          <a:ln w="9525">
            <a:noFill/>
            <a:miter lim="800000"/>
            <a:headEnd/>
            <a:tailEnd/>
          </a:ln>
        </p:spPr>
        <p:txBody>
          <a:bodyPr>
            <a:spAutoFit/>
          </a:bodyPr>
          <a:lstStyle/>
          <a:p>
            <a:pPr eaLnBrk="1" hangingPunct="1"/>
            <a:r>
              <a:rPr lang="en-US" altLang="en-US">
                <a:solidFill>
                  <a:schemeClr val="hlink"/>
                </a:solidFill>
              </a:rPr>
              <a:t>continuous spectrum</a:t>
            </a:r>
          </a:p>
        </p:txBody>
      </p:sp>
      <p:sp>
        <p:nvSpPr>
          <p:cNvPr id="1110032" name="Text Box 16"/>
          <p:cNvSpPr txBox="1">
            <a:spLocks noChangeArrowheads="1"/>
          </p:cNvSpPr>
          <p:nvPr/>
        </p:nvSpPr>
        <p:spPr bwMode="auto">
          <a:xfrm>
            <a:off x="6804025" y="3679825"/>
            <a:ext cx="1935163" cy="831850"/>
          </a:xfrm>
          <a:prstGeom prst="rect">
            <a:avLst/>
          </a:prstGeom>
          <a:noFill/>
          <a:ln w="9525">
            <a:noFill/>
            <a:miter lim="800000"/>
            <a:headEnd/>
            <a:tailEnd/>
          </a:ln>
        </p:spPr>
        <p:txBody>
          <a:bodyPr>
            <a:spAutoFit/>
          </a:bodyPr>
          <a:lstStyle/>
          <a:p>
            <a:pPr eaLnBrk="1" hangingPunct="1"/>
            <a:r>
              <a:rPr lang="en-US" altLang="en-US">
                <a:solidFill>
                  <a:schemeClr val="hlink"/>
                </a:solidFill>
              </a:rPr>
              <a:t>absorption spectrum</a:t>
            </a:r>
          </a:p>
        </p:txBody>
      </p:sp>
      <p:sp>
        <p:nvSpPr>
          <p:cNvPr id="1110033" name="Text Box 17"/>
          <p:cNvSpPr txBox="1">
            <a:spLocks noChangeArrowheads="1"/>
          </p:cNvSpPr>
          <p:nvPr/>
        </p:nvSpPr>
        <p:spPr bwMode="auto">
          <a:xfrm>
            <a:off x="6818313" y="4799013"/>
            <a:ext cx="1935162" cy="831850"/>
          </a:xfrm>
          <a:prstGeom prst="rect">
            <a:avLst/>
          </a:prstGeom>
          <a:noFill/>
          <a:ln w="9525">
            <a:noFill/>
            <a:miter lim="800000"/>
            <a:headEnd/>
            <a:tailEnd/>
          </a:ln>
        </p:spPr>
        <p:txBody>
          <a:bodyPr>
            <a:spAutoFit/>
          </a:bodyPr>
          <a:lstStyle/>
          <a:p>
            <a:pPr eaLnBrk="1" hangingPunct="1"/>
            <a:r>
              <a:rPr lang="en-US" altLang="en-US">
                <a:solidFill>
                  <a:schemeClr val="hlink"/>
                </a:solidFill>
              </a:rPr>
              <a:t>emission spectrum</a:t>
            </a:r>
          </a:p>
        </p:txBody>
      </p:sp>
      <p:sp>
        <p:nvSpPr>
          <p:cNvPr id="1110034" name="Text Box 18"/>
          <p:cNvSpPr txBox="1">
            <a:spLocks noChangeArrowheads="1"/>
          </p:cNvSpPr>
          <p:nvPr/>
        </p:nvSpPr>
        <p:spPr bwMode="auto">
          <a:xfrm>
            <a:off x="808038" y="5167313"/>
            <a:ext cx="1935162" cy="461962"/>
          </a:xfrm>
          <a:prstGeom prst="rect">
            <a:avLst/>
          </a:prstGeom>
          <a:noFill/>
          <a:ln w="9525">
            <a:noFill/>
            <a:miter lim="800000"/>
            <a:headEnd/>
            <a:tailEnd/>
          </a:ln>
        </p:spPr>
        <p:txBody>
          <a:bodyPr>
            <a:spAutoFit/>
          </a:bodyPr>
          <a:lstStyle/>
          <a:p>
            <a:pPr eaLnBrk="1" hangingPunct="1"/>
            <a:r>
              <a:rPr lang="en-US" altLang="en-US">
                <a:solidFill>
                  <a:schemeClr val="tx2"/>
                </a:solidFill>
              </a:rPr>
              <a:t>compare…</a:t>
            </a:r>
          </a:p>
        </p:txBody>
      </p:sp>
      <p:sp>
        <p:nvSpPr>
          <p:cNvPr id="1110035" name="Text Box 19"/>
          <p:cNvSpPr txBox="1">
            <a:spLocks noChangeArrowheads="1"/>
          </p:cNvSpPr>
          <p:nvPr/>
        </p:nvSpPr>
        <p:spPr bwMode="auto">
          <a:xfrm>
            <a:off x="5260975" y="5624513"/>
            <a:ext cx="3125788" cy="461962"/>
          </a:xfrm>
          <a:prstGeom prst="rect">
            <a:avLst/>
          </a:prstGeom>
          <a:noFill/>
          <a:ln w="9525">
            <a:noFill/>
            <a:miter lim="800000"/>
            <a:headEnd/>
            <a:tailEnd/>
          </a:ln>
        </p:spPr>
        <p:txBody>
          <a:bodyPr>
            <a:spAutoFit/>
          </a:bodyPr>
          <a:lstStyle/>
          <a:p>
            <a:pPr eaLnBrk="1" hangingPunct="1"/>
            <a:r>
              <a:rPr lang="en-US" altLang="en-US">
                <a:solidFill>
                  <a:schemeClr val="tx2"/>
                </a:solidFill>
              </a:rPr>
              <a:t>discontinuous!</a:t>
            </a:r>
          </a:p>
        </p:txBody>
      </p:sp>
      <p:sp>
        <p:nvSpPr>
          <p:cNvPr id="1110036" name="Oval 20"/>
          <p:cNvSpPr>
            <a:spLocks noChangeArrowheads="1"/>
          </p:cNvSpPr>
          <p:nvPr/>
        </p:nvSpPr>
        <p:spPr bwMode="auto">
          <a:xfrm>
            <a:off x="2330450" y="4984750"/>
            <a:ext cx="977900" cy="977900"/>
          </a:xfrm>
          <a:prstGeom prst="ellipse">
            <a:avLst/>
          </a:prstGeom>
          <a:solidFill>
            <a:srgbClr val="FFCCCC"/>
          </a:solidFill>
          <a:ln w="9525">
            <a:noFill/>
            <a:round/>
            <a:headEnd/>
            <a:tailEnd/>
          </a:ln>
        </p:spPr>
        <p:txBody>
          <a:bodyPr wrap="none" anchor="ctr"/>
          <a:lstStyle/>
          <a:p>
            <a:pPr eaLnBrk="1" hangingPunct="1"/>
            <a:endParaRPr lang="en-US" altLang="en-US"/>
          </a:p>
        </p:txBody>
      </p:sp>
      <p:sp>
        <p:nvSpPr>
          <p:cNvPr id="1110037" name="Text Box 21"/>
          <p:cNvSpPr txBox="1">
            <a:spLocks noChangeArrowheads="1"/>
          </p:cNvSpPr>
          <p:nvPr/>
        </p:nvSpPr>
        <p:spPr bwMode="auto">
          <a:xfrm>
            <a:off x="2336800" y="4995863"/>
            <a:ext cx="966788" cy="831850"/>
          </a:xfrm>
          <a:prstGeom prst="rect">
            <a:avLst/>
          </a:prstGeom>
          <a:noFill/>
          <a:ln w="9525">
            <a:noFill/>
            <a:miter lim="800000"/>
            <a:headEnd/>
            <a:tailEnd/>
          </a:ln>
        </p:spPr>
        <p:txBody>
          <a:bodyPr>
            <a:spAutoFit/>
          </a:bodyPr>
          <a:lstStyle/>
          <a:p>
            <a:pPr algn="ctr" eaLnBrk="1" hangingPunct="1">
              <a:spcBef>
                <a:spcPct val="50000"/>
              </a:spcBef>
            </a:pPr>
            <a:r>
              <a:rPr lang="en-US" altLang="en-US">
                <a:solidFill>
                  <a:srgbClr val="FF0000"/>
                </a:solidFill>
              </a:rPr>
              <a:t>hot gas X</a:t>
            </a:r>
          </a:p>
        </p:txBody>
      </p:sp>
      <p:pic>
        <p:nvPicPr>
          <p:cNvPr id="1110038" name="Picture 22"/>
          <p:cNvPicPr>
            <a:picLocks noChangeAspect="1" noChangeArrowheads="1"/>
          </p:cNvPicPr>
          <p:nvPr/>
        </p:nvPicPr>
        <p:blipFill>
          <a:blip r:embed="rId8" cstate="print"/>
          <a:srcRect/>
          <a:stretch>
            <a:fillRect/>
          </a:stretch>
        </p:blipFill>
        <p:spPr bwMode="auto">
          <a:xfrm>
            <a:off x="5307013" y="3792538"/>
            <a:ext cx="1495425" cy="485775"/>
          </a:xfrm>
          <a:prstGeom prst="rect">
            <a:avLst/>
          </a:prstGeom>
          <a:noFill/>
          <a:ln w="9525">
            <a:noFill/>
            <a:miter lim="800000"/>
            <a:headEnd/>
            <a:tailEnd/>
          </a:ln>
        </p:spPr>
      </p:pic>
      <p:pic>
        <p:nvPicPr>
          <p:cNvPr id="1110039" name="Picture 23"/>
          <p:cNvPicPr>
            <a:picLocks noChangeAspect="1" noChangeArrowheads="1"/>
          </p:cNvPicPr>
          <p:nvPr/>
        </p:nvPicPr>
        <p:blipFill>
          <a:blip r:embed="rId9" cstate="print"/>
          <a:srcRect/>
          <a:stretch>
            <a:fillRect/>
          </a:stretch>
        </p:blipFill>
        <p:spPr bwMode="auto">
          <a:xfrm>
            <a:off x="5316538" y="3790950"/>
            <a:ext cx="1495425" cy="476250"/>
          </a:xfrm>
          <a:prstGeom prst="rect">
            <a:avLst/>
          </a:prstGeom>
          <a:ln>
            <a:noFill/>
          </a:ln>
          <a:effectLst>
            <a:outerShdw blurRad="292100" dist="139700" dir="2700000" algn="tl" rotWithShape="0">
              <a:srgbClr val="333333">
                <a:alpha val="65000"/>
              </a:srgbClr>
            </a:outerShdw>
          </a:effectLst>
        </p:spPr>
      </p:pic>
      <p:sp>
        <p:nvSpPr>
          <p:cNvPr id="1110040" name="Rectangle 24"/>
          <p:cNvSpPr>
            <a:spLocks noChangeArrowheads="1"/>
          </p:cNvSpPr>
          <p:nvPr/>
        </p:nvSpPr>
        <p:spPr bwMode="auto">
          <a:xfrm>
            <a:off x="2770188" y="5099050"/>
            <a:ext cx="1411287" cy="722313"/>
          </a:xfrm>
          <a:prstGeom prst="rect">
            <a:avLst/>
          </a:prstGeom>
          <a:solidFill>
            <a:srgbClr val="FFCCCC">
              <a:alpha val="32156"/>
            </a:srgbClr>
          </a:solidFill>
          <a:ln w="9525">
            <a:noFill/>
            <a:miter lim="800000"/>
            <a:headEnd/>
            <a:tailEnd/>
          </a:ln>
        </p:spPr>
        <p:txBody>
          <a:bodyPr wrap="none" anchor="ctr"/>
          <a:lstStyle/>
          <a:p>
            <a:pPr eaLnBrk="1" hangingPunct="1"/>
            <a:endParaRPr lang="en-US" altLang="en-US"/>
          </a:p>
        </p:txBody>
      </p:sp>
      <p:pic>
        <p:nvPicPr>
          <p:cNvPr id="1110041" name="Picture 25"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71825" y="5003800"/>
            <a:ext cx="2235200" cy="1057275"/>
          </a:xfrm>
          <a:prstGeom prst="rect">
            <a:avLst/>
          </a:prstGeom>
          <a:noFill/>
          <a:ln w="9525">
            <a:noFill/>
            <a:miter lim="800000"/>
            <a:headEnd/>
            <a:tailEnd/>
          </a:ln>
        </p:spPr>
      </p:pic>
      <p:pic>
        <p:nvPicPr>
          <p:cNvPr id="1110042" name="Picture 26"/>
          <p:cNvPicPr>
            <a:picLocks noChangeAspect="1" noChangeArrowheads="1"/>
          </p:cNvPicPr>
          <p:nvPr/>
        </p:nvPicPr>
        <p:blipFill>
          <a:blip r:embed="rId10" cstate="print"/>
          <a:srcRect/>
          <a:stretch>
            <a:fillRect/>
          </a:stretch>
        </p:blipFill>
        <p:spPr bwMode="auto">
          <a:xfrm>
            <a:off x="5318125" y="4922838"/>
            <a:ext cx="1495425" cy="476250"/>
          </a:xfrm>
          <a:prstGeom prst="rect">
            <a:avLst/>
          </a:prstGeom>
          <a:ln>
            <a:noFill/>
          </a:ln>
          <a:effectLst>
            <a:outerShdw blurRad="292100" dist="139700" dir="2700000" algn="tl" rotWithShape="0">
              <a:srgbClr val="333333">
                <a:alpha val="65000"/>
              </a:srgbClr>
            </a:outerShdw>
          </a:effectLst>
        </p:spPr>
      </p:pic>
      <p:sp>
        <p:nvSpPr>
          <p:cNvPr id="4405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0018">
                                            <p:txEl>
                                              <p:pRg st="1" end="1"/>
                                            </p:txEl>
                                          </p:spTgt>
                                        </p:tgtEl>
                                        <p:attrNameLst>
                                          <p:attrName>style.visibility</p:attrName>
                                        </p:attrNameLst>
                                      </p:cBhvr>
                                      <p:to>
                                        <p:strVal val="visible"/>
                                      </p:to>
                                    </p:set>
                                    <p:anim calcmode="lin" valueType="num">
                                      <p:cBhvr additive="base">
                                        <p:cTn id="7" dur="500" fill="hold"/>
                                        <p:tgtEl>
                                          <p:spTgt spid="1110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0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110022"/>
                                        </p:tgtEl>
                                        <p:attrNameLst>
                                          <p:attrName>style.visibility</p:attrName>
                                        </p:attrNameLst>
                                      </p:cBhvr>
                                      <p:to>
                                        <p:strVal val="visible"/>
                                      </p:to>
                                    </p:set>
                                    <p:anim calcmode="lin" valueType="num">
                                      <p:cBhvr>
                                        <p:cTn id="13" dur="500" fill="hold"/>
                                        <p:tgtEl>
                                          <p:spTgt spid="1110022"/>
                                        </p:tgtEl>
                                        <p:attrNameLst>
                                          <p:attrName>ppt_w</p:attrName>
                                        </p:attrNameLst>
                                      </p:cBhvr>
                                      <p:tavLst>
                                        <p:tav tm="0">
                                          <p:val>
                                            <p:fltVal val="0"/>
                                          </p:val>
                                        </p:tav>
                                        <p:tav tm="100000">
                                          <p:val>
                                            <p:strVal val="#ppt_w"/>
                                          </p:val>
                                        </p:tav>
                                      </p:tavLst>
                                    </p:anim>
                                    <p:anim calcmode="lin" valueType="num">
                                      <p:cBhvr>
                                        <p:cTn id="14" dur="500" fill="hold"/>
                                        <p:tgtEl>
                                          <p:spTgt spid="1110022"/>
                                        </p:tgtEl>
                                        <p:attrNameLst>
                                          <p:attrName>ppt_h</p:attrName>
                                        </p:attrNameLst>
                                      </p:cBhvr>
                                      <p:tavLst>
                                        <p:tav tm="0">
                                          <p:val>
                                            <p:fltVal val="0"/>
                                          </p:val>
                                        </p:tav>
                                        <p:tav tm="100000">
                                          <p:val>
                                            <p:strVal val="#ppt_h"/>
                                          </p:val>
                                        </p:tav>
                                      </p:tavLst>
                                    </p:anim>
                                    <p:animEffect transition="in" filter="fade">
                                      <p:cBhvr>
                                        <p:cTn id="15" dur="500"/>
                                        <p:tgtEl>
                                          <p:spTgt spid="111002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10023"/>
                                        </p:tgtEl>
                                        <p:attrNameLst>
                                          <p:attrName>style.visibility</p:attrName>
                                        </p:attrNameLst>
                                      </p:cBhvr>
                                      <p:to>
                                        <p:strVal val="visible"/>
                                      </p:to>
                                    </p:set>
                                    <p:anim calcmode="lin" valueType="num">
                                      <p:cBhvr>
                                        <p:cTn id="20" dur="500" fill="hold"/>
                                        <p:tgtEl>
                                          <p:spTgt spid="1110023"/>
                                        </p:tgtEl>
                                        <p:attrNameLst>
                                          <p:attrName>ppt_w</p:attrName>
                                        </p:attrNameLst>
                                      </p:cBhvr>
                                      <p:tavLst>
                                        <p:tav tm="0">
                                          <p:val>
                                            <p:fltVal val="0"/>
                                          </p:val>
                                        </p:tav>
                                        <p:tav tm="100000">
                                          <p:val>
                                            <p:strVal val="#ppt_w"/>
                                          </p:val>
                                        </p:tav>
                                      </p:tavLst>
                                    </p:anim>
                                    <p:anim calcmode="lin" valueType="num">
                                      <p:cBhvr>
                                        <p:cTn id="21" dur="500" fill="hold"/>
                                        <p:tgtEl>
                                          <p:spTgt spid="1110023"/>
                                        </p:tgtEl>
                                        <p:attrNameLst>
                                          <p:attrName>ppt_h</p:attrName>
                                        </p:attrNameLst>
                                      </p:cBhvr>
                                      <p:tavLst>
                                        <p:tav tm="0">
                                          <p:val>
                                            <p:fltVal val="0"/>
                                          </p:val>
                                        </p:tav>
                                        <p:tav tm="100000">
                                          <p:val>
                                            <p:strVal val="#ppt_h"/>
                                          </p:val>
                                        </p:tav>
                                      </p:tavLst>
                                    </p:anim>
                                    <p:animEffect transition="in" filter="fade">
                                      <p:cBhvr>
                                        <p:cTn id="22" dur="500"/>
                                        <p:tgtEl>
                                          <p:spTgt spid="1110023"/>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par>
                                <p:cTn id="23" presetID="53" presetClass="entr" presetSubtype="0" fill="hold" grpId="0" nodeType="withEffect">
                                  <p:stCondLst>
                                    <p:cond delay="0"/>
                                  </p:stCondLst>
                                  <p:childTnLst>
                                    <p:set>
                                      <p:cBhvr>
                                        <p:cTn id="24" dur="1" fill="hold">
                                          <p:stCondLst>
                                            <p:cond delay="0"/>
                                          </p:stCondLst>
                                        </p:cTn>
                                        <p:tgtEl>
                                          <p:spTgt spid="1110020"/>
                                        </p:tgtEl>
                                        <p:attrNameLst>
                                          <p:attrName>style.visibility</p:attrName>
                                        </p:attrNameLst>
                                      </p:cBhvr>
                                      <p:to>
                                        <p:strVal val="visible"/>
                                      </p:to>
                                    </p:set>
                                    <p:anim calcmode="lin" valueType="num">
                                      <p:cBhvr>
                                        <p:cTn id="25" dur="500" fill="hold"/>
                                        <p:tgtEl>
                                          <p:spTgt spid="1110020"/>
                                        </p:tgtEl>
                                        <p:attrNameLst>
                                          <p:attrName>ppt_w</p:attrName>
                                        </p:attrNameLst>
                                      </p:cBhvr>
                                      <p:tavLst>
                                        <p:tav tm="0">
                                          <p:val>
                                            <p:fltVal val="0"/>
                                          </p:val>
                                        </p:tav>
                                        <p:tav tm="100000">
                                          <p:val>
                                            <p:strVal val="#ppt_w"/>
                                          </p:val>
                                        </p:tav>
                                      </p:tavLst>
                                    </p:anim>
                                    <p:anim calcmode="lin" valueType="num">
                                      <p:cBhvr>
                                        <p:cTn id="26" dur="500" fill="hold"/>
                                        <p:tgtEl>
                                          <p:spTgt spid="1110020"/>
                                        </p:tgtEl>
                                        <p:attrNameLst>
                                          <p:attrName>ppt_h</p:attrName>
                                        </p:attrNameLst>
                                      </p:cBhvr>
                                      <p:tavLst>
                                        <p:tav tm="0">
                                          <p:val>
                                            <p:fltVal val="0"/>
                                          </p:val>
                                        </p:tav>
                                        <p:tav tm="100000">
                                          <p:val>
                                            <p:strVal val="#ppt_h"/>
                                          </p:val>
                                        </p:tav>
                                      </p:tavLst>
                                    </p:anim>
                                    <p:animEffect transition="in" filter="fade">
                                      <p:cBhvr>
                                        <p:cTn id="27" dur="500"/>
                                        <p:tgtEl>
                                          <p:spTgt spid="1110020"/>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0021"/>
                                        </p:tgtEl>
                                        <p:attrNameLst>
                                          <p:attrName>style.visibility</p:attrName>
                                        </p:attrNameLst>
                                      </p:cBhvr>
                                      <p:to>
                                        <p:strVal val="visible"/>
                                      </p:to>
                                    </p:set>
                                    <p:animEffect transition="in" filter="wipe(left)">
                                      <p:cBhvr>
                                        <p:cTn id="32" dur="1000"/>
                                        <p:tgtEl>
                                          <p:spTgt spid="1110021"/>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10024"/>
                                        </p:tgtEl>
                                        <p:attrNameLst>
                                          <p:attrName>style.visibility</p:attrName>
                                        </p:attrNameLst>
                                      </p:cBhvr>
                                      <p:to>
                                        <p:strVal val="visible"/>
                                      </p:to>
                                    </p:set>
                                    <p:animEffect transition="in" filter="fade">
                                      <p:cBhvr>
                                        <p:cTn id="37" dur="2000"/>
                                        <p:tgtEl>
                                          <p:spTgt spid="1110024"/>
                                        </p:tgtEl>
                                      </p:cBhvr>
                                    </p:animEffect>
                                  </p:childTnLst>
                                  <p:subTnLst>
                                    <p:audio>
                                      <p:cMediaNode>
                                        <p:cTn display="0" masterRel="sameClick">
                                          <p:stCondLst>
                                            <p:cond evt="begin" delay="0">
                                              <p:tn val="35"/>
                                            </p:cond>
                                          </p:stCondLst>
                                          <p:endCondLst>
                                            <p:cond evt="onStopAudio" delay="0">
                                              <p:tgtEl>
                                                <p:sldTgt/>
                                              </p:tgtEl>
                                            </p:cond>
                                          </p:endCondLst>
                                        </p:cTn>
                                        <p:tgtEl>
                                          <p:sndTgt r:embed="rId6" name="drumroll.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10031"/>
                                        </p:tgtEl>
                                        <p:attrNameLst>
                                          <p:attrName>style.visibility</p:attrName>
                                        </p:attrNameLst>
                                      </p:cBhvr>
                                      <p:to>
                                        <p:strVal val="visible"/>
                                      </p:to>
                                    </p:set>
                                    <p:anim calcmode="lin" valueType="num">
                                      <p:cBhvr>
                                        <p:cTn id="42" dur="500" fill="hold"/>
                                        <p:tgtEl>
                                          <p:spTgt spid="1110031"/>
                                        </p:tgtEl>
                                        <p:attrNameLst>
                                          <p:attrName>ppt_w</p:attrName>
                                        </p:attrNameLst>
                                      </p:cBhvr>
                                      <p:tavLst>
                                        <p:tav tm="0">
                                          <p:val>
                                            <p:fltVal val="0"/>
                                          </p:val>
                                        </p:tav>
                                        <p:tav tm="100000">
                                          <p:val>
                                            <p:strVal val="#ppt_w"/>
                                          </p:val>
                                        </p:tav>
                                      </p:tavLst>
                                    </p:anim>
                                    <p:anim calcmode="lin" valueType="num">
                                      <p:cBhvr>
                                        <p:cTn id="43" dur="500" fill="hold"/>
                                        <p:tgtEl>
                                          <p:spTgt spid="1110031"/>
                                        </p:tgtEl>
                                        <p:attrNameLst>
                                          <p:attrName>ppt_h</p:attrName>
                                        </p:attrNameLst>
                                      </p:cBhvr>
                                      <p:tavLst>
                                        <p:tav tm="0">
                                          <p:val>
                                            <p:fltVal val="0"/>
                                          </p:val>
                                        </p:tav>
                                        <p:tav tm="100000">
                                          <p:val>
                                            <p:strVal val="#ppt_h"/>
                                          </p:val>
                                        </p:tav>
                                      </p:tavLst>
                                    </p:anim>
                                    <p:animEffect transition="in" filter="fade">
                                      <p:cBhvr>
                                        <p:cTn id="44" dur="500"/>
                                        <p:tgtEl>
                                          <p:spTgt spid="1110031"/>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1110027"/>
                                        </p:tgtEl>
                                        <p:attrNameLst>
                                          <p:attrName>style.visibility</p:attrName>
                                        </p:attrNameLst>
                                      </p:cBhvr>
                                      <p:to>
                                        <p:strVal val="visible"/>
                                      </p:to>
                                    </p:set>
                                    <p:anim calcmode="lin" valueType="num">
                                      <p:cBhvr>
                                        <p:cTn id="49" dur="500" fill="hold"/>
                                        <p:tgtEl>
                                          <p:spTgt spid="1110027"/>
                                        </p:tgtEl>
                                        <p:attrNameLst>
                                          <p:attrName>ppt_w</p:attrName>
                                        </p:attrNameLst>
                                      </p:cBhvr>
                                      <p:tavLst>
                                        <p:tav tm="0">
                                          <p:val>
                                            <p:fltVal val="0"/>
                                          </p:val>
                                        </p:tav>
                                        <p:tav tm="100000">
                                          <p:val>
                                            <p:strVal val="#ppt_w"/>
                                          </p:val>
                                        </p:tav>
                                      </p:tavLst>
                                    </p:anim>
                                    <p:anim calcmode="lin" valueType="num">
                                      <p:cBhvr>
                                        <p:cTn id="50" dur="500" fill="hold"/>
                                        <p:tgtEl>
                                          <p:spTgt spid="1110027"/>
                                        </p:tgtEl>
                                        <p:attrNameLst>
                                          <p:attrName>ppt_h</p:attrName>
                                        </p:attrNameLst>
                                      </p:cBhvr>
                                      <p:tavLst>
                                        <p:tav tm="0">
                                          <p:val>
                                            <p:fltVal val="0"/>
                                          </p:val>
                                        </p:tav>
                                        <p:tav tm="100000">
                                          <p:val>
                                            <p:strVal val="#ppt_h"/>
                                          </p:val>
                                        </p:tav>
                                      </p:tavLst>
                                    </p:anim>
                                    <p:animEffect transition="in" filter="fade">
                                      <p:cBhvr>
                                        <p:cTn id="51" dur="500"/>
                                        <p:tgtEl>
                                          <p:spTgt spid="1110027"/>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110028"/>
                                        </p:tgtEl>
                                        <p:attrNameLst>
                                          <p:attrName>style.visibility</p:attrName>
                                        </p:attrNameLst>
                                      </p:cBhvr>
                                      <p:to>
                                        <p:strVal val="visible"/>
                                      </p:to>
                                    </p:set>
                                    <p:anim calcmode="lin" valueType="num">
                                      <p:cBhvr>
                                        <p:cTn id="56" dur="500" fill="hold"/>
                                        <p:tgtEl>
                                          <p:spTgt spid="1110028"/>
                                        </p:tgtEl>
                                        <p:attrNameLst>
                                          <p:attrName>ppt_w</p:attrName>
                                        </p:attrNameLst>
                                      </p:cBhvr>
                                      <p:tavLst>
                                        <p:tav tm="0">
                                          <p:val>
                                            <p:fltVal val="0"/>
                                          </p:val>
                                        </p:tav>
                                        <p:tav tm="100000">
                                          <p:val>
                                            <p:strVal val="#ppt_w"/>
                                          </p:val>
                                        </p:tav>
                                      </p:tavLst>
                                    </p:anim>
                                    <p:anim calcmode="lin" valueType="num">
                                      <p:cBhvr>
                                        <p:cTn id="57" dur="500" fill="hold"/>
                                        <p:tgtEl>
                                          <p:spTgt spid="1110028"/>
                                        </p:tgtEl>
                                        <p:attrNameLst>
                                          <p:attrName>ppt_h</p:attrName>
                                        </p:attrNameLst>
                                      </p:cBhvr>
                                      <p:tavLst>
                                        <p:tav tm="0">
                                          <p:val>
                                            <p:fltVal val="0"/>
                                          </p:val>
                                        </p:tav>
                                        <p:tav tm="100000">
                                          <p:val>
                                            <p:strVal val="#ppt_h"/>
                                          </p:val>
                                        </p:tav>
                                      </p:tavLst>
                                    </p:anim>
                                    <p:animEffect transition="in" filter="fade">
                                      <p:cBhvr>
                                        <p:cTn id="58" dur="500"/>
                                        <p:tgtEl>
                                          <p:spTgt spid="1110028"/>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par>
                                <p:cTn id="59" presetID="53" presetClass="entr" presetSubtype="0" fill="hold" grpId="0" nodeType="withEffect">
                                  <p:stCondLst>
                                    <p:cond delay="0"/>
                                  </p:stCondLst>
                                  <p:childTnLst>
                                    <p:set>
                                      <p:cBhvr>
                                        <p:cTn id="60" dur="1" fill="hold">
                                          <p:stCondLst>
                                            <p:cond delay="0"/>
                                          </p:stCondLst>
                                        </p:cTn>
                                        <p:tgtEl>
                                          <p:spTgt spid="1110025"/>
                                        </p:tgtEl>
                                        <p:attrNameLst>
                                          <p:attrName>style.visibility</p:attrName>
                                        </p:attrNameLst>
                                      </p:cBhvr>
                                      <p:to>
                                        <p:strVal val="visible"/>
                                      </p:to>
                                    </p:set>
                                    <p:anim calcmode="lin" valueType="num">
                                      <p:cBhvr>
                                        <p:cTn id="61" dur="500" fill="hold"/>
                                        <p:tgtEl>
                                          <p:spTgt spid="1110025"/>
                                        </p:tgtEl>
                                        <p:attrNameLst>
                                          <p:attrName>ppt_w</p:attrName>
                                        </p:attrNameLst>
                                      </p:cBhvr>
                                      <p:tavLst>
                                        <p:tav tm="0">
                                          <p:val>
                                            <p:fltVal val="0"/>
                                          </p:val>
                                        </p:tav>
                                        <p:tav tm="100000">
                                          <p:val>
                                            <p:strVal val="#ppt_w"/>
                                          </p:val>
                                        </p:tav>
                                      </p:tavLst>
                                    </p:anim>
                                    <p:anim calcmode="lin" valueType="num">
                                      <p:cBhvr>
                                        <p:cTn id="62" dur="500" fill="hold"/>
                                        <p:tgtEl>
                                          <p:spTgt spid="1110025"/>
                                        </p:tgtEl>
                                        <p:attrNameLst>
                                          <p:attrName>ppt_h</p:attrName>
                                        </p:attrNameLst>
                                      </p:cBhvr>
                                      <p:tavLst>
                                        <p:tav tm="0">
                                          <p:val>
                                            <p:fltVal val="0"/>
                                          </p:val>
                                        </p:tav>
                                        <p:tav tm="100000">
                                          <p:val>
                                            <p:strVal val="#ppt_h"/>
                                          </p:val>
                                        </p:tav>
                                      </p:tavLst>
                                    </p:anim>
                                    <p:animEffect transition="in" filter="fade">
                                      <p:cBhvr>
                                        <p:cTn id="63" dur="500"/>
                                        <p:tgtEl>
                                          <p:spTgt spid="1110025"/>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10026"/>
                                        </p:tgtEl>
                                        <p:attrNameLst>
                                          <p:attrName>style.visibility</p:attrName>
                                        </p:attrNameLst>
                                      </p:cBhvr>
                                      <p:to>
                                        <p:strVal val="visible"/>
                                      </p:to>
                                    </p:set>
                                    <p:animEffect transition="in" filter="wipe(left)">
                                      <p:cBhvr>
                                        <p:cTn id="68" dur="1000"/>
                                        <p:tgtEl>
                                          <p:spTgt spid="1110026"/>
                                        </p:tgtEl>
                                      </p:cBhvr>
                                    </p:animEffec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par>
                                <p:cTn id="69" presetID="10" presetClass="entr" presetSubtype="0" fill="hold" nodeType="withEffect">
                                  <p:stCondLst>
                                    <p:cond delay="0"/>
                                  </p:stCondLst>
                                  <p:childTnLst>
                                    <p:set>
                                      <p:cBhvr>
                                        <p:cTn id="70" dur="1" fill="hold">
                                          <p:stCondLst>
                                            <p:cond delay="0"/>
                                          </p:stCondLst>
                                        </p:cTn>
                                        <p:tgtEl>
                                          <p:spTgt spid="1110038"/>
                                        </p:tgtEl>
                                        <p:attrNameLst>
                                          <p:attrName>style.visibility</p:attrName>
                                        </p:attrNameLst>
                                      </p:cBhvr>
                                      <p:to>
                                        <p:strVal val="visible"/>
                                      </p:to>
                                    </p:set>
                                    <p:animEffect transition="in" filter="fade">
                                      <p:cBhvr>
                                        <p:cTn id="71" dur="2000"/>
                                        <p:tgtEl>
                                          <p:spTgt spid="1110038"/>
                                        </p:tgtEl>
                                      </p:cBhvr>
                                    </p:animEffect>
                                  </p:childTnLst>
                                  <p:subTnLst>
                                    <p:audio>
                                      <p:cMediaNode>
                                        <p:cTn display="0" masterRel="sameClick">
                                          <p:stCondLst>
                                            <p:cond evt="begin" delay="0">
                                              <p:tn val="69"/>
                                            </p:cond>
                                          </p:stCondLst>
                                          <p:endCondLst>
                                            <p:cond evt="onStopAudio" delay="0">
                                              <p:tgtEl>
                                                <p:sldTgt/>
                                              </p:tgtEl>
                                            </p:cond>
                                          </p:endCondLst>
                                        </p:cTn>
                                        <p:tgtEl>
                                          <p:sndTgt r:embed="rId6" name="drumroll.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110029"/>
                                        </p:tgtEl>
                                        <p:attrNameLst>
                                          <p:attrName>style.visibility</p:attrName>
                                        </p:attrNameLst>
                                      </p:cBhvr>
                                      <p:to>
                                        <p:strVal val="visible"/>
                                      </p:to>
                                    </p:set>
                                    <p:anim calcmode="lin" valueType="num">
                                      <p:cBhvr>
                                        <p:cTn id="76" dur="500" fill="hold"/>
                                        <p:tgtEl>
                                          <p:spTgt spid="1110029"/>
                                        </p:tgtEl>
                                        <p:attrNameLst>
                                          <p:attrName>ppt_w</p:attrName>
                                        </p:attrNameLst>
                                      </p:cBhvr>
                                      <p:tavLst>
                                        <p:tav tm="0">
                                          <p:val>
                                            <p:fltVal val="0"/>
                                          </p:val>
                                        </p:tav>
                                        <p:tav tm="100000">
                                          <p:val>
                                            <p:strVal val="#ppt_w"/>
                                          </p:val>
                                        </p:tav>
                                      </p:tavLst>
                                    </p:anim>
                                    <p:anim calcmode="lin" valueType="num">
                                      <p:cBhvr>
                                        <p:cTn id="77" dur="500" fill="hold"/>
                                        <p:tgtEl>
                                          <p:spTgt spid="1110029"/>
                                        </p:tgtEl>
                                        <p:attrNameLst>
                                          <p:attrName>ppt_h</p:attrName>
                                        </p:attrNameLst>
                                      </p:cBhvr>
                                      <p:tavLst>
                                        <p:tav tm="0">
                                          <p:val>
                                            <p:fltVal val="0"/>
                                          </p:val>
                                        </p:tav>
                                        <p:tav tm="100000">
                                          <p:val>
                                            <p:strVal val="#ppt_h"/>
                                          </p:val>
                                        </p:tav>
                                      </p:tavLst>
                                    </p:anim>
                                    <p:animEffect transition="in" filter="fade">
                                      <p:cBhvr>
                                        <p:cTn id="78" dur="500"/>
                                        <p:tgtEl>
                                          <p:spTgt spid="1110029"/>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1110030"/>
                                        </p:tgtEl>
                                        <p:attrNameLst>
                                          <p:attrName>style.visibility</p:attrName>
                                        </p:attrNameLst>
                                      </p:cBhvr>
                                      <p:to>
                                        <p:strVal val="visible"/>
                                      </p:to>
                                    </p:set>
                                    <p:anim calcmode="lin" valueType="num">
                                      <p:cBhvr>
                                        <p:cTn id="81" dur="500" fill="hold"/>
                                        <p:tgtEl>
                                          <p:spTgt spid="1110030"/>
                                        </p:tgtEl>
                                        <p:attrNameLst>
                                          <p:attrName>ppt_w</p:attrName>
                                        </p:attrNameLst>
                                      </p:cBhvr>
                                      <p:tavLst>
                                        <p:tav tm="0">
                                          <p:val>
                                            <p:fltVal val="0"/>
                                          </p:val>
                                        </p:tav>
                                        <p:tav tm="100000">
                                          <p:val>
                                            <p:strVal val="#ppt_w"/>
                                          </p:val>
                                        </p:tav>
                                      </p:tavLst>
                                    </p:anim>
                                    <p:anim calcmode="lin" valueType="num">
                                      <p:cBhvr>
                                        <p:cTn id="82" dur="500" fill="hold"/>
                                        <p:tgtEl>
                                          <p:spTgt spid="1110030"/>
                                        </p:tgtEl>
                                        <p:attrNameLst>
                                          <p:attrName>ppt_h</p:attrName>
                                        </p:attrNameLst>
                                      </p:cBhvr>
                                      <p:tavLst>
                                        <p:tav tm="0">
                                          <p:val>
                                            <p:fltVal val="0"/>
                                          </p:val>
                                        </p:tav>
                                        <p:tav tm="100000">
                                          <p:val>
                                            <p:strVal val="#ppt_h"/>
                                          </p:val>
                                        </p:tav>
                                      </p:tavLst>
                                    </p:anim>
                                    <p:animEffect transition="in" filter="fade">
                                      <p:cBhvr>
                                        <p:cTn id="83" dur="500"/>
                                        <p:tgtEl>
                                          <p:spTgt spid="1110030"/>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par>
                                <p:cTn id="84" presetID="10" presetClass="entr" presetSubtype="0" fill="hold" nodeType="withEffect">
                                  <p:stCondLst>
                                    <p:cond delay="0"/>
                                  </p:stCondLst>
                                  <p:childTnLst>
                                    <p:set>
                                      <p:cBhvr>
                                        <p:cTn id="85" dur="1" fill="hold">
                                          <p:stCondLst>
                                            <p:cond delay="0"/>
                                          </p:stCondLst>
                                        </p:cTn>
                                        <p:tgtEl>
                                          <p:spTgt spid="1110039"/>
                                        </p:tgtEl>
                                        <p:attrNameLst>
                                          <p:attrName>style.visibility</p:attrName>
                                        </p:attrNameLst>
                                      </p:cBhvr>
                                      <p:to>
                                        <p:strVal val="visible"/>
                                      </p:to>
                                    </p:set>
                                    <p:animEffect transition="in" filter="fade">
                                      <p:cBhvr>
                                        <p:cTn id="86" dur="2000"/>
                                        <p:tgtEl>
                                          <p:spTgt spid="1110039"/>
                                        </p:tgtEl>
                                      </p:cBhvr>
                                    </p:animEffect>
                                  </p:childTnLst>
                                  <p:subTnLst>
                                    <p:audio>
                                      <p:cMediaNode>
                                        <p:cTn display="0" masterRel="sameClick">
                                          <p:stCondLst>
                                            <p:cond evt="begin" delay="0">
                                              <p:tn val="84"/>
                                            </p:cond>
                                          </p:stCondLst>
                                          <p:endCondLst>
                                            <p:cond evt="onStopAudio" delay="0">
                                              <p:tgtEl>
                                                <p:sldTgt/>
                                              </p:tgtEl>
                                            </p:cond>
                                          </p:endCondLst>
                                        </p:cTn>
                                        <p:tgtEl>
                                          <p:sndTgt r:embed="rId6" name="drumroll.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110032"/>
                                        </p:tgtEl>
                                        <p:attrNameLst>
                                          <p:attrName>style.visibility</p:attrName>
                                        </p:attrNameLst>
                                      </p:cBhvr>
                                      <p:to>
                                        <p:strVal val="visible"/>
                                      </p:to>
                                    </p:set>
                                    <p:anim calcmode="lin" valueType="num">
                                      <p:cBhvr>
                                        <p:cTn id="91" dur="500" fill="hold"/>
                                        <p:tgtEl>
                                          <p:spTgt spid="1110032"/>
                                        </p:tgtEl>
                                        <p:attrNameLst>
                                          <p:attrName>ppt_w</p:attrName>
                                        </p:attrNameLst>
                                      </p:cBhvr>
                                      <p:tavLst>
                                        <p:tav tm="0">
                                          <p:val>
                                            <p:fltVal val="0"/>
                                          </p:val>
                                        </p:tav>
                                        <p:tav tm="100000">
                                          <p:val>
                                            <p:strVal val="#ppt_w"/>
                                          </p:val>
                                        </p:tav>
                                      </p:tavLst>
                                    </p:anim>
                                    <p:anim calcmode="lin" valueType="num">
                                      <p:cBhvr>
                                        <p:cTn id="92" dur="500" fill="hold"/>
                                        <p:tgtEl>
                                          <p:spTgt spid="1110032"/>
                                        </p:tgtEl>
                                        <p:attrNameLst>
                                          <p:attrName>ppt_h</p:attrName>
                                        </p:attrNameLst>
                                      </p:cBhvr>
                                      <p:tavLst>
                                        <p:tav tm="0">
                                          <p:val>
                                            <p:fltVal val="0"/>
                                          </p:val>
                                        </p:tav>
                                        <p:tav tm="100000">
                                          <p:val>
                                            <p:strVal val="#ppt_h"/>
                                          </p:val>
                                        </p:tav>
                                      </p:tavLst>
                                    </p:anim>
                                    <p:animEffect transition="in" filter="fade">
                                      <p:cBhvr>
                                        <p:cTn id="93" dur="500"/>
                                        <p:tgtEl>
                                          <p:spTgt spid="1110032"/>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110034"/>
                                        </p:tgtEl>
                                        <p:attrNameLst>
                                          <p:attrName>style.visibility</p:attrName>
                                        </p:attrNameLst>
                                      </p:cBhvr>
                                      <p:to>
                                        <p:strVal val="visible"/>
                                      </p:to>
                                    </p:set>
                                    <p:anim calcmode="lin" valueType="num">
                                      <p:cBhvr>
                                        <p:cTn id="98" dur="500" fill="hold"/>
                                        <p:tgtEl>
                                          <p:spTgt spid="1110034"/>
                                        </p:tgtEl>
                                        <p:attrNameLst>
                                          <p:attrName>ppt_w</p:attrName>
                                        </p:attrNameLst>
                                      </p:cBhvr>
                                      <p:tavLst>
                                        <p:tav tm="0">
                                          <p:val>
                                            <p:fltVal val="0"/>
                                          </p:val>
                                        </p:tav>
                                        <p:tav tm="100000">
                                          <p:val>
                                            <p:strVal val="#ppt_w"/>
                                          </p:val>
                                        </p:tav>
                                      </p:tavLst>
                                    </p:anim>
                                    <p:anim calcmode="lin" valueType="num">
                                      <p:cBhvr>
                                        <p:cTn id="99" dur="500" fill="hold"/>
                                        <p:tgtEl>
                                          <p:spTgt spid="1110034"/>
                                        </p:tgtEl>
                                        <p:attrNameLst>
                                          <p:attrName>ppt_h</p:attrName>
                                        </p:attrNameLst>
                                      </p:cBhvr>
                                      <p:tavLst>
                                        <p:tav tm="0">
                                          <p:val>
                                            <p:fltVal val="0"/>
                                          </p:val>
                                        </p:tav>
                                        <p:tav tm="100000">
                                          <p:val>
                                            <p:strVal val="#ppt_h"/>
                                          </p:val>
                                        </p:tav>
                                      </p:tavLst>
                                    </p:anim>
                                    <p:animEffect transition="in" filter="fade">
                                      <p:cBhvr>
                                        <p:cTn id="100" dur="500"/>
                                        <p:tgtEl>
                                          <p:spTgt spid="1110034"/>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nodeType="clickEffect">
                                  <p:stCondLst>
                                    <p:cond delay="0"/>
                                  </p:stCondLst>
                                  <p:childTnLst>
                                    <p:set>
                                      <p:cBhvr>
                                        <p:cTn id="104" dur="1" fill="hold">
                                          <p:stCondLst>
                                            <p:cond delay="0"/>
                                          </p:stCondLst>
                                        </p:cTn>
                                        <p:tgtEl>
                                          <p:spTgt spid="1110041"/>
                                        </p:tgtEl>
                                        <p:attrNameLst>
                                          <p:attrName>style.visibility</p:attrName>
                                        </p:attrNameLst>
                                      </p:cBhvr>
                                      <p:to>
                                        <p:strVal val="visible"/>
                                      </p:to>
                                    </p:set>
                                    <p:anim calcmode="lin" valueType="num">
                                      <p:cBhvr>
                                        <p:cTn id="105" dur="500" fill="hold"/>
                                        <p:tgtEl>
                                          <p:spTgt spid="1110041"/>
                                        </p:tgtEl>
                                        <p:attrNameLst>
                                          <p:attrName>ppt_w</p:attrName>
                                        </p:attrNameLst>
                                      </p:cBhvr>
                                      <p:tavLst>
                                        <p:tav tm="0">
                                          <p:val>
                                            <p:fltVal val="0"/>
                                          </p:val>
                                        </p:tav>
                                        <p:tav tm="100000">
                                          <p:val>
                                            <p:strVal val="#ppt_w"/>
                                          </p:val>
                                        </p:tav>
                                      </p:tavLst>
                                    </p:anim>
                                    <p:anim calcmode="lin" valueType="num">
                                      <p:cBhvr>
                                        <p:cTn id="106" dur="500" fill="hold"/>
                                        <p:tgtEl>
                                          <p:spTgt spid="1110041"/>
                                        </p:tgtEl>
                                        <p:attrNameLst>
                                          <p:attrName>ppt_h</p:attrName>
                                        </p:attrNameLst>
                                      </p:cBhvr>
                                      <p:tavLst>
                                        <p:tav tm="0">
                                          <p:val>
                                            <p:fltVal val="0"/>
                                          </p:val>
                                        </p:tav>
                                        <p:tav tm="100000">
                                          <p:val>
                                            <p:strVal val="#ppt_h"/>
                                          </p:val>
                                        </p:tav>
                                      </p:tavLst>
                                    </p:anim>
                                    <p:animEffect transition="in" filter="fade">
                                      <p:cBhvr>
                                        <p:cTn id="107" dur="500"/>
                                        <p:tgtEl>
                                          <p:spTgt spid="1110041"/>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1110036"/>
                                        </p:tgtEl>
                                        <p:attrNameLst>
                                          <p:attrName>style.visibility</p:attrName>
                                        </p:attrNameLst>
                                      </p:cBhvr>
                                      <p:to>
                                        <p:strVal val="visible"/>
                                      </p:to>
                                    </p:set>
                                    <p:anim calcmode="lin" valueType="num">
                                      <p:cBhvr>
                                        <p:cTn id="112" dur="500" fill="hold"/>
                                        <p:tgtEl>
                                          <p:spTgt spid="1110036"/>
                                        </p:tgtEl>
                                        <p:attrNameLst>
                                          <p:attrName>ppt_w</p:attrName>
                                        </p:attrNameLst>
                                      </p:cBhvr>
                                      <p:tavLst>
                                        <p:tav tm="0">
                                          <p:val>
                                            <p:fltVal val="0"/>
                                          </p:val>
                                        </p:tav>
                                        <p:tav tm="100000">
                                          <p:val>
                                            <p:strVal val="#ppt_w"/>
                                          </p:val>
                                        </p:tav>
                                      </p:tavLst>
                                    </p:anim>
                                    <p:anim calcmode="lin" valueType="num">
                                      <p:cBhvr>
                                        <p:cTn id="113" dur="500" fill="hold"/>
                                        <p:tgtEl>
                                          <p:spTgt spid="1110036"/>
                                        </p:tgtEl>
                                        <p:attrNameLst>
                                          <p:attrName>ppt_h</p:attrName>
                                        </p:attrNameLst>
                                      </p:cBhvr>
                                      <p:tavLst>
                                        <p:tav tm="0">
                                          <p:val>
                                            <p:fltVal val="0"/>
                                          </p:val>
                                        </p:tav>
                                        <p:tav tm="100000">
                                          <p:val>
                                            <p:strVal val="#ppt_h"/>
                                          </p:val>
                                        </p:tav>
                                      </p:tavLst>
                                    </p:anim>
                                    <p:animEffect transition="in" filter="fade">
                                      <p:cBhvr>
                                        <p:cTn id="114" dur="500"/>
                                        <p:tgtEl>
                                          <p:spTgt spid="1110036"/>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1110040"/>
                                        </p:tgtEl>
                                        <p:attrNameLst>
                                          <p:attrName>style.visibility</p:attrName>
                                        </p:attrNameLst>
                                      </p:cBhvr>
                                      <p:to>
                                        <p:strVal val="visible"/>
                                      </p:to>
                                    </p:set>
                                    <p:animEffect transition="in" filter="wipe(left)">
                                      <p:cBhvr>
                                        <p:cTn id="117" dur="1000"/>
                                        <p:tgtEl>
                                          <p:spTgt spid="1110040"/>
                                        </p:tgtEl>
                                      </p:cBhvr>
                                    </p:animEffect>
                                  </p:childTnLst>
                                  <p:subTnLst>
                                    <p:audio>
                                      <p:cMediaNode>
                                        <p:cTn display="0" masterRel="sameClick">
                                          <p:stCondLst>
                                            <p:cond evt="begin" delay="0">
                                              <p:tn val="115"/>
                                            </p:cond>
                                          </p:stCondLst>
                                          <p:endCondLst>
                                            <p:cond evt="onStopAudio" delay="0">
                                              <p:tgtEl>
                                                <p:sldTgt/>
                                              </p:tgtEl>
                                            </p:cond>
                                          </p:endCondLst>
                                        </p:cTn>
                                        <p:tgtEl>
                                          <p:sndTgt r:embed="rId5" name="chimes.wav"/>
                                        </p:tgtEl>
                                      </p:cMediaNode>
                                    </p:audio>
                                  </p:subTnLst>
                                </p:cTn>
                              </p:par>
                              <p:par>
                                <p:cTn id="118" presetID="53" presetClass="entr" presetSubtype="0" fill="hold" grpId="0" nodeType="withEffect">
                                  <p:stCondLst>
                                    <p:cond delay="0"/>
                                  </p:stCondLst>
                                  <p:childTnLst>
                                    <p:set>
                                      <p:cBhvr>
                                        <p:cTn id="119" dur="1" fill="hold">
                                          <p:stCondLst>
                                            <p:cond delay="0"/>
                                          </p:stCondLst>
                                        </p:cTn>
                                        <p:tgtEl>
                                          <p:spTgt spid="1110037"/>
                                        </p:tgtEl>
                                        <p:attrNameLst>
                                          <p:attrName>style.visibility</p:attrName>
                                        </p:attrNameLst>
                                      </p:cBhvr>
                                      <p:to>
                                        <p:strVal val="visible"/>
                                      </p:to>
                                    </p:set>
                                    <p:anim calcmode="lin" valueType="num">
                                      <p:cBhvr>
                                        <p:cTn id="120" dur="500" fill="hold"/>
                                        <p:tgtEl>
                                          <p:spTgt spid="1110037"/>
                                        </p:tgtEl>
                                        <p:attrNameLst>
                                          <p:attrName>ppt_w</p:attrName>
                                        </p:attrNameLst>
                                      </p:cBhvr>
                                      <p:tavLst>
                                        <p:tav tm="0">
                                          <p:val>
                                            <p:fltVal val="0"/>
                                          </p:val>
                                        </p:tav>
                                        <p:tav tm="100000">
                                          <p:val>
                                            <p:strVal val="#ppt_w"/>
                                          </p:val>
                                        </p:tav>
                                      </p:tavLst>
                                    </p:anim>
                                    <p:anim calcmode="lin" valueType="num">
                                      <p:cBhvr>
                                        <p:cTn id="121" dur="500" fill="hold"/>
                                        <p:tgtEl>
                                          <p:spTgt spid="1110037"/>
                                        </p:tgtEl>
                                        <p:attrNameLst>
                                          <p:attrName>ppt_h</p:attrName>
                                        </p:attrNameLst>
                                      </p:cBhvr>
                                      <p:tavLst>
                                        <p:tav tm="0">
                                          <p:val>
                                            <p:fltVal val="0"/>
                                          </p:val>
                                        </p:tav>
                                        <p:tav tm="100000">
                                          <p:val>
                                            <p:strVal val="#ppt_h"/>
                                          </p:val>
                                        </p:tav>
                                      </p:tavLst>
                                    </p:anim>
                                    <p:animEffect transition="in" filter="fade">
                                      <p:cBhvr>
                                        <p:cTn id="122" dur="500"/>
                                        <p:tgtEl>
                                          <p:spTgt spid="1110037"/>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nodeType="clickEffect">
                                  <p:stCondLst>
                                    <p:cond delay="0"/>
                                  </p:stCondLst>
                                  <p:childTnLst>
                                    <p:set>
                                      <p:cBhvr>
                                        <p:cTn id="126" dur="1" fill="hold">
                                          <p:stCondLst>
                                            <p:cond delay="0"/>
                                          </p:stCondLst>
                                        </p:cTn>
                                        <p:tgtEl>
                                          <p:spTgt spid="1110042"/>
                                        </p:tgtEl>
                                        <p:attrNameLst>
                                          <p:attrName>style.visibility</p:attrName>
                                        </p:attrNameLst>
                                      </p:cBhvr>
                                      <p:to>
                                        <p:strVal val="visible"/>
                                      </p:to>
                                    </p:set>
                                    <p:animEffect transition="in" filter="fade">
                                      <p:cBhvr>
                                        <p:cTn id="127" dur="2000"/>
                                        <p:tgtEl>
                                          <p:spTgt spid="1110042"/>
                                        </p:tgtEl>
                                      </p:cBhvr>
                                    </p:animEffect>
                                  </p:childTnLst>
                                  <p:subTnLst>
                                    <p:audio>
                                      <p:cMediaNode>
                                        <p:cTn display="0" masterRel="sameClick">
                                          <p:stCondLst>
                                            <p:cond evt="begin" delay="0">
                                              <p:tn val="125"/>
                                            </p:cond>
                                          </p:stCondLst>
                                          <p:endCondLst>
                                            <p:cond evt="onStopAudio" delay="0">
                                              <p:tgtEl>
                                                <p:sldTgt/>
                                              </p:tgtEl>
                                            </p:cond>
                                          </p:endCondLst>
                                        </p:cTn>
                                        <p:tgtEl>
                                          <p:sndTgt r:embed="rId6" name="drumroll.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1110033"/>
                                        </p:tgtEl>
                                        <p:attrNameLst>
                                          <p:attrName>style.visibility</p:attrName>
                                        </p:attrNameLst>
                                      </p:cBhvr>
                                      <p:to>
                                        <p:strVal val="visible"/>
                                      </p:to>
                                    </p:set>
                                    <p:anim calcmode="lin" valueType="num">
                                      <p:cBhvr>
                                        <p:cTn id="132" dur="500" fill="hold"/>
                                        <p:tgtEl>
                                          <p:spTgt spid="1110033"/>
                                        </p:tgtEl>
                                        <p:attrNameLst>
                                          <p:attrName>ppt_w</p:attrName>
                                        </p:attrNameLst>
                                      </p:cBhvr>
                                      <p:tavLst>
                                        <p:tav tm="0">
                                          <p:val>
                                            <p:fltVal val="0"/>
                                          </p:val>
                                        </p:tav>
                                        <p:tav tm="100000">
                                          <p:val>
                                            <p:strVal val="#ppt_w"/>
                                          </p:val>
                                        </p:tav>
                                      </p:tavLst>
                                    </p:anim>
                                    <p:anim calcmode="lin" valueType="num">
                                      <p:cBhvr>
                                        <p:cTn id="133" dur="500" fill="hold"/>
                                        <p:tgtEl>
                                          <p:spTgt spid="1110033"/>
                                        </p:tgtEl>
                                        <p:attrNameLst>
                                          <p:attrName>ppt_h</p:attrName>
                                        </p:attrNameLst>
                                      </p:cBhvr>
                                      <p:tavLst>
                                        <p:tav tm="0">
                                          <p:val>
                                            <p:fltVal val="0"/>
                                          </p:val>
                                        </p:tav>
                                        <p:tav tm="100000">
                                          <p:val>
                                            <p:strVal val="#ppt_h"/>
                                          </p:val>
                                        </p:tav>
                                      </p:tavLst>
                                    </p:anim>
                                    <p:animEffect transition="in" filter="fade">
                                      <p:cBhvr>
                                        <p:cTn id="134" dur="500"/>
                                        <p:tgtEl>
                                          <p:spTgt spid="1110033"/>
                                        </p:tgtEl>
                                      </p:cBhvr>
                                    </p:animEffect>
                                  </p:childTnLst>
                                  <p:subTnLst>
                                    <p:audio>
                                      <p:cMediaNode>
                                        <p:cTn display="0" masterRel="sameClick">
                                          <p:stCondLst>
                                            <p:cond evt="begin" delay="0">
                                              <p:tn val="130"/>
                                            </p:cond>
                                          </p:stCondLst>
                                          <p:endCondLst>
                                            <p:cond evt="onStopAudio" delay="0">
                                              <p:tgtEl>
                                                <p:sldTgt/>
                                              </p:tgtEl>
                                            </p:cond>
                                          </p:endCondLst>
                                        </p:cTn>
                                        <p:tgtEl>
                                          <p:sndTgt r:embed="rId3" name="camera.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1110035"/>
                                        </p:tgtEl>
                                        <p:attrNameLst>
                                          <p:attrName>style.visibility</p:attrName>
                                        </p:attrNameLst>
                                      </p:cBhvr>
                                      <p:to>
                                        <p:strVal val="visible"/>
                                      </p:to>
                                    </p:set>
                                    <p:anim calcmode="lin" valueType="num">
                                      <p:cBhvr>
                                        <p:cTn id="139" dur="500" fill="hold"/>
                                        <p:tgtEl>
                                          <p:spTgt spid="1110035"/>
                                        </p:tgtEl>
                                        <p:attrNameLst>
                                          <p:attrName>ppt_w</p:attrName>
                                        </p:attrNameLst>
                                      </p:cBhvr>
                                      <p:tavLst>
                                        <p:tav tm="0">
                                          <p:val>
                                            <p:fltVal val="0"/>
                                          </p:val>
                                        </p:tav>
                                        <p:tav tm="100000">
                                          <p:val>
                                            <p:strVal val="#ppt_w"/>
                                          </p:val>
                                        </p:tav>
                                      </p:tavLst>
                                    </p:anim>
                                    <p:anim calcmode="lin" valueType="num">
                                      <p:cBhvr>
                                        <p:cTn id="140" dur="500" fill="hold"/>
                                        <p:tgtEl>
                                          <p:spTgt spid="1110035"/>
                                        </p:tgtEl>
                                        <p:attrNameLst>
                                          <p:attrName>ppt_h</p:attrName>
                                        </p:attrNameLst>
                                      </p:cBhvr>
                                      <p:tavLst>
                                        <p:tav tm="0">
                                          <p:val>
                                            <p:fltVal val="0"/>
                                          </p:val>
                                        </p:tav>
                                        <p:tav tm="100000">
                                          <p:val>
                                            <p:strVal val="#ppt_h"/>
                                          </p:val>
                                        </p:tav>
                                      </p:tavLst>
                                    </p:anim>
                                    <p:animEffect transition="in" filter="fade">
                                      <p:cBhvr>
                                        <p:cTn id="141" dur="500"/>
                                        <p:tgtEl>
                                          <p:spTgt spid="1110035"/>
                                        </p:tgtEl>
                                      </p:cBhvr>
                                    </p:animEffect>
                                  </p:childTnLst>
                                  <p:subTnLst>
                                    <p:audio>
                                      <p:cMediaNode>
                                        <p:cTn display="0" masterRel="sameClick">
                                          <p:stCondLst>
                                            <p:cond evt="begin" delay="0">
                                              <p:tn val="1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20" grpId="0"/>
      <p:bldP spid="1110021" grpId="0" animBg="1"/>
      <p:bldP spid="1110023" grpId="0" animBg="1"/>
      <p:bldP spid="1110025" grpId="0"/>
      <p:bldP spid="1110026" grpId="0" animBg="1"/>
      <p:bldP spid="1110028" grpId="0" animBg="1"/>
      <p:bldP spid="1110029" grpId="0" animBg="1"/>
      <p:bldP spid="1110030" grpId="0"/>
      <p:bldP spid="1110031" grpId="0"/>
      <p:bldP spid="1110032" grpId="0"/>
      <p:bldP spid="1110033" grpId="0"/>
      <p:bldP spid="1110034" grpId="0"/>
      <p:bldP spid="1110035" grpId="0"/>
      <p:bldP spid="1110036" grpId="0" animBg="1"/>
      <p:bldP spid="1110037" grpId="0"/>
      <p:bldP spid="11100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35" name="Rectangle 27"/>
          <p:cNvSpPr>
            <a:spLocks noChangeArrowheads="1"/>
          </p:cNvSpPr>
          <p:nvPr/>
        </p:nvSpPr>
        <p:spPr bwMode="auto">
          <a:xfrm>
            <a:off x="685800" y="1784350"/>
            <a:ext cx="7772400" cy="5014913"/>
          </a:xfrm>
          <a:prstGeom prst="rect">
            <a:avLst/>
          </a:prstGeom>
          <a:solidFill>
            <a:srgbClr val="CCFFCC"/>
          </a:solidFill>
          <a:ln w="9525">
            <a:noFill/>
            <a:miter lim="800000"/>
            <a:headEnd/>
            <a:tailEnd/>
          </a:ln>
        </p:spPr>
        <p:txBody>
          <a:bodyPr/>
          <a:lstStyle/>
          <a:p>
            <a:pPr eaLnBrk="1" hangingPunct="1"/>
            <a:r>
              <a:rPr lang="en-US" altLang="en-US"/>
              <a:t>PRACTICE: Which one of the following provides direct evidence for the existence of discrete energy levels in an atom?</a:t>
            </a:r>
          </a:p>
          <a:p>
            <a:pPr eaLnBrk="1" hangingPunct="1"/>
            <a:r>
              <a:rPr lang="en-US" altLang="en-US"/>
              <a:t>A. The continuous spectrum of the light emitted by a white hot metal.</a:t>
            </a:r>
          </a:p>
          <a:p>
            <a:pPr eaLnBrk="1" hangingPunct="1"/>
            <a:r>
              <a:rPr lang="en-US" altLang="en-US"/>
              <a:t>B. The line emission spectrum of a gas at low pressure.</a:t>
            </a:r>
          </a:p>
          <a:p>
            <a:pPr eaLnBrk="1" hangingPunct="1"/>
            <a:r>
              <a:rPr lang="en-US" altLang="en-US"/>
              <a:t>C. The emission of gamma radiation from radioactive atoms.</a:t>
            </a:r>
          </a:p>
          <a:p>
            <a:pPr eaLnBrk="1" hangingPunct="1"/>
            <a:r>
              <a:rPr lang="en-US" altLang="en-US"/>
              <a:t>D. The ionization of gas atoms when bombarded by alpha particles.</a:t>
            </a:r>
          </a:p>
          <a:p>
            <a:pPr eaLnBrk="1" hangingPunct="1"/>
            <a:r>
              <a:rPr lang="en-US" altLang="en-US">
                <a:sym typeface="Symbol" pitchFamily="18" charset="2"/>
              </a:rPr>
              <a:t>SOLUTION:</a:t>
            </a:r>
          </a:p>
          <a:p>
            <a:pPr eaLnBrk="1" hangingPunct="1"/>
            <a:r>
              <a:rPr lang="en-US" altLang="en-US">
                <a:sym typeface="Symbol" pitchFamily="18" charset="2"/>
              </a:rPr>
              <a:t>Dude, just pay attention!</a:t>
            </a:r>
            <a:endParaRPr lang="en-US" altLang="en-US" i="1">
              <a:cs typeface="Courier New" pitchFamily="49" charset="0"/>
              <a:sym typeface="Symbol" pitchFamily="18" charset="2"/>
            </a:endParaRPr>
          </a:p>
        </p:txBody>
      </p:sp>
      <p:sp>
        <p:nvSpPr>
          <p:cNvPr id="45059" name="Rectangle 2"/>
          <p:cNvSpPr>
            <a:spLocks noChangeArrowheads="1"/>
          </p:cNvSpPr>
          <p:nvPr/>
        </p:nvSpPr>
        <p:spPr bwMode="auto">
          <a:xfrm>
            <a:off x="685800" y="1343025"/>
            <a:ext cx="7772400" cy="47148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p>
        </p:txBody>
      </p:sp>
      <p:pic>
        <p:nvPicPr>
          <p:cNvPr id="1118237" name="Picture 29" descr="Hemission1"/>
          <p:cNvPicPr>
            <a:picLocks noChangeAspect="1" noChangeArrowheads="1"/>
          </p:cNvPicPr>
          <p:nvPr/>
        </p:nvPicPr>
        <p:blipFill>
          <a:blip r:embed="rId5" cstate="print"/>
          <a:srcRect l="15640" t="18445" r="1493" b="55930"/>
          <a:stretch>
            <a:fillRect/>
          </a:stretch>
        </p:blipFill>
        <p:spPr bwMode="auto">
          <a:xfrm>
            <a:off x="4433888" y="5318125"/>
            <a:ext cx="4222750" cy="773113"/>
          </a:xfrm>
          <a:prstGeom prst="rect">
            <a:avLst/>
          </a:prstGeom>
          <a:ln>
            <a:noFill/>
          </a:ln>
          <a:effectLst>
            <a:outerShdw blurRad="292100" dist="139700" dir="2700000" algn="tl" rotWithShape="0">
              <a:srgbClr val="333333">
                <a:alpha val="65000"/>
              </a:srgbClr>
            </a:outerShdw>
          </a:effectLst>
        </p:spPr>
      </p:pic>
      <p:sp>
        <p:nvSpPr>
          <p:cNvPr id="4506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8235">
                                            <p:txEl>
                                              <p:pRg st="0" end="0"/>
                                            </p:txEl>
                                          </p:spTgt>
                                        </p:tgtEl>
                                        <p:attrNameLst>
                                          <p:attrName>style.visibility</p:attrName>
                                        </p:attrNameLst>
                                      </p:cBhvr>
                                      <p:to>
                                        <p:strVal val="visible"/>
                                      </p:to>
                                    </p:set>
                                    <p:anim calcmode="lin" valueType="num">
                                      <p:cBhvr additive="base">
                                        <p:cTn id="7" dur="500" fill="hold"/>
                                        <p:tgtEl>
                                          <p:spTgt spid="1118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82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8235">
                                            <p:txEl>
                                              <p:pRg st="1" end="1"/>
                                            </p:txEl>
                                          </p:spTgt>
                                        </p:tgtEl>
                                        <p:attrNameLst>
                                          <p:attrName>style.visibility</p:attrName>
                                        </p:attrNameLst>
                                      </p:cBhvr>
                                      <p:to>
                                        <p:strVal val="visible"/>
                                      </p:to>
                                    </p:set>
                                    <p:anim calcmode="lin" valueType="num">
                                      <p:cBhvr additive="base">
                                        <p:cTn id="13" dur="500" fill="hold"/>
                                        <p:tgtEl>
                                          <p:spTgt spid="11182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82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8235">
                                            <p:txEl>
                                              <p:pRg st="2" end="2"/>
                                            </p:txEl>
                                          </p:spTgt>
                                        </p:tgtEl>
                                        <p:attrNameLst>
                                          <p:attrName>style.visibility</p:attrName>
                                        </p:attrNameLst>
                                      </p:cBhvr>
                                      <p:to>
                                        <p:strVal val="visible"/>
                                      </p:to>
                                    </p:set>
                                    <p:anim calcmode="lin" valueType="num">
                                      <p:cBhvr additive="base">
                                        <p:cTn id="19" dur="500" fill="hold"/>
                                        <p:tgtEl>
                                          <p:spTgt spid="11182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82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18235">
                                            <p:txEl>
                                              <p:pRg st="3" end="3"/>
                                            </p:txEl>
                                          </p:spTgt>
                                        </p:tgtEl>
                                        <p:attrNameLst>
                                          <p:attrName>style.visibility</p:attrName>
                                        </p:attrNameLst>
                                      </p:cBhvr>
                                      <p:to>
                                        <p:strVal val="visible"/>
                                      </p:to>
                                    </p:set>
                                    <p:anim calcmode="lin" valueType="num">
                                      <p:cBhvr additive="base">
                                        <p:cTn id="25" dur="500" fill="hold"/>
                                        <p:tgtEl>
                                          <p:spTgt spid="11182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823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18235">
                                            <p:txEl>
                                              <p:pRg st="4" end="4"/>
                                            </p:txEl>
                                          </p:spTgt>
                                        </p:tgtEl>
                                        <p:attrNameLst>
                                          <p:attrName>style.visibility</p:attrName>
                                        </p:attrNameLst>
                                      </p:cBhvr>
                                      <p:to>
                                        <p:strVal val="visible"/>
                                      </p:to>
                                    </p:set>
                                    <p:anim calcmode="lin" valueType="num">
                                      <p:cBhvr additive="base">
                                        <p:cTn id="31" dur="500" fill="hold"/>
                                        <p:tgtEl>
                                          <p:spTgt spid="11182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823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18235">
                                            <p:txEl>
                                              <p:pRg st="5" end="5"/>
                                            </p:txEl>
                                          </p:spTgt>
                                        </p:tgtEl>
                                        <p:attrNameLst>
                                          <p:attrName>style.visibility</p:attrName>
                                        </p:attrNameLst>
                                      </p:cBhvr>
                                      <p:to>
                                        <p:strVal val="visible"/>
                                      </p:to>
                                    </p:set>
                                    <p:anim calcmode="lin" valueType="num">
                                      <p:cBhvr additive="base">
                                        <p:cTn id="37" dur="500" fill="hold"/>
                                        <p:tgtEl>
                                          <p:spTgt spid="11182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823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18235">
                                            <p:txEl>
                                              <p:pRg st="6" end="6"/>
                                            </p:txEl>
                                          </p:spTgt>
                                        </p:tgtEl>
                                        <p:attrNameLst>
                                          <p:attrName>style.visibility</p:attrName>
                                        </p:attrNameLst>
                                      </p:cBhvr>
                                      <p:to>
                                        <p:strVal val="visible"/>
                                      </p:to>
                                    </p:set>
                                    <p:anim calcmode="lin" valueType="num">
                                      <p:cBhvr additive="base">
                                        <p:cTn id="43" dur="500" fill="hold"/>
                                        <p:tgtEl>
                                          <p:spTgt spid="11182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1823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8" presetClass="entr" presetSubtype="32" fill="hold" nodeType="withEffect">
                                  <p:stCondLst>
                                    <p:cond delay="0"/>
                                  </p:stCondLst>
                                  <p:childTnLst>
                                    <p:set>
                                      <p:cBhvr>
                                        <p:cTn id="46" dur="1" fill="hold">
                                          <p:stCondLst>
                                            <p:cond delay="0"/>
                                          </p:stCondLst>
                                        </p:cTn>
                                        <p:tgtEl>
                                          <p:spTgt spid="1118237"/>
                                        </p:tgtEl>
                                        <p:attrNameLst>
                                          <p:attrName>style.visibility</p:attrName>
                                        </p:attrNameLst>
                                      </p:cBhvr>
                                      <p:to>
                                        <p:strVal val="visible"/>
                                      </p:to>
                                    </p:set>
                                    <p:animEffect transition="in" filter="diamond(out)">
                                      <p:cBhvr>
                                        <p:cTn id="47" dur="500"/>
                                        <p:tgtEl>
                                          <p:spTgt spid="1118237"/>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ChangeArrowheads="1"/>
          </p:cNvSpPr>
          <p:nvPr/>
        </p:nvSpPr>
        <p:spPr bwMode="auto">
          <a:xfrm>
            <a:off x="685800" y="1343025"/>
            <a:ext cx="7772400" cy="54562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r>
              <a:rPr lang="en-US" altLang="en-US"/>
              <a:t> </a:t>
            </a:r>
            <a:r>
              <a:rPr lang="en-US" altLang="en-US">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Now we know that light energy is carried by a particle                       called a </a:t>
            </a:r>
            <a:r>
              <a:rPr lang="en-US" altLang="en-US" b="1">
                <a:solidFill>
                  <a:srgbClr val="000000"/>
                </a:solidFill>
                <a:cs typeface="Times New Roman" pitchFamily="18" charset="0"/>
                <a:sym typeface="Symbol" pitchFamily="18" charset="2"/>
              </a:rPr>
              <a:t>photon</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If a photon of </a:t>
            </a:r>
            <a:r>
              <a:rPr lang="en-US" altLang="en-US" i="1">
                <a:solidFill>
                  <a:srgbClr val="000000"/>
                </a:solidFill>
                <a:cs typeface="Times New Roman" pitchFamily="18" charset="0"/>
                <a:sym typeface="Symbol" pitchFamily="18" charset="2"/>
              </a:rPr>
              <a:t>just the right energy                                       </a:t>
            </a:r>
            <a:r>
              <a:rPr lang="en-US" altLang="en-US">
                <a:solidFill>
                  <a:srgbClr val="000000"/>
                </a:solidFill>
                <a:cs typeface="Times New Roman" pitchFamily="18" charset="0"/>
                <a:sym typeface="Symbol" pitchFamily="18" charset="2"/>
              </a:rPr>
              <a:t>strikes a hydrogen atom, it is                            </a:t>
            </a:r>
            <a:r>
              <a:rPr lang="en-US" altLang="en-US" b="1">
                <a:solidFill>
                  <a:srgbClr val="000000"/>
                </a:solidFill>
                <a:cs typeface="Times New Roman" pitchFamily="18" charset="0"/>
                <a:sym typeface="Symbol" pitchFamily="18" charset="2"/>
              </a:rPr>
              <a:t>absorbed</a:t>
            </a:r>
            <a:r>
              <a:rPr lang="en-US" altLang="en-US">
                <a:solidFill>
                  <a:srgbClr val="000000"/>
                </a:solidFill>
                <a:cs typeface="Times New Roman" pitchFamily="18" charset="0"/>
                <a:sym typeface="Symbol" pitchFamily="18" charset="2"/>
              </a:rPr>
              <a:t> by the atom and                                               stored by virtue of the electron                                        jumping to a new energy level:</a:t>
            </a:r>
          </a:p>
          <a:p>
            <a:pPr eaLnBrk="1" hangingPunct="1">
              <a:spcBef>
                <a:spcPct val="20000"/>
              </a:spcBef>
            </a:pPr>
            <a:r>
              <a:rPr lang="en-US" altLang="en-US">
                <a:solidFill>
                  <a:srgbClr val="000000"/>
                </a:solidFill>
                <a:cs typeface="Times New Roman" pitchFamily="18" charset="0"/>
                <a:sym typeface="Symbol" pitchFamily="18" charset="2"/>
              </a:rPr>
              <a:t>The electron jumped from the                                               </a:t>
            </a:r>
            <a:r>
              <a:rPr lang="en-US" altLang="en-US" i="1">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1 state to the </a:t>
            </a:r>
            <a:r>
              <a:rPr lang="en-US" altLang="en-US" i="1">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3 state.</a:t>
            </a:r>
          </a:p>
          <a:p>
            <a:pPr eaLnBrk="1" hangingPunct="1">
              <a:spcBef>
                <a:spcPct val="20000"/>
              </a:spcBef>
            </a:pPr>
            <a:r>
              <a:rPr lang="en-US" altLang="en-US">
                <a:solidFill>
                  <a:srgbClr val="000000"/>
                </a:solidFill>
                <a:cs typeface="Times New Roman" pitchFamily="18" charset="0"/>
                <a:sym typeface="Symbol" pitchFamily="18" charset="2"/>
              </a:rPr>
              <a:t>We say the atom is </a:t>
            </a:r>
            <a:r>
              <a:rPr lang="en-US" altLang="en-US" b="1">
                <a:solidFill>
                  <a:srgbClr val="000000"/>
                </a:solidFill>
                <a:cs typeface="Times New Roman" pitchFamily="18" charset="0"/>
                <a:sym typeface="Symbol" pitchFamily="18" charset="2"/>
              </a:rPr>
              <a:t>excited</a:t>
            </a:r>
            <a:r>
              <a:rPr lang="en-US" altLang="en-US">
                <a:solidFill>
                  <a:srgbClr val="000000"/>
                </a:solidFill>
                <a:cs typeface="Times New Roman" pitchFamily="18" charset="0"/>
                <a:sym typeface="Symbol" pitchFamily="18" charset="2"/>
              </a:rPr>
              <a:t>.</a:t>
            </a:r>
          </a:p>
        </p:txBody>
      </p:sp>
      <p:grpSp>
        <p:nvGrpSpPr>
          <p:cNvPr id="2" name="Group 4"/>
          <p:cNvGrpSpPr>
            <a:grpSpLocks/>
          </p:cNvGrpSpPr>
          <p:nvPr/>
        </p:nvGrpSpPr>
        <p:grpSpPr bwMode="auto">
          <a:xfrm>
            <a:off x="5329238" y="2774950"/>
            <a:ext cx="3665537" cy="3667125"/>
            <a:chOff x="3242" y="1670"/>
            <a:chExt cx="2309" cy="2310"/>
          </a:xfrm>
        </p:grpSpPr>
        <p:sp>
          <p:nvSpPr>
            <p:cNvPr id="46090" name="Oval 5"/>
            <p:cNvSpPr>
              <a:spLocks noChangeArrowheads="1"/>
            </p:cNvSpPr>
            <p:nvPr/>
          </p:nvSpPr>
          <p:spPr bwMode="auto">
            <a:xfrm>
              <a:off x="4320" y="2753"/>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pPr eaLnBrk="1" hangingPunct="1"/>
              <a:endParaRPr lang="en-US" altLang="en-US"/>
            </a:p>
          </p:txBody>
        </p:sp>
        <p:sp>
          <p:nvSpPr>
            <p:cNvPr id="46091" name="Oval 6"/>
            <p:cNvSpPr>
              <a:spLocks noChangeArrowheads="1"/>
            </p:cNvSpPr>
            <p:nvPr/>
          </p:nvSpPr>
          <p:spPr bwMode="auto">
            <a:xfrm>
              <a:off x="4096" y="2531"/>
              <a:ext cx="590" cy="590"/>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2" name="Oval 7"/>
            <p:cNvSpPr>
              <a:spLocks noChangeArrowheads="1"/>
            </p:cNvSpPr>
            <p:nvPr/>
          </p:nvSpPr>
          <p:spPr bwMode="auto">
            <a:xfrm>
              <a:off x="3813" y="2241"/>
              <a:ext cx="1167" cy="1167"/>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3" name="Oval 8"/>
            <p:cNvSpPr>
              <a:spLocks noChangeArrowheads="1"/>
            </p:cNvSpPr>
            <p:nvPr/>
          </p:nvSpPr>
          <p:spPr bwMode="auto">
            <a:xfrm>
              <a:off x="3615" y="2044"/>
              <a:ext cx="1556" cy="1556"/>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4" name="Oval 9"/>
            <p:cNvSpPr>
              <a:spLocks noChangeArrowheads="1"/>
            </p:cNvSpPr>
            <p:nvPr/>
          </p:nvSpPr>
          <p:spPr bwMode="auto">
            <a:xfrm>
              <a:off x="3463" y="1891"/>
              <a:ext cx="1862" cy="1863"/>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5" name="Oval 10"/>
            <p:cNvSpPr>
              <a:spLocks noChangeArrowheads="1"/>
            </p:cNvSpPr>
            <p:nvPr/>
          </p:nvSpPr>
          <p:spPr bwMode="auto">
            <a:xfrm>
              <a:off x="3343" y="1784"/>
              <a:ext cx="2087" cy="2087"/>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6" name="Oval 11"/>
            <p:cNvSpPr>
              <a:spLocks noChangeArrowheads="1"/>
            </p:cNvSpPr>
            <p:nvPr/>
          </p:nvSpPr>
          <p:spPr bwMode="auto">
            <a:xfrm>
              <a:off x="3282" y="1711"/>
              <a:ext cx="2227" cy="2226"/>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7" name="Oval 12"/>
            <p:cNvSpPr>
              <a:spLocks noChangeArrowheads="1"/>
            </p:cNvSpPr>
            <p:nvPr/>
          </p:nvSpPr>
          <p:spPr bwMode="auto">
            <a:xfrm>
              <a:off x="3242" y="1670"/>
              <a:ext cx="2309" cy="2310"/>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8" name="Text Box 13"/>
            <p:cNvSpPr txBox="1">
              <a:spLocks noChangeArrowheads="1"/>
            </p:cNvSpPr>
            <p:nvPr/>
          </p:nvSpPr>
          <p:spPr bwMode="auto">
            <a:xfrm>
              <a:off x="4503" y="2607"/>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1</a:t>
              </a:r>
            </a:p>
          </p:txBody>
        </p:sp>
        <p:sp>
          <p:nvSpPr>
            <p:cNvPr id="46099" name="Text Box 14"/>
            <p:cNvSpPr txBox="1">
              <a:spLocks noChangeArrowheads="1"/>
            </p:cNvSpPr>
            <p:nvPr/>
          </p:nvSpPr>
          <p:spPr bwMode="auto">
            <a:xfrm>
              <a:off x="4718" y="2408"/>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2</a:t>
              </a:r>
            </a:p>
          </p:txBody>
        </p:sp>
        <p:sp>
          <p:nvSpPr>
            <p:cNvPr id="46100" name="Text Box 15"/>
            <p:cNvSpPr txBox="1">
              <a:spLocks noChangeArrowheads="1"/>
            </p:cNvSpPr>
            <p:nvPr/>
          </p:nvSpPr>
          <p:spPr bwMode="auto">
            <a:xfrm>
              <a:off x="4855" y="2266"/>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3</a:t>
              </a:r>
            </a:p>
          </p:txBody>
        </p:sp>
        <p:sp>
          <p:nvSpPr>
            <p:cNvPr id="46101" name="Text Box 16"/>
            <p:cNvSpPr txBox="1">
              <a:spLocks noChangeArrowheads="1"/>
            </p:cNvSpPr>
            <p:nvPr/>
          </p:nvSpPr>
          <p:spPr bwMode="auto">
            <a:xfrm>
              <a:off x="4978" y="2169"/>
              <a:ext cx="273" cy="231"/>
            </a:xfrm>
            <a:prstGeom prst="rect">
              <a:avLst/>
            </a:prstGeom>
            <a:noFill/>
            <a:ln w="9525">
              <a:noFill/>
              <a:miter lim="800000"/>
              <a:headEnd/>
              <a:tailEnd/>
            </a:ln>
          </p:spPr>
          <p:txBody>
            <a:bodyPr>
              <a:spAutoFit/>
            </a:bodyPr>
            <a:lstStyle/>
            <a:p>
              <a:pPr eaLnBrk="1" hangingPunct="1">
                <a:spcBef>
                  <a:spcPct val="50000"/>
                </a:spcBef>
              </a:pPr>
              <a:r>
                <a:rPr lang="en-US" altLang="en-US" sz="1800" b="1">
                  <a:solidFill>
                    <a:schemeClr val="hlink"/>
                  </a:solidFill>
                </a:rPr>
                <a:t>4</a:t>
              </a:r>
            </a:p>
          </p:txBody>
        </p:sp>
        <p:sp>
          <p:nvSpPr>
            <p:cNvPr id="46102" name="Text Box 17"/>
            <p:cNvSpPr txBox="1">
              <a:spLocks noChangeArrowheads="1"/>
            </p:cNvSpPr>
            <p:nvPr/>
          </p:nvSpPr>
          <p:spPr bwMode="auto">
            <a:xfrm>
              <a:off x="5072" y="2109"/>
              <a:ext cx="273" cy="212"/>
            </a:xfrm>
            <a:prstGeom prst="rect">
              <a:avLst/>
            </a:prstGeom>
            <a:noFill/>
            <a:ln w="9525">
              <a:noFill/>
              <a:miter lim="800000"/>
              <a:headEnd/>
              <a:tailEnd/>
            </a:ln>
          </p:spPr>
          <p:txBody>
            <a:bodyPr>
              <a:spAutoFit/>
            </a:bodyPr>
            <a:lstStyle/>
            <a:p>
              <a:pPr eaLnBrk="1" hangingPunct="1">
                <a:spcBef>
                  <a:spcPct val="50000"/>
                </a:spcBef>
              </a:pPr>
              <a:r>
                <a:rPr lang="en-US" altLang="en-US" sz="1600" b="1">
                  <a:solidFill>
                    <a:schemeClr val="hlink"/>
                  </a:solidFill>
                </a:rPr>
                <a:t>5</a:t>
              </a:r>
            </a:p>
          </p:txBody>
        </p:sp>
        <p:sp>
          <p:nvSpPr>
            <p:cNvPr id="46103" name="Text Box 18"/>
            <p:cNvSpPr txBox="1">
              <a:spLocks noChangeArrowheads="1"/>
            </p:cNvSpPr>
            <p:nvPr/>
          </p:nvSpPr>
          <p:spPr bwMode="auto">
            <a:xfrm>
              <a:off x="5135" y="2057"/>
              <a:ext cx="273" cy="173"/>
            </a:xfrm>
            <a:prstGeom prst="rect">
              <a:avLst/>
            </a:prstGeom>
            <a:noFill/>
            <a:ln w="9525">
              <a:noFill/>
              <a:miter lim="800000"/>
              <a:headEnd/>
              <a:tailEnd/>
            </a:ln>
          </p:spPr>
          <p:txBody>
            <a:bodyPr>
              <a:spAutoFit/>
            </a:bodyPr>
            <a:lstStyle/>
            <a:p>
              <a:pPr eaLnBrk="1" hangingPunct="1">
                <a:spcBef>
                  <a:spcPct val="50000"/>
                </a:spcBef>
              </a:pPr>
              <a:r>
                <a:rPr lang="en-US" altLang="en-US" sz="1200" b="1">
                  <a:solidFill>
                    <a:schemeClr val="hlink"/>
                  </a:solidFill>
                </a:rPr>
                <a:t>6</a:t>
              </a:r>
            </a:p>
          </p:txBody>
        </p:sp>
        <p:sp>
          <p:nvSpPr>
            <p:cNvPr id="46104" name="Text Box 19"/>
            <p:cNvSpPr txBox="1">
              <a:spLocks noChangeArrowheads="1"/>
            </p:cNvSpPr>
            <p:nvPr/>
          </p:nvSpPr>
          <p:spPr bwMode="auto">
            <a:xfrm>
              <a:off x="5231" y="1970"/>
              <a:ext cx="273" cy="173"/>
            </a:xfrm>
            <a:prstGeom prst="rect">
              <a:avLst/>
            </a:prstGeom>
            <a:noFill/>
            <a:ln w="9525">
              <a:noFill/>
              <a:miter lim="800000"/>
              <a:headEnd/>
              <a:tailEnd/>
            </a:ln>
          </p:spPr>
          <p:txBody>
            <a:bodyPr>
              <a:spAutoFit/>
            </a:bodyPr>
            <a:lstStyle/>
            <a:p>
              <a:pPr eaLnBrk="1" hangingPunct="1">
                <a:spcBef>
                  <a:spcPct val="50000"/>
                </a:spcBef>
              </a:pPr>
              <a:r>
                <a:rPr lang="en-US" altLang="en-US" sz="1200" b="1">
                  <a:solidFill>
                    <a:schemeClr val="hlink"/>
                  </a:solidFill>
                </a:rPr>
                <a:t>7</a:t>
              </a:r>
            </a:p>
          </p:txBody>
        </p:sp>
      </p:grpSp>
      <p:sp>
        <p:nvSpPr>
          <p:cNvPr id="1112084" name="Oval 20"/>
          <p:cNvSpPr>
            <a:spLocks noChangeArrowheads="1"/>
          </p:cNvSpPr>
          <p:nvPr/>
        </p:nvSpPr>
        <p:spPr bwMode="auto">
          <a:xfrm>
            <a:off x="7115175" y="4092575"/>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a:p>
        </p:txBody>
      </p:sp>
      <p:sp>
        <p:nvSpPr>
          <p:cNvPr id="138300" name="Freeform 60"/>
          <p:cNvSpPr>
            <a:spLocks/>
          </p:cNvSpPr>
          <p:nvPr/>
        </p:nvSpPr>
        <p:spPr bwMode="auto">
          <a:xfrm rot="8308651">
            <a:off x="6902450" y="34655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D60093"/>
            </a:solidFill>
            <a:round/>
            <a:headEnd type="none" w="med" len="med"/>
            <a:tailEnd type="arrow" w="med" len="med"/>
          </a:ln>
        </p:spPr>
        <p:txBody>
          <a:bodyPr/>
          <a:lstStyle/>
          <a:p>
            <a:endParaRPr lang="en-US"/>
          </a:p>
        </p:txBody>
      </p:sp>
      <p:sp>
        <p:nvSpPr>
          <p:cNvPr id="1112086" name="Oval 22"/>
          <p:cNvSpPr>
            <a:spLocks noChangeArrowheads="1"/>
          </p:cNvSpPr>
          <p:nvPr/>
        </p:nvSpPr>
        <p:spPr bwMode="auto">
          <a:xfrm>
            <a:off x="7121525" y="3324225"/>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a:p>
        </p:txBody>
      </p:sp>
      <p:sp>
        <p:nvSpPr>
          <p:cNvPr id="1112087" name="Oval 23"/>
          <p:cNvSpPr>
            <a:spLocks noChangeArrowheads="1"/>
          </p:cNvSpPr>
          <p:nvPr/>
        </p:nvSpPr>
        <p:spPr bwMode="auto">
          <a:xfrm>
            <a:off x="6684963" y="4146550"/>
            <a:ext cx="933450" cy="933450"/>
          </a:xfrm>
          <a:prstGeom prst="ellipse">
            <a:avLst/>
          </a:prstGeom>
          <a:noFill/>
          <a:ln w="76200">
            <a:solidFill>
              <a:srgbClr val="FF9900">
                <a:alpha val="25882"/>
              </a:srgbClr>
            </a:solidFill>
            <a:round/>
            <a:headEnd/>
            <a:tailEnd/>
          </a:ln>
        </p:spPr>
        <p:txBody>
          <a:bodyPr wrap="none" anchor="ctr"/>
          <a:lstStyle/>
          <a:p>
            <a:pPr eaLnBrk="1" hangingPunct="1"/>
            <a:endParaRPr lang="en-US" altLang="en-US"/>
          </a:p>
        </p:txBody>
      </p:sp>
      <p:sp>
        <p:nvSpPr>
          <p:cNvPr id="1112088" name="Oval 24"/>
          <p:cNvSpPr>
            <a:spLocks noChangeArrowheads="1"/>
          </p:cNvSpPr>
          <p:nvPr/>
        </p:nvSpPr>
        <p:spPr bwMode="auto">
          <a:xfrm>
            <a:off x="5930900" y="3384550"/>
            <a:ext cx="2466975" cy="2466975"/>
          </a:xfrm>
          <a:prstGeom prst="ellipse">
            <a:avLst/>
          </a:prstGeom>
          <a:noFill/>
          <a:ln w="76200">
            <a:solidFill>
              <a:srgbClr val="FF9900">
                <a:alpha val="30980"/>
              </a:srgbClr>
            </a:solidFill>
            <a:round/>
            <a:headEnd/>
            <a:tailEnd/>
          </a:ln>
        </p:spPr>
        <p:txBody>
          <a:bodyPr wrap="none" anchor="ctr"/>
          <a:lstStyle/>
          <a:p>
            <a:pPr eaLnBrk="1" hangingPunct="1"/>
            <a:endParaRPr lang="en-US" altLang="en-US"/>
          </a:p>
        </p:txBody>
      </p:sp>
      <p:sp>
        <p:nvSpPr>
          <p:cNvPr id="4608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2066">
                                            <p:txEl>
                                              <p:pRg st="1" end="1"/>
                                            </p:txEl>
                                          </p:spTgt>
                                        </p:tgtEl>
                                        <p:attrNameLst>
                                          <p:attrName>style.visibility</p:attrName>
                                        </p:attrNameLst>
                                      </p:cBhvr>
                                      <p:to>
                                        <p:strVal val="visible"/>
                                      </p:to>
                                    </p:set>
                                    <p:anim calcmode="lin" valueType="num">
                                      <p:cBhvr additive="base">
                                        <p:cTn id="7" dur="500" fill="hold"/>
                                        <p:tgtEl>
                                          <p:spTgt spid="1112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2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2066">
                                            <p:txEl>
                                              <p:pRg st="2" end="2"/>
                                            </p:txEl>
                                          </p:spTgt>
                                        </p:tgtEl>
                                        <p:attrNameLst>
                                          <p:attrName>style.visibility</p:attrName>
                                        </p:attrNameLst>
                                      </p:cBhvr>
                                      <p:to>
                                        <p:strVal val="visible"/>
                                      </p:to>
                                    </p:set>
                                    <p:anim calcmode="lin" valueType="num">
                                      <p:cBhvr additive="base">
                                        <p:cTn id="13" dur="500" fill="hold"/>
                                        <p:tgtEl>
                                          <p:spTgt spid="11120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2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112084"/>
                                        </p:tgtEl>
                                        <p:attrNameLst>
                                          <p:attrName>style.visibility</p:attrName>
                                        </p:attrNameLst>
                                      </p:cBhvr>
                                      <p:to>
                                        <p:strVal val="visible"/>
                                      </p:to>
                                    </p:set>
                                    <p:anim calcmode="lin" valueType="num">
                                      <p:cBhvr>
                                        <p:cTn id="22" dur="500" fill="hold"/>
                                        <p:tgtEl>
                                          <p:spTgt spid="1112084"/>
                                        </p:tgtEl>
                                        <p:attrNameLst>
                                          <p:attrName>ppt_w</p:attrName>
                                        </p:attrNameLst>
                                      </p:cBhvr>
                                      <p:tavLst>
                                        <p:tav tm="0">
                                          <p:val>
                                            <p:fltVal val="0"/>
                                          </p:val>
                                        </p:tav>
                                        <p:tav tm="100000">
                                          <p:val>
                                            <p:strVal val="#ppt_w"/>
                                          </p:val>
                                        </p:tav>
                                      </p:tavLst>
                                    </p:anim>
                                    <p:anim calcmode="lin" valueType="num">
                                      <p:cBhvr>
                                        <p:cTn id="23" dur="500" fill="hold"/>
                                        <p:tgtEl>
                                          <p:spTgt spid="1112084"/>
                                        </p:tgtEl>
                                        <p:attrNameLst>
                                          <p:attrName>ppt_h</p:attrName>
                                        </p:attrNameLst>
                                      </p:cBhvr>
                                      <p:tavLst>
                                        <p:tav tm="0">
                                          <p:val>
                                            <p:fltVal val="0"/>
                                          </p:val>
                                        </p:tav>
                                        <p:tav tm="100000">
                                          <p:val>
                                            <p:strVal val="#ppt_h"/>
                                          </p:val>
                                        </p:tav>
                                      </p:tavLst>
                                    </p:anim>
                                    <p:animEffect transition="in" filter="fade">
                                      <p:cBhvr>
                                        <p:cTn id="24" dur="500"/>
                                        <p:tgtEl>
                                          <p:spTgt spid="1112084"/>
                                        </p:tgtEl>
                                      </p:cBhvr>
                                    </p:animEffect>
                                  </p:childTnLst>
                                </p:cTn>
                              </p:par>
                              <p:par>
                                <p:cTn id="25" presetID="1" presetClass="path" presetSubtype="0" repeatCount="indefinite" fill="hold" grpId="1" nodeType="withEffect">
                                  <p:stCondLst>
                                    <p:cond delay="0"/>
                                  </p:stCondLst>
                                  <p:childTnLst>
                                    <p:animMotion origin="layout" path="M -0.00156 4.81481E-6 C 0.02691 4.81481E-6 0.05017 0.02986 0.05017 0.06759 C 0.05017 0.10462 0.02691 0.13518 -0.00156 0.13518 C -0.02986 0.13518 -0.0526 0.10462 -0.0526 0.06759 C -0.0526 0.02986 -0.02986 4.81481E-6 -0.00156 4.81481E-6 Z " pathEditMode="relative" rAng="0" ptsTypes="fffff">
                                      <p:cBhvr>
                                        <p:cTn id="26" dur="5000" fill="hold"/>
                                        <p:tgtEl>
                                          <p:spTgt spid="1112084"/>
                                        </p:tgtEl>
                                        <p:attrNameLst>
                                          <p:attrName>ppt_x</p:attrName>
                                          <p:attrName>ppt_y</p:attrName>
                                        </p:attrNameLst>
                                      </p:cBhvr>
                                      <p:rCtr x="0" y="68"/>
                                    </p:animMotion>
                                  </p:childTnLst>
                                </p:cTn>
                              </p:par>
                              <p:par>
                                <p:cTn id="27" presetID="10" presetClass="entr" presetSubtype="0" fill="hold" grpId="0" nodeType="withEffect">
                                  <p:stCondLst>
                                    <p:cond delay="0"/>
                                  </p:stCondLst>
                                  <p:childTnLst>
                                    <p:set>
                                      <p:cBhvr>
                                        <p:cTn id="28" dur="1" fill="hold">
                                          <p:stCondLst>
                                            <p:cond delay="0"/>
                                          </p:stCondLst>
                                        </p:cTn>
                                        <p:tgtEl>
                                          <p:spTgt spid="1112087"/>
                                        </p:tgtEl>
                                        <p:attrNameLst>
                                          <p:attrName>style.visibility</p:attrName>
                                        </p:attrNameLst>
                                      </p:cBhvr>
                                      <p:to>
                                        <p:strVal val="visible"/>
                                      </p:to>
                                    </p:set>
                                    <p:animEffect transition="in" filter="fade">
                                      <p:cBhvr>
                                        <p:cTn id="29" dur="2000"/>
                                        <p:tgtEl>
                                          <p:spTgt spid="11120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8300"/>
                                        </p:tgtEl>
                                        <p:attrNameLst>
                                          <p:attrName>style.visibility</p:attrName>
                                        </p:attrNameLst>
                                      </p:cBhvr>
                                      <p:to>
                                        <p:strVal val="visible"/>
                                      </p:to>
                                    </p:set>
                                    <p:animEffect transition="in" filter="wipe(up)">
                                      <p:cBhvr>
                                        <p:cTn id="34" dur="2000"/>
                                        <p:tgtEl>
                                          <p:spTgt spid="138300"/>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par>
                          <p:cTn id="35" fill="hold" nodeType="afterGroup">
                            <p:stCondLst>
                              <p:cond delay="2000"/>
                            </p:stCondLst>
                            <p:childTnLst>
                              <p:par>
                                <p:cTn id="36" presetID="22" presetClass="exit" presetSubtype="1" fill="hold" grpId="1" nodeType="afterEffect">
                                  <p:stCondLst>
                                    <p:cond delay="0"/>
                                  </p:stCondLst>
                                  <p:childTnLst>
                                    <p:animEffect transition="out" filter="wipe(up)">
                                      <p:cBhvr>
                                        <p:cTn id="37" dur="2000"/>
                                        <p:tgtEl>
                                          <p:spTgt spid="138300"/>
                                        </p:tgtEl>
                                      </p:cBhvr>
                                    </p:animEffect>
                                    <p:set>
                                      <p:cBhvr>
                                        <p:cTn id="38" dur="1" fill="hold">
                                          <p:stCondLst>
                                            <p:cond delay="1999"/>
                                          </p:stCondLst>
                                        </p:cTn>
                                        <p:tgtEl>
                                          <p:spTgt spid="138300"/>
                                        </p:tgtEl>
                                        <p:attrNameLst>
                                          <p:attrName>style.visibility</p:attrName>
                                        </p:attrNameLst>
                                      </p:cBhvr>
                                      <p:to>
                                        <p:strVal val="hidden"/>
                                      </p:to>
                                    </p:se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12086"/>
                                        </p:tgtEl>
                                        <p:attrNameLst>
                                          <p:attrName>style.visibility</p:attrName>
                                        </p:attrNameLst>
                                      </p:cBhvr>
                                      <p:to>
                                        <p:strVal val="visible"/>
                                      </p:to>
                                    </p:set>
                                    <p:animEffect transition="in" filter="fade">
                                      <p:cBhvr>
                                        <p:cTn id="42" dur="500"/>
                                        <p:tgtEl>
                                          <p:spTgt spid="1112086"/>
                                        </p:tgtEl>
                                      </p:cBhvr>
                                    </p:animEffect>
                                  </p:childTnLst>
                                </p:cTn>
                              </p:par>
                              <p:par>
                                <p:cTn id="43" presetID="1" presetClass="path" presetSubtype="0" repeatCount="indefinite" fill="hold" grpId="1" nodeType="withEffect">
                                  <p:stCondLst>
                                    <p:cond delay="0"/>
                                  </p:stCondLst>
                                  <p:childTnLst>
                                    <p:animMotion origin="layout" path="M 3.61111E-6 1.85185E-6 C 0.07517 1.85185E-6 0.13645 0.08102 0.13645 0.18125 C 0.13645 0.28148 0.07517 0.36319 3.61111E-6 0.36319 C -0.07518 0.36319 -0.13594 0.28148 -0.13594 0.18125 C -0.13594 0.08102 -0.07518 1.85185E-6 3.61111E-6 1.85185E-6 Z " pathEditMode="relative" rAng="0" ptsTypes="fffff">
                                      <p:cBhvr>
                                        <p:cTn id="44" dur="2000" fill="hold"/>
                                        <p:tgtEl>
                                          <p:spTgt spid="1112086"/>
                                        </p:tgtEl>
                                        <p:attrNameLst>
                                          <p:attrName>ppt_x</p:attrName>
                                          <p:attrName>ppt_y</p:attrName>
                                        </p:attrNameLst>
                                      </p:cBhvr>
                                      <p:rCtr x="0" y="181"/>
                                    </p:animMotion>
                                  </p:childTnLst>
                                </p:cTn>
                              </p:par>
                              <p:par>
                                <p:cTn id="45" presetID="10" presetClass="entr" presetSubtype="0" fill="hold" grpId="0" nodeType="withEffect">
                                  <p:stCondLst>
                                    <p:cond delay="0"/>
                                  </p:stCondLst>
                                  <p:childTnLst>
                                    <p:set>
                                      <p:cBhvr>
                                        <p:cTn id="46" dur="1" fill="hold">
                                          <p:stCondLst>
                                            <p:cond delay="0"/>
                                          </p:stCondLst>
                                        </p:cTn>
                                        <p:tgtEl>
                                          <p:spTgt spid="1112088"/>
                                        </p:tgtEl>
                                        <p:attrNameLst>
                                          <p:attrName>style.visibility</p:attrName>
                                        </p:attrNameLst>
                                      </p:cBhvr>
                                      <p:to>
                                        <p:strVal val="visible"/>
                                      </p:to>
                                    </p:set>
                                    <p:animEffect transition="in" filter="fade">
                                      <p:cBhvr>
                                        <p:cTn id="47" dur="2000"/>
                                        <p:tgtEl>
                                          <p:spTgt spid="1112088"/>
                                        </p:tgtEl>
                                      </p:cBhvr>
                                    </p:animEffect>
                                  </p:childTnLst>
                                </p:cTn>
                              </p:par>
                              <p:par>
                                <p:cTn id="48" presetID="10" presetClass="exit" presetSubtype="0" fill="hold" grpId="2" nodeType="withEffect">
                                  <p:stCondLst>
                                    <p:cond delay="0"/>
                                  </p:stCondLst>
                                  <p:childTnLst>
                                    <p:animEffect transition="out" filter="fade">
                                      <p:cBhvr>
                                        <p:cTn id="49" dur="500"/>
                                        <p:tgtEl>
                                          <p:spTgt spid="1112084"/>
                                        </p:tgtEl>
                                      </p:cBhvr>
                                    </p:animEffect>
                                    <p:set>
                                      <p:cBhvr>
                                        <p:cTn id="50" dur="1" fill="hold">
                                          <p:stCondLst>
                                            <p:cond delay="499"/>
                                          </p:stCondLst>
                                        </p:cTn>
                                        <p:tgtEl>
                                          <p:spTgt spid="111208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12066">
                                            <p:txEl>
                                              <p:pRg st="3" end="3"/>
                                            </p:txEl>
                                          </p:spTgt>
                                        </p:tgtEl>
                                        <p:attrNameLst>
                                          <p:attrName>style.visibility</p:attrName>
                                        </p:attrNameLst>
                                      </p:cBhvr>
                                      <p:to>
                                        <p:strVal val="visible"/>
                                      </p:to>
                                    </p:set>
                                    <p:anim calcmode="lin" valueType="num">
                                      <p:cBhvr additive="base">
                                        <p:cTn id="55" dur="500" fill="hold"/>
                                        <p:tgtEl>
                                          <p:spTgt spid="111206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12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112066">
                                            <p:txEl>
                                              <p:pRg st="4" end="4"/>
                                            </p:txEl>
                                          </p:spTgt>
                                        </p:tgtEl>
                                        <p:attrNameLst>
                                          <p:attrName>style.visibility</p:attrName>
                                        </p:attrNameLst>
                                      </p:cBhvr>
                                      <p:to>
                                        <p:strVal val="visible"/>
                                      </p:to>
                                    </p:set>
                                    <p:anim calcmode="lin" valueType="num">
                                      <p:cBhvr additive="base">
                                        <p:cTn id="61" dur="500" fill="hold"/>
                                        <p:tgtEl>
                                          <p:spTgt spid="111206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120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84" grpId="0" animBg="1"/>
      <p:bldP spid="1112084" grpId="1" animBg="1"/>
      <p:bldP spid="1112084" grpId="2" animBg="1"/>
      <p:bldP spid="138300" grpId="0" animBg="1"/>
      <p:bldP spid="138300" grpId="1" animBg="1"/>
      <p:bldP spid="1112086" grpId="0" animBg="1"/>
      <p:bldP spid="1112086" grpId="1" animBg="1"/>
      <p:bldP spid="1112087" grpId="0" animBg="1"/>
      <p:bldP spid="111208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ChangeArrowheads="1"/>
          </p:cNvSpPr>
          <p:nvPr/>
        </p:nvSpPr>
        <p:spPr bwMode="auto">
          <a:xfrm>
            <a:off x="685800" y="1343025"/>
            <a:ext cx="7772400" cy="54562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endParaRPr lang="en-US" altLang="en-US" i="1">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When the atom </a:t>
            </a:r>
            <a:r>
              <a:rPr lang="en-US" altLang="en-US" b="1">
                <a:solidFill>
                  <a:srgbClr val="000000"/>
                </a:solidFill>
                <a:cs typeface="Times New Roman" pitchFamily="18" charset="0"/>
                <a:sym typeface="Symbol" pitchFamily="18" charset="2"/>
              </a:rPr>
              <a:t>de-excites</a:t>
            </a:r>
            <a:r>
              <a:rPr lang="en-US" altLang="en-US">
                <a:solidFill>
                  <a:srgbClr val="000000"/>
                </a:solidFill>
                <a:cs typeface="Times New Roman" pitchFamily="18" charset="0"/>
                <a:sym typeface="Symbol" pitchFamily="18" charset="2"/>
              </a:rPr>
              <a:t> the electron jumps back down to a lower energy level.</a:t>
            </a:r>
          </a:p>
          <a:p>
            <a:pPr eaLnBrk="1" hangingPunct="1">
              <a:spcBef>
                <a:spcPct val="20000"/>
              </a:spcBef>
            </a:pPr>
            <a:r>
              <a:rPr lang="en-US" altLang="en-US">
                <a:solidFill>
                  <a:srgbClr val="000000"/>
                </a:solidFill>
                <a:cs typeface="Times New Roman" pitchFamily="18" charset="0"/>
                <a:sym typeface="Symbol" pitchFamily="18" charset="2"/>
              </a:rPr>
              <a:t>When it does, it emits a photon of                                          </a:t>
            </a:r>
            <a:r>
              <a:rPr lang="en-US" altLang="en-US" i="1">
                <a:solidFill>
                  <a:srgbClr val="000000"/>
                </a:solidFill>
                <a:cs typeface="Times New Roman" pitchFamily="18" charset="0"/>
                <a:sym typeface="Symbol" pitchFamily="18" charset="2"/>
              </a:rPr>
              <a:t>just the right energy </a:t>
            </a:r>
            <a:r>
              <a:rPr lang="en-US" altLang="en-US">
                <a:solidFill>
                  <a:srgbClr val="000000"/>
                </a:solidFill>
                <a:cs typeface="Times New Roman" pitchFamily="18" charset="0"/>
                <a:sym typeface="Symbol" pitchFamily="18" charset="2"/>
              </a:rPr>
              <a:t>to account for                                     the atom’s energy loss during                                            the electron’s orbital drop.</a:t>
            </a:r>
          </a:p>
          <a:p>
            <a:pPr eaLnBrk="1" hangingPunct="1">
              <a:spcBef>
                <a:spcPct val="20000"/>
              </a:spcBef>
            </a:pPr>
            <a:r>
              <a:rPr lang="en-US" altLang="en-US">
                <a:solidFill>
                  <a:srgbClr val="000000"/>
                </a:solidFill>
                <a:cs typeface="Times New Roman" pitchFamily="18" charset="0"/>
                <a:sym typeface="Symbol" pitchFamily="18" charset="2"/>
              </a:rPr>
              <a:t>The electron jumped from the                                             </a:t>
            </a:r>
            <a:r>
              <a:rPr lang="en-US" altLang="en-US" i="1">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3 state to the </a:t>
            </a:r>
            <a:r>
              <a:rPr lang="en-US" altLang="en-US" i="1">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2 state.</a:t>
            </a:r>
          </a:p>
          <a:p>
            <a:pPr eaLnBrk="1" hangingPunct="1">
              <a:spcBef>
                <a:spcPct val="20000"/>
              </a:spcBef>
            </a:pPr>
            <a:r>
              <a:rPr lang="en-US" altLang="en-US">
                <a:solidFill>
                  <a:srgbClr val="000000"/>
                </a:solidFill>
                <a:cs typeface="Times New Roman" pitchFamily="18" charset="0"/>
                <a:sym typeface="Symbol" pitchFamily="18" charset="2"/>
              </a:rPr>
              <a:t>We say the atom is </a:t>
            </a:r>
            <a:r>
              <a:rPr lang="en-US" altLang="en-US" b="1">
                <a:solidFill>
                  <a:srgbClr val="000000"/>
                </a:solidFill>
                <a:cs typeface="Times New Roman" pitchFamily="18" charset="0"/>
                <a:sym typeface="Symbol" pitchFamily="18" charset="2"/>
              </a:rPr>
              <a:t>de-excited</a:t>
            </a:r>
            <a:r>
              <a:rPr lang="en-US" altLang="en-US">
                <a:solidFill>
                  <a:srgbClr val="000000"/>
                </a:solidFill>
                <a:cs typeface="Times New Roman" pitchFamily="18" charset="0"/>
                <a:sym typeface="Symbol" pitchFamily="18" charset="2"/>
              </a:rPr>
              <a:t>,                                                but not quite in its lowest, or                                           </a:t>
            </a:r>
            <a:r>
              <a:rPr lang="en-US" altLang="en-US" b="1">
                <a:solidFill>
                  <a:srgbClr val="000000"/>
                </a:solidFill>
                <a:cs typeface="Times New Roman" pitchFamily="18" charset="0"/>
                <a:sym typeface="Symbol" pitchFamily="18" charset="2"/>
              </a:rPr>
              <a:t>ground state</a:t>
            </a:r>
            <a:r>
              <a:rPr lang="en-US" altLang="en-US">
                <a:solidFill>
                  <a:srgbClr val="000000"/>
                </a:solidFill>
                <a:cs typeface="Times New Roman" pitchFamily="18" charset="0"/>
                <a:sym typeface="Symbol" pitchFamily="18" charset="2"/>
              </a:rPr>
              <a:t>.</a:t>
            </a:r>
          </a:p>
        </p:txBody>
      </p:sp>
      <p:grpSp>
        <p:nvGrpSpPr>
          <p:cNvPr id="47107" name="Group 25"/>
          <p:cNvGrpSpPr>
            <a:grpSpLocks/>
          </p:cNvGrpSpPr>
          <p:nvPr/>
        </p:nvGrpSpPr>
        <p:grpSpPr bwMode="auto">
          <a:xfrm>
            <a:off x="5329238" y="2774950"/>
            <a:ext cx="3665537" cy="3667125"/>
            <a:chOff x="3242" y="1670"/>
            <a:chExt cx="2309" cy="2310"/>
          </a:xfrm>
        </p:grpSpPr>
        <p:sp>
          <p:nvSpPr>
            <p:cNvPr id="47114" name="Oval 26"/>
            <p:cNvSpPr>
              <a:spLocks noChangeArrowheads="1"/>
            </p:cNvSpPr>
            <p:nvPr/>
          </p:nvSpPr>
          <p:spPr bwMode="auto">
            <a:xfrm>
              <a:off x="4320" y="2753"/>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pPr eaLnBrk="1" hangingPunct="1"/>
              <a:endParaRPr lang="en-US" altLang="en-US"/>
            </a:p>
          </p:txBody>
        </p:sp>
        <p:sp>
          <p:nvSpPr>
            <p:cNvPr id="47115" name="Oval 27"/>
            <p:cNvSpPr>
              <a:spLocks noChangeArrowheads="1"/>
            </p:cNvSpPr>
            <p:nvPr/>
          </p:nvSpPr>
          <p:spPr bwMode="auto">
            <a:xfrm>
              <a:off x="4096" y="2531"/>
              <a:ext cx="590" cy="590"/>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16" name="Oval 28"/>
            <p:cNvSpPr>
              <a:spLocks noChangeArrowheads="1"/>
            </p:cNvSpPr>
            <p:nvPr/>
          </p:nvSpPr>
          <p:spPr bwMode="auto">
            <a:xfrm>
              <a:off x="3813" y="2241"/>
              <a:ext cx="1167" cy="1167"/>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17" name="Oval 29"/>
            <p:cNvSpPr>
              <a:spLocks noChangeArrowheads="1"/>
            </p:cNvSpPr>
            <p:nvPr/>
          </p:nvSpPr>
          <p:spPr bwMode="auto">
            <a:xfrm>
              <a:off x="3615" y="2044"/>
              <a:ext cx="1556" cy="1556"/>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18" name="Oval 30"/>
            <p:cNvSpPr>
              <a:spLocks noChangeArrowheads="1"/>
            </p:cNvSpPr>
            <p:nvPr/>
          </p:nvSpPr>
          <p:spPr bwMode="auto">
            <a:xfrm>
              <a:off x="3463" y="1891"/>
              <a:ext cx="1862" cy="1863"/>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19" name="Oval 31"/>
            <p:cNvSpPr>
              <a:spLocks noChangeArrowheads="1"/>
            </p:cNvSpPr>
            <p:nvPr/>
          </p:nvSpPr>
          <p:spPr bwMode="auto">
            <a:xfrm>
              <a:off x="3343" y="1784"/>
              <a:ext cx="2087" cy="2087"/>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20" name="Oval 32"/>
            <p:cNvSpPr>
              <a:spLocks noChangeArrowheads="1"/>
            </p:cNvSpPr>
            <p:nvPr/>
          </p:nvSpPr>
          <p:spPr bwMode="auto">
            <a:xfrm>
              <a:off x="3282" y="1711"/>
              <a:ext cx="2227" cy="2226"/>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21" name="Oval 33"/>
            <p:cNvSpPr>
              <a:spLocks noChangeArrowheads="1"/>
            </p:cNvSpPr>
            <p:nvPr/>
          </p:nvSpPr>
          <p:spPr bwMode="auto">
            <a:xfrm>
              <a:off x="3242" y="1670"/>
              <a:ext cx="2309" cy="2310"/>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22" name="Text Box 34"/>
            <p:cNvSpPr txBox="1">
              <a:spLocks noChangeArrowheads="1"/>
            </p:cNvSpPr>
            <p:nvPr/>
          </p:nvSpPr>
          <p:spPr bwMode="auto">
            <a:xfrm>
              <a:off x="4503" y="2607"/>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1</a:t>
              </a:r>
            </a:p>
          </p:txBody>
        </p:sp>
        <p:sp>
          <p:nvSpPr>
            <p:cNvPr id="47123" name="Text Box 35"/>
            <p:cNvSpPr txBox="1">
              <a:spLocks noChangeArrowheads="1"/>
            </p:cNvSpPr>
            <p:nvPr/>
          </p:nvSpPr>
          <p:spPr bwMode="auto">
            <a:xfrm>
              <a:off x="4718" y="2408"/>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2</a:t>
              </a:r>
            </a:p>
          </p:txBody>
        </p:sp>
        <p:sp>
          <p:nvSpPr>
            <p:cNvPr id="47124" name="Text Box 36"/>
            <p:cNvSpPr txBox="1">
              <a:spLocks noChangeArrowheads="1"/>
            </p:cNvSpPr>
            <p:nvPr/>
          </p:nvSpPr>
          <p:spPr bwMode="auto">
            <a:xfrm>
              <a:off x="4855" y="2266"/>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3</a:t>
              </a:r>
            </a:p>
          </p:txBody>
        </p:sp>
        <p:sp>
          <p:nvSpPr>
            <p:cNvPr id="47125" name="Text Box 37"/>
            <p:cNvSpPr txBox="1">
              <a:spLocks noChangeArrowheads="1"/>
            </p:cNvSpPr>
            <p:nvPr/>
          </p:nvSpPr>
          <p:spPr bwMode="auto">
            <a:xfrm>
              <a:off x="4978" y="2169"/>
              <a:ext cx="273" cy="231"/>
            </a:xfrm>
            <a:prstGeom prst="rect">
              <a:avLst/>
            </a:prstGeom>
            <a:noFill/>
            <a:ln w="9525">
              <a:noFill/>
              <a:miter lim="800000"/>
              <a:headEnd/>
              <a:tailEnd/>
            </a:ln>
          </p:spPr>
          <p:txBody>
            <a:bodyPr>
              <a:spAutoFit/>
            </a:bodyPr>
            <a:lstStyle/>
            <a:p>
              <a:pPr eaLnBrk="1" hangingPunct="1">
                <a:spcBef>
                  <a:spcPct val="50000"/>
                </a:spcBef>
              </a:pPr>
              <a:r>
                <a:rPr lang="en-US" altLang="en-US" sz="1800" b="1">
                  <a:solidFill>
                    <a:schemeClr val="hlink"/>
                  </a:solidFill>
                </a:rPr>
                <a:t>4</a:t>
              </a:r>
            </a:p>
          </p:txBody>
        </p:sp>
        <p:sp>
          <p:nvSpPr>
            <p:cNvPr id="47126" name="Text Box 38"/>
            <p:cNvSpPr txBox="1">
              <a:spLocks noChangeArrowheads="1"/>
            </p:cNvSpPr>
            <p:nvPr/>
          </p:nvSpPr>
          <p:spPr bwMode="auto">
            <a:xfrm>
              <a:off x="5072" y="2109"/>
              <a:ext cx="273" cy="212"/>
            </a:xfrm>
            <a:prstGeom prst="rect">
              <a:avLst/>
            </a:prstGeom>
            <a:noFill/>
            <a:ln w="9525">
              <a:noFill/>
              <a:miter lim="800000"/>
              <a:headEnd/>
              <a:tailEnd/>
            </a:ln>
          </p:spPr>
          <p:txBody>
            <a:bodyPr>
              <a:spAutoFit/>
            </a:bodyPr>
            <a:lstStyle/>
            <a:p>
              <a:pPr eaLnBrk="1" hangingPunct="1">
                <a:spcBef>
                  <a:spcPct val="50000"/>
                </a:spcBef>
              </a:pPr>
              <a:r>
                <a:rPr lang="en-US" altLang="en-US" sz="1600" b="1">
                  <a:solidFill>
                    <a:schemeClr val="hlink"/>
                  </a:solidFill>
                </a:rPr>
                <a:t>5</a:t>
              </a:r>
            </a:p>
          </p:txBody>
        </p:sp>
        <p:sp>
          <p:nvSpPr>
            <p:cNvPr id="47127" name="Text Box 39"/>
            <p:cNvSpPr txBox="1">
              <a:spLocks noChangeArrowheads="1"/>
            </p:cNvSpPr>
            <p:nvPr/>
          </p:nvSpPr>
          <p:spPr bwMode="auto">
            <a:xfrm>
              <a:off x="5135" y="2057"/>
              <a:ext cx="273" cy="173"/>
            </a:xfrm>
            <a:prstGeom prst="rect">
              <a:avLst/>
            </a:prstGeom>
            <a:noFill/>
            <a:ln w="9525">
              <a:noFill/>
              <a:miter lim="800000"/>
              <a:headEnd/>
              <a:tailEnd/>
            </a:ln>
          </p:spPr>
          <p:txBody>
            <a:bodyPr>
              <a:spAutoFit/>
            </a:bodyPr>
            <a:lstStyle/>
            <a:p>
              <a:pPr eaLnBrk="1" hangingPunct="1">
                <a:spcBef>
                  <a:spcPct val="50000"/>
                </a:spcBef>
              </a:pPr>
              <a:r>
                <a:rPr lang="en-US" altLang="en-US" sz="1200" b="1">
                  <a:solidFill>
                    <a:schemeClr val="hlink"/>
                  </a:solidFill>
                </a:rPr>
                <a:t>6</a:t>
              </a:r>
            </a:p>
          </p:txBody>
        </p:sp>
        <p:sp>
          <p:nvSpPr>
            <p:cNvPr id="47128" name="Text Box 40"/>
            <p:cNvSpPr txBox="1">
              <a:spLocks noChangeArrowheads="1"/>
            </p:cNvSpPr>
            <p:nvPr/>
          </p:nvSpPr>
          <p:spPr bwMode="auto">
            <a:xfrm>
              <a:off x="5231" y="1970"/>
              <a:ext cx="273" cy="173"/>
            </a:xfrm>
            <a:prstGeom prst="rect">
              <a:avLst/>
            </a:prstGeom>
            <a:noFill/>
            <a:ln w="9525">
              <a:noFill/>
              <a:miter lim="800000"/>
              <a:headEnd/>
              <a:tailEnd/>
            </a:ln>
          </p:spPr>
          <p:txBody>
            <a:bodyPr>
              <a:spAutoFit/>
            </a:bodyPr>
            <a:lstStyle/>
            <a:p>
              <a:pPr eaLnBrk="1" hangingPunct="1">
                <a:spcBef>
                  <a:spcPct val="50000"/>
                </a:spcBef>
              </a:pPr>
              <a:r>
                <a:rPr lang="en-US" altLang="en-US" sz="1200" b="1">
                  <a:solidFill>
                    <a:schemeClr val="hlink"/>
                  </a:solidFill>
                </a:rPr>
                <a:t>7</a:t>
              </a:r>
            </a:p>
          </p:txBody>
        </p:sp>
      </p:grpSp>
      <p:sp>
        <p:nvSpPr>
          <p:cNvPr id="1114153" name="Oval 41"/>
          <p:cNvSpPr>
            <a:spLocks noChangeArrowheads="1"/>
          </p:cNvSpPr>
          <p:nvPr/>
        </p:nvSpPr>
        <p:spPr bwMode="auto">
          <a:xfrm>
            <a:off x="7115175" y="3646488"/>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a:p>
        </p:txBody>
      </p:sp>
      <p:sp>
        <p:nvSpPr>
          <p:cNvPr id="1114154" name="Oval 42"/>
          <p:cNvSpPr>
            <a:spLocks noChangeArrowheads="1"/>
          </p:cNvSpPr>
          <p:nvPr/>
        </p:nvSpPr>
        <p:spPr bwMode="auto">
          <a:xfrm>
            <a:off x="7121525" y="3324225"/>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a:p>
        </p:txBody>
      </p:sp>
      <p:sp>
        <p:nvSpPr>
          <p:cNvPr id="1114155" name="Oval 43"/>
          <p:cNvSpPr>
            <a:spLocks noChangeArrowheads="1"/>
          </p:cNvSpPr>
          <p:nvPr/>
        </p:nvSpPr>
        <p:spPr bwMode="auto">
          <a:xfrm>
            <a:off x="6227763" y="3689350"/>
            <a:ext cx="1847850" cy="1847850"/>
          </a:xfrm>
          <a:prstGeom prst="ellipse">
            <a:avLst/>
          </a:prstGeom>
          <a:noFill/>
          <a:ln w="76200">
            <a:solidFill>
              <a:srgbClr val="FF9900">
                <a:alpha val="25882"/>
              </a:srgbClr>
            </a:solidFill>
            <a:round/>
            <a:headEnd/>
            <a:tailEnd/>
          </a:ln>
        </p:spPr>
        <p:txBody>
          <a:bodyPr wrap="none" anchor="ctr"/>
          <a:lstStyle/>
          <a:p>
            <a:pPr eaLnBrk="1" hangingPunct="1"/>
            <a:endParaRPr lang="en-US" altLang="en-US"/>
          </a:p>
        </p:txBody>
      </p:sp>
      <p:sp>
        <p:nvSpPr>
          <p:cNvPr id="47111" name="Oval 44"/>
          <p:cNvSpPr>
            <a:spLocks noChangeArrowheads="1"/>
          </p:cNvSpPr>
          <p:nvPr/>
        </p:nvSpPr>
        <p:spPr bwMode="auto">
          <a:xfrm>
            <a:off x="5930900" y="3384550"/>
            <a:ext cx="2466975" cy="2466975"/>
          </a:xfrm>
          <a:prstGeom prst="ellipse">
            <a:avLst/>
          </a:prstGeom>
          <a:noFill/>
          <a:ln w="76200">
            <a:solidFill>
              <a:srgbClr val="FF9900">
                <a:alpha val="30980"/>
              </a:srgbClr>
            </a:solidFill>
            <a:round/>
            <a:headEnd/>
            <a:tailEnd/>
          </a:ln>
        </p:spPr>
        <p:txBody>
          <a:bodyPr wrap="none" anchor="ctr"/>
          <a:lstStyle/>
          <a:p>
            <a:pPr eaLnBrk="1" hangingPunct="1"/>
            <a:endParaRPr lang="en-US" altLang="en-US"/>
          </a:p>
        </p:txBody>
      </p:sp>
      <p:sp>
        <p:nvSpPr>
          <p:cNvPr id="138297" name="Freeform 57"/>
          <p:cNvSpPr>
            <a:spLocks/>
          </p:cNvSpPr>
          <p:nvPr/>
        </p:nvSpPr>
        <p:spPr bwMode="auto">
          <a:xfrm rot="-2491349">
            <a:off x="6908800" y="27035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sp>
        <p:nvSpPr>
          <p:cNvPr id="4711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4154"/>
                                        </p:tgtEl>
                                        <p:attrNameLst>
                                          <p:attrName>style.visibility</p:attrName>
                                        </p:attrNameLst>
                                      </p:cBhvr>
                                      <p:to>
                                        <p:strVal val="visible"/>
                                      </p:to>
                                    </p:set>
                                    <p:animEffect transition="in" filter="fade">
                                      <p:cBhvr>
                                        <p:cTn id="7" dur="500"/>
                                        <p:tgtEl>
                                          <p:spTgt spid="1114154"/>
                                        </p:tgtEl>
                                      </p:cBhvr>
                                    </p:animEffect>
                                  </p:childTnLst>
                                </p:cTn>
                              </p:par>
                              <p:par>
                                <p:cTn id="8" presetID="1" presetClass="path" presetSubtype="0" repeatCount="indefinite" fill="hold" grpId="1" nodeType="withEffect">
                                  <p:stCondLst>
                                    <p:cond delay="0"/>
                                  </p:stCondLst>
                                  <p:childTnLst>
                                    <p:animMotion origin="layout" path="M 3.61111E-6 1.85185E-6 C 0.07517 1.85185E-6 0.13645 0.08102 0.13645 0.18125 C 0.13645 0.28148 0.07517 0.36319 3.61111E-6 0.36319 C -0.07518 0.36319 -0.13594 0.28148 -0.13594 0.18125 C -0.13594 0.08102 -0.07518 1.85185E-6 3.61111E-6 1.85185E-6 Z " pathEditMode="relative" rAng="0" ptsTypes="fffff">
                                      <p:cBhvr>
                                        <p:cTn id="9" dur="2000" fill="hold"/>
                                        <p:tgtEl>
                                          <p:spTgt spid="1114154"/>
                                        </p:tgtEl>
                                        <p:attrNameLst>
                                          <p:attrName>ppt_x</p:attrName>
                                          <p:attrName>ppt_y</p:attrName>
                                        </p:attrNameLst>
                                      </p:cBhvr>
                                      <p:rCtr x="0" y="181"/>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114114">
                                            <p:txEl>
                                              <p:pRg st="1" end="1"/>
                                            </p:txEl>
                                          </p:spTgt>
                                        </p:tgtEl>
                                        <p:attrNameLst>
                                          <p:attrName>style.visibility</p:attrName>
                                        </p:attrNameLst>
                                      </p:cBhvr>
                                      <p:to>
                                        <p:strVal val="visible"/>
                                      </p:to>
                                    </p:set>
                                    <p:anim calcmode="lin" valueType="num">
                                      <p:cBhvr additive="base">
                                        <p:cTn id="14" dur="500" fill="hold"/>
                                        <p:tgtEl>
                                          <p:spTgt spid="111411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14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14153"/>
                                        </p:tgtEl>
                                        <p:attrNameLst>
                                          <p:attrName>style.visibility</p:attrName>
                                        </p:attrNameLst>
                                      </p:cBhvr>
                                      <p:to>
                                        <p:strVal val="visible"/>
                                      </p:to>
                                    </p:set>
                                    <p:animEffect transition="in" filter="fade">
                                      <p:cBhvr>
                                        <p:cTn id="20" dur="500"/>
                                        <p:tgtEl>
                                          <p:spTgt spid="1114153"/>
                                        </p:tgtEl>
                                      </p:cBhvr>
                                    </p:animEffect>
                                  </p:childTnLst>
                                </p:cTn>
                              </p:par>
                              <p:par>
                                <p:cTn id="21" presetID="1" presetClass="path" presetSubtype="0" repeatCount="indefinite" fill="hold" grpId="1" nodeType="withEffect">
                                  <p:stCondLst>
                                    <p:cond delay="0"/>
                                  </p:stCondLst>
                                  <p:childTnLst>
                                    <p:animMotion origin="layout" path="M 3.61111E-6 1.11111E-6 C 0.05538 1.11111E-6 0.10069 0.05995 0.10069 0.13403 C 0.10069 0.20787 0.05538 0.26829 3.61111E-6 0.26829 C -0.05556 0.26829 -0.10052 0.20787 -0.10052 0.13403 C -0.10052 0.05995 -0.05556 1.11111E-6 3.61111E-6 1.11111E-6 Z " pathEditMode="relative" rAng="0" ptsTypes="fffff">
                                      <p:cBhvr>
                                        <p:cTn id="22" dur="3000" fill="hold"/>
                                        <p:tgtEl>
                                          <p:spTgt spid="1114153"/>
                                        </p:tgtEl>
                                        <p:attrNameLst>
                                          <p:attrName>ppt_x</p:attrName>
                                          <p:attrName>ppt_y</p:attrName>
                                        </p:attrNameLst>
                                      </p:cBhvr>
                                      <p:rCtr x="0" y="134"/>
                                    </p:animMotion>
                                  </p:childTnLst>
                                </p:cTn>
                              </p:par>
                              <p:par>
                                <p:cTn id="23" presetID="10" presetClass="entr" presetSubtype="0" fill="hold" grpId="0" nodeType="withEffect">
                                  <p:stCondLst>
                                    <p:cond delay="0"/>
                                  </p:stCondLst>
                                  <p:childTnLst>
                                    <p:set>
                                      <p:cBhvr>
                                        <p:cTn id="24" dur="1" fill="hold">
                                          <p:stCondLst>
                                            <p:cond delay="0"/>
                                          </p:stCondLst>
                                        </p:cTn>
                                        <p:tgtEl>
                                          <p:spTgt spid="1114155"/>
                                        </p:tgtEl>
                                        <p:attrNameLst>
                                          <p:attrName>style.visibility</p:attrName>
                                        </p:attrNameLst>
                                      </p:cBhvr>
                                      <p:to>
                                        <p:strVal val="visible"/>
                                      </p:to>
                                    </p:set>
                                    <p:animEffect transition="in" filter="fade">
                                      <p:cBhvr>
                                        <p:cTn id="25" dur="2000"/>
                                        <p:tgtEl>
                                          <p:spTgt spid="1114155"/>
                                        </p:tgtEl>
                                      </p:cBhvr>
                                    </p:animEffect>
                                  </p:childTnLst>
                                </p:cTn>
                              </p:par>
                              <p:par>
                                <p:cTn id="26" presetID="10" presetClass="exit" presetSubtype="0" fill="hold" grpId="2" nodeType="withEffect">
                                  <p:stCondLst>
                                    <p:cond delay="0"/>
                                  </p:stCondLst>
                                  <p:childTnLst>
                                    <p:animEffect transition="out" filter="fade">
                                      <p:cBhvr>
                                        <p:cTn id="27" dur="500"/>
                                        <p:tgtEl>
                                          <p:spTgt spid="1114154"/>
                                        </p:tgtEl>
                                      </p:cBhvr>
                                    </p:animEffect>
                                    <p:set>
                                      <p:cBhvr>
                                        <p:cTn id="28" dur="1" fill="hold">
                                          <p:stCondLst>
                                            <p:cond delay="499"/>
                                          </p:stCondLst>
                                        </p:cTn>
                                        <p:tgtEl>
                                          <p:spTgt spid="1114154"/>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38297"/>
                                        </p:tgtEl>
                                        <p:attrNameLst>
                                          <p:attrName>style.visibility</p:attrName>
                                        </p:attrNameLst>
                                      </p:cBhvr>
                                      <p:to>
                                        <p:strVal val="visible"/>
                                      </p:to>
                                    </p:set>
                                    <p:animEffect transition="in" filter="wipe(down)">
                                      <p:cBhvr>
                                        <p:cTn id="31" dur="2000"/>
                                        <p:tgtEl>
                                          <p:spTgt spid="138297"/>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par>
                          <p:cTn id="32" fill="hold" nodeType="afterGroup">
                            <p:stCondLst>
                              <p:cond delay="3000"/>
                            </p:stCondLst>
                            <p:childTnLst>
                              <p:par>
                                <p:cTn id="33" presetID="22" presetClass="exit" presetSubtype="4" fill="hold" grpId="1" nodeType="afterEffect">
                                  <p:stCondLst>
                                    <p:cond delay="0"/>
                                  </p:stCondLst>
                                  <p:childTnLst>
                                    <p:animEffect transition="out" filter="wipe(down)">
                                      <p:cBhvr>
                                        <p:cTn id="34" dur="2000"/>
                                        <p:tgtEl>
                                          <p:spTgt spid="138297"/>
                                        </p:tgtEl>
                                      </p:cBhvr>
                                    </p:animEffect>
                                    <p:set>
                                      <p:cBhvr>
                                        <p:cTn id="35" dur="1" fill="hold">
                                          <p:stCondLst>
                                            <p:cond delay="1999"/>
                                          </p:stCondLst>
                                        </p:cTn>
                                        <p:tgtEl>
                                          <p:spTgt spid="138297"/>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14114">
                                            <p:txEl>
                                              <p:pRg st="2" end="2"/>
                                            </p:txEl>
                                          </p:spTgt>
                                        </p:tgtEl>
                                        <p:attrNameLst>
                                          <p:attrName>style.visibility</p:attrName>
                                        </p:attrNameLst>
                                      </p:cBhvr>
                                      <p:to>
                                        <p:strVal val="visible"/>
                                      </p:to>
                                    </p:set>
                                    <p:anim calcmode="lin" valueType="num">
                                      <p:cBhvr additive="base">
                                        <p:cTn id="40" dur="500" fill="hold"/>
                                        <p:tgtEl>
                                          <p:spTgt spid="111411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14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114114">
                                            <p:txEl>
                                              <p:pRg st="3" end="3"/>
                                            </p:txEl>
                                          </p:spTgt>
                                        </p:tgtEl>
                                        <p:attrNameLst>
                                          <p:attrName>style.visibility</p:attrName>
                                        </p:attrNameLst>
                                      </p:cBhvr>
                                      <p:to>
                                        <p:strVal val="visible"/>
                                      </p:to>
                                    </p:set>
                                    <p:anim calcmode="lin" valueType="num">
                                      <p:cBhvr additive="base">
                                        <p:cTn id="46" dur="500" fill="hold"/>
                                        <p:tgtEl>
                                          <p:spTgt spid="111411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14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114114">
                                            <p:txEl>
                                              <p:pRg st="4" end="4"/>
                                            </p:txEl>
                                          </p:spTgt>
                                        </p:tgtEl>
                                        <p:attrNameLst>
                                          <p:attrName>style.visibility</p:attrName>
                                        </p:attrNameLst>
                                      </p:cBhvr>
                                      <p:to>
                                        <p:strVal val="visible"/>
                                      </p:to>
                                    </p:set>
                                    <p:anim calcmode="lin" valueType="num">
                                      <p:cBhvr additive="base">
                                        <p:cTn id="52" dur="500" fill="hold"/>
                                        <p:tgtEl>
                                          <p:spTgt spid="111411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141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53" grpId="0" animBg="1"/>
      <p:bldP spid="1114153" grpId="1" animBg="1"/>
      <p:bldP spid="1114154" grpId="0" animBg="1"/>
      <p:bldP spid="1114154" grpId="1" animBg="1"/>
      <p:bldP spid="1114154" grpId="2" animBg="1"/>
      <p:bldP spid="1114155" grpId="0" animBg="1"/>
      <p:bldP spid="138297" grpId="0" animBg="1"/>
      <p:bldP spid="13829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73" name="Rectangle 113"/>
          <p:cNvSpPr>
            <a:spLocks noChangeArrowheads="1"/>
          </p:cNvSpPr>
          <p:nvPr/>
        </p:nvSpPr>
        <p:spPr bwMode="auto">
          <a:xfrm>
            <a:off x="685800" y="1814513"/>
            <a:ext cx="7772400" cy="4976252"/>
          </a:xfrm>
          <a:prstGeom prst="rect">
            <a:avLst/>
          </a:prstGeom>
          <a:solidFill>
            <a:srgbClr val="CCFFCC"/>
          </a:solidFill>
          <a:ln w="9525">
            <a:noFill/>
            <a:miter lim="800000"/>
            <a:headEnd/>
            <a:tailEnd/>
          </a:ln>
        </p:spPr>
        <p:txBody>
          <a:bodyPr/>
          <a:lstStyle/>
          <a:p>
            <a:pPr eaLnBrk="1" hangingPunct="1"/>
            <a:r>
              <a:rPr lang="en-US" altLang="en-US" dirty="0" smtClean="0"/>
              <a:t>PRACTICE: A spectroscopic                                        examination of glowing                                                    hydrogen shows the presence                                                  of a 434 nm blue emission                                                                  line. </a:t>
            </a:r>
          </a:p>
          <a:p>
            <a:pPr eaLnBrk="1" hangingPunct="1"/>
            <a:r>
              <a:rPr lang="en-US" altLang="en-US" dirty="0"/>
              <a:t>(a) What is its frequency?</a:t>
            </a:r>
          </a:p>
          <a:p>
            <a:pPr eaLnBrk="1" hangingPunct="1"/>
            <a:r>
              <a:rPr lang="en-US" altLang="en-US" dirty="0">
                <a:sym typeface="Symbol" pitchFamily="18" charset="2"/>
              </a:rPr>
              <a:t>SOLUTION</a:t>
            </a:r>
            <a:r>
              <a:rPr lang="en-US" altLang="en-US" dirty="0" smtClean="0">
                <a:sym typeface="Symbol" pitchFamily="18" charset="2"/>
              </a:rPr>
              <a:t>:</a:t>
            </a:r>
            <a:endParaRPr lang="en-US" altLang="en-US" dirty="0">
              <a:sym typeface="Symbol" pitchFamily="18" charset="2"/>
            </a:endParaRPr>
          </a:p>
        </p:txBody>
      </p:sp>
      <p:pic>
        <p:nvPicPr>
          <p:cNvPr id="1116274" name="Picture 114" descr="Hemission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91088" y="1849438"/>
            <a:ext cx="4070350" cy="2409825"/>
          </a:xfrm>
          <a:prstGeom prst="rect">
            <a:avLst/>
          </a:prstGeom>
          <a:ln>
            <a:noFill/>
          </a:ln>
          <a:effectLst>
            <a:outerShdw blurRad="292100" dist="139700" dir="2700000" algn="tl" rotWithShape="0">
              <a:srgbClr val="333333">
                <a:alpha val="65000"/>
              </a:srgbClr>
            </a:outerShdw>
          </a:effectLst>
        </p:spPr>
      </p:pic>
      <p:sp>
        <p:nvSpPr>
          <p:cNvPr id="481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48133" name="Rectangle 2"/>
          <p:cNvSpPr>
            <a:spLocks noChangeArrowheads="1"/>
          </p:cNvSpPr>
          <p:nvPr/>
        </p:nvSpPr>
        <p:spPr bwMode="auto">
          <a:xfrm>
            <a:off x="685800" y="1343025"/>
            <a:ext cx="7772400" cy="47148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73">
                                            <p:txEl>
                                              <p:pRg st="0" end="0"/>
                                            </p:txEl>
                                          </p:spTgt>
                                        </p:tgtEl>
                                        <p:attrNameLst>
                                          <p:attrName>style.visibility</p:attrName>
                                        </p:attrNameLst>
                                      </p:cBhvr>
                                      <p:to>
                                        <p:strVal val="visible"/>
                                      </p:to>
                                    </p:set>
                                    <p:anim calcmode="lin" valueType="num">
                                      <p:cBhvr additive="base">
                                        <p:cTn id="7" dur="500" fill="hold"/>
                                        <p:tgtEl>
                                          <p:spTgt spid="11162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32" fill="hold" nodeType="withEffect">
                                  <p:stCondLst>
                                    <p:cond delay="0"/>
                                  </p:stCondLst>
                                  <p:childTnLst>
                                    <p:set>
                                      <p:cBhvr>
                                        <p:cTn id="10" dur="1" fill="hold">
                                          <p:stCondLst>
                                            <p:cond delay="0"/>
                                          </p:stCondLst>
                                        </p:cTn>
                                        <p:tgtEl>
                                          <p:spTgt spid="1116274"/>
                                        </p:tgtEl>
                                        <p:attrNameLst>
                                          <p:attrName>style.visibility</p:attrName>
                                        </p:attrNameLst>
                                      </p:cBhvr>
                                      <p:to>
                                        <p:strVal val="visible"/>
                                      </p:to>
                                    </p:set>
                                    <p:animEffect transition="in" filter="diamond(out)">
                                      <p:cBhvr>
                                        <p:cTn id="11" dur="500"/>
                                        <p:tgtEl>
                                          <p:spTgt spid="1116274"/>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16273">
                                            <p:txEl>
                                              <p:pRg st="1" end="1"/>
                                            </p:txEl>
                                          </p:spTgt>
                                        </p:tgtEl>
                                        <p:attrNameLst>
                                          <p:attrName>style.visibility</p:attrName>
                                        </p:attrNameLst>
                                      </p:cBhvr>
                                      <p:to>
                                        <p:strVal val="visible"/>
                                      </p:to>
                                    </p:set>
                                    <p:anim calcmode="lin" valueType="num">
                                      <p:cBhvr additive="base">
                                        <p:cTn id="16" dur="500" fill="hold"/>
                                        <p:tgtEl>
                                          <p:spTgt spid="111627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162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16273">
                                            <p:txEl>
                                              <p:pRg st="2" end="2"/>
                                            </p:txEl>
                                          </p:spTgt>
                                        </p:tgtEl>
                                        <p:attrNameLst>
                                          <p:attrName>style.visibility</p:attrName>
                                        </p:attrNameLst>
                                      </p:cBhvr>
                                      <p:to>
                                        <p:strVal val="visible"/>
                                      </p:to>
                                    </p:set>
                                    <p:anim calcmode="lin" valueType="num">
                                      <p:cBhvr additive="base">
                                        <p:cTn id="22" dur="500" fill="hold"/>
                                        <p:tgtEl>
                                          <p:spTgt spid="111627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162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16273" name="Rectangle 113"/>
              <p:cNvSpPr>
                <a:spLocks noChangeArrowheads="1"/>
              </p:cNvSpPr>
              <p:nvPr/>
            </p:nvSpPr>
            <p:spPr bwMode="auto">
              <a:xfrm>
                <a:off x="685800" y="1814513"/>
                <a:ext cx="7772400" cy="5043487"/>
              </a:xfrm>
              <a:prstGeom prst="rect">
                <a:avLst/>
              </a:prstGeom>
              <a:solidFill>
                <a:srgbClr val="CCFFCC"/>
              </a:solidFill>
              <a:ln w="9525">
                <a:noFill/>
                <a:miter lim="800000"/>
                <a:headEnd/>
                <a:tailEnd/>
              </a:ln>
            </p:spPr>
            <p:txBody>
              <a:bodyPr/>
              <a:lstStyle/>
              <a:p>
                <a:pPr eaLnBrk="1" hangingPunct="1"/>
                <a:r>
                  <a:rPr lang="en-US" altLang="en-US" dirty="0" smtClean="0"/>
                  <a:t>PRACTICE: A spectroscopic                                        examination of glowing                                                    hydrogen shows the presence                                                  of a 434 nm blue emission                                                                  line. </a:t>
                </a:r>
              </a:p>
              <a:p>
                <a:pPr eaLnBrk="1" hangingPunct="1"/>
                <a:r>
                  <a:rPr lang="en-US" altLang="en-US" dirty="0"/>
                  <a:t>(b) What is the energy (in J and                                              eV) of each of  its blue-light photons?</a:t>
                </a:r>
              </a:p>
              <a:p>
                <a:pPr eaLnBrk="1" hangingPunct="1"/>
                <a:r>
                  <a:rPr lang="en-US" altLang="en-US" dirty="0">
                    <a:sym typeface="Symbol" pitchFamily="18" charset="2"/>
                  </a:rPr>
                  <a:t>SOLUTION: Use </a:t>
                </a:r>
                <a14:m>
                  <m:oMath xmlns:m="http://schemas.openxmlformats.org/officeDocument/2006/math">
                    <m:r>
                      <a:rPr lang="en-US" altLang="en-US" i="1" dirty="0" smtClean="0">
                        <a:latin typeface="Cambria Math" panose="02040503050406030204" pitchFamily="18" charset="0"/>
                        <a:sym typeface="Symbol" pitchFamily="18" charset="2"/>
                      </a:rPr>
                      <m:t>𝐸</m:t>
                    </m:r>
                    <m:r>
                      <a:rPr lang="en-US" altLang="en-US" i="1" dirty="0" smtClean="0">
                        <a:latin typeface="Cambria Math" panose="02040503050406030204" pitchFamily="18" charset="0"/>
                        <a:sym typeface="Symbol" pitchFamily="18" charset="2"/>
                      </a:rPr>
                      <m:t>=</m:t>
                    </m:r>
                    <m:r>
                      <a:rPr lang="en-US" altLang="en-US" i="1" dirty="0" err="1">
                        <a:latin typeface="Cambria Math" panose="02040503050406030204" pitchFamily="18" charset="0"/>
                        <a:sym typeface="Symbol" pitchFamily="18" charset="2"/>
                      </a:rPr>
                      <m:t>h𝑓</m:t>
                    </m:r>
                  </m:oMath>
                </a14:m>
                <a:r>
                  <a:rPr lang="en-US" altLang="en-US" dirty="0">
                    <a:sym typeface="Symbol" pitchFamily="18" charset="2"/>
                  </a:rPr>
                  <a:t>:</a:t>
                </a:r>
              </a:p>
              <a:p>
                <a:pPr eaLnBrk="1" hangingPunct="1"/>
                <a:r>
                  <a:rPr lang="en-US" altLang="en-US" i="1" dirty="0">
                    <a:cs typeface="Courier New" pitchFamily="49" charset="0"/>
                    <a:sym typeface="Symbol" pitchFamily="18" charset="2"/>
                  </a:rPr>
                  <a:t>	</a:t>
                </a:r>
                <a:endParaRPr lang="en-US" altLang="en-US" dirty="0">
                  <a:sym typeface="Symbol" pitchFamily="18" charset="2"/>
                </a:endParaRPr>
              </a:p>
            </p:txBody>
          </p:sp>
        </mc:Choice>
        <mc:Fallback xmlns="">
          <p:sp>
            <p:nvSpPr>
              <p:cNvPr id="1116273" name="Rectangle 113"/>
              <p:cNvSpPr>
                <a:spLocks noRot="1" noChangeAspect="1" noMove="1" noResize="1" noEditPoints="1" noAdjustHandles="1" noChangeArrowheads="1" noChangeShapeType="1" noTextEdit="1"/>
              </p:cNvSpPr>
              <p:nvPr/>
            </p:nvSpPr>
            <p:spPr bwMode="auto">
              <a:xfrm>
                <a:off x="685800" y="1814513"/>
                <a:ext cx="7772400" cy="5043487"/>
              </a:xfrm>
              <a:prstGeom prst="rect">
                <a:avLst/>
              </a:prstGeom>
              <a:blipFill>
                <a:blip r:embed="rId5"/>
                <a:stretch>
                  <a:fillRect l="-1255" t="-846" r="-20784"/>
                </a:stretch>
              </a:blipFill>
              <a:ln w="9525">
                <a:noFill/>
                <a:miter lim="800000"/>
                <a:headEnd/>
                <a:tailEnd/>
              </a:ln>
            </p:spPr>
            <p:txBody>
              <a:bodyPr/>
              <a:lstStyle/>
              <a:p>
                <a:r>
                  <a:rPr lang="en-US">
                    <a:noFill/>
                  </a:rPr>
                  <a:t> </a:t>
                </a:r>
              </a:p>
            </p:txBody>
          </p:sp>
        </mc:Fallback>
      </mc:AlternateContent>
      <p:pic>
        <p:nvPicPr>
          <p:cNvPr id="1116274" name="Picture 114" descr="Hemission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91088" y="1849438"/>
            <a:ext cx="4070350" cy="2409825"/>
          </a:xfrm>
          <a:prstGeom prst="rect">
            <a:avLst/>
          </a:prstGeom>
          <a:ln>
            <a:noFill/>
          </a:ln>
          <a:effectLst>
            <a:outerShdw blurRad="292100" dist="139700" dir="2700000" algn="tl" rotWithShape="0">
              <a:srgbClr val="333333">
                <a:alpha val="65000"/>
              </a:srgbClr>
            </a:outerShdw>
          </a:effectLst>
        </p:spPr>
      </p:pic>
      <p:sp>
        <p:nvSpPr>
          <p:cNvPr id="4915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49157" name="Rectangle 2"/>
          <p:cNvSpPr>
            <a:spLocks noChangeArrowheads="1"/>
          </p:cNvSpPr>
          <p:nvPr/>
        </p:nvSpPr>
        <p:spPr bwMode="auto">
          <a:xfrm>
            <a:off x="685800" y="1343025"/>
            <a:ext cx="7772400" cy="47148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273">
                                            <p:txEl>
                                              <p:pRg st="1" end="1"/>
                                            </p:txEl>
                                          </p:spTgt>
                                        </p:tgtEl>
                                        <p:attrNameLst>
                                          <p:attrName>style.visibility</p:attrName>
                                        </p:attrNameLst>
                                      </p:cBhvr>
                                      <p:to>
                                        <p:strVal val="visible"/>
                                      </p:to>
                                    </p:set>
                                    <p:anim calcmode="lin" valueType="num">
                                      <p:cBhvr additive="base">
                                        <p:cTn id="7" dur="500" fill="hold"/>
                                        <p:tgtEl>
                                          <p:spTgt spid="111627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6273">
                                            <p:txEl>
                                              <p:pRg st="2" end="2"/>
                                            </p:txEl>
                                          </p:spTgt>
                                        </p:tgtEl>
                                        <p:attrNameLst>
                                          <p:attrName>style.visibility</p:attrName>
                                        </p:attrNameLst>
                                      </p:cBhvr>
                                      <p:to>
                                        <p:strVal val="visible"/>
                                      </p:to>
                                    </p:set>
                                    <p:anim calcmode="lin" valueType="num">
                                      <p:cBhvr additive="base">
                                        <p:cTn id="13" dur="500" fill="hold"/>
                                        <p:tgtEl>
                                          <p:spTgt spid="111627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2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16273">
                                            <p:txEl>
                                              <p:pRg st="3" end="3"/>
                                            </p:txEl>
                                          </p:spTgt>
                                        </p:tgtEl>
                                        <p:attrNameLst>
                                          <p:attrName>style.visibility</p:attrName>
                                        </p:attrNameLst>
                                      </p:cBhvr>
                                      <p:to>
                                        <p:strVal val="visible"/>
                                      </p:to>
                                    </p:set>
                                    <p:anim calcmode="lin" valueType="num">
                                      <p:cBhvr additive="base">
                                        <p:cTn id="19" dur="500" fill="hold"/>
                                        <p:tgtEl>
                                          <p:spTgt spid="111627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2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7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10" name="Rectangle 6"/>
          <p:cNvSpPr>
            <a:spLocks noChangeArrowheads="1"/>
          </p:cNvSpPr>
          <p:nvPr/>
        </p:nvSpPr>
        <p:spPr bwMode="auto">
          <a:xfrm>
            <a:off x="685800" y="1798638"/>
            <a:ext cx="7772400" cy="4468812"/>
          </a:xfrm>
          <a:prstGeom prst="rect">
            <a:avLst/>
          </a:prstGeom>
          <a:solidFill>
            <a:srgbClr val="CCFFCC"/>
          </a:solidFill>
          <a:ln w="9525">
            <a:noFill/>
            <a:miter lim="800000"/>
            <a:headEnd/>
            <a:tailEnd/>
          </a:ln>
        </p:spPr>
        <p:txBody>
          <a:bodyPr/>
          <a:lstStyle/>
          <a:p>
            <a:pPr eaLnBrk="1" hangingPunct="1"/>
            <a:r>
              <a:rPr lang="en-US" altLang="en-US" dirty="0"/>
              <a:t>PRACTICE: A spectroscopic examination of glowing                            hydrogen shows the presence                                        of a 434 nm blue emission  line. </a:t>
            </a:r>
          </a:p>
          <a:p>
            <a:pPr eaLnBrk="1" hangingPunct="1"/>
            <a:r>
              <a:rPr lang="en-US" altLang="en-US" dirty="0"/>
              <a:t>What are the energy levels                                        associated with this photon?</a:t>
            </a:r>
          </a:p>
          <a:p>
            <a:pPr eaLnBrk="1" hangingPunct="1"/>
            <a:r>
              <a:rPr lang="en-US" altLang="en-US" dirty="0">
                <a:sym typeface="Symbol" pitchFamily="18" charset="2"/>
              </a:rPr>
              <a:t>SOLUTION</a:t>
            </a:r>
            <a:r>
              <a:rPr lang="en-US" altLang="en-US" dirty="0" smtClean="0">
                <a:sym typeface="Symbol" pitchFamily="18" charset="2"/>
              </a:rPr>
              <a:t>:</a:t>
            </a:r>
            <a:endParaRPr lang="en-US" altLang="en-US" dirty="0">
              <a:sym typeface="Symbol" pitchFamily="18" charset="2"/>
            </a:endParaRPr>
          </a:p>
        </p:txBody>
      </p:sp>
      <p:grpSp>
        <p:nvGrpSpPr>
          <p:cNvPr id="2" name="Group 7"/>
          <p:cNvGrpSpPr>
            <a:grpSpLocks/>
          </p:cNvGrpSpPr>
          <p:nvPr/>
        </p:nvGrpSpPr>
        <p:grpSpPr bwMode="auto">
          <a:xfrm>
            <a:off x="5467350" y="2135188"/>
            <a:ext cx="3676650" cy="3656012"/>
            <a:chOff x="3444" y="1488"/>
            <a:chExt cx="2316" cy="2303"/>
          </a:xfrm>
        </p:grpSpPr>
        <p:sp>
          <p:nvSpPr>
            <p:cNvPr id="50185" name="Text Box 7"/>
            <p:cNvSpPr txBox="1">
              <a:spLocks noChangeArrowheads="1"/>
            </p:cNvSpPr>
            <p:nvPr/>
          </p:nvSpPr>
          <p:spPr bwMode="auto">
            <a:xfrm>
              <a:off x="3471" y="3310"/>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1</a:t>
              </a:r>
              <a:endParaRPr lang="en-US" altLang="en-US" sz="1400" i="1"/>
            </a:p>
          </p:txBody>
        </p:sp>
        <p:sp>
          <p:nvSpPr>
            <p:cNvPr id="50186" name="Text Box 8"/>
            <p:cNvSpPr txBox="1">
              <a:spLocks noChangeArrowheads="1"/>
            </p:cNvSpPr>
            <p:nvPr/>
          </p:nvSpPr>
          <p:spPr bwMode="auto">
            <a:xfrm>
              <a:off x="5222" y="3319"/>
              <a:ext cx="538" cy="192"/>
            </a:xfrm>
            <a:prstGeom prst="rect">
              <a:avLst/>
            </a:prstGeom>
            <a:noFill/>
            <a:ln w="9525">
              <a:noFill/>
              <a:miter lim="800000"/>
              <a:headEnd/>
              <a:tailEnd/>
            </a:ln>
          </p:spPr>
          <p:txBody>
            <a:bodyPr wrap="none">
              <a:spAutoFit/>
            </a:bodyPr>
            <a:lstStyle/>
            <a:p>
              <a:pPr eaLnBrk="1" hangingPunct="1"/>
              <a:r>
                <a:rPr lang="en-US" altLang="en-US" sz="1400"/>
                <a:t>-13.6 eV</a:t>
              </a:r>
            </a:p>
          </p:txBody>
        </p:sp>
        <p:sp>
          <p:nvSpPr>
            <p:cNvPr id="50187" name="Text Box 10"/>
            <p:cNvSpPr txBox="1">
              <a:spLocks noChangeArrowheads="1"/>
            </p:cNvSpPr>
            <p:nvPr/>
          </p:nvSpPr>
          <p:spPr bwMode="auto">
            <a:xfrm>
              <a:off x="3472" y="2411"/>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2</a:t>
              </a:r>
              <a:endParaRPr lang="en-US" altLang="en-US" sz="1400" i="1"/>
            </a:p>
          </p:txBody>
        </p:sp>
        <p:sp>
          <p:nvSpPr>
            <p:cNvPr id="50188" name="Text Box 11"/>
            <p:cNvSpPr txBox="1">
              <a:spLocks noChangeArrowheads="1"/>
            </p:cNvSpPr>
            <p:nvPr/>
          </p:nvSpPr>
          <p:spPr bwMode="auto">
            <a:xfrm>
              <a:off x="5211" y="2420"/>
              <a:ext cx="538" cy="192"/>
            </a:xfrm>
            <a:prstGeom prst="rect">
              <a:avLst/>
            </a:prstGeom>
            <a:noFill/>
            <a:ln w="9525">
              <a:noFill/>
              <a:miter lim="800000"/>
              <a:headEnd/>
              <a:tailEnd/>
            </a:ln>
          </p:spPr>
          <p:txBody>
            <a:bodyPr wrap="none">
              <a:spAutoFit/>
            </a:bodyPr>
            <a:lstStyle/>
            <a:p>
              <a:pPr eaLnBrk="1" hangingPunct="1"/>
              <a:r>
                <a:rPr lang="en-US" altLang="en-US" sz="1400"/>
                <a:t>-3.40 eV</a:t>
              </a:r>
            </a:p>
          </p:txBody>
        </p:sp>
        <p:sp>
          <p:nvSpPr>
            <p:cNvPr id="50189" name="Text Box 13"/>
            <p:cNvSpPr txBox="1">
              <a:spLocks noChangeArrowheads="1"/>
            </p:cNvSpPr>
            <p:nvPr/>
          </p:nvSpPr>
          <p:spPr bwMode="auto">
            <a:xfrm>
              <a:off x="3473" y="1995"/>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3</a:t>
              </a:r>
              <a:endParaRPr lang="en-US" altLang="en-US" sz="1400" i="1"/>
            </a:p>
          </p:txBody>
        </p:sp>
        <p:sp>
          <p:nvSpPr>
            <p:cNvPr id="50190" name="Text Box 14"/>
            <p:cNvSpPr txBox="1">
              <a:spLocks noChangeArrowheads="1"/>
            </p:cNvSpPr>
            <p:nvPr/>
          </p:nvSpPr>
          <p:spPr bwMode="auto">
            <a:xfrm>
              <a:off x="5212" y="2004"/>
              <a:ext cx="538" cy="192"/>
            </a:xfrm>
            <a:prstGeom prst="rect">
              <a:avLst/>
            </a:prstGeom>
            <a:noFill/>
            <a:ln w="9525">
              <a:noFill/>
              <a:miter lim="800000"/>
              <a:headEnd/>
              <a:tailEnd/>
            </a:ln>
          </p:spPr>
          <p:txBody>
            <a:bodyPr wrap="none">
              <a:spAutoFit/>
            </a:bodyPr>
            <a:lstStyle/>
            <a:p>
              <a:pPr eaLnBrk="1" hangingPunct="1"/>
              <a:r>
                <a:rPr lang="en-US" altLang="en-US" sz="1400"/>
                <a:t>-1.51 eV</a:t>
              </a:r>
            </a:p>
          </p:txBody>
        </p:sp>
        <p:sp>
          <p:nvSpPr>
            <p:cNvPr id="50191" name="Text Box 16"/>
            <p:cNvSpPr txBox="1">
              <a:spLocks noChangeArrowheads="1"/>
            </p:cNvSpPr>
            <p:nvPr/>
          </p:nvSpPr>
          <p:spPr bwMode="auto">
            <a:xfrm>
              <a:off x="3473" y="1787"/>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4</a:t>
              </a:r>
              <a:endParaRPr lang="en-US" altLang="en-US" sz="1400" i="1"/>
            </a:p>
          </p:txBody>
        </p:sp>
        <p:sp>
          <p:nvSpPr>
            <p:cNvPr id="50192" name="Text Box 17"/>
            <p:cNvSpPr txBox="1">
              <a:spLocks noChangeArrowheads="1"/>
            </p:cNvSpPr>
            <p:nvPr/>
          </p:nvSpPr>
          <p:spPr bwMode="auto">
            <a:xfrm>
              <a:off x="5152" y="1796"/>
              <a:ext cx="600" cy="192"/>
            </a:xfrm>
            <a:prstGeom prst="rect">
              <a:avLst/>
            </a:prstGeom>
            <a:noFill/>
            <a:ln w="9525">
              <a:noFill/>
              <a:miter lim="800000"/>
              <a:headEnd/>
              <a:tailEnd/>
            </a:ln>
          </p:spPr>
          <p:txBody>
            <a:bodyPr wrap="none">
              <a:spAutoFit/>
            </a:bodyPr>
            <a:lstStyle/>
            <a:p>
              <a:pPr eaLnBrk="1" hangingPunct="1"/>
              <a:r>
                <a:rPr lang="en-US" altLang="en-US" sz="1400"/>
                <a:t>-0.850 eV</a:t>
              </a:r>
            </a:p>
          </p:txBody>
        </p:sp>
        <p:sp>
          <p:nvSpPr>
            <p:cNvPr id="50193" name="Text Box 19"/>
            <p:cNvSpPr txBox="1">
              <a:spLocks noChangeArrowheads="1"/>
            </p:cNvSpPr>
            <p:nvPr/>
          </p:nvSpPr>
          <p:spPr bwMode="auto">
            <a:xfrm>
              <a:off x="3473" y="1669"/>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5</a:t>
              </a:r>
              <a:endParaRPr lang="en-US" altLang="en-US" sz="1400" i="1"/>
            </a:p>
          </p:txBody>
        </p:sp>
        <p:sp>
          <p:nvSpPr>
            <p:cNvPr id="50194" name="Text Box 20"/>
            <p:cNvSpPr txBox="1">
              <a:spLocks noChangeArrowheads="1"/>
            </p:cNvSpPr>
            <p:nvPr/>
          </p:nvSpPr>
          <p:spPr bwMode="auto">
            <a:xfrm>
              <a:off x="5152" y="1678"/>
              <a:ext cx="600" cy="192"/>
            </a:xfrm>
            <a:prstGeom prst="rect">
              <a:avLst/>
            </a:prstGeom>
            <a:noFill/>
            <a:ln w="9525">
              <a:noFill/>
              <a:miter lim="800000"/>
              <a:headEnd/>
              <a:tailEnd/>
            </a:ln>
          </p:spPr>
          <p:txBody>
            <a:bodyPr wrap="none">
              <a:spAutoFit/>
            </a:bodyPr>
            <a:lstStyle/>
            <a:p>
              <a:pPr eaLnBrk="1" hangingPunct="1"/>
              <a:r>
                <a:rPr lang="en-US" altLang="en-US" sz="1400"/>
                <a:t>-0.544 eV</a:t>
              </a:r>
            </a:p>
          </p:txBody>
        </p:sp>
        <p:sp>
          <p:nvSpPr>
            <p:cNvPr id="50195" name="Line 22"/>
            <p:cNvSpPr>
              <a:spLocks noChangeShapeType="1"/>
            </p:cNvSpPr>
            <p:nvPr/>
          </p:nvSpPr>
          <p:spPr bwMode="auto">
            <a:xfrm>
              <a:off x="3825" y="1680"/>
              <a:ext cx="1343" cy="0"/>
            </a:xfrm>
            <a:prstGeom prst="line">
              <a:avLst/>
            </a:prstGeom>
            <a:noFill/>
            <a:ln w="9525">
              <a:solidFill>
                <a:schemeClr val="tx1"/>
              </a:solidFill>
              <a:round/>
              <a:headEnd/>
              <a:tailEnd/>
            </a:ln>
          </p:spPr>
          <p:txBody>
            <a:bodyPr/>
            <a:lstStyle/>
            <a:p>
              <a:endParaRPr lang="en-US"/>
            </a:p>
          </p:txBody>
        </p:sp>
        <p:grpSp>
          <p:nvGrpSpPr>
            <p:cNvPr id="50196" name="Group 19"/>
            <p:cNvGrpSpPr>
              <a:grpSpLocks/>
            </p:cNvGrpSpPr>
            <p:nvPr/>
          </p:nvGrpSpPr>
          <p:grpSpPr bwMode="auto">
            <a:xfrm>
              <a:off x="3823" y="1623"/>
              <a:ext cx="1353" cy="1795"/>
              <a:chOff x="3103" y="2152"/>
              <a:chExt cx="1997" cy="1795"/>
            </a:xfrm>
          </p:grpSpPr>
          <p:sp>
            <p:nvSpPr>
              <p:cNvPr id="50217" name="Line 6"/>
              <p:cNvSpPr>
                <a:spLocks noChangeShapeType="1"/>
              </p:cNvSpPr>
              <p:nvPr/>
            </p:nvSpPr>
            <p:spPr bwMode="auto">
              <a:xfrm>
                <a:off x="3103" y="3947"/>
                <a:ext cx="1995" cy="0"/>
              </a:xfrm>
              <a:prstGeom prst="line">
                <a:avLst/>
              </a:prstGeom>
              <a:noFill/>
              <a:ln w="9525">
                <a:solidFill>
                  <a:schemeClr val="tx1"/>
                </a:solidFill>
                <a:round/>
                <a:headEnd/>
                <a:tailEnd/>
              </a:ln>
            </p:spPr>
            <p:txBody>
              <a:bodyPr/>
              <a:lstStyle/>
              <a:p>
                <a:endParaRPr lang="en-US"/>
              </a:p>
            </p:txBody>
          </p:sp>
          <p:sp>
            <p:nvSpPr>
              <p:cNvPr id="50218" name="Line 9"/>
              <p:cNvSpPr>
                <a:spLocks noChangeShapeType="1"/>
              </p:cNvSpPr>
              <p:nvPr/>
            </p:nvSpPr>
            <p:spPr bwMode="auto">
              <a:xfrm>
                <a:off x="3104" y="3048"/>
                <a:ext cx="1995" cy="0"/>
              </a:xfrm>
              <a:prstGeom prst="line">
                <a:avLst/>
              </a:prstGeom>
              <a:noFill/>
              <a:ln w="9525">
                <a:solidFill>
                  <a:schemeClr val="tx1"/>
                </a:solidFill>
                <a:round/>
                <a:headEnd/>
                <a:tailEnd/>
              </a:ln>
            </p:spPr>
            <p:txBody>
              <a:bodyPr/>
              <a:lstStyle/>
              <a:p>
                <a:endParaRPr lang="en-US"/>
              </a:p>
            </p:txBody>
          </p:sp>
          <p:sp>
            <p:nvSpPr>
              <p:cNvPr id="50219" name="Line 12"/>
              <p:cNvSpPr>
                <a:spLocks noChangeShapeType="1"/>
              </p:cNvSpPr>
              <p:nvPr/>
            </p:nvSpPr>
            <p:spPr bwMode="auto">
              <a:xfrm>
                <a:off x="3105" y="2632"/>
                <a:ext cx="1995" cy="0"/>
              </a:xfrm>
              <a:prstGeom prst="line">
                <a:avLst/>
              </a:prstGeom>
              <a:noFill/>
              <a:ln w="9525">
                <a:solidFill>
                  <a:schemeClr val="tx1"/>
                </a:solidFill>
                <a:round/>
                <a:headEnd/>
                <a:tailEnd/>
              </a:ln>
            </p:spPr>
            <p:txBody>
              <a:bodyPr/>
              <a:lstStyle/>
              <a:p>
                <a:endParaRPr lang="en-US"/>
              </a:p>
            </p:txBody>
          </p:sp>
          <p:sp>
            <p:nvSpPr>
              <p:cNvPr id="50220" name="Line 15"/>
              <p:cNvSpPr>
                <a:spLocks noChangeShapeType="1"/>
              </p:cNvSpPr>
              <p:nvPr/>
            </p:nvSpPr>
            <p:spPr bwMode="auto">
              <a:xfrm>
                <a:off x="3105" y="2424"/>
                <a:ext cx="1995" cy="0"/>
              </a:xfrm>
              <a:prstGeom prst="line">
                <a:avLst/>
              </a:prstGeom>
              <a:noFill/>
              <a:ln w="9525">
                <a:solidFill>
                  <a:schemeClr val="tx1"/>
                </a:solidFill>
                <a:round/>
                <a:headEnd/>
                <a:tailEnd/>
              </a:ln>
            </p:spPr>
            <p:txBody>
              <a:bodyPr/>
              <a:lstStyle/>
              <a:p>
                <a:endParaRPr lang="en-US"/>
              </a:p>
            </p:txBody>
          </p:sp>
          <p:sp>
            <p:nvSpPr>
              <p:cNvPr id="50221" name="Line 18"/>
              <p:cNvSpPr>
                <a:spLocks noChangeShapeType="1"/>
              </p:cNvSpPr>
              <p:nvPr/>
            </p:nvSpPr>
            <p:spPr bwMode="auto">
              <a:xfrm>
                <a:off x="3105" y="2306"/>
                <a:ext cx="1995" cy="0"/>
              </a:xfrm>
              <a:prstGeom prst="line">
                <a:avLst/>
              </a:prstGeom>
              <a:noFill/>
              <a:ln w="9525">
                <a:solidFill>
                  <a:schemeClr val="tx1"/>
                </a:solidFill>
                <a:round/>
                <a:headEnd/>
                <a:tailEnd/>
              </a:ln>
            </p:spPr>
            <p:txBody>
              <a:bodyPr/>
              <a:lstStyle/>
              <a:p>
                <a:endParaRPr lang="en-US"/>
              </a:p>
            </p:txBody>
          </p:sp>
          <p:sp>
            <p:nvSpPr>
              <p:cNvPr id="50222" name="Line 21"/>
              <p:cNvSpPr>
                <a:spLocks noChangeShapeType="1"/>
              </p:cNvSpPr>
              <p:nvPr/>
            </p:nvSpPr>
            <p:spPr bwMode="auto">
              <a:xfrm>
                <a:off x="3105" y="2245"/>
                <a:ext cx="1995" cy="0"/>
              </a:xfrm>
              <a:prstGeom prst="line">
                <a:avLst/>
              </a:prstGeom>
              <a:noFill/>
              <a:ln w="9525">
                <a:solidFill>
                  <a:schemeClr val="tx1"/>
                </a:solidFill>
                <a:round/>
                <a:headEnd/>
                <a:tailEnd/>
              </a:ln>
            </p:spPr>
            <p:txBody>
              <a:bodyPr/>
              <a:lstStyle/>
              <a:p>
                <a:endParaRPr lang="en-US"/>
              </a:p>
            </p:txBody>
          </p:sp>
          <p:sp>
            <p:nvSpPr>
              <p:cNvPr id="50223" name="Line 23"/>
              <p:cNvSpPr>
                <a:spLocks noChangeShapeType="1"/>
              </p:cNvSpPr>
              <p:nvPr/>
            </p:nvSpPr>
            <p:spPr bwMode="auto">
              <a:xfrm>
                <a:off x="3105" y="2187"/>
                <a:ext cx="1995" cy="0"/>
              </a:xfrm>
              <a:prstGeom prst="line">
                <a:avLst/>
              </a:prstGeom>
              <a:noFill/>
              <a:ln w="9525">
                <a:solidFill>
                  <a:schemeClr val="tx1"/>
                </a:solidFill>
                <a:round/>
                <a:headEnd/>
                <a:tailEnd/>
              </a:ln>
            </p:spPr>
            <p:txBody>
              <a:bodyPr/>
              <a:lstStyle/>
              <a:p>
                <a:endParaRPr lang="en-US"/>
              </a:p>
            </p:txBody>
          </p:sp>
          <p:sp>
            <p:nvSpPr>
              <p:cNvPr id="50224" name="Line 25"/>
              <p:cNvSpPr>
                <a:spLocks noChangeShapeType="1"/>
              </p:cNvSpPr>
              <p:nvPr/>
            </p:nvSpPr>
            <p:spPr bwMode="auto">
              <a:xfrm>
                <a:off x="3105" y="2167"/>
                <a:ext cx="1995" cy="0"/>
              </a:xfrm>
              <a:prstGeom prst="line">
                <a:avLst/>
              </a:prstGeom>
              <a:noFill/>
              <a:ln w="9525">
                <a:solidFill>
                  <a:schemeClr val="tx1"/>
                </a:solidFill>
                <a:round/>
                <a:headEnd/>
                <a:tailEnd/>
              </a:ln>
            </p:spPr>
            <p:txBody>
              <a:bodyPr/>
              <a:lstStyle/>
              <a:p>
                <a:endParaRPr lang="en-US"/>
              </a:p>
            </p:txBody>
          </p:sp>
          <p:sp>
            <p:nvSpPr>
              <p:cNvPr id="50225" name="Line 27"/>
              <p:cNvSpPr>
                <a:spLocks noChangeShapeType="1"/>
              </p:cNvSpPr>
              <p:nvPr/>
            </p:nvSpPr>
            <p:spPr bwMode="auto">
              <a:xfrm>
                <a:off x="3105" y="2152"/>
                <a:ext cx="1995" cy="0"/>
              </a:xfrm>
              <a:prstGeom prst="line">
                <a:avLst/>
              </a:prstGeom>
              <a:noFill/>
              <a:ln w="9525">
                <a:solidFill>
                  <a:schemeClr val="tx1"/>
                </a:solidFill>
                <a:round/>
                <a:headEnd/>
                <a:tailEnd/>
              </a:ln>
            </p:spPr>
            <p:txBody>
              <a:bodyPr/>
              <a:lstStyle/>
              <a:p>
                <a:endParaRPr lang="en-US"/>
              </a:p>
            </p:txBody>
          </p:sp>
        </p:grpSp>
        <p:sp>
          <p:nvSpPr>
            <p:cNvPr id="50197" name="Text Box 29"/>
            <p:cNvSpPr txBox="1">
              <a:spLocks noChangeArrowheads="1"/>
            </p:cNvSpPr>
            <p:nvPr/>
          </p:nvSpPr>
          <p:spPr bwMode="auto">
            <a:xfrm>
              <a:off x="3444" y="1488"/>
              <a:ext cx="408" cy="231"/>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a:t>
              </a:r>
              <a:r>
                <a:rPr lang="en-US" altLang="en-US" sz="1800">
                  <a:sym typeface="Symbol" pitchFamily="18" charset="2"/>
                </a:rPr>
                <a:t></a:t>
              </a:r>
            </a:p>
          </p:txBody>
        </p:sp>
        <p:sp>
          <p:nvSpPr>
            <p:cNvPr id="50198" name="Text Box 30"/>
            <p:cNvSpPr txBox="1">
              <a:spLocks noChangeArrowheads="1"/>
            </p:cNvSpPr>
            <p:nvPr/>
          </p:nvSpPr>
          <p:spPr bwMode="auto">
            <a:xfrm>
              <a:off x="5231" y="1519"/>
              <a:ext cx="501" cy="192"/>
            </a:xfrm>
            <a:prstGeom prst="rect">
              <a:avLst/>
            </a:prstGeom>
            <a:noFill/>
            <a:ln w="9525">
              <a:noFill/>
              <a:miter lim="800000"/>
              <a:headEnd/>
              <a:tailEnd/>
            </a:ln>
          </p:spPr>
          <p:txBody>
            <a:bodyPr wrap="none">
              <a:spAutoFit/>
            </a:bodyPr>
            <a:lstStyle/>
            <a:p>
              <a:pPr eaLnBrk="1" hangingPunct="1"/>
              <a:r>
                <a:rPr lang="en-US" altLang="en-US" sz="1400"/>
                <a:t>0.00 eV</a:t>
              </a:r>
            </a:p>
          </p:txBody>
        </p:sp>
        <p:sp>
          <p:nvSpPr>
            <p:cNvPr id="50199" name="Line 43"/>
            <p:cNvSpPr>
              <a:spLocks noChangeShapeType="1"/>
            </p:cNvSpPr>
            <p:nvPr/>
          </p:nvSpPr>
          <p:spPr bwMode="auto">
            <a:xfrm>
              <a:off x="3905" y="2513"/>
              <a:ext cx="0" cy="899"/>
            </a:xfrm>
            <a:prstGeom prst="line">
              <a:avLst/>
            </a:prstGeom>
            <a:noFill/>
            <a:ln w="12700">
              <a:solidFill>
                <a:schemeClr val="tx1"/>
              </a:solidFill>
              <a:round/>
              <a:headEnd/>
              <a:tailEnd type="triangle" w="med" len="med"/>
            </a:ln>
          </p:spPr>
          <p:txBody>
            <a:bodyPr/>
            <a:lstStyle/>
            <a:p>
              <a:endParaRPr lang="en-US"/>
            </a:p>
          </p:txBody>
        </p:sp>
        <p:sp>
          <p:nvSpPr>
            <p:cNvPr id="50200" name="Line 44"/>
            <p:cNvSpPr>
              <a:spLocks noChangeShapeType="1"/>
            </p:cNvSpPr>
            <p:nvPr/>
          </p:nvSpPr>
          <p:spPr bwMode="auto">
            <a:xfrm>
              <a:off x="3973" y="2096"/>
              <a:ext cx="0" cy="1320"/>
            </a:xfrm>
            <a:prstGeom prst="line">
              <a:avLst/>
            </a:prstGeom>
            <a:noFill/>
            <a:ln w="12700">
              <a:solidFill>
                <a:schemeClr val="tx1"/>
              </a:solidFill>
              <a:round/>
              <a:headEnd/>
              <a:tailEnd type="triangle" w="med" len="med"/>
            </a:ln>
          </p:spPr>
          <p:txBody>
            <a:bodyPr/>
            <a:lstStyle/>
            <a:p>
              <a:endParaRPr lang="en-US"/>
            </a:p>
          </p:txBody>
        </p:sp>
        <p:sp>
          <p:nvSpPr>
            <p:cNvPr id="50201" name="Line 45"/>
            <p:cNvSpPr>
              <a:spLocks noChangeShapeType="1"/>
            </p:cNvSpPr>
            <p:nvPr/>
          </p:nvSpPr>
          <p:spPr bwMode="auto">
            <a:xfrm>
              <a:off x="4041" y="1897"/>
              <a:ext cx="0" cy="1517"/>
            </a:xfrm>
            <a:prstGeom prst="line">
              <a:avLst/>
            </a:prstGeom>
            <a:noFill/>
            <a:ln w="12700">
              <a:solidFill>
                <a:schemeClr val="tx1"/>
              </a:solidFill>
              <a:round/>
              <a:headEnd/>
              <a:tailEnd type="triangle" w="med" len="med"/>
            </a:ln>
          </p:spPr>
          <p:txBody>
            <a:bodyPr/>
            <a:lstStyle/>
            <a:p>
              <a:endParaRPr lang="en-US"/>
            </a:p>
          </p:txBody>
        </p:sp>
        <p:sp>
          <p:nvSpPr>
            <p:cNvPr id="50202" name="Line 46"/>
            <p:cNvSpPr>
              <a:spLocks noChangeShapeType="1"/>
            </p:cNvSpPr>
            <p:nvPr/>
          </p:nvSpPr>
          <p:spPr bwMode="auto">
            <a:xfrm>
              <a:off x="4116" y="1775"/>
              <a:ext cx="0" cy="1637"/>
            </a:xfrm>
            <a:prstGeom prst="line">
              <a:avLst/>
            </a:prstGeom>
            <a:noFill/>
            <a:ln w="12700">
              <a:solidFill>
                <a:schemeClr val="tx1"/>
              </a:solidFill>
              <a:round/>
              <a:headEnd/>
              <a:tailEnd type="triangle" w="med" len="med"/>
            </a:ln>
          </p:spPr>
          <p:txBody>
            <a:bodyPr/>
            <a:lstStyle/>
            <a:p>
              <a:endParaRPr lang="en-US"/>
            </a:p>
          </p:txBody>
        </p:sp>
        <p:sp>
          <p:nvSpPr>
            <p:cNvPr id="50203" name="AutoShape 47"/>
            <p:cNvSpPr>
              <a:spLocks/>
            </p:cNvSpPr>
            <p:nvPr/>
          </p:nvSpPr>
          <p:spPr bwMode="auto">
            <a:xfrm rot="-5400000">
              <a:off x="3918" y="3385"/>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0204" name="Text Box 48"/>
            <p:cNvSpPr txBox="1">
              <a:spLocks noChangeArrowheads="1"/>
            </p:cNvSpPr>
            <p:nvPr/>
          </p:nvSpPr>
          <p:spPr bwMode="auto">
            <a:xfrm>
              <a:off x="3968" y="3560"/>
              <a:ext cx="610" cy="231"/>
            </a:xfrm>
            <a:prstGeom prst="rect">
              <a:avLst/>
            </a:prstGeom>
            <a:noFill/>
            <a:ln w="9525">
              <a:noFill/>
              <a:miter lim="800000"/>
              <a:headEnd/>
              <a:tailEnd/>
            </a:ln>
          </p:spPr>
          <p:txBody>
            <a:bodyPr>
              <a:spAutoFit/>
            </a:bodyPr>
            <a:lstStyle/>
            <a:p>
              <a:pPr eaLnBrk="1" hangingPunct="1"/>
              <a:r>
                <a:rPr lang="en-US" altLang="en-US" sz="1800"/>
                <a:t>Lyman</a:t>
              </a:r>
            </a:p>
          </p:txBody>
        </p:sp>
        <p:sp>
          <p:nvSpPr>
            <p:cNvPr id="50205" name="Line 49"/>
            <p:cNvSpPr>
              <a:spLocks noChangeShapeType="1"/>
            </p:cNvSpPr>
            <p:nvPr/>
          </p:nvSpPr>
          <p:spPr bwMode="auto">
            <a:xfrm>
              <a:off x="4252" y="2104"/>
              <a:ext cx="0" cy="414"/>
            </a:xfrm>
            <a:prstGeom prst="line">
              <a:avLst/>
            </a:prstGeom>
            <a:noFill/>
            <a:ln w="12700">
              <a:solidFill>
                <a:schemeClr val="tx1"/>
              </a:solidFill>
              <a:round/>
              <a:headEnd/>
              <a:tailEnd type="triangle" w="med" len="med"/>
            </a:ln>
          </p:spPr>
          <p:txBody>
            <a:bodyPr/>
            <a:lstStyle/>
            <a:p>
              <a:endParaRPr lang="en-US"/>
            </a:p>
          </p:txBody>
        </p:sp>
        <p:sp>
          <p:nvSpPr>
            <p:cNvPr id="50206" name="Line 50"/>
            <p:cNvSpPr>
              <a:spLocks noChangeShapeType="1"/>
            </p:cNvSpPr>
            <p:nvPr/>
          </p:nvSpPr>
          <p:spPr bwMode="auto">
            <a:xfrm>
              <a:off x="4327" y="1898"/>
              <a:ext cx="0" cy="626"/>
            </a:xfrm>
            <a:prstGeom prst="line">
              <a:avLst/>
            </a:prstGeom>
            <a:noFill/>
            <a:ln w="12700">
              <a:solidFill>
                <a:schemeClr val="tx1"/>
              </a:solidFill>
              <a:round/>
              <a:headEnd/>
              <a:tailEnd type="triangle" w="med" len="med"/>
            </a:ln>
          </p:spPr>
          <p:txBody>
            <a:bodyPr/>
            <a:lstStyle/>
            <a:p>
              <a:endParaRPr lang="en-US"/>
            </a:p>
          </p:txBody>
        </p:sp>
        <p:sp>
          <p:nvSpPr>
            <p:cNvPr id="50207" name="Line 51"/>
            <p:cNvSpPr>
              <a:spLocks noChangeShapeType="1"/>
            </p:cNvSpPr>
            <p:nvPr/>
          </p:nvSpPr>
          <p:spPr bwMode="auto">
            <a:xfrm>
              <a:off x="4409" y="1782"/>
              <a:ext cx="0" cy="739"/>
            </a:xfrm>
            <a:prstGeom prst="line">
              <a:avLst/>
            </a:prstGeom>
            <a:noFill/>
            <a:ln w="12700">
              <a:solidFill>
                <a:schemeClr val="tx1"/>
              </a:solidFill>
              <a:round/>
              <a:headEnd/>
              <a:tailEnd type="triangle" w="med" len="med"/>
            </a:ln>
          </p:spPr>
          <p:txBody>
            <a:bodyPr/>
            <a:lstStyle/>
            <a:p>
              <a:endParaRPr lang="en-US"/>
            </a:p>
          </p:txBody>
        </p:sp>
        <p:sp>
          <p:nvSpPr>
            <p:cNvPr id="50208" name="Line 52"/>
            <p:cNvSpPr>
              <a:spLocks noChangeShapeType="1"/>
            </p:cNvSpPr>
            <p:nvPr/>
          </p:nvSpPr>
          <p:spPr bwMode="auto">
            <a:xfrm>
              <a:off x="4491" y="1711"/>
              <a:ext cx="0" cy="808"/>
            </a:xfrm>
            <a:prstGeom prst="line">
              <a:avLst/>
            </a:prstGeom>
            <a:noFill/>
            <a:ln w="12700">
              <a:solidFill>
                <a:schemeClr val="tx1"/>
              </a:solidFill>
              <a:round/>
              <a:headEnd/>
              <a:tailEnd type="triangle" w="med" len="med"/>
            </a:ln>
          </p:spPr>
          <p:txBody>
            <a:bodyPr/>
            <a:lstStyle/>
            <a:p>
              <a:endParaRPr lang="en-US"/>
            </a:p>
          </p:txBody>
        </p:sp>
        <p:sp>
          <p:nvSpPr>
            <p:cNvPr id="50209" name="AutoShape 53"/>
            <p:cNvSpPr>
              <a:spLocks/>
            </p:cNvSpPr>
            <p:nvPr/>
          </p:nvSpPr>
          <p:spPr bwMode="auto">
            <a:xfrm rot="-5400000">
              <a:off x="4280" y="2469"/>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0210" name="Text Box 54"/>
            <p:cNvSpPr txBox="1">
              <a:spLocks noChangeArrowheads="1"/>
            </p:cNvSpPr>
            <p:nvPr/>
          </p:nvSpPr>
          <p:spPr bwMode="auto">
            <a:xfrm>
              <a:off x="4125" y="2677"/>
              <a:ext cx="587" cy="231"/>
            </a:xfrm>
            <a:prstGeom prst="rect">
              <a:avLst/>
            </a:prstGeom>
            <a:noFill/>
            <a:ln w="9525">
              <a:noFill/>
              <a:miter lim="800000"/>
              <a:headEnd/>
              <a:tailEnd/>
            </a:ln>
          </p:spPr>
          <p:txBody>
            <a:bodyPr>
              <a:spAutoFit/>
            </a:bodyPr>
            <a:lstStyle/>
            <a:p>
              <a:pPr eaLnBrk="1" hangingPunct="1"/>
              <a:r>
                <a:rPr lang="en-US" altLang="en-US" sz="1800"/>
                <a:t>Balmer</a:t>
              </a:r>
            </a:p>
          </p:txBody>
        </p:sp>
        <p:sp>
          <p:nvSpPr>
            <p:cNvPr id="50211" name="Line 55"/>
            <p:cNvSpPr>
              <a:spLocks noChangeShapeType="1"/>
            </p:cNvSpPr>
            <p:nvPr/>
          </p:nvSpPr>
          <p:spPr bwMode="auto">
            <a:xfrm>
              <a:off x="4660" y="1898"/>
              <a:ext cx="0" cy="217"/>
            </a:xfrm>
            <a:prstGeom prst="line">
              <a:avLst/>
            </a:prstGeom>
            <a:noFill/>
            <a:ln w="12700">
              <a:solidFill>
                <a:schemeClr val="tx1"/>
              </a:solidFill>
              <a:round/>
              <a:headEnd/>
              <a:tailEnd type="triangle" w="med" len="med"/>
            </a:ln>
          </p:spPr>
          <p:txBody>
            <a:bodyPr/>
            <a:lstStyle/>
            <a:p>
              <a:endParaRPr lang="en-US"/>
            </a:p>
          </p:txBody>
        </p:sp>
        <p:sp>
          <p:nvSpPr>
            <p:cNvPr id="50212" name="Line 56"/>
            <p:cNvSpPr>
              <a:spLocks noChangeShapeType="1"/>
            </p:cNvSpPr>
            <p:nvPr/>
          </p:nvSpPr>
          <p:spPr bwMode="auto">
            <a:xfrm>
              <a:off x="4735" y="1783"/>
              <a:ext cx="0" cy="330"/>
            </a:xfrm>
            <a:prstGeom prst="line">
              <a:avLst/>
            </a:prstGeom>
            <a:noFill/>
            <a:ln w="12700">
              <a:solidFill>
                <a:schemeClr val="tx1"/>
              </a:solidFill>
              <a:round/>
              <a:headEnd/>
              <a:tailEnd type="triangle" w="med" len="med"/>
            </a:ln>
          </p:spPr>
          <p:txBody>
            <a:bodyPr/>
            <a:lstStyle/>
            <a:p>
              <a:endParaRPr lang="en-US"/>
            </a:p>
          </p:txBody>
        </p:sp>
        <p:sp>
          <p:nvSpPr>
            <p:cNvPr id="50213" name="Line 57"/>
            <p:cNvSpPr>
              <a:spLocks noChangeShapeType="1"/>
            </p:cNvSpPr>
            <p:nvPr/>
          </p:nvSpPr>
          <p:spPr bwMode="auto">
            <a:xfrm>
              <a:off x="4810" y="1711"/>
              <a:ext cx="0" cy="400"/>
            </a:xfrm>
            <a:prstGeom prst="line">
              <a:avLst/>
            </a:prstGeom>
            <a:noFill/>
            <a:ln w="12700">
              <a:solidFill>
                <a:schemeClr val="tx1"/>
              </a:solidFill>
              <a:round/>
              <a:headEnd/>
              <a:tailEnd type="triangle" w="med" len="med"/>
            </a:ln>
          </p:spPr>
          <p:txBody>
            <a:bodyPr/>
            <a:lstStyle/>
            <a:p>
              <a:endParaRPr lang="en-US"/>
            </a:p>
          </p:txBody>
        </p:sp>
        <p:sp>
          <p:nvSpPr>
            <p:cNvPr id="50214" name="Line 58"/>
            <p:cNvSpPr>
              <a:spLocks noChangeShapeType="1"/>
            </p:cNvSpPr>
            <p:nvPr/>
          </p:nvSpPr>
          <p:spPr bwMode="auto">
            <a:xfrm>
              <a:off x="4892" y="1674"/>
              <a:ext cx="0" cy="435"/>
            </a:xfrm>
            <a:prstGeom prst="line">
              <a:avLst/>
            </a:prstGeom>
            <a:noFill/>
            <a:ln w="12700">
              <a:solidFill>
                <a:schemeClr val="tx1"/>
              </a:solidFill>
              <a:round/>
              <a:headEnd/>
              <a:tailEnd type="triangle" w="med" len="med"/>
            </a:ln>
          </p:spPr>
          <p:txBody>
            <a:bodyPr/>
            <a:lstStyle/>
            <a:p>
              <a:endParaRPr lang="en-US"/>
            </a:p>
          </p:txBody>
        </p:sp>
        <p:sp>
          <p:nvSpPr>
            <p:cNvPr id="50215" name="AutoShape 59"/>
            <p:cNvSpPr>
              <a:spLocks/>
            </p:cNvSpPr>
            <p:nvPr/>
          </p:nvSpPr>
          <p:spPr bwMode="auto">
            <a:xfrm rot="-5400000">
              <a:off x="4687" y="2089"/>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0216" name="Text Box 60"/>
            <p:cNvSpPr txBox="1">
              <a:spLocks noChangeArrowheads="1"/>
            </p:cNvSpPr>
            <p:nvPr/>
          </p:nvSpPr>
          <p:spPr bwMode="auto">
            <a:xfrm>
              <a:off x="4478" y="2290"/>
              <a:ext cx="720" cy="231"/>
            </a:xfrm>
            <a:prstGeom prst="rect">
              <a:avLst/>
            </a:prstGeom>
            <a:noFill/>
            <a:ln w="9525">
              <a:noFill/>
              <a:miter lim="800000"/>
              <a:headEnd/>
              <a:tailEnd/>
            </a:ln>
          </p:spPr>
          <p:txBody>
            <a:bodyPr>
              <a:spAutoFit/>
            </a:bodyPr>
            <a:lstStyle/>
            <a:p>
              <a:pPr eaLnBrk="1" hangingPunct="1"/>
              <a:r>
                <a:rPr lang="en-US" altLang="en-US" sz="1800"/>
                <a:t>Paschen</a:t>
              </a:r>
            </a:p>
          </p:txBody>
        </p:sp>
      </p:grpSp>
      <p:sp>
        <p:nvSpPr>
          <p:cNvPr id="1122353" name="Line 49"/>
          <p:cNvSpPr>
            <a:spLocks noChangeShapeType="1"/>
          </p:cNvSpPr>
          <p:nvPr/>
        </p:nvSpPr>
        <p:spPr bwMode="auto">
          <a:xfrm>
            <a:off x="7002463" y="2600325"/>
            <a:ext cx="0" cy="1179513"/>
          </a:xfrm>
          <a:prstGeom prst="line">
            <a:avLst/>
          </a:prstGeom>
          <a:noFill/>
          <a:ln w="57150">
            <a:solidFill>
              <a:schemeClr val="accent2"/>
            </a:solidFill>
            <a:round/>
            <a:headEnd/>
            <a:tailEnd type="triangle" w="med" len="med"/>
          </a:ln>
        </p:spPr>
        <p:txBody>
          <a:bodyPr/>
          <a:lstStyle/>
          <a:p>
            <a:endParaRPr lang="en-US"/>
          </a:p>
        </p:txBody>
      </p:sp>
      <p:sp>
        <p:nvSpPr>
          <p:cNvPr id="1122354" name="Rectangle 50"/>
          <p:cNvSpPr>
            <a:spLocks noChangeArrowheads="1"/>
          </p:cNvSpPr>
          <p:nvPr/>
        </p:nvSpPr>
        <p:spPr bwMode="auto">
          <a:xfrm>
            <a:off x="8215313" y="3659188"/>
            <a:ext cx="890587" cy="204787"/>
          </a:xfrm>
          <a:prstGeom prst="rect">
            <a:avLst/>
          </a:prstGeom>
          <a:solidFill>
            <a:srgbClr val="FF3300">
              <a:alpha val="43137"/>
            </a:srgbClr>
          </a:solidFill>
          <a:ln w="9525">
            <a:noFill/>
            <a:miter lim="800000"/>
            <a:headEnd/>
            <a:tailEnd/>
          </a:ln>
        </p:spPr>
        <p:txBody>
          <a:bodyPr wrap="none" anchor="ctr"/>
          <a:lstStyle/>
          <a:p>
            <a:pPr eaLnBrk="1" hangingPunct="1"/>
            <a:endParaRPr lang="en-US" altLang="en-US"/>
          </a:p>
        </p:txBody>
      </p:sp>
      <p:sp>
        <p:nvSpPr>
          <p:cNvPr id="1122355" name="Rectangle 51"/>
          <p:cNvSpPr>
            <a:spLocks noChangeArrowheads="1"/>
          </p:cNvSpPr>
          <p:nvPr/>
        </p:nvSpPr>
        <p:spPr bwMode="auto">
          <a:xfrm>
            <a:off x="8215313" y="2497138"/>
            <a:ext cx="890587" cy="204787"/>
          </a:xfrm>
          <a:prstGeom prst="rect">
            <a:avLst/>
          </a:prstGeom>
          <a:solidFill>
            <a:srgbClr val="FF3300">
              <a:alpha val="43137"/>
            </a:srgbClr>
          </a:solidFill>
          <a:ln w="9525">
            <a:noFill/>
            <a:miter lim="800000"/>
            <a:headEnd/>
            <a:tailEnd/>
          </a:ln>
        </p:spPr>
        <p:txBody>
          <a:bodyPr wrap="none" anchor="ctr"/>
          <a:lstStyle/>
          <a:p>
            <a:pPr eaLnBrk="1" hangingPunct="1"/>
            <a:endParaRPr lang="en-US" altLang="en-US"/>
          </a:p>
        </p:txBody>
      </p:sp>
      <p:sp>
        <p:nvSpPr>
          <p:cNvPr id="5018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0184" name="Rectangle 2"/>
          <p:cNvSpPr>
            <a:spLocks noChangeArrowheads="1"/>
          </p:cNvSpPr>
          <p:nvPr/>
        </p:nvSpPr>
        <p:spPr bwMode="auto">
          <a:xfrm>
            <a:off x="685800" y="1343025"/>
            <a:ext cx="7772400" cy="47148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2310">
                                            <p:txEl>
                                              <p:pRg st="0" end="0"/>
                                            </p:txEl>
                                          </p:spTgt>
                                        </p:tgtEl>
                                        <p:attrNameLst>
                                          <p:attrName>style.visibility</p:attrName>
                                        </p:attrNameLst>
                                      </p:cBhvr>
                                      <p:to>
                                        <p:strVal val="visible"/>
                                      </p:to>
                                    </p:set>
                                    <p:anim calcmode="lin" valueType="num">
                                      <p:cBhvr additive="base">
                                        <p:cTn id="7" dur="500" fill="hold"/>
                                        <p:tgtEl>
                                          <p:spTgt spid="11223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23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2310">
                                            <p:txEl>
                                              <p:pRg st="1" end="1"/>
                                            </p:txEl>
                                          </p:spTgt>
                                        </p:tgtEl>
                                        <p:attrNameLst>
                                          <p:attrName>style.visibility</p:attrName>
                                        </p:attrNameLst>
                                      </p:cBhvr>
                                      <p:to>
                                        <p:strVal val="visible"/>
                                      </p:to>
                                    </p:set>
                                    <p:anim calcmode="lin" valueType="num">
                                      <p:cBhvr additive="base">
                                        <p:cTn id="13" dur="500" fill="hold"/>
                                        <p:tgtEl>
                                          <p:spTgt spid="11223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23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22310">
                                            <p:txEl>
                                              <p:pRg st="2" end="2"/>
                                            </p:txEl>
                                          </p:spTgt>
                                        </p:tgtEl>
                                        <p:attrNameLst>
                                          <p:attrName>style.visibility</p:attrName>
                                        </p:attrNameLst>
                                      </p:cBhvr>
                                      <p:to>
                                        <p:strVal val="visible"/>
                                      </p:to>
                                    </p:set>
                                    <p:anim calcmode="lin" valueType="num">
                                      <p:cBhvr additive="base">
                                        <p:cTn id="22" dur="500" fill="hold"/>
                                        <p:tgtEl>
                                          <p:spTgt spid="112231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223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2354"/>
                                        </p:tgtEl>
                                        <p:attrNameLst>
                                          <p:attrName>style.visibility</p:attrName>
                                        </p:attrNameLst>
                                      </p:cBhvr>
                                      <p:to>
                                        <p:strVal val="visible"/>
                                      </p:to>
                                    </p:set>
                                    <p:animEffect transition="in" filter="diamond(in)">
                                      <p:cBhvr>
                                        <p:cTn id="28" dur="2000"/>
                                        <p:tgtEl>
                                          <p:spTgt spid="1122354"/>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122355"/>
                                        </p:tgtEl>
                                        <p:attrNameLst>
                                          <p:attrName>style.visibility</p:attrName>
                                        </p:attrNameLst>
                                      </p:cBhvr>
                                      <p:to>
                                        <p:strVal val="visible"/>
                                      </p:to>
                                    </p:set>
                                    <p:animEffect transition="in" filter="diamond(in)">
                                      <p:cBhvr>
                                        <p:cTn id="33" dur="2000"/>
                                        <p:tgtEl>
                                          <p:spTgt spid="1122355"/>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122353"/>
                                        </p:tgtEl>
                                        <p:attrNameLst>
                                          <p:attrName>style.visibility</p:attrName>
                                        </p:attrNameLst>
                                      </p:cBhvr>
                                      <p:to>
                                        <p:strVal val="visible"/>
                                      </p:to>
                                    </p:set>
                                    <p:animEffect transition="in" filter="wipe(up)">
                                      <p:cBhvr>
                                        <p:cTn id="38" dur="500"/>
                                        <p:tgtEl>
                                          <p:spTgt spid="1122353"/>
                                        </p:tgtEl>
                                      </p:cBhvr>
                                    </p:animEffect>
                                  </p:childTnLst>
                                  <p:subTnLst>
                                    <p:audio>
                                      <p:cMediaNode>
                                        <p:cTn display="0" masterRel="sameClick">
                                          <p:stCondLst>
                                            <p:cond evt="begin" delay="0">
                                              <p:tn val="36"/>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53" grpId="0" animBg="1"/>
      <p:bldP spid="1122354" grpId="0" animBg="1"/>
      <p:bldP spid="112235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mc:AlternateContent xmlns:mc="http://schemas.openxmlformats.org/markup-compatibility/2006" xmlns:a14="http://schemas.microsoft.com/office/drawing/2010/main">
        <mc:Choice Requires="a14">
          <p:sp>
            <p:nvSpPr>
              <p:cNvPr id="5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smtClean="0">
                    <a:solidFill>
                      <a:srgbClr val="333399"/>
                    </a:solidFill>
                  </a:rPr>
                  <a:t>The Bohr model of the hydrogen atom</a:t>
                </a:r>
              </a:p>
              <a:p>
                <a:pPr eaLnBrk="1" hangingPunct="1">
                  <a:spcBef>
                    <a:spcPct val="20000"/>
                  </a:spcBef>
                </a:pPr>
                <a:r>
                  <a:rPr lang="en-US" altLang="en-US" dirty="0">
                    <a:solidFill>
                      <a:srgbClr val="000000"/>
                    </a:solidFill>
                    <a:cs typeface="Times New Roman" pitchFamily="18" charset="0"/>
                    <a:sym typeface="Symbol" pitchFamily="18" charset="2"/>
                  </a:rPr>
                  <a:t>The Danish physicist Niels Bohr sought to                   understand why the hydrogen atom had                           discrete energy levels.</a:t>
                </a:r>
              </a:p>
              <a:p>
                <a:pPr eaLnBrk="1" hangingPunct="1">
                  <a:spcBef>
                    <a:spcPts val="400"/>
                  </a:spcBef>
                </a:pPr>
                <a:r>
                  <a:rPr lang="en-US" altLang="en-US" dirty="0">
                    <a:solidFill>
                      <a:srgbClr val="000000"/>
                    </a:solidFill>
                    <a:cs typeface="Times New Roman" pitchFamily="18" charset="0"/>
                    <a:sym typeface="Symbol" pitchFamily="18" charset="2"/>
                  </a:rPr>
                  <a:t>He began by looking at the energies of an                   electron in “orbit” around a proton.</a:t>
                </a:r>
              </a:p>
              <a:p>
                <a:pPr eaLnBrk="1" hangingPunct="1">
                  <a:spcBef>
                    <a:spcPts val="0"/>
                  </a:spcBef>
                </a:pPr>
                <a:r>
                  <a:rPr lang="en-US" altLang="en-US" i="1" dirty="0">
                    <a:solidFill>
                      <a:srgbClr val="000000"/>
                    </a:solidFill>
                    <a:cs typeface="Times New Roman" pitchFamily="18"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sSub>
                      <m:sSub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𝐸</m:t>
                        </m:r>
                      </m:e>
                      <m:sub>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𝐾</m:t>
                        </m:r>
                      </m:sub>
                    </m:sSub>
                    <m:r>
                      <a:rPr lang="en-US" altLang="en-US" sz="2000" i="1" dirty="0">
                        <a:solidFill>
                          <a:srgbClr val="000000"/>
                        </a:solidFill>
                        <a:latin typeface="Cambria Math" panose="02040503050406030204" pitchFamily="18" charset="0"/>
                        <a:cs typeface="Times New Roman" pitchFamily="18" charset="0"/>
                        <a:sym typeface="Symbol" pitchFamily="18" charset="2"/>
                      </a:rPr>
                      <m:t>+</m:t>
                    </m:r>
                    <m:sSub>
                      <m:sSub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cs typeface="Times New Roman" pitchFamily="18" charset="0"/>
                            <a:sym typeface="Symbol" pitchFamily="18" charset="2"/>
                          </a:rPr>
                          <m:t>𝐸</m:t>
                        </m:r>
                      </m:e>
                      <m:sub>
                        <m:r>
                          <m:rPr>
                            <m:sty m:val="p"/>
                          </m:rPr>
                          <a:rPr lang="en-US" altLang="en-US" sz="2000" b="0" i="0" dirty="0" smtClean="0">
                            <a:solidFill>
                              <a:srgbClr val="000000"/>
                            </a:solidFill>
                            <a:latin typeface="Cambria Math" panose="02040503050406030204" pitchFamily="18" charset="0"/>
                            <a:cs typeface="Times New Roman" pitchFamily="18" charset="0"/>
                            <a:sym typeface="Symbol" pitchFamily="18" charset="2"/>
                          </a:rPr>
                          <m:t>P</m:t>
                        </m:r>
                      </m:sub>
                    </m:sSub>
                  </m:oMath>
                </a14:m>
                <a:endParaRPr lang="en-US" altLang="en-US" baseline="-25000" dirty="0">
                  <a:solidFill>
                    <a:srgbClr val="000000"/>
                  </a:solidFill>
                  <a:cs typeface="Times New Roman" pitchFamily="18" charset="0"/>
                  <a:sym typeface="Symbol" pitchFamily="18" charset="2"/>
                </a:endParaRPr>
              </a:p>
              <a:p>
                <a:pPr eaLnBrk="1" hangingPunct="1">
                  <a:spcBef>
                    <a:spcPts val="200"/>
                  </a:spcBef>
                  <a:spcAft>
                    <a:spcPts val="600"/>
                  </a:spcAft>
                </a:pPr>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a:p>
                <a:pPr eaLnBrk="1" hangingPunct="1">
                  <a:spcBef>
                    <a:spcPts val="0"/>
                  </a:spcBef>
                </a:pPr>
                <a:r>
                  <a:rPr lang="en-US" altLang="en-US" dirty="0">
                    <a:solidFill>
                      <a:srgbClr val="000000"/>
                    </a:solidFill>
                    <a:cs typeface="Times New Roman" pitchFamily="18" charset="0"/>
                    <a:sym typeface="Symbol" pitchFamily="18" charset="2"/>
                  </a:rPr>
                  <a:t>Since the electron is held in UCM by the electric force, we also have the relationship</a:t>
                </a:r>
              </a:p>
              <a:p>
                <a:pPr algn="ctr" eaLnBrk="1" hangingPunct="1">
                  <a:spcBef>
                    <a:spcPts val="0"/>
                  </a:spcBef>
                </a:pP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𝐹</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𝑘</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𝑒</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𝑟</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𝑚</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𝑣</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𝑟</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  </m:t>
                    </m:r>
                    <m:r>
                      <a:rPr lang="en-US" altLang="en-US" sz="2000" i="1" dirty="0">
                        <a:solidFill>
                          <a:srgbClr val="000000"/>
                        </a:solidFill>
                        <a:latin typeface="Cambria Math" panose="02040503050406030204" pitchFamily="18" charset="0"/>
                        <a:cs typeface="Times New Roman" pitchFamily="18" charset="0"/>
                        <a:sym typeface="Symbol" pitchFamily="18" charset="2"/>
                      </a:rPr>
                      <m:t>𝑚</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𝑣</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𝑘</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𝑒</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𝑟</m:t>
                        </m:r>
                      </m:den>
                    </m:f>
                  </m:oMath>
                </a14:m>
                <a:r>
                  <a:rPr lang="en-US" altLang="en-US" dirty="0">
                    <a:solidFill>
                      <a:srgbClr val="000000"/>
                    </a:solidFill>
                    <a:cs typeface="Times New Roman" pitchFamily="18" charset="0"/>
                    <a:sym typeface="Symbol" pitchFamily="18" charset="2"/>
                  </a:rPr>
                  <a:t>.</a:t>
                </a:r>
              </a:p>
              <a:p>
                <a:pPr eaLnBrk="1" hangingPunct="1">
                  <a:spcBef>
                    <a:spcPts val="0"/>
                  </a:spcBef>
                </a:pPr>
                <a:r>
                  <a:rPr lang="en-US" altLang="en-US" dirty="0">
                    <a:solidFill>
                      <a:srgbClr val="000000"/>
                    </a:solidFill>
                    <a:cs typeface="Times New Roman" pitchFamily="18" charset="0"/>
                    <a:sym typeface="Symbol" pitchFamily="18" charset="2"/>
                  </a:rPr>
                  <a:t>Thus</a:t>
                </a:r>
              </a:p>
              <a:p>
                <a:pPr eaLnBrk="1" hangingPunct="1">
                  <a:spcBef>
                    <a:spcPts val="0"/>
                  </a:spcBef>
                </a:pPr>
                <a:r>
                  <a:rPr lang="en-US" altLang="en-US" sz="2000" dirty="0" smtClean="0">
                    <a:solidFill>
                      <a:srgbClr val="000000"/>
                    </a:solidFill>
                    <a:cs typeface="Times New Roman" pitchFamily="18"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i="1" dirty="0">
                  <a:solidFill>
                    <a:srgbClr val="000000"/>
                  </a:solidFill>
                  <a:cs typeface="Times New Roman" pitchFamily="18" charset="0"/>
                  <a:sym typeface="Symbol" pitchFamily="18" charset="2"/>
                </a:endParaRPr>
              </a:p>
              <a:p>
                <a:pPr eaLnBrk="1" hangingPunct="1">
                  <a:spcBef>
                    <a:spcPct val="20000"/>
                  </a:spcBef>
                </a:pPr>
                <a:endParaRPr lang="en-US" altLang="en-US" i="1" dirty="0">
                  <a:solidFill>
                    <a:srgbClr val="000000"/>
                  </a:solidFill>
                  <a:cs typeface="Times New Roman" pitchFamily="18" charset="0"/>
                  <a:sym typeface="Symbol" pitchFamily="18" charset="2"/>
                </a:endParaRPr>
              </a:p>
              <a:p>
                <a:pPr eaLnBrk="1" hangingPunct="1">
                  <a:spcBef>
                    <a:spcPct val="20000"/>
                  </a:spcBef>
                </a:pPr>
                <a:endParaRPr lang="en-US" altLang="en-US" i="1" dirty="0">
                  <a:solidFill>
                    <a:srgbClr val="000000"/>
                  </a:solidFill>
                  <a:cs typeface="Times New Roman" pitchFamily="18" charset="0"/>
                  <a:sym typeface="Symbol" pitchFamily="18" charset="2"/>
                </a:endParaRPr>
              </a:p>
              <a:p>
                <a:pPr eaLnBrk="1" hangingPunct="1">
                  <a:spcBef>
                    <a:spcPct val="20000"/>
                  </a:spcBef>
                </a:pPr>
                <a:endParaRPr lang="en-US" altLang="en-US" i="1" dirty="0">
                  <a:solidFill>
                    <a:srgbClr val="333399"/>
                  </a:solidFill>
                  <a:cs typeface="Times New Roman" pitchFamily="18" charset="0"/>
                </a:endParaRPr>
              </a:p>
            </p:txBody>
          </p:sp>
        </mc:Choice>
        <mc:Fallback xmlns="">
          <p:sp>
            <p:nvSpPr>
              <p:cNvPr id="50" name="Rectangle 2"/>
              <p:cNvSpPr>
                <a:spLocks noRot="1" noChangeAspect="1" noMove="1" noResize="1" noEditPoints="1" noAdjustHandles="1" noChangeArrowheads="1" noChangeShapeType="1" noTextEdit="1"/>
              </p:cNvSpPr>
              <p:nvPr/>
            </p:nvSpPr>
            <p:spPr bwMode="auto">
              <a:xfrm>
                <a:off x="685800" y="1343025"/>
                <a:ext cx="7772400" cy="5514975"/>
              </a:xfrm>
              <a:prstGeom prst="rect">
                <a:avLst/>
              </a:prstGeom>
              <a:blipFill>
                <a:blip r:embed="rId5"/>
                <a:stretch>
                  <a:fillRect l="-1255" t="-773" r="-1882"/>
                </a:stretch>
              </a:blipFill>
              <a:ln w="9525">
                <a:noFill/>
                <a:miter lim="800000"/>
                <a:headEnd/>
                <a:tailEnd/>
              </a:ln>
            </p:spPr>
            <p:txBody>
              <a:bodyPr/>
              <a:lstStyle/>
              <a:p>
                <a:r>
                  <a:rPr lang="en-US">
                    <a:noFill/>
                  </a:rPr>
                  <a:t> </a:t>
                </a:r>
              </a:p>
            </p:txBody>
          </p:sp>
        </mc:Fallback>
      </mc:AlternateContent>
      <p:pic>
        <p:nvPicPr>
          <p:cNvPr id="51246" name="Picture 46"/>
          <p:cNvPicPr>
            <a:picLocks noChangeAspect="1" noChangeArrowheads="1"/>
          </p:cNvPicPr>
          <p:nvPr/>
        </p:nvPicPr>
        <p:blipFill>
          <a:blip r:embed="rId6" cstate="print"/>
          <a:srcRect/>
          <a:stretch>
            <a:fillRect/>
          </a:stretch>
        </p:blipFill>
        <p:spPr bwMode="auto">
          <a:xfrm>
            <a:off x="7177088" y="1257300"/>
            <a:ext cx="1966912" cy="27543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113936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1" end="1"/>
                                            </p:txEl>
                                          </p:spTgt>
                                        </p:tgtEl>
                                        <p:attrNameLst>
                                          <p:attrName>style.visibility</p:attrName>
                                        </p:attrNameLst>
                                      </p:cBhvr>
                                      <p:to>
                                        <p:strVal val="visible"/>
                                      </p:to>
                                    </p:set>
                                    <p:anim calcmode="lin" valueType="num">
                                      <p:cBhvr additive="base">
                                        <p:cTn id="13"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 calcmode="lin" valueType="num">
                                      <p:cBhvr additive="base">
                                        <p:cTn id="19"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
                                            <p:txEl>
                                              <p:pRg st="3" end="3"/>
                                            </p:txEl>
                                          </p:spTgt>
                                        </p:tgtEl>
                                        <p:attrNameLst>
                                          <p:attrName>style.visibility</p:attrName>
                                        </p:attrNameLst>
                                      </p:cBhvr>
                                      <p:to>
                                        <p:strVal val="visible"/>
                                      </p:to>
                                    </p:set>
                                    <p:anim calcmode="lin" valueType="num">
                                      <p:cBhvr additive="base">
                                        <p:cTn id="25"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
                                            <p:txEl>
                                              <p:pRg st="4" end="4"/>
                                            </p:txEl>
                                          </p:spTgt>
                                        </p:tgtEl>
                                        <p:attrNameLst>
                                          <p:attrName>style.visibility</p:attrName>
                                        </p:attrNameLst>
                                      </p:cBhvr>
                                      <p:to>
                                        <p:strVal val="visible"/>
                                      </p:to>
                                    </p:set>
                                    <p:anim calcmode="lin" valueType="num">
                                      <p:cBhvr additive="base">
                                        <p:cTn id="31"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
                                            <p:txEl>
                                              <p:pRg st="5" end="5"/>
                                            </p:txEl>
                                          </p:spTgt>
                                        </p:tgtEl>
                                        <p:attrNameLst>
                                          <p:attrName>style.visibility</p:attrName>
                                        </p:attrNameLst>
                                      </p:cBhvr>
                                      <p:to>
                                        <p:strVal val="visible"/>
                                      </p:to>
                                    </p:set>
                                    <p:anim calcmode="lin" valueType="num">
                                      <p:cBhvr additive="base">
                                        <p:cTn id="37"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0">
                                            <p:txEl>
                                              <p:pRg st="6" end="6"/>
                                            </p:txEl>
                                          </p:spTgt>
                                        </p:tgtEl>
                                        <p:attrNameLst>
                                          <p:attrName>style.visibility</p:attrName>
                                        </p:attrNameLst>
                                      </p:cBhvr>
                                      <p:to>
                                        <p:strVal val="visible"/>
                                      </p:to>
                                    </p:set>
                                    <p:anim calcmode="lin" valueType="num">
                                      <p:cBhvr additive="base">
                                        <p:cTn id="4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0">
                                            <p:txEl>
                                              <p:pRg st="7" end="7"/>
                                            </p:txEl>
                                          </p:spTgt>
                                        </p:tgtEl>
                                        <p:attrNameLst>
                                          <p:attrName>style.visibility</p:attrName>
                                        </p:attrNameLst>
                                      </p:cBhvr>
                                      <p:to>
                                        <p:strVal val="visible"/>
                                      </p:to>
                                    </p:set>
                                    <p:anim calcmode="lin" valueType="num">
                                      <p:cBhvr additive="base">
                                        <p:cTn id="49" dur="500" fill="hold"/>
                                        <p:tgtEl>
                                          <p:spTgt spid="5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0">
                                            <p:txEl>
                                              <p:pRg st="8" end="8"/>
                                            </p:txEl>
                                          </p:spTgt>
                                        </p:tgtEl>
                                        <p:attrNameLst>
                                          <p:attrName>style.visibility</p:attrName>
                                        </p:attrNameLst>
                                      </p:cBhvr>
                                      <p:to>
                                        <p:strVal val="visible"/>
                                      </p:to>
                                    </p:set>
                                    <p:anim calcmode="lin" valueType="num">
                                      <p:cBhvr additive="base">
                                        <p:cTn id="55"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7" presetID="10" presetClass="entr" presetSubtype="0" fill="hold" nodeType="withEffect">
                                  <p:stCondLst>
                                    <p:cond delay="0"/>
                                  </p:stCondLst>
                                  <p:childTnLst>
                                    <p:set>
                                      <p:cBhvr>
                                        <p:cTn id="58" dur="1" fill="hold">
                                          <p:stCondLst>
                                            <p:cond delay="0"/>
                                          </p:stCondLst>
                                        </p:cTn>
                                        <p:tgtEl>
                                          <p:spTgt spid="51246"/>
                                        </p:tgtEl>
                                        <p:attrNameLst>
                                          <p:attrName>style.visibility</p:attrName>
                                        </p:attrNameLst>
                                      </p:cBhvr>
                                      <p:to>
                                        <p:strVal val="visible"/>
                                      </p:to>
                                    </p:set>
                                    <p:animEffect transition="in" filter="fade">
                                      <p:cBhvr>
                                        <p:cTn id="59" dur="2000"/>
                                        <p:tgtEl>
                                          <p:spTgt spid="51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5363509"/>
              </a:xfrm>
              <a:prstGeom prst="rect">
                <a:avLst/>
              </a:prstGeom>
              <a:solidFill>
                <a:srgbClr val="EAEAEA"/>
              </a:solidFill>
              <a:ln w="9525">
                <a:noFill/>
                <a:miter lim="800000"/>
                <a:headEnd/>
                <a:tailEnd/>
              </a:ln>
            </p:spPr>
            <p:txBody>
              <a:bodyPr/>
              <a:lstStyle/>
              <a:p>
                <a:pPr marL="633413" indent="-633413" eaLnBrk="1" hangingPunct="1">
                  <a:defRPr/>
                </a:pPr>
                <a:r>
                  <a:rPr lang="en-US" altLang="en-US" b="1" dirty="0" smtClean="0">
                    <a:solidFill>
                      <a:srgbClr val="FF0000"/>
                    </a:solidFill>
                  </a:rPr>
                  <a:t>Data booklet reference: </a:t>
                </a:r>
                <a:endParaRPr lang="en-US" altLang="en-US" dirty="0">
                  <a:solidFill>
                    <a:srgbClr val="FF0000"/>
                  </a:solidFill>
                </a:endParaRPr>
              </a:p>
              <a:p>
                <a:pPr marL="633413" indent="-633413" eaLnBrk="1" hangingPunct="1">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𝐸</m:t>
                    </m:r>
                    <m:r>
                      <a:rPr lang="en-US" i="1" dirty="0" smtClean="0">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h𝑓</m:t>
                    </m:r>
                  </m:oMath>
                </a14:m>
                <a:r>
                  <a:rPr lang="en-US" altLang="en-US" dirty="0" smtClean="0">
                    <a:solidFill>
                      <a:srgbClr val="FF0000"/>
                    </a:solidFill>
                  </a:rPr>
                  <a:t>		• </a:t>
                </a:r>
                <a:r>
                  <a:rPr lang="en-US" i="1" dirty="0" err="1">
                    <a:solidFill>
                      <a:srgbClr val="FF0000"/>
                    </a:solidFill>
                    <a:latin typeface="+mn-lt"/>
                    <a:sym typeface="Symbol" pitchFamily="18" charset="2"/>
                  </a:rPr>
                  <a:t>E</a:t>
                </a:r>
                <a:r>
                  <a:rPr lang="en-US" baseline="-25000" dirty="0" err="1">
                    <a:solidFill>
                      <a:srgbClr val="FF0000"/>
                    </a:solidFill>
                    <a:latin typeface="+mn-lt"/>
                    <a:sym typeface="Symbol" pitchFamily="18" charset="2"/>
                  </a:rPr>
                  <a:t>max</a:t>
                </a:r>
                <a:r>
                  <a:rPr lang="en-US" dirty="0">
                    <a:solidFill>
                      <a:srgbClr val="FF0000"/>
                    </a:solidFill>
                    <a:latin typeface="+mn-lt"/>
                  </a:rPr>
                  <a:t> = </a:t>
                </a:r>
                <a:r>
                  <a:rPr lang="en-US" i="1" dirty="0" err="1">
                    <a:solidFill>
                      <a:srgbClr val="FF0000"/>
                    </a:solidFill>
                  </a:rPr>
                  <a:t>hf</a:t>
                </a:r>
                <a:r>
                  <a:rPr lang="en-US" i="1" dirty="0">
                    <a:solidFill>
                      <a:srgbClr val="FF0000"/>
                    </a:solidFill>
                  </a:rPr>
                  <a:t> </a:t>
                </a:r>
                <a:r>
                  <a:rPr lang="en-US" dirty="0">
                    <a:solidFill>
                      <a:srgbClr val="FF0000"/>
                    </a:solidFill>
                  </a:rPr>
                  <a:t>– </a:t>
                </a:r>
                <a:r>
                  <a:rPr lang="en-US" i="1" dirty="0">
                    <a:solidFill>
                      <a:srgbClr val="FF0000"/>
                    </a:solidFill>
                    <a:cs typeface="Times New Roman" pitchFamily="18" charset="0"/>
                    <a:sym typeface="Symbol" pitchFamily="18" charset="2"/>
                  </a:rPr>
                  <a:t></a:t>
                </a:r>
                <a:r>
                  <a:rPr lang="en-US" dirty="0">
                    <a:solidFill>
                      <a:srgbClr val="FF0000"/>
                    </a:solidFill>
                    <a:cs typeface="Times New Roman" pitchFamily="18" charset="0"/>
                    <a:sym typeface="Symbol" pitchFamily="18" charset="2"/>
                  </a:rPr>
                  <a:t> </a:t>
                </a:r>
                <a:endParaRPr lang="en-US" i="1" dirty="0">
                  <a:solidFill>
                    <a:srgbClr val="FF0000"/>
                  </a:solidFill>
                  <a:sym typeface="Symbol" pitchFamily="18" charset="2"/>
                </a:endParaRPr>
              </a:p>
              <a:p>
                <a:pPr marL="633413" indent="-633413" eaLnBrk="1" hangingPunct="1">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𝐸</m:t>
                    </m:r>
                    <m:r>
                      <a:rPr lang="en-US" i="1" dirty="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m:t>
                    </m:r>
                    <m:d>
                      <m:dPr>
                        <m:ctrlPr>
                          <a:rPr lang="en-US" i="1" dirty="0">
                            <a:solidFill>
                              <a:srgbClr val="FF0000"/>
                            </a:solidFill>
                            <a:latin typeface="Cambria Math" panose="02040503050406030204" pitchFamily="18" charset="0"/>
                          </a:rPr>
                        </m:ctrlPr>
                      </m:dPr>
                      <m:e>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13.6</m:t>
                            </m:r>
                          </m:num>
                          <m:den>
                            <m:sSup>
                              <m:sSupPr>
                                <m:ctrlPr>
                                  <a:rPr lang="en-US" b="0" i="1" dirty="0" smtClean="0">
                                    <a:solidFill>
                                      <a:srgbClr val="FF0000"/>
                                    </a:solidFill>
                                    <a:latin typeface="Cambria Math" panose="02040503050406030204" pitchFamily="18" charset="0"/>
                                  </a:rPr>
                                </m:ctrlPr>
                              </m:sSupPr>
                              <m:e>
                                <m:r>
                                  <a:rPr lang="en-US" i="1" dirty="0">
                                    <a:solidFill>
                                      <a:srgbClr val="FF0000"/>
                                    </a:solidFill>
                                    <a:latin typeface="Cambria Math" panose="02040503050406030204" pitchFamily="18" charset="0"/>
                                  </a:rPr>
                                  <m:t>𝑛</m:t>
                                </m:r>
                              </m:e>
                              <m:sup>
                                <m:r>
                                  <a:rPr lang="en-US" b="0" i="1" dirty="0" smtClean="0">
                                    <a:solidFill>
                                      <a:srgbClr val="FF0000"/>
                                    </a:solidFill>
                                    <a:latin typeface="Cambria Math" panose="02040503050406030204" pitchFamily="18" charset="0"/>
                                  </a:rPr>
                                  <m:t>2</m:t>
                                </m:r>
                              </m:sup>
                            </m:sSup>
                          </m:den>
                        </m:f>
                      </m:e>
                    </m:d>
                    <m:r>
                      <a:rPr lang="en-US" i="1" dirty="0">
                        <a:solidFill>
                          <a:srgbClr val="FF0000"/>
                        </a:solidFill>
                        <a:latin typeface="Cambria Math" panose="02040503050406030204" pitchFamily="18" charset="0"/>
                      </a:rPr>
                      <m:t> </m:t>
                    </m:r>
                  </m:oMath>
                </a14:m>
                <a:r>
                  <a:rPr lang="en-US" dirty="0" err="1">
                    <a:solidFill>
                      <a:srgbClr val="FF0000"/>
                    </a:solidFill>
                  </a:rPr>
                  <a:t>eV</a:t>
                </a:r>
                <a:endParaRPr lang="en-US" dirty="0">
                  <a:solidFill>
                    <a:srgbClr val="FF0000"/>
                  </a:solidFill>
                  <a:latin typeface="Cambria Math" pitchFamily="18" charset="0"/>
                  <a:sym typeface="Symbol" pitchFamily="18" charset="2"/>
                </a:endParaRPr>
              </a:p>
              <a:p>
                <a:pPr marL="633413" indent="-633413" eaLnBrk="1" hangingPunct="1">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𝑚𝑣𝑟</m:t>
                    </m:r>
                    <m:r>
                      <a:rPr lang="en-US" i="1" dirty="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err="1">
                            <a:solidFill>
                              <a:srgbClr val="FF0000"/>
                            </a:solidFill>
                            <a:latin typeface="Cambria Math" panose="02040503050406030204" pitchFamily="18" charset="0"/>
                          </a:rPr>
                          <m:t>𝑛h</m:t>
                        </m:r>
                      </m:num>
                      <m:den>
                        <m:r>
                          <a:rPr lang="en-US" i="1" dirty="0">
                            <a:solidFill>
                              <a:srgbClr val="FF0000"/>
                            </a:solidFill>
                            <a:latin typeface="Cambria Math" panose="02040503050406030204" pitchFamily="18" charset="0"/>
                          </a:rPr>
                          <m:t>2</m:t>
                        </m:r>
                        <m:r>
                          <a:rPr lang="en-US" i="1" dirty="0" smtClean="0">
                            <a:solidFill>
                              <a:srgbClr val="FF0000"/>
                            </a:solidFill>
                            <a:latin typeface="Cambria Math" panose="02040503050406030204" pitchFamily="18" charset="0"/>
                            <a:ea typeface="Cambria Math" panose="02040503050406030204" pitchFamily="18" charset="0"/>
                          </a:rPr>
                          <m:t>𝜋</m:t>
                        </m:r>
                      </m:den>
                    </m:f>
                  </m:oMath>
                </a14:m>
                <a:endParaRPr lang="en-US" i="1" dirty="0">
                  <a:solidFill>
                    <a:srgbClr val="FF0000"/>
                  </a:solidFill>
                  <a:sym typeface="Symbol" pitchFamily="18" charset="2"/>
                </a:endParaRPr>
              </a:p>
              <a:p>
                <a:pPr marL="633413" indent="-633413" eaLnBrk="1" hangingPunct="1">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𝑃</m:t>
                    </m:r>
                    <m:r>
                      <a:rPr lang="en-US" i="1" dirty="0" smtClean="0">
                        <a:solidFill>
                          <a:srgbClr val="FF0000"/>
                        </a:solidFill>
                        <a:latin typeface="Cambria Math" panose="02040503050406030204" pitchFamily="18" charset="0"/>
                        <a:sym typeface="Symbol" pitchFamily="18" charset="2"/>
                      </a:rPr>
                      <m:t>(</m:t>
                    </m:r>
                    <m:r>
                      <a:rPr lang="en-US" i="1" dirty="0" smtClean="0">
                        <a:solidFill>
                          <a:srgbClr val="FF0000"/>
                        </a:solidFill>
                        <a:latin typeface="Cambria Math" panose="02040503050406030204" pitchFamily="18" charset="0"/>
                        <a:sym typeface="Symbol" pitchFamily="18" charset="2"/>
                      </a:rPr>
                      <m:t>𝑟</m:t>
                    </m:r>
                    <m:r>
                      <a:rPr lang="en-US" i="1" dirty="0" smtClean="0">
                        <a:solidFill>
                          <a:srgbClr val="FF0000"/>
                        </a:solidFill>
                        <a:latin typeface="Cambria Math" panose="02040503050406030204" pitchFamily="18" charset="0"/>
                        <a:sym typeface="Symbol" pitchFamily="18" charset="2"/>
                      </a:rPr>
                      <m:t>)=</m:t>
                    </m:r>
                    <m:sSup>
                      <m:sSupPr>
                        <m:ctrlPr>
                          <a:rPr lang="en-US" b="0" i="1" dirty="0" smtClean="0">
                            <a:solidFill>
                              <a:srgbClr val="FF0000"/>
                            </a:solidFill>
                            <a:latin typeface="Cambria Math" panose="02040503050406030204" pitchFamily="18" charset="0"/>
                            <a:sym typeface="Symbol" pitchFamily="18" charset="2"/>
                          </a:rPr>
                        </m:ctrlPr>
                      </m:sSupPr>
                      <m:e>
                        <m:d>
                          <m:dPr>
                            <m:begChr m:val="|"/>
                            <m:endChr m:val="|"/>
                            <m:ctrlPr>
                              <a:rPr lang="en-US" i="1" dirty="0" smtClean="0">
                                <a:solidFill>
                                  <a:srgbClr val="FF0000"/>
                                </a:solidFill>
                                <a:latin typeface="Cambria Math" panose="02040503050406030204" pitchFamily="18" charset="0"/>
                              </a:rPr>
                            </m:ctrlPr>
                          </m:dPr>
                          <m:e>
                            <m:r>
                              <m:rPr>
                                <m:sty m:val="p"/>
                              </m:rPr>
                              <a:rPr lang="el-GR" i="1" dirty="0" smtClean="0">
                                <a:solidFill>
                                  <a:srgbClr val="FF0000"/>
                                </a:solidFill>
                                <a:latin typeface="Cambria Math" panose="02040503050406030204" pitchFamily="18" charset="0"/>
                                <a:ea typeface="Cambria Math" panose="02040503050406030204" pitchFamily="18" charset="0"/>
                              </a:rPr>
                              <m:t>Ψ</m:t>
                            </m:r>
                          </m:e>
                        </m:d>
                      </m:e>
                      <m:sup>
                        <m:r>
                          <a:rPr lang="en-US" b="0" i="1" dirty="0" smtClean="0">
                            <a:solidFill>
                              <a:srgbClr val="FF0000"/>
                            </a:solidFill>
                            <a:latin typeface="Cambria Math" panose="02040503050406030204" pitchFamily="18" charset="0"/>
                          </a:rPr>
                          <m:t>2</m:t>
                        </m:r>
                      </m:sup>
                    </m:sSup>
                    <m:r>
                      <m:rPr>
                        <m:sty m:val="p"/>
                      </m:rPr>
                      <a:rPr lang="el-GR" b="0" i="1" dirty="0" smtClean="0">
                        <a:solidFill>
                          <a:srgbClr val="FF0000"/>
                        </a:solidFill>
                        <a:latin typeface="Cambria Math" panose="02040503050406030204" pitchFamily="18" charset="0"/>
                        <a:ea typeface="Cambria Math" panose="02040503050406030204" pitchFamily="18" charset="0"/>
                      </a:rPr>
                      <m:t>Δ</m:t>
                    </m:r>
                    <m:r>
                      <a:rPr lang="en-US" i="1" dirty="0">
                        <a:solidFill>
                          <a:srgbClr val="FF0000"/>
                        </a:solidFill>
                        <a:latin typeface="Cambria Math" panose="02040503050406030204" pitchFamily="18" charset="0"/>
                        <a:sym typeface="Symbol"/>
                      </a:rPr>
                      <m:t>𝑉</m:t>
                    </m:r>
                  </m:oMath>
                </a14:m>
                <a:endParaRPr lang="en-US" i="1" dirty="0">
                  <a:solidFill>
                    <a:srgbClr val="FF0000"/>
                  </a:solidFill>
                  <a:sym typeface="Symbol" pitchFamily="18" charset="2"/>
                </a:endParaRPr>
              </a:p>
              <a:p>
                <a:pPr marL="633413" indent="-633413" eaLnBrk="1" hangingPunct="1">
                  <a:defRPr/>
                </a:pPr>
                <a:r>
                  <a:rPr lang="en-US" altLang="en-US" dirty="0">
                    <a:solidFill>
                      <a:srgbClr val="FF0000"/>
                    </a:solidFill>
                    <a:latin typeface="+mn-lt"/>
                  </a:rPr>
                  <a:t>• </a:t>
                </a:r>
                <a14:m>
                  <m:oMath xmlns:m="http://schemas.openxmlformats.org/officeDocument/2006/math">
                    <m:r>
                      <m:rPr>
                        <m:sty m:val="p"/>
                      </m:rPr>
                      <a:rPr lang="el-GR" i="1" dirty="0" smtClean="0">
                        <a:solidFill>
                          <a:srgbClr val="FF0000"/>
                        </a:solidFill>
                        <a:latin typeface="Cambria Math" panose="02040503050406030204" pitchFamily="18" charset="0"/>
                        <a:ea typeface="Cambria Math" panose="02040503050406030204" pitchFamily="18" charset="0"/>
                        <a:sym typeface="Symbol"/>
                      </a:rPr>
                      <m:t>Δ</m:t>
                    </m:r>
                    <m:r>
                      <a:rPr lang="en-US" i="1" dirty="0" smtClean="0">
                        <a:solidFill>
                          <a:srgbClr val="FF0000"/>
                        </a:solidFill>
                        <a:latin typeface="Cambria Math" panose="02040503050406030204" pitchFamily="18" charset="0"/>
                        <a:sym typeface="Symbol"/>
                      </a:rPr>
                      <m:t>𝑥</m:t>
                    </m:r>
                    <m:r>
                      <m:rPr>
                        <m:sty m:val="p"/>
                      </m:rPr>
                      <a:rPr lang="el-GR" i="1" dirty="0" smtClean="0">
                        <a:solidFill>
                          <a:srgbClr val="FF0000"/>
                        </a:solidFill>
                        <a:latin typeface="Cambria Math" panose="02040503050406030204" pitchFamily="18" charset="0"/>
                        <a:ea typeface="Cambria Math" panose="02040503050406030204" pitchFamily="18" charset="0"/>
                        <a:sym typeface="Symbol"/>
                      </a:rPr>
                      <m:t>Δ</m:t>
                    </m:r>
                    <m:r>
                      <a:rPr lang="en-US" i="1" dirty="0">
                        <a:solidFill>
                          <a:srgbClr val="FF0000"/>
                        </a:solidFill>
                        <a:latin typeface="Cambria Math" panose="02040503050406030204" pitchFamily="18" charset="0"/>
                        <a:sym typeface="Symbol"/>
                      </a:rPr>
                      <m:t>𝑝</m:t>
                    </m:r>
                    <m:r>
                      <a:rPr lang="en-US" i="1" dirty="0">
                        <a:solidFill>
                          <a:srgbClr val="FF0000"/>
                        </a:solidFill>
                        <a:latin typeface="Cambria Math" panose="02040503050406030204" pitchFamily="18" charset="0"/>
                        <a:sym typeface="Symbol"/>
                      </a:rPr>
                      <m:t></m:t>
                    </m:r>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h</m:t>
                        </m:r>
                      </m:num>
                      <m:den>
                        <m:r>
                          <a:rPr lang="en-US" i="1" dirty="0">
                            <a:solidFill>
                              <a:srgbClr val="FF0000"/>
                            </a:solidFill>
                            <a:latin typeface="Cambria Math" panose="02040503050406030204" pitchFamily="18" charset="0"/>
                          </a:rPr>
                          <m:t>4</m:t>
                        </m:r>
                        <m:r>
                          <a:rPr lang="en-US" i="1" dirty="0" smtClean="0">
                            <a:solidFill>
                              <a:srgbClr val="FF0000"/>
                            </a:solidFill>
                            <a:latin typeface="Cambria Math" panose="02040503050406030204" pitchFamily="18" charset="0"/>
                            <a:ea typeface="Cambria Math" panose="02040503050406030204" pitchFamily="18" charset="0"/>
                          </a:rPr>
                          <m:t>𝜋</m:t>
                        </m:r>
                      </m:den>
                    </m:f>
                  </m:oMath>
                </a14:m>
                <a:endParaRPr lang="en-US" i="1" dirty="0">
                  <a:solidFill>
                    <a:srgbClr val="FF0000"/>
                  </a:solidFill>
                  <a:latin typeface="+mn-lt"/>
                  <a:sym typeface="Symbol" pitchFamily="18" charset="2"/>
                </a:endParaRPr>
              </a:p>
              <a:p>
                <a:pPr marL="633413" indent="-633413" eaLnBrk="1" hangingPunct="1">
                  <a:defRPr/>
                </a:pPr>
                <a:r>
                  <a:rPr lang="en-US" altLang="en-US" dirty="0">
                    <a:solidFill>
                      <a:srgbClr val="FF0000"/>
                    </a:solidFill>
                    <a:latin typeface="+mn-lt"/>
                  </a:rPr>
                  <a:t>• </a:t>
                </a:r>
                <a14:m>
                  <m:oMath xmlns:m="http://schemas.openxmlformats.org/officeDocument/2006/math">
                    <m:r>
                      <m:rPr>
                        <m:sty m:val="p"/>
                      </m:rPr>
                      <a:rPr lang="el-GR" i="1" dirty="0" smtClean="0">
                        <a:solidFill>
                          <a:srgbClr val="FF0000"/>
                        </a:solidFill>
                        <a:latin typeface="Cambria Math" panose="02040503050406030204" pitchFamily="18" charset="0"/>
                        <a:ea typeface="Cambria Math" panose="02040503050406030204" pitchFamily="18" charset="0"/>
                        <a:sym typeface="Symbol"/>
                      </a:rPr>
                      <m:t>Δ</m:t>
                    </m:r>
                    <m:r>
                      <a:rPr lang="en-US" i="1" dirty="0" smtClean="0">
                        <a:solidFill>
                          <a:srgbClr val="FF0000"/>
                        </a:solidFill>
                        <a:latin typeface="Cambria Math" panose="02040503050406030204" pitchFamily="18" charset="0"/>
                        <a:sym typeface="Symbol"/>
                      </a:rPr>
                      <m:t>𝐸</m:t>
                    </m:r>
                    <m:r>
                      <m:rPr>
                        <m:sty m:val="p"/>
                      </m:rPr>
                      <a:rPr lang="el-GR" i="1" dirty="0" smtClean="0">
                        <a:solidFill>
                          <a:srgbClr val="FF0000"/>
                        </a:solidFill>
                        <a:latin typeface="Cambria Math" panose="02040503050406030204" pitchFamily="18" charset="0"/>
                        <a:ea typeface="Cambria Math" panose="02040503050406030204" pitchFamily="18" charset="0"/>
                        <a:sym typeface="Symbol"/>
                      </a:rPr>
                      <m:t>Δ</m:t>
                    </m:r>
                    <m:r>
                      <a:rPr lang="en-US" i="1" dirty="0">
                        <a:solidFill>
                          <a:srgbClr val="FF0000"/>
                        </a:solidFill>
                        <a:latin typeface="Cambria Math" panose="02040503050406030204" pitchFamily="18" charset="0"/>
                        <a:sym typeface="Symbol"/>
                      </a:rPr>
                      <m:t>𝑡</m:t>
                    </m:r>
                    <m:r>
                      <a:rPr lang="en-US" i="1" dirty="0">
                        <a:solidFill>
                          <a:srgbClr val="FF0000"/>
                        </a:solidFill>
                        <a:latin typeface="Cambria Math" panose="02040503050406030204" pitchFamily="18" charset="0"/>
                        <a:sym typeface="Symbol"/>
                      </a:rPr>
                      <m:t></m:t>
                    </m:r>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h</m:t>
                        </m:r>
                      </m:num>
                      <m:den>
                        <m:r>
                          <a:rPr lang="en-US" i="1" dirty="0">
                            <a:solidFill>
                              <a:srgbClr val="FF0000"/>
                            </a:solidFill>
                            <a:latin typeface="Cambria Math" panose="02040503050406030204" pitchFamily="18" charset="0"/>
                          </a:rPr>
                          <m:t>4</m:t>
                        </m:r>
                        <m:r>
                          <a:rPr lang="en-US" i="1" dirty="0" smtClean="0">
                            <a:solidFill>
                              <a:srgbClr val="FF0000"/>
                            </a:solidFill>
                            <a:latin typeface="Cambria Math" panose="02040503050406030204" pitchFamily="18" charset="0"/>
                            <a:ea typeface="Cambria Math" panose="02040503050406030204" pitchFamily="18" charset="0"/>
                          </a:rPr>
                          <m:t>𝜋</m:t>
                        </m:r>
                      </m:den>
                    </m:f>
                  </m:oMath>
                </a14:m>
                <a:endParaRPr lang="en-US" altLang="en-US" i="1" dirty="0">
                  <a:solidFill>
                    <a:srgbClr val="FF0000"/>
                  </a:solidFill>
                  <a:latin typeface="+mn-lt"/>
                  <a:sym typeface="Symbol" pitchFamily="18" charset="2"/>
                </a:endParaRPr>
              </a:p>
              <a:p>
                <a:pPr marL="633413" indent="-633413" eaLnBrk="1" hangingPunct="1">
                  <a:spcBef>
                    <a:spcPts val="0"/>
                  </a:spcBef>
                  <a:spcAft>
                    <a:spcPts val="0"/>
                  </a:spcAft>
                  <a:defRPr/>
                </a:pPr>
                <a:r>
                  <a:rPr lang="en-US" b="1" dirty="0">
                    <a:solidFill>
                      <a:srgbClr val="000000"/>
                    </a:solidFill>
                    <a:latin typeface="Arial"/>
                    <a:ea typeface="Calibri"/>
                  </a:rPr>
                  <a:t>Theory of knowledge: </a:t>
                </a:r>
                <a:endParaRPr lang="en-US" sz="3600" dirty="0">
                  <a:solidFill>
                    <a:srgbClr val="000000"/>
                  </a:solidFill>
                  <a:latin typeface="Segoe UI"/>
                  <a:ea typeface="Calibri"/>
                </a:endParaRPr>
              </a:p>
              <a:p>
                <a:pPr marL="633413" indent="-633413" eaLnBrk="1" hangingPunct="1">
                  <a:spcBef>
                    <a:spcPts val="0"/>
                  </a:spcBef>
                  <a:spcAft>
                    <a:spcPts val="0"/>
                  </a:spcAft>
                  <a:defRPr/>
                </a:pPr>
                <a:r>
                  <a:rPr lang="en-US" dirty="0">
                    <a:solidFill>
                      <a:srgbClr val="000000"/>
                    </a:solidFill>
                    <a:latin typeface="Arial"/>
                    <a:ea typeface="Calibri"/>
                  </a:rPr>
                  <a:t>• The duality of matter and tunneling are cases where the laws of classical physics are violated. To what extent have advances in technology enabled paradigm shifts in science? </a:t>
                </a:r>
                <a:endParaRPr lang="en-US" sz="3600" dirty="0">
                  <a:solidFill>
                    <a:srgbClr val="000000"/>
                  </a:solidFill>
                  <a:latin typeface="Segoe UI"/>
                  <a:ea typeface="Calibri"/>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5363509"/>
              </a:xfrm>
              <a:prstGeom prst="rect">
                <a:avLst/>
              </a:prstGeom>
              <a:blipFill>
                <a:blip r:embed="rId5"/>
                <a:stretch>
                  <a:fillRect l="-1255" t="-795"/>
                </a:stretch>
              </a:blipFill>
              <a:ln w="9525">
                <a:noFill/>
                <a:miter lim="800000"/>
                <a:headEnd/>
                <a:tailEnd/>
              </a:ln>
            </p:spPr>
            <p:txBody>
              <a:bodyPr/>
              <a:lstStyle/>
              <a:p>
                <a:r>
                  <a:rPr lang="en-US">
                    <a:noFill/>
                  </a:rPr>
                  <a:t> </a:t>
                </a:r>
              </a:p>
            </p:txBody>
          </p:sp>
        </mc:Fallback>
      </mc:AlternateContent>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mc:AlternateContent xmlns:mc="http://schemas.openxmlformats.org/markup-compatibility/2006" xmlns:a14="http://schemas.microsoft.com/office/drawing/2010/main">
        <mc:Choice Requires="a14">
          <p:sp>
            <p:nvSpPr>
              <p:cNvPr id="5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smtClean="0">
                    <a:solidFill>
                      <a:srgbClr val="333399"/>
                    </a:solidFill>
                  </a:rPr>
                  <a:t>The Bohr model of the hydrogen atom</a:t>
                </a:r>
              </a:p>
              <a:p>
                <a:pPr eaLnBrk="1" hangingPunct="1">
                  <a:spcBef>
                    <a:spcPct val="20000"/>
                  </a:spcBef>
                </a:pPr>
                <a:r>
                  <a:rPr lang="en-US" altLang="en-US" dirty="0">
                    <a:solidFill>
                      <a:srgbClr val="000000"/>
                    </a:solidFill>
                    <a:cs typeface="Times New Roman" pitchFamily="18" charset="0"/>
                    <a:sym typeface="Symbol" pitchFamily="18" charset="2"/>
                  </a:rPr>
                  <a:t>So far Bohr had not done anything we                               wouldn’t have done. But he went one creative                          step further: He assumed that the angular                     momentum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𝐿</m:t>
                    </m:r>
                    <m:r>
                      <a:rPr lang="en-US" altLang="en-US" i="1" dirty="0" smtClean="0">
                        <a:solidFill>
                          <a:srgbClr val="000000"/>
                        </a:solidFill>
                        <a:latin typeface="Cambria Math" panose="02040503050406030204" pitchFamily="18" charset="0"/>
                        <a:cs typeface="Times New Roman" pitchFamily="18" charset="0"/>
                        <a:sym typeface="Symbol" pitchFamily="18" charset="2"/>
                      </a:rPr>
                      <m:t>=</m:t>
                    </m:r>
                    <m:r>
                      <a:rPr lang="en-US" altLang="en-US" i="1" dirty="0" err="1">
                        <a:solidFill>
                          <a:srgbClr val="000000"/>
                        </a:solidFill>
                        <a:latin typeface="Cambria Math" panose="02040503050406030204" pitchFamily="18" charset="0"/>
                        <a:cs typeface="Times New Roman" pitchFamily="18" charset="0"/>
                        <a:sym typeface="Symbol" pitchFamily="18" charset="2"/>
                      </a:rPr>
                      <m:t>𝑚𝑣𝑟</m:t>
                    </m:r>
                    <m:r>
                      <a:rPr lang="en-US" altLang="en-US" i="1" dirty="0">
                        <a:solidFill>
                          <a:srgbClr val="000000"/>
                        </a:solidFill>
                        <a:latin typeface="Cambria Math" panose="02040503050406030204" pitchFamily="18" charset="0"/>
                        <a:cs typeface="Times New Roman" pitchFamily="18" charset="0"/>
                        <a:sym typeface="Symbol" pitchFamily="18" charset="2"/>
                      </a:rPr>
                      <m:t> </m:t>
                    </m:r>
                  </m:oMath>
                </a14:m>
                <a:r>
                  <a:rPr lang="en-US" altLang="en-US" dirty="0">
                    <a:solidFill>
                      <a:srgbClr val="000000"/>
                    </a:solidFill>
                    <a:cs typeface="Times New Roman" pitchFamily="18" charset="0"/>
                    <a:sym typeface="Symbol" pitchFamily="18" charset="2"/>
                  </a:rPr>
                  <a:t>of the electron </a:t>
                </a:r>
                <a:r>
                  <a:rPr lang="en-US" altLang="en-US" dirty="0" smtClean="0">
                    <a:solidFill>
                      <a:srgbClr val="000000"/>
                    </a:solidFill>
                    <a:cs typeface="Times New Roman" pitchFamily="18" charset="0"/>
                    <a:sym typeface="Symbol" pitchFamily="18" charset="2"/>
                  </a:rPr>
                  <a:t>was quantized</a:t>
                </a:r>
                <a:r>
                  <a:rPr lang="en-US" altLang="en-US" dirty="0">
                    <a:solidFill>
                      <a:srgbClr val="000000"/>
                    </a:solidFill>
                    <a:cs typeface="Times New Roman" pitchFamily="18" charset="0"/>
                    <a:sym typeface="Symbol" pitchFamily="18" charset="2"/>
                  </a:rPr>
                  <a:t>.</a:t>
                </a:r>
              </a:p>
              <a:p>
                <a:pPr eaLnBrk="1" hangingPunct="1">
                  <a:spcBef>
                    <a:spcPct val="20000"/>
                  </a:spcBef>
                </a:pPr>
                <a:r>
                  <a:rPr lang="en-US" altLang="en-US" dirty="0">
                    <a:solidFill>
                      <a:srgbClr val="000000"/>
                    </a:solidFill>
                    <a:cs typeface="Times New Roman" pitchFamily="18" charset="0"/>
                    <a:sym typeface="Symbol" pitchFamily="18" charset="2"/>
                  </a:rPr>
                  <a:t>Bohr further assumed that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𝐿</m:t>
                    </m:r>
                  </m:oMath>
                </a14:m>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could only be                     integral numbers </a:t>
                </a:r>
                <a:r>
                  <a:rPr lang="en-US" altLang="en-US" i="1" dirty="0">
                    <a:solidFill>
                      <a:srgbClr val="000000"/>
                    </a:solidFill>
                    <a:cs typeface="Times New Roman" pitchFamily="18" charset="0"/>
                    <a:sym typeface="Symbol" pitchFamily="18" charset="2"/>
                  </a:rPr>
                  <a:t>n </a:t>
                </a:r>
                <a:r>
                  <a:rPr lang="en-US" altLang="en-US" dirty="0">
                    <a:solidFill>
                      <a:srgbClr val="000000"/>
                    </a:solidFill>
                    <a:cs typeface="Times New Roman" pitchFamily="18" charset="0"/>
                    <a:sym typeface="Symbol" pitchFamily="18" charset="2"/>
                  </a:rPr>
                  <a:t>of the basic quantity </a:t>
                </a:r>
                <a14:m>
                  <m:oMath xmlns:m="http://schemas.openxmlformats.org/officeDocument/2006/math">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h</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2</m:t>
                        </m:r>
                      </m:den>
                    </m:f>
                  </m:oMath>
                </a14:m>
                <a:r>
                  <a:rPr lang="en-US" altLang="en-US" dirty="0">
                    <a:solidFill>
                      <a:srgbClr val="000000"/>
                    </a:solidFill>
                    <a:cs typeface="Times New Roman" pitchFamily="18" charset="0"/>
                    <a:sym typeface="Symbol" pitchFamily="18" charset="2"/>
                  </a:rPr>
                  <a:t>. Hence</a:t>
                </a:r>
              </a:p>
              <a:p>
                <a:pPr algn="ctr" eaLnBrk="1" hangingPunct="1">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𝑚𝑣𝑟</m:t>
                      </m:r>
                      <m:r>
                        <a:rPr lang="en-US" altLang="en-US" sz="2000" i="1" dirty="0">
                          <a:solidFill>
                            <a:srgbClr val="000000"/>
                          </a:solidFill>
                          <a:latin typeface="Cambria Math" panose="02040503050406030204" pitchFamily="18" charset="0"/>
                          <a:cs typeface="Times New Roman" pitchFamily="18" charset="0"/>
                          <a:sym typeface="Symbol" pitchFamily="18" charset="2"/>
                        </a:rPr>
                        <m:t>=</m:t>
                      </m:r>
                      <m:r>
                        <a:rPr lang="en-US" altLang="en-US" sz="2000" i="1" dirty="0">
                          <a:solidFill>
                            <a:srgbClr val="000000"/>
                          </a:solidFill>
                          <a:latin typeface="Cambria Math" panose="02040503050406030204" pitchFamily="18" charset="0"/>
                          <a:cs typeface="Times New Roman" pitchFamily="18" charset="0"/>
                          <a:sym typeface="Symbol" pitchFamily="18" charset="2"/>
                        </a:rPr>
                        <m:t>𝐿</m:t>
                      </m:r>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err="1">
                              <a:solidFill>
                                <a:srgbClr val="000000"/>
                              </a:solidFill>
                              <a:latin typeface="Cambria Math" panose="02040503050406030204" pitchFamily="18" charset="0"/>
                              <a:cs typeface="Times New Roman" pitchFamily="18" charset="0"/>
                              <a:sym typeface="Symbol" pitchFamily="18" charset="2"/>
                            </a:rPr>
                            <m:t>𝑛h</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2</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 </m:t>
                      </m:r>
                    </m:oMath>
                  </m:oMathPara>
                </a14:m>
                <a:endParaRPr lang="en-US" altLang="en-US" dirty="0">
                  <a:solidFill>
                    <a:srgbClr val="000000"/>
                  </a:solidFill>
                  <a:cs typeface="Times New Roman" pitchFamily="18" charset="0"/>
                  <a:sym typeface="Symbol" pitchFamily="18" charset="2"/>
                </a:endParaRPr>
              </a:p>
              <a:p>
                <a:pPr eaLnBrk="1" hangingPunct="1">
                  <a:spcBef>
                    <a:spcPts val="0"/>
                  </a:spcBef>
                </a:pPr>
                <a:r>
                  <a:rPr lang="en-US" altLang="en-US" dirty="0">
                    <a:solidFill>
                      <a:srgbClr val="000000"/>
                    </a:solidFill>
                    <a:cs typeface="Times New Roman" pitchFamily="18" charset="0"/>
                    <a:sym typeface="Symbol" pitchFamily="18" charset="2"/>
                  </a:rPr>
                  <a:t>Squaring both sides we see that</a:t>
                </a:r>
              </a:p>
              <a:p>
                <a:pPr algn="ctr" eaLnBrk="1" hangingPunct="1">
                  <a:spcBef>
                    <a:spcPct val="20000"/>
                  </a:spcBef>
                </a:pPr>
                <a14:m>
                  <m:oMathPara xmlns:m="http://schemas.openxmlformats.org/officeDocument/2006/math">
                    <m:oMathParaPr>
                      <m:jc m:val="centerGroup"/>
                    </m:oMathParaPr>
                    <m:oMath xmlns:m="http://schemas.openxmlformats.org/officeDocument/2006/math">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𝑚</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𝑣</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𝑟</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b="0" i="1" dirty="0">
                              <a:solidFill>
                                <a:srgbClr val="000000"/>
                              </a:solidFill>
                              <a:latin typeface="Cambria Math" panose="02040503050406030204" pitchFamily="18" charset="0"/>
                              <a:cs typeface="Times New Roman" pitchFamily="18" charset="0"/>
                              <a:sym typeface="Symbol" pitchFamily="18" charset="2"/>
                            </a:rPr>
                          </m:ctrlPr>
                        </m:fPr>
                        <m:num>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𝑛</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h</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r>
                            <a:rPr lang="en-US" altLang="en-US" sz="2000" i="1" dirty="0">
                              <a:solidFill>
                                <a:srgbClr val="000000"/>
                              </a:solidFill>
                              <a:latin typeface="Cambria Math" panose="02040503050406030204" pitchFamily="18" charset="0"/>
                              <a:cs typeface="Times New Roman" pitchFamily="18" charset="0"/>
                              <a:sym typeface="Symbol" pitchFamily="18" charset="2"/>
                            </a:rPr>
                            <m:t>4</m:t>
                          </m:r>
                          <m:sSup>
                            <m:sSup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𝜋</m:t>
                              </m:r>
                            </m:e>
                            <m:sup>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  </m:t>
                      </m:r>
                      <m:r>
                        <a:rPr lang="en-US" altLang="en-US" sz="2000" i="1" dirty="0">
                          <a:solidFill>
                            <a:srgbClr val="000000"/>
                          </a:solidFill>
                          <a:latin typeface="Cambria Math" panose="02040503050406030204" pitchFamily="18" charset="0"/>
                          <a:cs typeface="Times New Roman" pitchFamily="18" charset="0"/>
                          <a:sym typeface="Symbol" pitchFamily="18" charset="2"/>
                        </a:rPr>
                        <m:t>𝑚</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𝑣</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altLang="en-US" sz="2000" i="1" dirty="0">
                          <a:solidFill>
                            <a:srgbClr val="000000"/>
                          </a:solidFill>
                          <a:latin typeface="Cambria Math" panose="02040503050406030204" pitchFamily="18" charset="0"/>
                          <a:cs typeface="Times New Roman" pitchFamily="18" charset="0"/>
                          <a:sym typeface="Symbol" pitchFamily="18" charset="2"/>
                        </a:rPr>
                        <m:t>=</m:t>
                      </m:r>
                    </m:oMath>
                  </m:oMathPara>
                </a14:m>
                <a:endParaRPr lang="en-US" altLang="en-US" dirty="0">
                  <a:solidFill>
                    <a:srgbClr val="000000"/>
                  </a:solidFill>
                  <a:cs typeface="Times New Roman" pitchFamily="18" charset="0"/>
                  <a:sym typeface="Symbol" pitchFamily="18" charset="2"/>
                </a:endParaRPr>
              </a:p>
              <a:p>
                <a:pPr eaLnBrk="1" hangingPunct="1">
                  <a:spcBef>
                    <a:spcPts val="300"/>
                  </a:spcBef>
                </a:pPr>
                <a:r>
                  <a:rPr lang="en-US" altLang="en-US" dirty="0">
                    <a:solidFill>
                      <a:srgbClr val="000000"/>
                    </a:solidFill>
                    <a:cs typeface="Times New Roman" pitchFamily="18" charset="0"/>
                    <a:sym typeface="Symbol" pitchFamily="18" charset="2"/>
                  </a:rPr>
                  <a:t>From the previous slide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𝑚</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𝑘</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𝑒</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𝑟</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 </m:t>
                    </m:r>
                  </m:oMath>
                </a14:m>
                <a:r>
                  <a:rPr lang="en-US" altLang="en-US" dirty="0">
                    <a:solidFill>
                      <a:srgbClr val="000000"/>
                    </a:solidFill>
                    <a:cs typeface="Times New Roman" pitchFamily="18" charset="0"/>
                    <a:sym typeface="Symbol" pitchFamily="18" charset="2"/>
                  </a:rPr>
                  <a:t>so that</a:t>
                </a:r>
              </a:p>
              <a:p>
                <a:pPr algn="ctr" eaLnBrk="1" hangingPunct="1">
                  <a:spcBef>
                    <a:spcPct val="20000"/>
                  </a:spcBef>
                </a:pPr>
                <a14:m>
                  <m:oMathPara xmlns:m="http://schemas.openxmlformats.org/officeDocument/2006/math">
                    <m:oMathParaPr>
                      <m:jc m:val="centerGroup"/>
                    </m:oMathParaPr>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𝑘</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𝑒</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𝑟</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b="0" i="1" dirty="0">
                              <a:solidFill>
                                <a:srgbClr val="000000"/>
                              </a:solidFill>
                              <a:latin typeface="Cambria Math" panose="02040503050406030204" pitchFamily="18" charset="0"/>
                              <a:cs typeface="Times New Roman" pitchFamily="18" charset="0"/>
                              <a:sym typeface="Symbol" pitchFamily="18" charset="2"/>
                            </a:rPr>
                          </m:ctrlPr>
                        </m:fPr>
                        <m:num>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𝑛</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h</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r>
                            <a:rPr lang="en-US" altLang="en-US" sz="2000" i="1" dirty="0">
                              <a:solidFill>
                                <a:srgbClr val="000000"/>
                              </a:solidFill>
                              <a:latin typeface="Cambria Math" panose="02040503050406030204" pitchFamily="18" charset="0"/>
                              <a:cs typeface="Times New Roman" pitchFamily="18" charset="0"/>
                              <a:sym typeface="Symbol" pitchFamily="18" charset="2"/>
                            </a:rPr>
                            <m:t>4</m:t>
                          </m:r>
                          <m:sSup>
                            <m:sSup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𝜋</m:t>
                              </m:r>
                            </m:e>
                            <m:sup>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2</m:t>
                              </m:r>
                            </m:sup>
                          </m:sSup>
                          <m:r>
                            <a:rPr lang="en-US" altLang="en-US" sz="2000" i="1" dirty="0">
                              <a:solidFill>
                                <a:srgbClr val="000000"/>
                              </a:solidFill>
                              <a:latin typeface="Cambria Math" panose="02040503050406030204" pitchFamily="18" charset="0"/>
                              <a:cs typeface="Times New Roman" pitchFamily="18" charset="0"/>
                              <a:sym typeface="Symbol" pitchFamily="18" charset="2"/>
                            </a:rPr>
                            <m:t>𝑚</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𝑟</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  </m:t>
                      </m:r>
                      <m:r>
                        <a:rPr lang="en-US" altLang="en-US" sz="2000" i="1" dirty="0" err="1">
                          <a:solidFill>
                            <a:srgbClr val="000000"/>
                          </a:solidFill>
                          <a:latin typeface="Cambria Math" panose="02040503050406030204" pitchFamily="18" charset="0"/>
                          <a:cs typeface="Times New Roman" pitchFamily="18" charset="0"/>
                          <a:sym typeface="Symbol" pitchFamily="18" charset="2"/>
                        </a:rPr>
                        <m:t>𝑟</m:t>
                      </m:r>
                      <m:r>
                        <a:rPr lang="en-US" altLang="en-US" sz="2000" i="1" baseline="-25000" dirty="0" err="1">
                          <a:solidFill>
                            <a:srgbClr val="000000"/>
                          </a:solidFill>
                          <a:latin typeface="Cambria Math" panose="02040503050406030204" pitchFamily="18" charset="0"/>
                          <a:cs typeface="Times New Roman" pitchFamily="18" charset="0"/>
                          <a:sym typeface="Symbol" pitchFamily="18" charset="2"/>
                        </a:rPr>
                        <m:t>𝑛</m:t>
                      </m:r>
                      <m:r>
                        <a:rPr lang="en-US" altLang="en-US" sz="2000" i="1" dirty="0">
                          <a:solidFill>
                            <a:srgbClr val="000000"/>
                          </a:solidFill>
                          <a:latin typeface="Cambria Math" panose="02040503050406030204" pitchFamily="18" charset="0"/>
                          <a:cs typeface="Times New Roman" pitchFamily="18" charset="0"/>
                          <a:sym typeface="Symbol" pitchFamily="18" charset="2"/>
                        </a:rPr>
                        <m:t>= </m:t>
                      </m:r>
                    </m:oMath>
                  </m:oMathPara>
                </a14:m>
                <a:endParaRPr lang="en-US" altLang="en-US" i="1" dirty="0">
                  <a:solidFill>
                    <a:srgbClr val="000000"/>
                  </a:solidFill>
                  <a:cs typeface="Times New Roman" pitchFamily="18" charset="0"/>
                  <a:sym typeface="Symbol" pitchFamily="18" charset="2"/>
                </a:endParaRPr>
              </a:p>
              <a:p>
                <a:pPr algn="ctr" eaLnBrk="1" hangingPunct="1">
                  <a:spcBef>
                    <a:spcPct val="20000"/>
                  </a:spcBef>
                </a:pPr>
                <a:endParaRPr lang="en-US" altLang="en-US" i="1" dirty="0">
                  <a:solidFill>
                    <a:srgbClr val="000000"/>
                  </a:solidFill>
                  <a:cs typeface="Times New Roman" pitchFamily="18" charset="0"/>
                  <a:sym typeface="Symbol" pitchFamily="18" charset="2"/>
                </a:endParaRPr>
              </a:p>
              <a:p>
                <a:pPr eaLnBrk="1" hangingPunct="1">
                  <a:spcBef>
                    <a:spcPct val="20000"/>
                  </a:spcBef>
                </a:pPr>
                <a:endParaRPr lang="en-US" altLang="en-US" i="1" dirty="0">
                  <a:solidFill>
                    <a:srgbClr val="000000"/>
                  </a:solidFill>
                  <a:cs typeface="Times New Roman" pitchFamily="18" charset="0"/>
                  <a:sym typeface="Symbol" pitchFamily="18" charset="2"/>
                </a:endParaRPr>
              </a:p>
              <a:p>
                <a:pPr eaLnBrk="1" hangingPunct="1">
                  <a:spcBef>
                    <a:spcPct val="20000"/>
                  </a:spcBef>
                </a:pPr>
                <a:endParaRPr lang="en-US" altLang="en-US" i="1" dirty="0">
                  <a:solidFill>
                    <a:srgbClr val="000000"/>
                  </a:solidFill>
                  <a:cs typeface="Times New Roman" pitchFamily="18" charset="0"/>
                  <a:sym typeface="Symbol" pitchFamily="18" charset="2"/>
                </a:endParaRPr>
              </a:p>
              <a:p>
                <a:pPr eaLnBrk="1" hangingPunct="1">
                  <a:spcBef>
                    <a:spcPct val="20000"/>
                  </a:spcBef>
                </a:pPr>
                <a:endParaRPr lang="en-US" altLang="en-US" i="1" dirty="0">
                  <a:solidFill>
                    <a:srgbClr val="333399"/>
                  </a:solidFill>
                  <a:cs typeface="Times New Roman" pitchFamily="18" charset="0"/>
                </a:endParaRPr>
              </a:p>
            </p:txBody>
          </p:sp>
        </mc:Choice>
        <mc:Fallback xmlns="">
          <p:sp>
            <p:nvSpPr>
              <p:cNvPr id="50" name="Rectangle 2"/>
              <p:cNvSpPr>
                <a:spLocks noRot="1" noChangeAspect="1" noMove="1" noResize="1" noEditPoints="1" noAdjustHandles="1" noChangeArrowheads="1" noChangeShapeType="1" noTextEdit="1"/>
              </p:cNvSpPr>
              <p:nvPr/>
            </p:nvSpPr>
            <p:spPr bwMode="auto">
              <a:xfrm>
                <a:off x="685800" y="1343025"/>
                <a:ext cx="7772400" cy="5514975"/>
              </a:xfrm>
              <a:prstGeom prst="rect">
                <a:avLst/>
              </a:prstGeom>
              <a:blipFill>
                <a:blip r:embed="rId5"/>
                <a:stretch>
                  <a:fillRect l="-1255" t="-773" r="-1082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68032301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xEl>
                                              <p:pRg st="1" end="1"/>
                                            </p:txEl>
                                          </p:spTgt>
                                        </p:tgtEl>
                                        <p:attrNameLst>
                                          <p:attrName>style.visibility</p:attrName>
                                        </p:attrNameLst>
                                      </p:cBhvr>
                                      <p:to>
                                        <p:strVal val="visible"/>
                                      </p:to>
                                    </p:set>
                                    <p:anim calcmode="lin" valueType="num">
                                      <p:cBhvr additive="base">
                                        <p:cTn id="7"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xEl>
                                              <p:pRg st="2" end="2"/>
                                            </p:txEl>
                                          </p:spTgt>
                                        </p:tgtEl>
                                        <p:attrNameLst>
                                          <p:attrName>style.visibility</p:attrName>
                                        </p:attrNameLst>
                                      </p:cBhvr>
                                      <p:to>
                                        <p:strVal val="visible"/>
                                      </p:to>
                                    </p:set>
                                    <p:anim calcmode="lin" valueType="num">
                                      <p:cBhvr additive="base">
                                        <p:cTn id="13"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xEl>
                                              <p:pRg st="3" end="3"/>
                                            </p:txEl>
                                          </p:spTgt>
                                        </p:tgtEl>
                                        <p:attrNameLst>
                                          <p:attrName>style.visibility</p:attrName>
                                        </p:attrNameLst>
                                      </p:cBhvr>
                                      <p:to>
                                        <p:strVal val="visible"/>
                                      </p:to>
                                    </p:set>
                                    <p:anim calcmode="lin" valueType="num">
                                      <p:cBhvr additive="base">
                                        <p:cTn id="19"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
                                            <p:txEl>
                                              <p:pRg st="4" end="4"/>
                                            </p:txEl>
                                          </p:spTgt>
                                        </p:tgtEl>
                                        <p:attrNameLst>
                                          <p:attrName>style.visibility</p:attrName>
                                        </p:attrNameLst>
                                      </p:cBhvr>
                                      <p:to>
                                        <p:strVal val="visible"/>
                                      </p:to>
                                    </p:set>
                                    <p:anim calcmode="lin" valueType="num">
                                      <p:cBhvr additive="base">
                                        <p:cTn id="25"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
                                            <p:txEl>
                                              <p:pRg st="5" end="5"/>
                                            </p:txEl>
                                          </p:spTgt>
                                        </p:tgtEl>
                                        <p:attrNameLst>
                                          <p:attrName>style.visibility</p:attrName>
                                        </p:attrNameLst>
                                      </p:cBhvr>
                                      <p:to>
                                        <p:strVal val="visible"/>
                                      </p:to>
                                    </p:set>
                                    <p:anim calcmode="lin" valueType="num">
                                      <p:cBhvr additive="base">
                                        <p:cTn id="31"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xEl>
                                              <p:pRg st="6" end="6"/>
                                            </p:txEl>
                                          </p:spTgt>
                                        </p:tgtEl>
                                        <p:attrNameLst>
                                          <p:attrName>style.visibility</p:attrName>
                                        </p:attrNameLst>
                                      </p:cBhvr>
                                      <p:to>
                                        <p:strVal val="visible"/>
                                      </p:to>
                                    </p:set>
                                    <p:anim calcmode="lin" valueType="num">
                                      <p:cBhvr additive="base">
                                        <p:cTn id="37"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0">
                                            <p:txEl>
                                              <p:pRg st="7" end="7"/>
                                            </p:txEl>
                                          </p:spTgt>
                                        </p:tgtEl>
                                        <p:attrNameLst>
                                          <p:attrName>style.visibility</p:attrName>
                                        </p:attrNameLst>
                                      </p:cBhvr>
                                      <p:to>
                                        <p:strVal val="visible"/>
                                      </p:to>
                                    </p:set>
                                    <p:anim calcmode="lin" valueType="num">
                                      <p:cBhvr additive="base">
                                        <p:cTn id="43" dur="500" fill="hold"/>
                                        <p:tgtEl>
                                          <p:spTgt spid="5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6"/>
              <p:cNvSpPr>
                <a:spLocks noChangeArrowheads="1"/>
              </p:cNvSpPr>
              <p:nvPr/>
            </p:nvSpPr>
            <p:spPr bwMode="auto">
              <a:xfrm>
                <a:off x="685800" y="3294529"/>
                <a:ext cx="7772400" cy="3563471"/>
              </a:xfrm>
              <a:prstGeom prst="rect">
                <a:avLst/>
              </a:prstGeom>
              <a:solidFill>
                <a:srgbClr val="CCFFCC"/>
              </a:solidFill>
              <a:ln w="9525">
                <a:noFill/>
                <a:miter lim="800000"/>
                <a:headEnd/>
                <a:tailEnd/>
              </a:ln>
            </p:spPr>
            <p:txBody>
              <a:bodyPr/>
              <a:lstStyle/>
              <a:p>
                <a:pPr eaLnBrk="1" hangingPunct="1"/>
                <a:r>
                  <a:rPr lang="en-US" altLang="en-US" dirty="0" smtClean="0"/>
                  <a:t>PRACTICE: Calculate the radius of a hydrogen atom in its ground state (</a:t>
                </a:r>
                <a:r>
                  <a:rPr lang="en-US" altLang="en-US" i="1" dirty="0"/>
                  <a:t>n</a:t>
                </a:r>
                <a:r>
                  <a:rPr lang="en-US" altLang="en-US" dirty="0"/>
                  <a:t> = 1).</a:t>
                </a:r>
              </a:p>
              <a:p>
                <a:pPr eaLnBrk="1" hangingPunct="1"/>
                <a:r>
                  <a:rPr lang="en-US" altLang="en-US" dirty="0"/>
                  <a:t>SOLUTION:</a:t>
                </a:r>
              </a:p>
              <a:p>
                <a:pPr eaLnBrk="1" hangingPunct="1"/>
                <a:r>
                  <a:rPr lang="en-US" altLang="en-US" i="1" dirty="0">
                    <a:solidFill>
                      <a:srgbClr val="000000"/>
                    </a:solidFill>
                    <a:cs typeface="Times New Roman" pitchFamily="18" charset="0"/>
                    <a:sym typeface="Symbol" pitchFamily="18" charset="2"/>
                  </a:rPr>
                  <a:t>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𝑟</m:t>
                    </m:r>
                    <m:r>
                      <a:rPr lang="en-US" altLang="en-US" i="1" baseline="-25000" dirty="0">
                        <a:solidFill>
                          <a:srgbClr val="000000"/>
                        </a:solidFill>
                        <a:latin typeface="Cambria Math" panose="02040503050406030204" pitchFamily="18" charset="0"/>
                        <a:cs typeface="Times New Roman" pitchFamily="18" charset="0"/>
                        <a:sym typeface="Symbol" pitchFamily="18" charset="2"/>
                      </a:rPr>
                      <m:t>1</m:t>
                    </m:r>
                    <m:r>
                      <a:rPr lang="en-US" altLang="en-US"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p>
            </p:txBody>
          </p:sp>
        </mc:Choice>
        <mc:Fallback xmlns="">
          <p:sp>
            <p:nvSpPr>
              <p:cNvPr id="9" name="Rectangle 6"/>
              <p:cNvSpPr>
                <a:spLocks noRot="1" noChangeAspect="1" noMove="1" noResize="1" noEditPoints="1" noAdjustHandles="1" noChangeArrowheads="1" noChangeShapeType="1" noTextEdit="1"/>
              </p:cNvSpPr>
              <p:nvPr/>
            </p:nvSpPr>
            <p:spPr bwMode="auto">
              <a:xfrm>
                <a:off x="685800" y="3294529"/>
                <a:ext cx="7772400" cy="3563471"/>
              </a:xfrm>
              <a:prstGeom prst="rect">
                <a:avLst/>
              </a:prstGeom>
              <a:blipFill>
                <a:blip r:embed="rId5"/>
                <a:stretch>
                  <a:fillRect l="-1255" t="-1197" r="-314"/>
                </a:stretch>
              </a:blipFill>
              <a:ln w="9525">
                <a:noFill/>
                <a:miter lim="800000"/>
                <a:headEnd/>
                <a:tailEnd/>
              </a:ln>
            </p:spPr>
            <p:txBody>
              <a:bodyPr/>
              <a:lstStyle/>
              <a:p>
                <a:r>
                  <a:rPr lang="en-US">
                    <a:noFill/>
                  </a:rPr>
                  <a:t> </a:t>
                </a:r>
              </a:p>
            </p:txBody>
          </p:sp>
        </mc:Fallback>
      </mc:AlternateContent>
      <p:sp>
        <p:nvSpPr>
          <p:cNvPr id="532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0" name="Rectangle 2"/>
          <p:cNvSpPr>
            <a:spLocks noChangeArrowheads="1"/>
          </p:cNvSpPr>
          <p:nvPr/>
        </p:nvSpPr>
        <p:spPr bwMode="auto">
          <a:xfrm>
            <a:off x="685800" y="1343025"/>
            <a:ext cx="7772400" cy="1951504"/>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rPr>
              <a:t>The Bohr model of the hydrogen atom</a:t>
            </a:r>
          </a:p>
          <a:p>
            <a:pPr eaLnBrk="1" hangingPunct="1">
              <a:spcBef>
                <a:spcPct val="20000"/>
              </a:spcBef>
            </a:pPr>
            <a:r>
              <a:rPr lang="en-US" altLang="en-US" dirty="0">
                <a:solidFill>
                  <a:srgbClr val="000000"/>
                </a:solidFill>
                <a:cs typeface="Times New Roman" pitchFamily="18" charset="0"/>
                <a:sym typeface="Symbol" pitchFamily="18" charset="2"/>
              </a:rPr>
              <a:t>The last formula tells us that only certain electronic radii are allowed in the hydrogen atom!</a:t>
            </a:r>
            <a:endParaRPr lang="en-US" altLang="en-US" i="1" dirty="0">
              <a:solidFill>
                <a:srgbClr val="000000"/>
              </a:solidFill>
              <a:cs typeface="Times New Roman" pitchFamily="18" charset="0"/>
              <a:sym typeface="Symbol" pitchFamily="18" charset="2"/>
            </a:endParaRPr>
          </a:p>
          <a:p>
            <a:pPr eaLnBrk="1" hangingPunct="1">
              <a:spcBef>
                <a:spcPct val="20000"/>
              </a:spcBef>
            </a:pPr>
            <a:endParaRPr lang="en-US" altLang="en-US" i="1" dirty="0">
              <a:solidFill>
                <a:srgbClr val="333399"/>
              </a:solidFill>
              <a:cs typeface="Times New Roman" pitchFamily="18" charset="0"/>
            </a:endParaRPr>
          </a:p>
        </p:txBody>
      </p:sp>
      <p:grpSp>
        <p:nvGrpSpPr>
          <p:cNvPr id="2" name="Group 4"/>
          <p:cNvGrpSpPr>
            <a:grpSpLocks/>
          </p:cNvGrpSpPr>
          <p:nvPr/>
        </p:nvGrpSpPr>
        <p:grpSpPr bwMode="auto">
          <a:xfrm>
            <a:off x="809625" y="2590800"/>
            <a:ext cx="7464425" cy="649941"/>
            <a:chOff x="510" y="3419"/>
            <a:chExt cx="4702" cy="291"/>
          </a:xfrm>
        </p:grpSpPr>
        <mc:AlternateContent xmlns:mc="http://schemas.openxmlformats.org/markup-compatibility/2006" xmlns:a14="http://schemas.microsoft.com/office/drawing/2010/main">
          <mc:Choice Requires="a14">
            <p:sp>
              <p:nvSpPr>
                <p:cNvPr id="53262" name="Rectangle 5"/>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14:m>
                    <m:oMath xmlns:m="http://schemas.openxmlformats.org/officeDocument/2006/math">
                      <m:r>
                        <a:rPr lang="en-US" altLang="en-US" i="1" dirty="0">
                          <a:solidFill>
                            <a:srgbClr val="000000"/>
                          </a:solidFill>
                          <a:latin typeface="Cambria Math" panose="02040503050406030204" pitchFamily="18" charset="0"/>
                          <a:cs typeface="Times New Roman" pitchFamily="18" charset="0"/>
                          <a:sym typeface="Symbol" pitchFamily="18" charset="2"/>
                        </a:rPr>
                        <m:t>𝑟</m:t>
                      </m:r>
                      <m:r>
                        <a:rPr lang="en-US" altLang="en-US" i="1" baseline="-25000" dirty="0" err="1">
                          <a:solidFill>
                            <a:srgbClr val="000000"/>
                          </a:solidFill>
                          <a:latin typeface="Cambria Math" panose="02040503050406030204" pitchFamily="18" charset="0"/>
                          <a:cs typeface="Times New Roman" pitchFamily="18" charset="0"/>
                          <a:sym typeface="Symbol" pitchFamily="18" charset="2"/>
                        </a:rPr>
                        <m:t>𝑛</m:t>
                      </m:r>
                      <m:r>
                        <a:rPr lang="en-US" altLang="en-US" i="1" dirty="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sSup>
                            <m:sSupPr>
                              <m:ctrlPr>
                                <a:rPr lang="en-US" altLang="en-US" i="1" dirty="0">
                                  <a:solidFill>
                                    <a:srgbClr val="000000"/>
                                  </a:solidFill>
                                  <a:latin typeface="Cambria Math" panose="02040503050406030204" pitchFamily="18" charset="0"/>
                                  <a:cs typeface="Times New Roman" pitchFamily="18" charset="0"/>
                                  <a:sym typeface="Symbol" pitchFamily="18" charset="2"/>
                                </a:rPr>
                              </m:ctrlPr>
                            </m:sSupPr>
                            <m:e>
                              <m:r>
                                <a:rPr lang="en-US" altLang="en-US" i="1" dirty="0">
                                  <a:solidFill>
                                    <a:srgbClr val="000000"/>
                                  </a:solidFill>
                                  <a:latin typeface="Cambria Math" panose="02040503050406030204" pitchFamily="18" charset="0"/>
                                  <a:cs typeface="Times New Roman" pitchFamily="18" charset="0"/>
                                  <a:sym typeface="Symbol" pitchFamily="18" charset="2"/>
                                </a:rPr>
                                <m:t>𝑛</m:t>
                              </m:r>
                            </m:e>
                            <m:sup>
                              <m:r>
                                <a:rPr lang="en-US" altLang="en-US" i="1" dirty="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i="1" dirty="0">
                                  <a:solidFill>
                                    <a:srgbClr val="000000"/>
                                  </a:solidFill>
                                  <a:latin typeface="Cambria Math" panose="02040503050406030204" pitchFamily="18" charset="0"/>
                                  <a:cs typeface="Times New Roman" pitchFamily="18" charset="0"/>
                                  <a:sym typeface="Symbol" pitchFamily="18" charset="2"/>
                                </a:rPr>
                              </m:ctrlPr>
                            </m:sSupPr>
                            <m:e>
                              <m:r>
                                <a:rPr lang="en-US" altLang="en-US" i="1" dirty="0">
                                  <a:solidFill>
                                    <a:srgbClr val="000000"/>
                                  </a:solidFill>
                                  <a:latin typeface="Cambria Math" panose="02040503050406030204" pitchFamily="18" charset="0"/>
                                  <a:cs typeface="Times New Roman" pitchFamily="18" charset="0"/>
                                  <a:sym typeface="Symbol" pitchFamily="18" charset="2"/>
                                </a:rPr>
                                <m:t>h</m:t>
                              </m:r>
                            </m:e>
                            <m:sup>
                              <m:r>
                                <a:rPr lang="en-US" altLang="en-US" i="1" dirty="0">
                                  <a:solidFill>
                                    <a:srgbClr val="000000"/>
                                  </a:solidFill>
                                  <a:latin typeface="Cambria Math" panose="02040503050406030204" pitchFamily="18" charset="0"/>
                                  <a:cs typeface="Times New Roman" pitchFamily="18" charset="0"/>
                                  <a:sym typeface="Symbol" pitchFamily="18" charset="2"/>
                                </a:rPr>
                                <m:t>2</m:t>
                              </m:r>
                            </m:sup>
                          </m:sSup>
                        </m:num>
                        <m:den>
                          <m:r>
                            <a:rPr lang="en-US" altLang="en-US" i="1" dirty="0">
                              <a:solidFill>
                                <a:srgbClr val="000000"/>
                              </a:solidFill>
                              <a:latin typeface="Cambria Math" panose="02040503050406030204" pitchFamily="18" charset="0"/>
                              <a:cs typeface="Times New Roman" pitchFamily="18" charset="0"/>
                              <a:sym typeface="Symbol" pitchFamily="18" charset="2"/>
                            </a:rPr>
                            <m:t>4</m:t>
                          </m:r>
                          <m:sSup>
                            <m:sSupPr>
                              <m:ctrlP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𝜋</m:t>
                              </m:r>
                            </m:e>
                            <m:sup>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2</m:t>
                              </m:r>
                            </m:sup>
                          </m:sSup>
                          <m:r>
                            <a:rPr lang="en-US" altLang="en-US" i="1" dirty="0">
                              <a:solidFill>
                                <a:srgbClr val="000000"/>
                              </a:solidFill>
                              <a:latin typeface="Cambria Math" panose="02040503050406030204" pitchFamily="18" charset="0"/>
                              <a:cs typeface="Times New Roman" pitchFamily="18" charset="0"/>
                              <a:sym typeface="Symbol" pitchFamily="18" charset="2"/>
                            </a:rPr>
                            <m:t>𝑘</m:t>
                          </m:r>
                          <m:sSup>
                            <m:sSupPr>
                              <m:ctrlPr>
                                <a:rPr lang="en-US" altLang="en-US" i="1" dirty="0">
                                  <a:solidFill>
                                    <a:srgbClr val="000000"/>
                                  </a:solidFill>
                                  <a:latin typeface="Cambria Math" panose="02040503050406030204" pitchFamily="18" charset="0"/>
                                  <a:cs typeface="Times New Roman" pitchFamily="18" charset="0"/>
                                  <a:sym typeface="Symbol" pitchFamily="18" charset="2"/>
                                </a:rPr>
                              </m:ctrlPr>
                            </m:sSupPr>
                            <m:e>
                              <m:r>
                                <a:rPr lang="en-US" altLang="en-US" i="1" dirty="0">
                                  <a:solidFill>
                                    <a:srgbClr val="000000"/>
                                  </a:solidFill>
                                  <a:latin typeface="Cambria Math" panose="02040503050406030204" pitchFamily="18" charset="0"/>
                                  <a:cs typeface="Times New Roman" pitchFamily="18" charset="0"/>
                                  <a:sym typeface="Symbol" pitchFamily="18" charset="2"/>
                                </a:rPr>
                                <m:t>𝑒</m:t>
                              </m:r>
                            </m:e>
                            <m:sup>
                              <m:r>
                                <a:rPr lang="en-US" altLang="en-US" i="1" dirty="0">
                                  <a:solidFill>
                                    <a:srgbClr val="000000"/>
                                  </a:solidFill>
                                  <a:latin typeface="Cambria Math" panose="02040503050406030204" pitchFamily="18" charset="0"/>
                                  <a:cs typeface="Times New Roman" pitchFamily="18" charset="0"/>
                                  <a:sym typeface="Symbol" pitchFamily="18" charset="2"/>
                                </a:rPr>
                                <m:t>2</m:t>
                              </m:r>
                            </m:sup>
                          </m:sSup>
                          <m:r>
                            <a:rPr lang="en-US" altLang="en-US" i="1" dirty="0">
                              <a:solidFill>
                                <a:srgbClr val="000000"/>
                              </a:solidFill>
                              <a:latin typeface="Cambria Math" panose="02040503050406030204" pitchFamily="18" charset="0"/>
                              <a:cs typeface="Times New Roman" pitchFamily="18" charset="0"/>
                              <a:sym typeface="Symbol" pitchFamily="18" charset="2"/>
                            </a:rPr>
                            <m:t>𝑚</m:t>
                          </m:r>
                        </m:den>
                      </m:f>
                    </m:oMath>
                  </a14:m>
                  <a:r>
                    <a:rPr lang="en-US" altLang="en-US" i="1" dirty="0" smtClean="0">
                      <a:solidFill>
                        <a:srgbClr val="009999"/>
                      </a:solidFill>
                      <a:cs typeface="Times New Roman" pitchFamily="18" charset="0"/>
                      <a:sym typeface="Symbol" pitchFamily="18" charset="2"/>
                    </a:rPr>
                    <a:t>                    n</a:t>
                  </a:r>
                  <a:r>
                    <a:rPr lang="en-US" altLang="en-US" dirty="0" smtClean="0">
                      <a:solidFill>
                        <a:srgbClr val="009999"/>
                      </a:solidFill>
                      <a:cs typeface="Times New Roman" pitchFamily="18" charset="0"/>
                      <a:sym typeface="Symbol" pitchFamily="18" charset="2"/>
                    </a:rPr>
                    <a:t> </a:t>
                  </a:r>
                  <a:r>
                    <a:rPr lang="en-US" altLang="en-US" dirty="0">
                      <a:solidFill>
                        <a:srgbClr val="009999"/>
                      </a:solidFill>
                      <a:cs typeface="Times New Roman" pitchFamily="18" charset="0"/>
                      <a:sym typeface="Symbol" pitchFamily="18" charset="2"/>
                    </a:rPr>
                    <a:t>= 1,2,3,…</a:t>
                  </a:r>
                  <a:endParaRPr lang="en-US" altLang="en-US" i="1" dirty="0">
                    <a:solidFill>
                      <a:srgbClr val="009999"/>
                    </a:solidFill>
                    <a:sym typeface="Symbol" pitchFamily="18" charset="2"/>
                  </a:endParaRPr>
                </a:p>
              </p:txBody>
            </p:sp>
          </mc:Choice>
          <mc:Fallback xmlns="">
            <p:sp>
              <p:nvSpPr>
                <p:cNvPr id="53262" name="Rectangle 5"/>
                <p:cNvSpPr>
                  <a:spLocks noRot="1" noChangeAspect="1" noMove="1" noResize="1" noEditPoints="1" noAdjustHandles="1" noChangeArrowheads="1" noChangeShapeType="1" noTextEdit="1"/>
                </p:cNvSpPr>
                <p:nvPr/>
              </p:nvSpPr>
              <p:spPr bwMode="auto">
                <a:xfrm>
                  <a:off x="592" y="3432"/>
                  <a:ext cx="3440" cy="250"/>
                </a:xfrm>
                <a:prstGeom prst="rect">
                  <a:avLst/>
                </a:prstGeom>
                <a:blipFill>
                  <a:blip r:embed="rId6"/>
                  <a:stretch>
                    <a:fillRect b="-21978"/>
                  </a:stretch>
                </a:blipFill>
                <a:ln w="9525">
                  <a:noFill/>
                  <a:miter lim="800000"/>
                  <a:headEnd/>
                  <a:tailEnd/>
                </a:ln>
              </p:spPr>
              <p:txBody>
                <a:bodyPr/>
                <a:lstStyle/>
                <a:p>
                  <a:r>
                    <a:rPr lang="en-US">
                      <a:noFill/>
                    </a:rPr>
                    <a:t> </a:t>
                  </a:r>
                </a:p>
              </p:txBody>
            </p:sp>
          </mc:Fallback>
        </mc:AlternateContent>
        <p:sp>
          <p:nvSpPr>
            <p:cNvPr id="53263" name="Text Box 6"/>
            <p:cNvSpPr txBox="1">
              <a:spLocks noChangeArrowheads="1"/>
            </p:cNvSpPr>
            <p:nvPr/>
          </p:nvSpPr>
          <p:spPr bwMode="auto">
            <a:xfrm>
              <a:off x="3809" y="3419"/>
              <a:ext cx="140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radii</a:t>
              </a:r>
            </a:p>
          </p:txBody>
        </p:sp>
        <p:sp>
          <p:nvSpPr>
            <p:cNvPr id="53264" name="Rectangle 7"/>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4" name="Group 15"/>
          <p:cNvGrpSpPr>
            <a:grpSpLocks/>
          </p:cNvGrpSpPr>
          <p:nvPr/>
        </p:nvGrpSpPr>
        <p:grpSpPr bwMode="auto">
          <a:xfrm>
            <a:off x="839787" y="6373812"/>
            <a:ext cx="7464425" cy="461963"/>
            <a:chOff x="510" y="3419"/>
            <a:chExt cx="4702" cy="291"/>
          </a:xfrm>
        </p:grpSpPr>
        <p:sp>
          <p:nvSpPr>
            <p:cNvPr id="53257" name="Text Box 6"/>
            <p:cNvSpPr txBox="1">
              <a:spLocks noChangeArrowheads="1"/>
            </p:cNvSpPr>
            <p:nvPr/>
          </p:nvSpPr>
          <p:spPr bwMode="auto">
            <a:xfrm>
              <a:off x="3809" y="3419"/>
              <a:ext cx="140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radii</a:t>
              </a:r>
            </a:p>
          </p:txBody>
        </p:sp>
        <p:sp>
          <p:nvSpPr>
            <p:cNvPr id="53258" name="Rectangle 18"/>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extLst>
      <p:ext uri="{BB962C8B-B14F-4D97-AF65-F5344CB8AC3E}">
        <p14:creationId xmlns:p14="http://schemas.microsoft.com/office/powerpoint/2010/main" val="159219168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1" end="1"/>
                                            </p:txEl>
                                          </p:spTgt>
                                        </p:tgtEl>
                                        <p:attrNameLst>
                                          <p:attrName>style.visibility</p:attrName>
                                        </p:attrNameLst>
                                      </p:cBhvr>
                                      <p:to>
                                        <p:strVal val="visible"/>
                                      </p:to>
                                    </p:set>
                                    <p:anim calcmode="lin" valueType="num">
                                      <p:cBhvr additive="base">
                                        <p:cTn id="7"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additive="base">
                                        <p:cTn id="3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6"/>
              <p:cNvSpPr>
                <a:spLocks noChangeArrowheads="1"/>
              </p:cNvSpPr>
              <p:nvPr/>
            </p:nvSpPr>
            <p:spPr bwMode="auto">
              <a:xfrm>
                <a:off x="685800" y="2335678"/>
                <a:ext cx="7772400" cy="4522322"/>
              </a:xfrm>
              <a:prstGeom prst="rect">
                <a:avLst/>
              </a:prstGeom>
              <a:solidFill>
                <a:srgbClr val="CCFFCC"/>
              </a:solidFill>
              <a:ln w="9525">
                <a:noFill/>
                <a:miter lim="800000"/>
                <a:headEnd/>
                <a:tailEnd/>
              </a:ln>
            </p:spPr>
            <p:txBody>
              <a:bodyPr/>
              <a:lstStyle/>
              <a:p>
                <a:pPr eaLnBrk="1" hangingPunct="1">
                  <a:spcAft>
                    <a:spcPts val="600"/>
                  </a:spcAft>
                </a:pPr>
                <a:r>
                  <a:rPr lang="en-US" altLang="en-US" dirty="0" smtClean="0"/>
                  <a:t>PRACTICE: Given </a:t>
                </a:r>
                <a14:m>
                  <m:oMath xmlns:m="http://schemas.openxmlformats.org/officeDocument/2006/math">
                    <m:r>
                      <a:rPr lang="en-US" altLang="en-US" sz="2000" i="1" smtClean="0">
                        <a:latin typeface="Cambria Math" panose="02040503050406030204" pitchFamily="18" charset="0"/>
                      </a:rPr>
                      <m:t>𝐸</m:t>
                    </m:r>
                    <m:r>
                      <a:rPr lang="en-US" altLang="en-US" sz="2000" i="1" smtClean="0">
                        <a:latin typeface="Cambria Math" panose="02040503050406030204" pitchFamily="18" charset="0"/>
                      </a:rPr>
                      <m:t>=–</m:t>
                    </m:r>
                    <m:f>
                      <m:fPr>
                        <m:ctrlPr>
                          <a:rPr lang="en-US" altLang="en-US" sz="2000" i="1">
                            <a:solidFill>
                              <a:srgbClr val="000000"/>
                            </a:solidFill>
                            <a:latin typeface="Cambria Math" panose="02040503050406030204" pitchFamily="18" charset="0"/>
                            <a:cs typeface="Times New Roman" pitchFamily="18" charset="0"/>
                            <a:sym typeface="Symbol" pitchFamily="18" charset="2"/>
                          </a:rPr>
                        </m:ctrlPr>
                      </m:fPr>
                      <m:num>
                        <m:r>
                          <a:rPr lang="en-US" altLang="en-US" sz="2000" i="1">
                            <a:solidFill>
                              <a:srgbClr val="000000"/>
                            </a:solidFill>
                            <a:latin typeface="Cambria Math" panose="02040503050406030204" pitchFamily="18" charset="0"/>
                            <a:cs typeface="Times New Roman" pitchFamily="18" charset="0"/>
                            <a:sym typeface="Symbol" pitchFamily="18" charset="2"/>
                          </a:rPr>
                          <m:t>𝑘</m:t>
                        </m:r>
                        <m:sSup>
                          <m:sSupPr>
                            <m:ctrlPr>
                              <a:rPr lang="en-US" altLang="en-US" sz="2000" b="0" i="1"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a:solidFill>
                                  <a:srgbClr val="000000"/>
                                </a:solidFill>
                                <a:latin typeface="Cambria Math" panose="02040503050406030204" pitchFamily="18" charset="0"/>
                                <a:cs typeface="Times New Roman" pitchFamily="18" charset="0"/>
                                <a:sym typeface="Symbol" pitchFamily="18" charset="2"/>
                              </a:rPr>
                              <m:t>𝑒</m:t>
                            </m:r>
                          </m:e>
                          <m:sup>
                            <m:r>
                              <a:rPr lang="en-US" altLang="en-US" sz="2000" b="0" i="1" smtClean="0">
                                <a:solidFill>
                                  <a:srgbClr val="000000"/>
                                </a:solidFill>
                                <a:latin typeface="Cambria Math" panose="02040503050406030204" pitchFamily="18" charset="0"/>
                                <a:cs typeface="Times New Roman" pitchFamily="18" charset="0"/>
                                <a:sym typeface="Symbol" pitchFamily="18" charset="2"/>
                              </a:rPr>
                              <m:t>2</m:t>
                            </m:r>
                          </m:sup>
                        </m:sSup>
                      </m:num>
                      <m:den>
                        <m:r>
                          <a:rPr lang="en-US" altLang="en-US" sz="2000" b="0" i="1" smtClean="0">
                            <a:solidFill>
                              <a:srgbClr val="000000"/>
                            </a:solidFill>
                            <a:latin typeface="Cambria Math" panose="02040503050406030204" pitchFamily="18" charset="0"/>
                            <a:cs typeface="Times New Roman" pitchFamily="18" charset="0"/>
                            <a:sym typeface="Symbol" pitchFamily="18" charset="2"/>
                          </a:rPr>
                          <m:t>2</m:t>
                        </m:r>
                        <m:r>
                          <a:rPr lang="en-US" altLang="en-US" sz="2000" i="1">
                            <a:solidFill>
                              <a:srgbClr val="000000"/>
                            </a:solidFill>
                            <a:latin typeface="Cambria Math" panose="02040503050406030204" pitchFamily="18" charset="0"/>
                            <a:cs typeface="Times New Roman" pitchFamily="18" charset="0"/>
                            <a:sym typeface="Symbol" pitchFamily="18" charset="2"/>
                          </a:rPr>
                          <m:t>𝑟</m:t>
                        </m:r>
                        <m:r>
                          <a:rPr lang="en-US" altLang="en-US" sz="2000" i="1" baseline="-25000">
                            <a:solidFill>
                              <a:srgbClr val="000000"/>
                            </a:solidFill>
                            <a:latin typeface="Cambria Math" panose="02040503050406030204" pitchFamily="18" charset="0"/>
                            <a:cs typeface="Times New Roman" pitchFamily="18" charset="0"/>
                            <a:sym typeface="Symbol" pitchFamily="18" charset="2"/>
                          </a:rPr>
                          <m:t>𝑛</m:t>
                        </m:r>
                      </m:den>
                    </m:f>
                  </m:oMath>
                </a14:m>
                <a:r>
                  <a:rPr lang="en-US" altLang="en-US" dirty="0">
                    <a:solidFill>
                      <a:srgbClr val="000000"/>
                    </a:solidFill>
                    <a:cs typeface="Times New Roman" pitchFamily="18" charset="0"/>
                    <a:sym typeface="Symbol" pitchFamily="18" charset="2"/>
                  </a:rPr>
                  <a:t>, show that</a:t>
                </a:r>
                <a:endParaRPr lang="en-US" altLang="en-US" dirty="0"/>
              </a:p>
              <a:p>
                <a:pPr eaLnBrk="1" hangingPunct="1">
                  <a:spcAft>
                    <a:spcPts val="600"/>
                  </a:spcAft>
                </a:pPr>
                <a:endParaRPr lang="en-US" altLang="en-US" dirty="0"/>
              </a:p>
              <a:p>
                <a:pPr eaLnBrk="1" hangingPunct="1">
                  <a:spcBef>
                    <a:spcPts val="600"/>
                  </a:spcBef>
                  <a:spcAft>
                    <a:spcPts val="600"/>
                  </a:spcAft>
                </a:pPr>
                <a:r>
                  <a:rPr lang="en-US" altLang="en-US" dirty="0"/>
                  <a:t>SOLUTION:</a:t>
                </a:r>
              </a:p>
              <a:p>
                <a:pPr eaLnBrk="1" hangingPunct="1">
                  <a:spcAft>
                    <a:spcPts val="600"/>
                  </a:spcAft>
                </a:pPr>
                <a:r>
                  <a:rPr lang="en-US" altLang="en-US" i="1" dirty="0">
                    <a:solidFill>
                      <a:srgbClr val="000000"/>
                    </a:solidFill>
                    <a:cs typeface="Times New Roman" pitchFamily="18" charset="0"/>
                    <a:sym typeface="Symbol" pitchFamily="18" charset="2"/>
                  </a:rPr>
                  <a:t>      </a:t>
                </a:r>
                <a14:m>
                  <m:oMath xmlns:m="http://schemas.openxmlformats.org/officeDocument/2006/math">
                    <m:r>
                      <a:rPr lang="en-US" altLang="en-US" i="1" dirty="0" smtClean="0">
                        <a:latin typeface="Cambria Math" panose="02040503050406030204" pitchFamily="18" charset="0"/>
                      </a:rPr>
                      <m:t>𝐸</m:t>
                    </m:r>
                    <m:r>
                      <a:rPr lang="en-US" altLang="en-US" i="1" baseline="-25000" dirty="0" err="1">
                        <a:latin typeface="Cambria Math" panose="02040503050406030204" pitchFamily="18" charset="0"/>
                      </a:rPr>
                      <m:t>𝑛</m:t>
                    </m:r>
                    <m:r>
                      <a:rPr lang="en-US" altLang="en-US" i="1" dirty="0">
                        <a:latin typeface="Cambria Math" panose="02040503050406030204" pitchFamily="18" charset="0"/>
                      </a:rPr>
                      <m:t>=</m:t>
                    </m:r>
                  </m:oMath>
                </a14:m>
                <a:endParaRPr lang="en-US" altLang="en-US" dirty="0"/>
              </a:p>
            </p:txBody>
          </p:sp>
        </mc:Choice>
        <mc:Fallback xmlns="">
          <p:sp>
            <p:nvSpPr>
              <p:cNvPr id="9" name="Rectangle 6"/>
              <p:cNvSpPr>
                <a:spLocks noRot="1" noChangeAspect="1" noMove="1" noResize="1" noEditPoints="1" noAdjustHandles="1" noChangeArrowheads="1" noChangeShapeType="1" noTextEdit="1"/>
              </p:cNvSpPr>
              <p:nvPr/>
            </p:nvSpPr>
            <p:spPr bwMode="auto">
              <a:xfrm>
                <a:off x="685800" y="2335678"/>
                <a:ext cx="7772400" cy="4522322"/>
              </a:xfrm>
              <a:prstGeom prst="rect">
                <a:avLst/>
              </a:prstGeom>
              <a:blipFill>
                <a:blip r:embed="rId5"/>
                <a:stretch>
                  <a:fillRect l="-1255"/>
                </a:stretch>
              </a:blipFill>
              <a:ln w="9525">
                <a:noFill/>
                <a:miter lim="800000"/>
                <a:headEnd/>
                <a:tailEnd/>
              </a:ln>
            </p:spPr>
            <p:txBody>
              <a:bodyPr/>
              <a:lstStyle/>
              <a:p>
                <a:r>
                  <a:rPr lang="en-US">
                    <a:noFill/>
                  </a:rPr>
                  <a:t> </a:t>
                </a:r>
              </a:p>
            </p:txBody>
          </p:sp>
        </mc:Fallback>
      </mc:AlternateContent>
      <p:sp>
        <p:nvSpPr>
          <p:cNvPr id="542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4276" name="Rectangle 2"/>
          <p:cNvSpPr>
            <a:spLocks noChangeArrowheads="1"/>
          </p:cNvSpPr>
          <p:nvPr/>
        </p:nvSpPr>
        <p:spPr bwMode="auto">
          <a:xfrm>
            <a:off x="685800" y="1343025"/>
            <a:ext cx="7772400" cy="992653"/>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rPr>
              <a:t>The Bohr model of the hydrogen atom</a:t>
            </a:r>
          </a:p>
          <a:p>
            <a:pPr eaLnBrk="1" hangingPunct="1">
              <a:spcBef>
                <a:spcPct val="20000"/>
              </a:spcBef>
            </a:pPr>
            <a:endParaRPr lang="en-US" altLang="en-US" i="1" dirty="0">
              <a:solidFill>
                <a:srgbClr val="333399"/>
              </a:solidFill>
              <a:cs typeface="Times New Roman" pitchFamily="18" charset="0"/>
            </a:endParaRPr>
          </a:p>
        </p:txBody>
      </p:sp>
      <p:grpSp>
        <p:nvGrpSpPr>
          <p:cNvPr id="2" name="Group 4"/>
          <p:cNvGrpSpPr>
            <a:grpSpLocks/>
          </p:cNvGrpSpPr>
          <p:nvPr/>
        </p:nvGrpSpPr>
        <p:grpSpPr bwMode="auto">
          <a:xfrm>
            <a:off x="809625" y="1751012"/>
            <a:ext cx="7464425" cy="584665"/>
            <a:chOff x="510" y="3419"/>
            <a:chExt cx="4702" cy="291"/>
          </a:xfrm>
        </p:grpSpPr>
        <mc:AlternateContent xmlns:mc="http://schemas.openxmlformats.org/markup-compatibility/2006" xmlns:a14="http://schemas.microsoft.com/office/drawing/2010/main">
          <mc:Choice Requires="a14">
            <p:sp>
              <p:nvSpPr>
                <p:cNvPr id="54286" name="Rectangle 5"/>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14:m>
                    <m:oMath xmlns:m="http://schemas.openxmlformats.org/officeDocument/2006/math">
                      <m:r>
                        <a:rPr lang="en-US" altLang="en-US" sz="2000" i="1" dirty="0">
                          <a:solidFill>
                            <a:srgbClr val="000000"/>
                          </a:solidFill>
                          <a:latin typeface="Cambria Math" panose="02040503050406030204" pitchFamily="18" charset="0"/>
                          <a:cs typeface="Times New Roman" pitchFamily="18" charset="0"/>
                          <a:sym typeface="Symbol" pitchFamily="18" charset="2"/>
                        </a:rPr>
                        <m:t>𝑟</m:t>
                      </m:r>
                      <m:r>
                        <a:rPr lang="en-US" altLang="en-US" sz="2000" i="1" baseline="-25000" dirty="0" err="1">
                          <a:solidFill>
                            <a:srgbClr val="000000"/>
                          </a:solidFill>
                          <a:latin typeface="Cambria Math" panose="02040503050406030204" pitchFamily="18" charset="0"/>
                          <a:cs typeface="Times New Roman" pitchFamily="18" charset="0"/>
                          <a:sym typeface="Symbol" pitchFamily="18" charset="2"/>
                        </a:rPr>
                        <m:t>𝑛</m:t>
                      </m:r>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sSup>
                            <m:sSup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𝑛</m:t>
                              </m:r>
                            </m:e>
                            <m:sup>
                              <m:r>
                                <a:rPr lang="en-US" altLang="en-US" sz="2000" i="1" dirty="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h</m:t>
                              </m:r>
                            </m:e>
                            <m:sup>
                              <m:r>
                                <a:rPr lang="en-US" altLang="en-US" sz="2000" i="1" dirty="0">
                                  <a:solidFill>
                                    <a:srgbClr val="000000"/>
                                  </a:solidFill>
                                  <a:latin typeface="Cambria Math" panose="02040503050406030204" pitchFamily="18" charset="0"/>
                                  <a:cs typeface="Times New Roman" pitchFamily="18" charset="0"/>
                                  <a:sym typeface="Symbol" pitchFamily="18" charset="2"/>
                                </a:rPr>
                                <m:t>2</m:t>
                              </m:r>
                            </m:sup>
                          </m:sSup>
                        </m:num>
                        <m:den>
                          <m:r>
                            <a:rPr lang="en-US" altLang="en-US" sz="2000" i="1" dirty="0">
                              <a:solidFill>
                                <a:srgbClr val="000000"/>
                              </a:solidFill>
                              <a:latin typeface="Cambria Math" panose="02040503050406030204" pitchFamily="18" charset="0"/>
                              <a:cs typeface="Times New Roman" pitchFamily="18" charset="0"/>
                              <a:sym typeface="Symbol" pitchFamily="18" charset="2"/>
                            </a:rPr>
                            <m:t>4</m:t>
                          </m:r>
                          <m:sSup>
                            <m:sSupPr>
                              <m:ctrlP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𝜋</m:t>
                              </m:r>
                            </m:e>
                            <m:sup>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2</m:t>
                              </m:r>
                            </m:sup>
                          </m:sSup>
                          <m:r>
                            <a:rPr lang="en-US" altLang="en-US" sz="2000" i="1" dirty="0">
                              <a:solidFill>
                                <a:srgbClr val="000000"/>
                              </a:solidFill>
                              <a:latin typeface="Cambria Math" panose="02040503050406030204" pitchFamily="18" charset="0"/>
                              <a:cs typeface="Times New Roman" pitchFamily="18" charset="0"/>
                              <a:sym typeface="Symbol" pitchFamily="18" charset="2"/>
                            </a:rPr>
                            <m:t>𝑘</m:t>
                          </m:r>
                          <m:sSup>
                            <m:sSup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𝑒</m:t>
                              </m:r>
                            </m:e>
                            <m:sup>
                              <m:r>
                                <a:rPr lang="en-US" altLang="en-US" sz="2000" i="1" dirty="0">
                                  <a:solidFill>
                                    <a:srgbClr val="000000"/>
                                  </a:solidFill>
                                  <a:latin typeface="Cambria Math" panose="02040503050406030204" pitchFamily="18" charset="0"/>
                                  <a:cs typeface="Times New Roman" pitchFamily="18" charset="0"/>
                                  <a:sym typeface="Symbol" pitchFamily="18" charset="2"/>
                                </a:rPr>
                                <m:t>2</m:t>
                              </m:r>
                            </m:sup>
                          </m:sSup>
                          <m:r>
                            <a:rPr lang="en-US" altLang="en-US" sz="2000" i="1" dirty="0">
                              <a:solidFill>
                                <a:srgbClr val="000000"/>
                              </a:solidFill>
                              <a:latin typeface="Cambria Math" panose="02040503050406030204" pitchFamily="18" charset="0"/>
                              <a:cs typeface="Times New Roman" pitchFamily="18" charset="0"/>
                              <a:sym typeface="Symbol" pitchFamily="18" charset="2"/>
                            </a:rPr>
                            <m:t>𝑚</m:t>
                          </m:r>
                        </m:den>
                      </m:f>
                    </m:oMath>
                  </a14:m>
                  <a:r>
                    <a:rPr lang="en-US" altLang="en-US" dirty="0">
                      <a:solidFill>
                        <a:srgbClr val="000000"/>
                      </a:solidFill>
                      <a:cs typeface="Times New Roman" pitchFamily="18" charset="0"/>
                      <a:sym typeface="Symbol" pitchFamily="18" charset="2"/>
                    </a:rPr>
                    <a:t>  </a:t>
                  </a:r>
                  <a:r>
                    <a:rPr lang="en-US" altLang="en-US" dirty="0">
                      <a:solidFill>
                        <a:srgbClr val="009999"/>
                      </a:solidFill>
                      <a:cs typeface="Times New Roman" pitchFamily="18" charset="0"/>
                      <a:sym typeface="Symbol" pitchFamily="18" charset="2"/>
                    </a:rPr>
                    <a:t>     </a:t>
                  </a:r>
                  <a:r>
                    <a:rPr lang="en-US" altLang="en-US" i="1" dirty="0">
                      <a:solidFill>
                        <a:srgbClr val="009999"/>
                      </a:solidFill>
                      <a:cs typeface="Times New Roman" pitchFamily="18" charset="0"/>
                      <a:sym typeface="Symbol" pitchFamily="18" charset="2"/>
                    </a:rPr>
                    <a:t>n</a:t>
                  </a:r>
                  <a:r>
                    <a:rPr lang="en-US" altLang="en-US" dirty="0">
                      <a:solidFill>
                        <a:srgbClr val="009999"/>
                      </a:solidFill>
                      <a:cs typeface="Times New Roman" pitchFamily="18" charset="0"/>
                      <a:sym typeface="Symbol" pitchFamily="18" charset="2"/>
                    </a:rPr>
                    <a:t> = 1,2,3,…</a:t>
                  </a:r>
                  <a:endParaRPr lang="en-US" altLang="en-US" i="1" dirty="0">
                    <a:solidFill>
                      <a:srgbClr val="009999"/>
                    </a:solidFill>
                    <a:sym typeface="Symbol" pitchFamily="18" charset="2"/>
                  </a:endParaRPr>
                </a:p>
              </p:txBody>
            </p:sp>
          </mc:Choice>
          <mc:Fallback xmlns="">
            <p:sp>
              <p:nvSpPr>
                <p:cNvPr id="54286" name="Rectangle 5"/>
                <p:cNvSpPr>
                  <a:spLocks noRot="1" noChangeAspect="1" noMove="1" noResize="1" noEditPoints="1" noAdjustHandles="1" noChangeArrowheads="1" noChangeShapeType="1" noTextEdit="1"/>
                </p:cNvSpPr>
                <p:nvPr/>
              </p:nvSpPr>
              <p:spPr bwMode="auto">
                <a:xfrm>
                  <a:off x="592" y="3432"/>
                  <a:ext cx="3440" cy="250"/>
                </a:xfrm>
                <a:prstGeom prst="rect">
                  <a:avLst/>
                </a:prstGeom>
                <a:blipFill>
                  <a:blip r:embed="rId6"/>
                  <a:stretch>
                    <a:fillRect t="-6098" b="-23171"/>
                  </a:stretch>
                </a:blipFill>
                <a:ln w="9525">
                  <a:noFill/>
                  <a:miter lim="800000"/>
                  <a:headEnd/>
                  <a:tailEnd/>
                </a:ln>
              </p:spPr>
              <p:txBody>
                <a:bodyPr/>
                <a:lstStyle/>
                <a:p>
                  <a:r>
                    <a:rPr lang="en-US">
                      <a:noFill/>
                    </a:rPr>
                    <a:t> </a:t>
                  </a:r>
                </a:p>
              </p:txBody>
            </p:sp>
          </mc:Fallback>
        </mc:AlternateContent>
        <p:sp>
          <p:nvSpPr>
            <p:cNvPr id="54287" name="Text Box 6"/>
            <p:cNvSpPr txBox="1">
              <a:spLocks noChangeArrowheads="1"/>
            </p:cNvSpPr>
            <p:nvPr/>
          </p:nvSpPr>
          <p:spPr bwMode="auto">
            <a:xfrm>
              <a:off x="3809" y="3419"/>
              <a:ext cx="140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radii</a:t>
              </a:r>
            </a:p>
          </p:txBody>
        </p:sp>
        <p:sp>
          <p:nvSpPr>
            <p:cNvPr id="54288" name="Rectangle 7"/>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 name="Group 15"/>
          <p:cNvGrpSpPr>
            <a:grpSpLocks/>
          </p:cNvGrpSpPr>
          <p:nvPr/>
        </p:nvGrpSpPr>
        <p:grpSpPr bwMode="auto">
          <a:xfrm>
            <a:off x="808038" y="2936875"/>
            <a:ext cx="7464425" cy="505571"/>
            <a:chOff x="510" y="3419"/>
            <a:chExt cx="4702" cy="291"/>
          </a:xfrm>
        </p:grpSpPr>
        <mc:AlternateContent xmlns:mc="http://schemas.openxmlformats.org/markup-compatibility/2006" xmlns:a14="http://schemas.microsoft.com/office/drawing/2010/main">
          <mc:Choice Requires="a14">
            <p:sp>
              <p:nvSpPr>
                <p:cNvPr id="54283" name="Rectangle 16"/>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000" i="1" baseline="-25000" dirty="0" err="1">
                          <a:solidFill>
                            <a:srgbClr val="000000"/>
                          </a:solidFill>
                          <a:latin typeface="Cambria Math" panose="02040503050406030204" pitchFamily="18" charset="0"/>
                          <a:cs typeface="Times New Roman" pitchFamily="18" charset="0"/>
                          <a:sym typeface="Symbol" pitchFamily="18" charset="2"/>
                        </a:rPr>
                        <m:t>𝑛</m:t>
                      </m:r>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b="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1</m:t>
                          </m:r>
                          <m:r>
                            <a:rPr lang="en-US" altLang="en-US" sz="2000" i="1" dirty="0">
                              <a:solidFill>
                                <a:srgbClr val="000000"/>
                              </a:solidFill>
                              <a:latin typeface="Cambria Math" panose="02040503050406030204" pitchFamily="18" charset="0"/>
                              <a:cs typeface="Times New Roman" pitchFamily="18" charset="0"/>
                              <a:sym typeface="Symbol" pitchFamily="18" charset="2"/>
                            </a:rPr>
                            <m:t>3.6</m:t>
                          </m:r>
                        </m:num>
                        <m:den>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𝑛</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 </m:t>
                      </m:r>
                      <m:r>
                        <a:rPr lang="en-US" altLang="en-US" sz="2000" i="1" dirty="0">
                          <a:solidFill>
                            <a:srgbClr val="009999"/>
                          </a:solidFill>
                          <a:latin typeface="Cambria Math" panose="02040503050406030204" pitchFamily="18" charset="0"/>
                          <a:cs typeface="Times New Roman" pitchFamily="18" charset="0"/>
                          <a:sym typeface="Symbol" pitchFamily="18" charset="2"/>
                        </a:rPr>
                        <m:t>  </m:t>
                      </m:r>
                    </m:oMath>
                  </a14:m>
                  <a:r>
                    <a:rPr lang="en-US" altLang="en-US" dirty="0" smtClean="0">
                      <a:solidFill>
                        <a:srgbClr val="009999"/>
                      </a:solidFill>
                      <a:cs typeface="Times New Roman" pitchFamily="18" charset="0"/>
                      <a:sym typeface="Symbol" pitchFamily="18" charset="2"/>
                    </a:rPr>
                    <a:t>       (</a:t>
                  </a:r>
                  <a14:m>
                    <m:oMath xmlns:m="http://schemas.openxmlformats.org/officeDocument/2006/math">
                      <m:r>
                        <a:rPr lang="en-US" altLang="en-US" i="1" dirty="0" smtClean="0">
                          <a:solidFill>
                            <a:srgbClr val="009999"/>
                          </a:solidFill>
                          <a:latin typeface="Cambria Math" panose="02040503050406030204" pitchFamily="18" charset="0"/>
                          <a:cs typeface="Times New Roman" pitchFamily="18" charset="0"/>
                          <a:sym typeface="Symbol" pitchFamily="18" charset="2"/>
                        </a:rPr>
                        <m:t>𝐸</m:t>
                      </m:r>
                    </m:oMath>
                  </a14:m>
                  <a:r>
                    <a:rPr lang="en-US" altLang="en-US" dirty="0" smtClean="0">
                      <a:solidFill>
                        <a:srgbClr val="009999"/>
                      </a:solidFill>
                      <a:cs typeface="Times New Roman" pitchFamily="18" charset="0"/>
                      <a:sym typeface="Symbol" pitchFamily="18" charset="2"/>
                    </a:rPr>
                    <a:t> </a:t>
                  </a:r>
                  <a:r>
                    <a:rPr lang="en-US" altLang="en-US" dirty="0">
                      <a:solidFill>
                        <a:srgbClr val="009999"/>
                      </a:solidFill>
                      <a:cs typeface="Times New Roman" pitchFamily="18" charset="0"/>
                      <a:sym typeface="Symbol" pitchFamily="18" charset="2"/>
                    </a:rPr>
                    <a:t>in eV )</a:t>
                  </a:r>
                  <a:endParaRPr lang="en-US" altLang="en-US" i="1" dirty="0">
                    <a:solidFill>
                      <a:srgbClr val="009999"/>
                    </a:solidFill>
                    <a:sym typeface="Symbol" pitchFamily="18" charset="2"/>
                  </a:endParaRPr>
                </a:p>
              </p:txBody>
            </p:sp>
          </mc:Choice>
          <mc:Fallback xmlns="">
            <p:sp>
              <p:nvSpPr>
                <p:cNvPr id="54283" name="Rectangle 16"/>
                <p:cNvSpPr>
                  <a:spLocks noRot="1" noChangeAspect="1" noMove="1" noResize="1" noEditPoints="1" noAdjustHandles="1" noChangeArrowheads="1" noChangeShapeType="1" noTextEdit="1"/>
                </p:cNvSpPr>
                <p:nvPr/>
              </p:nvSpPr>
              <p:spPr bwMode="auto">
                <a:xfrm>
                  <a:off x="592" y="3432"/>
                  <a:ext cx="3440" cy="250"/>
                </a:xfrm>
                <a:prstGeom prst="rect">
                  <a:avLst/>
                </a:prstGeom>
                <a:blipFill>
                  <a:blip r:embed="rId7"/>
                  <a:stretch>
                    <a:fillRect t="-16667" b="-30556"/>
                  </a:stretch>
                </a:blipFill>
                <a:ln w="9525">
                  <a:noFill/>
                  <a:miter lim="800000"/>
                  <a:headEnd/>
                  <a:tailEnd/>
                </a:ln>
              </p:spPr>
              <p:txBody>
                <a:bodyPr/>
                <a:lstStyle/>
                <a:p>
                  <a:r>
                    <a:rPr lang="en-US">
                      <a:noFill/>
                    </a:rPr>
                    <a:t> </a:t>
                  </a:r>
                </a:p>
              </p:txBody>
            </p:sp>
          </mc:Fallback>
        </mc:AlternateContent>
        <p:sp>
          <p:nvSpPr>
            <p:cNvPr id="54284" name="Text Box 6"/>
            <p:cNvSpPr txBox="1">
              <a:spLocks noChangeArrowheads="1"/>
            </p:cNvSpPr>
            <p:nvPr/>
          </p:nvSpPr>
          <p:spPr bwMode="auto">
            <a:xfrm>
              <a:off x="3044" y="3419"/>
              <a:ext cx="216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energy levels</a:t>
              </a:r>
            </a:p>
          </p:txBody>
        </p:sp>
        <p:sp>
          <p:nvSpPr>
            <p:cNvPr id="54285" name="Rectangle 18"/>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extLst>
      <p:ext uri="{BB962C8B-B14F-4D97-AF65-F5344CB8AC3E}">
        <p14:creationId xmlns:p14="http://schemas.microsoft.com/office/powerpoint/2010/main" val="415083428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6"/>
              <p:cNvSpPr>
                <a:spLocks noChangeArrowheads="1"/>
              </p:cNvSpPr>
              <p:nvPr/>
            </p:nvSpPr>
            <p:spPr bwMode="auto">
              <a:xfrm>
                <a:off x="685800" y="2255838"/>
                <a:ext cx="7772400" cy="4602162"/>
              </a:xfrm>
              <a:prstGeom prst="rect">
                <a:avLst/>
              </a:prstGeom>
              <a:solidFill>
                <a:srgbClr val="CCFFCC"/>
              </a:solidFill>
              <a:ln w="9525">
                <a:noFill/>
                <a:miter lim="800000"/>
                <a:headEnd/>
                <a:tailEnd/>
              </a:ln>
            </p:spPr>
            <p:txBody>
              <a:bodyPr/>
              <a:lstStyle/>
              <a:p>
                <a:pPr eaLnBrk="1" hangingPunct="1">
                  <a:spcAft>
                    <a:spcPts val="300"/>
                  </a:spcAft>
                </a:pPr>
                <a:r>
                  <a:rPr lang="en-US" altLang="en-US" dirty="0" smtClean="0"/>
                  <a:t>PRACTICE: Find </a:t>
                </a:r>
                <a:r>
                  <a:rPr lang="en-US" altLang="en-US" i="1" dirty="0"/>
                  <a:t>E</a:t>
                </a:r>
                <a:r>
                  <a:rPr lang="en-US" altLang="en-US" baseline="-25000" dirty="0"/>
                  <a:t>1</a:t>
                </a:r>
                <a:r>
                  <a:rPr lang="en-US" altLang="en-US" dirty="0"/>
                  <a:t> through </a:t>
                </a:r>
                <a:r>
                  <a:rPr lang="en-US" altLang="en-US" i="1" dirty="0"/>
                  <a:t>E</a:t>
                </a:r>
                <a:r>
                  <a:rPr lang="en-US" altLang="en-US" baseline="-25000" dirty="0"/>
                  <a:t>5</a:t>
                </a:r>
                <a:r>
                  <a:rPr lang="en-US" altLang="en-US" dirty="0"/>
                  <a:t>                                           and compare them to the table                                          to the right:</a:t>
                </a:r>
              </a:p>
              <a:p>
                <a:pPr eaLnBrk="1" hangingPunct="1">
                  <a:spcBef>
                    <a:spcPts val="600"/>
                  </a:spcBef>
                  <a:spcAft>
                    <a:spcPts val="300"/>
                  </a:spcAft>
                </a:pPr>
                <a:r>
                  <a:rPr lang="en-US" altLang="en-US" dirty="0"/>
                  <a:t>SOLUTION:  </a:t>
                </a:r>
                <a14:m>
                  <m:oMath xmlns:m="http://schemas.openxmlformats.org/officeDocument/2006/math">
                    <m:r>
                      <a:rPr lang="en-US" altLang="en-US" sz="2000" i="1" dirty="0">
                        <a:solidFill>
                          <a:srgbClr val="000000"/>
                        </a:solidFill>
                        <a:latin typeface="Cambria Math" panose="02040503050406030204" pitchFamily="18" charset="0"/>
                        <a:cs typeface="Times New Roman" pitchFamily="18" charset="0"/>
                        <a:sym typeface="Symbol" pitchFamily="18" charset="2"/>
                      </a:rPr>
                      <m:t>𝐸</m:t>
                    </m:r>
                    <m:r>
                      <a:rPr lang="en-US" altLang="en-US" sz="2000" i="1" baseline="-25000" dirty="0" err="1">
                        <a:solidFill>
                          <a:srgbClr val="000000"/>
                        </a:solidFill>
                        <a:latin typeface="Cambria Math" panose="02040503050406030204" pitchFamily="18" charset="0"/>
                        <a:cs typeface="Times New Roman" pitchFamily="18" charset="0"/>
                        <a:sym typeface="Symbol" pitchFamily="18" charset="2"/>
                      </a:rPr>
                      <m:t>𝑛</m:t>
                    </m:r>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13.6</m:t>
                        </m:r>
                      </m:num>
                      <m:den>
                        <m:sSup>
                          <m:sSup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𝑛</m:t>
                            </m:r>
                          </m:e>
                          <m:sup>
                            <m:r>
                              <a:rPr lang="en-US" altLang="en-US" sz="2000" i="1" dirty="0">
                                <a:solidFill>
                                  <a:srgbClr val="000000"/>
                                </a:solidFill>
                                <a:latin typeface="Cambria Math" panose="02040503050406030204" pitchFamily="18" charset="0"/>
                                <a:cs typeface="Times New Roman" pitchFamily="18" charset="0"/>
                                <a:sym typeface="Symbol" pitchFamily="18" charset="2"/>
                              </a:rPr>
                              <m:t>2</m:t>
                            </m:r>
                          </m:sup>
                        </m:sSup>
                      </m:den>
                    </m:f>
                  </m:oMath>
                </a14:m>
                <a:r>
                  <a:rPr lang="en-US" altLang="en-US" dirty="0">
                    <a:solidFill>
                      <a:srgbClr val="000000"/>
                    </a:solidFill>
                    <a:cs typeface="Times New Roman" pitchFamily="18" charset="0"/>
                    <a:sym typeface="Symbol" pitchFamily="18" charset="2"/>
                  </a:rPr>
                  <a:t> eV.</a:t>
                </a:r>
              </a:p>
              <a:p>
                <a:pPr eaLnBrk="1" hangingPunct="1">
                  <a:spcBef>
                    <a:spcPts val="600"/>
                  </a:spcBef>
                  <a:spcAft>
                    <a:spcPts val="300"/>
                  </a:spcAft>
                </a:pPr>
                <a:r>
                  <a:rPr lang="en-US" altLang="en-US" i="1" dirty="0"/>
                  <a:t>      </a:t>
                </a:r>
                <a14:m>
                  <m:oMath xmlns:m="http://schemas.openxmlformats.org/officeDocument/2006/math">
                    <m:r>
                      <a:rPr lang="en-US" altLang="en-US" sz="2000" i="1" dirty="0" smtClean="0">
                        <a:latin typeface="Cambria Math" panose="02040503050406030204" pitchFamily="18" charset="0"/>
                      </a:rPr>
                      <m:t>𝐸</m:t>
                    </m:r>
                    <m:r>
                      <a:rPr lang="en-US" altLang="en-US" sz="2000" i="1" baseline="-25000" dirty="0">
                        <a:latin typeface="Cambria Math" panose="02040503050406030204" pitchFamily="18" charset="0"/>
                      </a:rPr>
                      <m:t>1</m:t>
                    </m:r>
                    <m:r>
                      <a:rPr lang="en-US" altLang="en-US" sz="2000" i="1" dirty="0">
                        <a:latin typeface="Cambria Math" panose="02040503050406030204" pitchFamily="18" charset="0"/>
                      </a:rPr>
                      <m:t>=</m:t>
                    </m:r>
                    <m:r>
                      <a:rPr lang="en-US" altLang="en-US" sz="2000" b="0" i="1" dirty="0" smtClean="0">
                        <a:latin typeface="Cambria Math" panose="02040503050406030204" pitchFamily="18" charset="0"/>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13.6</m:t>
                        </m:r>
                      </m:num>
                      <m:den>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1</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a:p>
                <a:pPr eaLnBrk="1" hangingPunct="1">
                  <a:spcBef>
                    <a:spcPts val="600"/>
                  </a:spcBef>
                  <a:spcAft>
                    <a:spcPts val="300"/>
                  </a:spcAft>
                </a:pPr>
                <a:r>
                  <a:rPr lang="en-US" altLang="en-US" i="1" dirty="0"/>
                  <a:t>      </a:t>
                </a:r>
                <a14:m>
                  <m:oMath xmlns:m="http://schemas.openxmlformats.org/officeDocument/2006/math">
                    <m:r>
                      <a:rPr lang="en-US" altLang="en-US" sz="2000" i="1" dirty="0" smtClean="0">
                        <a:latin typeface="Cambria Math" panose="02040503050406030204" pitchFamily="18" charset="0"/>
                      </a:rPr>
                      <m:t>𝐸</m:t>
                    </m:r>
                    <m:r>
                      <a:rPr lang="en-US" altLang="en-US" sz="2000" i="1" baseline="-25000" dirty="0">
                        <a:latin typeface="Cambria Math" panose="02040503050406030204" pitchFamily="18" charset="0"/>
                      </a:rPr>
                      <m:t>2</m:t>
                    </m:r>
                    <m:r>
                      <a:rPr lang="en-US" altLang="en-US" sz="2000" i="1" dirty="0">
                        <a:latin typeface="Cambria Math" panose="02040503050406030204" pitchFamily="18" charset="0"/>
                      </a:rPr>
                      <m:t>=</m:t>
                    </m:r>
                    <m:r>
                      <a:rPr lang="en-US" altLang="en-US" sz="2000" b="0" i="1" dirty="0" smtClean="0">
                        <a:latin typeface="Cambria Math" panose="02040503050406030204" pitchFamily="18" charset="0"/>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13.6</m:t>
                        </m:r>
                      </m:num>
                      <m:den>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2</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a:p>
                <a:pPr eaLnBrk="1" hangingPunct="1">
                  <a:spcBef>
                    <a:spcPts val="600"/>
                  </a:spcBef>
                  <a:spcAft>
                    <a:spcPts val="300"/>
                  </a:spcAft>
                </a:pPr>
                <a:r>
                  <a:rPr lang="en-US" altLang="en-US" i="1" dirty="0"/>
                  <a:t>      </a:t>
                </a:r>
                <a14:m>
                  <m:oMath xmlns:m="http://schemas.openxmlformats.org/officeDocument/2006/math">
                    <m:r>
                      <a:rPr lang="en-US" altLang="en-US" sz="2000" i="1" dirty="0" smtClean="0">
                        <a:latin typeface="Cambria Math" panose="02040503050406030204" pitchFamily="18" charset="0"/>
                      </a:rPr>
                      <m:t>𝐸</m:t>
                    </m:r>
                    <m:r>
                      <a:rPr lang="en-US" altLang="en-US" sz="2000" i="1" baseline="-25000" dirty="0">
                        <a:latin typeface="Cambria Math" panose="02040503050406030204" pitchFamily="18" charset="0"/>
                      </a:rPr>
                      <m:t>3</m:t>
                    </m:r>
                    <m:r>
                      <a:rPr lang="en-US" altLang="en-US" sz="2000" i="1" dirty="0">
                        <a:latin typeface="Cambria Math" panose="02040503050406030204" pitchFamily="18" charset="0"/>
                      </a:rPr>
                      <m:t>=</m:t>
                    </m:r>
                    <m:r>
                      <a:rPr lang="en-US" altLang="en-US" sz="2000" b="0" i="1" dirty="0" smtClean="0">
                        <a:latin typeface="Cambria Math" panose="02040503050406030204" pitchFamily="18" charset="0"/>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13.6</m:t>
                        </m:r>
                      </m:num>
                      <m:den>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3</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a:p>
                <a:pPr eaLnBrk="1" hangingPunct="1">
                  <a:spcBef>
                    <a:spcPts val="600"/>
                  </a:spcBef>
                  <a:spcAft>
                    <a:spcPts val="300"/>
                  </a:spcAft>
                </a:pPr>
                <a:r>
                  <a:rPr lang="en-US" altLang="en-US" i="1" dirty="0"/>
                  <a:t>      </a:t>
                </a:r>
                <a14:m>
                  <m:oMath xmlns:m="http://schemas.openxmlformats.org/officeDocument/2006/math">
                    <m:r>
                      <a:rPr lang="en-US" altLang="en-US" sz="2000" i="1" dirty="0" smtClean="0">
                        <a:latin typeface="Cambria Math" panose="02040503050406030204" pitchFamily="18" charset="0"/>
                      </a:rPr>
                      <m:t>𝐸</m:t>
                    </m:r>
                    <m:r>
                      <a:rPr lang="en-US" altLang="en-US" sz="2000" i="1" baseline="-25000" dirty="0">
                        <a:latin typeface="Cambria Math" panose="02040503050406030204" pitchFamily="18" charset="0"/>
                      </a:rPr>
                      <m:t>4</m:t>
                    </m:r>
                    <m:r>
                      <a:rPr lang="en-US" altLang="en-US" sz="2000" i="1" dirty="0">
                        <a:latin typeface="Cambria Math" panose="02040503050406030204" pitchFamily="18" charset="0"/>
                      </a:rPr>
                      <m:t>=</m:t>
                    </m:r>
                    <m:r>
                      <a:rPr lang="en-US" altLang="en-US" sz="2000" b="0" i="1" dirty="0" smtClean="0">
                        <a:latin typeface="Cambria Math" panose="02040503050406030204" pitchFamily="18" charset="0"/>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13.6</m:t>
                        </m:r>
                      </m:num>
                      <m:den>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4</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a:p>
                <a:pPr eaLnBrk="1" hangingPunct="1">
                  <a:spcBef>
                    <a:spcPts val="600"/>
                  </a:spcBef>
                  <a:spcAft>
                    <a:spcPts val="300"/>
                  </a:spcAft>
                </a:pPr>
                <a:r>
                  <a:rPr lang="en-US" altLang="en-US" i="1" dirty="0"/>
                  <a:t>      </a:t>
                </a:r>
                <a14:m>
                  <m:oMath xmlns:m="http://schemas.openxmlformats.org/officeDocument/2006/math">
                    <m:r>
                      <a:rPr lang="en-US" altLang="en-US" sz="2000" i="1" dirty="0" smtClean="0">
                        <a:latin typeface="Cambria Math" panose="02040503050406030204" pitchFamily="18" charset="0"/>
                      </a:rPr>
                      <m:t>𝐸</m:t>
                    </m:r>
                    <m:r>
                      <a:rPr lang="en-US" altLang="en-US" sz="2000" i="1" baseline="-25000" dirty="0">
                        <a:latin typeface="Cambria Math" panose="02040503050406030204" pitchFamily="18" charset="0"/>
                      </a:rPr>
                      <m:t>5</m:t>
                    </m:r>
                    <m:r>
                      <a:rPr lang="en-US" altLang="en-US" sz="2000" i="1" dirty="0">
                        <a:latin typeface="Cambria Math" panose="02040503050406030204" pitchFamily="18" charset="0"/>
                      </a:rPr>
                      <m:t>=</m:t>
                    </m:r>
                    <m:r>
                      <a:rPr lang="en-US" altLang="en-US" sz="2000" b="0" i="1" dirty="0" smtClean="0">
                        <a:latin typeface="Cambria Math" panose="02040503050406030204" pitchFamily="18" charset="0"/>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13.6</m:t>
                        </m:r>
                      </m:num>
                      <m:den>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5</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p:txBody>
          </p:sp>
        </mc:Choice>
        <mc:Fallback xmlns="">
          <p:sp>
            <p:nvSpPr>
              <p:cNvPr id="9" name="Rectangle 6"/>
              <p:cNvSpPr>
                <a:spLocks noRot="1" noChangeAspect="1" noMove="1" noResize="1" noEditPoints="1" noAdjustHandles="1" noChangeArrowheads="1" noChangeShapeType="1" noTextEdit="1"/>
              </p:cNvSpPr>
              <p:nvPr/>
            </p:nvSpPr>
            <p:spPr bwMode="auto">
              <a:xfrm>
                <a:off x="685800" y="2255838"/>
                <a:ext cx="7772400" cy="4602162"/>
              </a:xfrm>
              <a:prstGeom prst="rect">
                <a:avLst/>
              </a:prstGeom>
              <a:blipFill>
                <a:blip r:embed="rId5"/>
                <a:stretch>
                  <a:fillRect l="-1255" t="-927" r="-2196"/>
                </a:stretch>
              </a:blipFill>
              <a:ln w="9525">
                <a:noFill/>
                <a:miter lim="800000"/>
                <a:headEnd/>
                <a:tailEnd/>
              </a:ln>
            </p:spPr>
            <p:txBody>
              <a:bodyPr/>
              <a:lstStyle/>
              <a:p>
                <a:r>
                  <a:rPr lang="en-US">
                    <a:noFill/>
                  </a:rPr>
                  <a:t> </a:t>
                </a:r>
              </a:p>
            </p:txBody>
          </p:sp>
        </mc:Fallback>
      </mc:AlternateContent>
      <p:sp>
        <p:nvSpPr>
          <p:cNvPr id="552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5300" name="Rectangle 2"/>
          <p:cNvSpPr>
            <a:spLocks noChangeArrowheads="1"/>
          </p:cNvSpPr>
          <p:nvPr/>
        </p:nvSpPr>
        <p:spPr bwMode="auto">
          <a:xfrm>
            <a:off x="685800" y="1343025"/>
            <a:ext cx="7772400" cy="942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rPr>
              <a:t>The Bohr model of the hydrogen atom</a:t>
            </a:r>
          </a:p>
          <a:p>
            <a:pPr eaLnBrk="1" hangingPunct="1">
              <a:spcBef>
                <a:spcPct val="20000"/>
              </a:spcBef>
            </a:pPr>
            <a:endParaRPr lang="en-US" altLang="en-US" i="1">
              <a:solidFill>
                <a:srgbClr val="333399"/>
              </a:solidFill>
              <a:cs typeface="Times New Roman" pitchFamily="18" charset="0"/>
            </a:endParaRPr>
          </a:p>
        </p:txBody>
      </p:sp>
      <p:grpSp>
        <p:nvGrpSpPr>
          <p:cNvPr id="2" name="Group 15"/>
          <p:cNvGrpSpPr>
            <a:grpSpLocks/>
          </p:cNvGrpSpPr>
          <p:nvPr/>
        </p:nvGrpSpPr>
        <p:grpSpPr bwMode="auto">
          <a:xfrm>
            <a:off x="800100" y="1770063"/>
            <a:ext cx="7464425" cy="502490"/>
            <a:chOff x="510" y="3419"/>
            <a:chExt cx="4702" cy="291"/>
          </a:xfrm>
        </p:grpSpPr>
        <mc:AlternateContent xmlns:mc="http://schemas.openxmlformats.org/markup-compatibility/2006" xmlns:a14="http://schemas.microsoft.com/office/drawing/2010/main">
          <mc:Choice Requires="a14">
            <p:sp>
              <p:nvSpPr>
                <p:cNvPr id="55349" name="Rectangle 16"/>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000" i="1" baseline="-25000" dirty="0" err="1">
                          <a:solidFill>
                            <a:srgbClr val="000000"/>
                          </a:solidFill>
                          <a:latin typeface="Cambria Math" panose="02040503050406030204" pitchFamily="18" charset="0"/>
                          <a:cs typeface="Times New Roman" pitchFamily="18" charset="0"/>
                          <a:sym typeface="Symbol" pitchFamily="18" charset="2"/>
                        </a:rPr>
                        <m:t>𝑛</m:t>
                      </m:r>
                      <m:r>
                        <a:rPr lang="en-US" altLang="en-US" sz="2000" i="1" dirty="0">
                          <a:solidFill>
                            <a:srgbClr val="000000"/>
                          </a:solidFill>
                          <a:latin typeface="Cambria Math" panose="02040503050406030204" pitchFamily="18" charset="0"/>
                          <a:cs typeface="Times New Roman" pitchFamily="18" charset="0"/>
                          <a:sym typeface="Symbol" pitchFamily="18" charset="2"/>
                        </a:rPr>
                        <m:t>=</m:t>
                      </m:r>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13.6</m:t>
                          </m:r>
                        </m:num>
                        <m:den>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𝑛</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2000" i="1" dirty="0">
                          <a:solidFill>
                            <a:srgbClr val="000000"/>
                          </a:solidFill>
                          <a:latin typeface="Cambria Math" panose="02040503050406030204" pitchFamily="18" charset="0"/>
                          <a:cs typeface="Times New Roman" pitchFamily="18" charset="0"/>
                          <a:sym typeface="Symbol" pitchFamily="18" charset="2"/>
                        </a:rPr>
                        <m:t> </m:t>
                      </m:r>
                      <m:r>
                        <a:rPr lang="en-US" altLang="en-US" sz="2000" i="1" dirty="0">
                          <a:solidFill>
                            <a:srgbClr val="009999"/>
                          </a:solidFill>
                          <a:latin typeface="Cambria Math" panose="02040503050406030204" pitchFamily="18" charset="0"/>
                          <a:cs typeface="Times New Roman" pitchFamily="18" charset="0"/>
                          <a:sym typeface="Symbol" pitchFamily="18" charset="2"/>
                        </a:rPr>
                        <m:t>  </m:t>
                      </m:r>
                    </m:oMath>
                  </a14:m>
                  <a:r>
                    <a:rPr lang="en-US" altLang="en-US" dirty="0">
                      <a:solidFill>
                        <a:srgbClr val="009999"/>
                      </a:solidFill>
                      <a:cs typeface="Times New Roman" pitchFamily="18" charset="0"/>
                      <a:sym typeface="Symbol" pitchFamily="18" charset="2"/>
                    </a:rPr>
                    <a:t>( </a:t>
                  </a:r>
                  <a:r>
                    <a:rPr lang="en-US" altLang="en-US" i="1" dirty="0">
                      <a:solidFill>
                        <a:srgbClr val="009999"/>
                      </a:solidFill>
                      <a:cs typeface="Times New Roman" pitchFamily="18" charset="0"/>
                      <a:sym typeface="Symbol" pitchFamily="18" charset="2"/>
                    </a:rPr>
                    <a:t>E</a:t>
                  </a:r>
                  <a:r>
                    <a:rPr lang="en-US" altLang="en-US" dirty="0">
                      <a:solidFill>
                        <a:srgbClr val="009999"/>
                      </a:solidFill>
                      <a:cs typeface="Times New Roman" pitchFamily="18" charset="0"/>
                      <a:sym typeface="Symbol" pitchFamily="18" charset="2"/>
                    </a:rPr>
                    <a:t> in eV )</a:t>
                  </a:r>
                  <a:endParaRPr lang="en-US" altLang="en-US" i="1" dirty="0">
                    <a:solidFill>
                      <a:srgbClr val="009999"/>
                    </a:solidFill>
                    <a:sym typeface="Symbol" pitchFamily="18" charset="2"/>
                  </a:endParaRPr>
                </a:p>
              </p:txBody>
            </p:sp>
          </mc:Choice>
          <mc:Fallback xmlns="">
            <p:sp>
              <p:nvSpPr>
                <p:cNvPr id="55349" name="Rectangle 16"/>
                <p:cNvSpPr>
                  <a:spLocks noRot="1" noChangeAspect="1" noMove="1" noResize="1" noEditPoints="1" noAdjustHandles="1" noChangeArrowheads="1" noChangeShapeType="1" noTextEdit="1"/>
                </p:cNvSpPr>
                <p:nvPr/>
              </p:nvSpPr>
              <p:spPr bwMode="auto">
                <a:xfrm>
                  <a:off x="592" y="3432"/>
                  <a:ext cx="3440" cy="250"/>
                </a:xfrm>
                <a:prstGeom prst="rect">
                  <a:avLst/>
                </a:prstGeom>
                <a:blipFill>
                  <a:blip r:embed="rId7"/>
                  <a:stretch>
                    <a:fillRect t="-16901" b="-32394"/>
                  </a:stretch>
                </a:blipFill>
                <a:ln w="9525">
                  <a:noFill/>
                  <a:miter lim="800000"/>
                  <a:headEnd/>
                  <a:tailEnd/>
                </a:ln>
              </p:spPr>
              <p:txBody>
                <a:bodyPr/>
                <a:lstStyle/>
                <a:p>
                  <a:r>
                    <a:rPr lang="en-US">
                      <a:noFill/>
                    </a:rPr>
                    <a:t> </a:t>
                  </a:r>
                </a:p>
              </p:txBody>
            </p:sp>
          </mc:Fallback>
        </mc:AlternateContent>
        <p:sp>
          <p:nvSpPr>
            <p:cNvPr id="55350" name="Text Box 6"/>
            <p:cNvSpPr txBox="1">
              <a:spLocks noChangeArrowheads="1"/>
            </p:cNvSpPr>
            <p:nvPr/>
          </p:nvSpPr>
          <p:spPr bwMode="auto">
            <a:xfrm>
              <a:off x="3044" y="3419"/>
              <a:ext cx="216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energy levels</a:t>
              </a:r>
            </a:p>
          </p:txBody>
        </p:sp>
        <p:sp>
          <p:nvSpPr>
            <p:cNvPr id="55351" name="Rectangle 18"/>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 name="Group 7"/>
          <p:cNvGrpSpPr>
            <a:grpSpLocks/>
          </p:cNvGrpSpPr>
          <p:nvPr/>
        </p:nvGrpSpPr>
        <p:grpSpPr bwMode="auto">
          <a:xfrm>
            <a:off x="5230813" y="2297113"/>
            <a:ext cx="3676650" cy="3656012"/>
            <a:chOff x="3444" y="1488"/>
            <a:chExt cx="2316" cy="2303"/>
          </a:xfrm>
        </p:grpSpPr>
        <p:sp>
          <p:nvSpPr>
            <p:cNvPr id="55308" name="Text Box 7"/>
            <p:cNvSpPr txBox="1">
              <a:spLocks noChangeArrowheads="1"/>
            </p:cNvSpPr>
            <p:nvPr/>
          </p:nvSpPr>
          <p:spPr bwMode="auto">
            <a:xfrm>
              <a:off x="3471" y="3310"/>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1</a:t>
              </a:r>
              <a:endParaRPr lang="en-US" altLang="en-US" sz="1400" i="1"/>
            </a:p>
          </p:txBody>
        </p:sp>
        <p:sp>
          <p:nvSpPr>
            <p:cNvPr id="55309" name="Text Box 8"/>
            <p:cNvSpPr txBox="1">
              <a:spLocks noChangeArrowheads="1"/>
            </p:cNvSpPr>
            <p:nvPr/>
          </p:nvSpPr>
          <p:spPr bwMode="auto">
            <a:xfrm>
              <a:off x="5222" y="3319"/>
              <a:ext cx="538" cy="192"/>
            </a:xfrm>
            <a:prstGeom prst="rect">
              <a:avLst/>
            </a:prstGeom>
            <a:noFill/>
            <a:ln w="9525">
              <a:noFill/>
              <a:miter lim="800000"/>
              <a:headEnd/>
              <a:tailEnd/>
            </a:ln>
          </p:spPr>
          <p:txBody>
            <a:bodyPr wrap="none">
              <a:spAutoFit/>
            </a:bodyPr>
            <a:lstStyle/>
            <a:p>
              <a:pPr eaLnBrk="1" hangingPunct="1"/>
              <a:r>
                <a:rPr lang="en-US" altLang="en-US" sz="1400"/>
                <a:t>-13.6 eV</a:t>
              </a:r>
            </a:p>
          </p:txBody>
        </p:sp>
        <p:sp>
          <p:nvSpPr>
            <p:cNvPr id="55310" name="Text Box 10"/>
            <p:cNvSpPr txBox="1">
              <a:spLocks noChangeArrowheads="1"/>
            </p:cNvSpPr>
            <p:nvPr/>
          </p:nvSpPr>
          <p:spPr bwMode="auto">
            <a:xfrm>
              <a:off x="3472" y="2411"/>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2</a:t>
              </a:r>
              <a:endParaRPr lang="en-US" altLang="en-US" sz="1400" i="1"/>
            </a:p>
          </p:txBody>
        </p:sp>
        <p:sp>
          <p:nvSpPr>
            <p:cNvPr id="55311" name="Text Box 11"/>
            <p:cNvSpPr txBox="1">
              <a:spLocks noChangeArrowheads="1"/>
            </p:cNvSpPr>
            <p:nvPr/>
          </p:nvSpPr>
          <p:spPr bwMode="auto">
            <a:xfrm>
              <a:off x="5211" y="2420"/>
              <a:ext cx="538" cy="192"/>
            </a:xfrm>
            <a:prstGeom prst="rect">
              <a:avLst/>
            </a:prstGeom>
            <a:noFill/>
            <a:ln w="9525">
              <a:noFill/>
              <a:miter lim="800000"/>
              <a:headEnd/>
              <a:tailEnd/>
            </a:ln>
          </p:spPr>
          <p:txBody>
            <a:bodyPr wrap="none">
              <a:spAutoFit/>
            </a:bodyPr>
            <a:lstStyle/>
            <a:p>
              <a:pPr eaLnBrk="1" hangingPunct="1"/>
              <a:r>
                <a:rPr lang="en-US" altLang="en-US" sz="1400"/>
                <a:t>-3.40 eV</a:t>
              </a:r>
            </a:p>
          </p:txBody>
        </p:sp>
        <p:sp>
          <p:nvSpPr>
            <p:cNvPr id="55312" name="Text Box 13"/>
            <p:cNvSpPr txBox="1">
              <a:spLocks noChangeArrowheads="1"/>
            </p:cNvSpPr>
            <p:nvPr/>
          </p:nvSpPr>
          <p:spPr bwMode="auto">
            <a:xfrm>
              <a:off x="3473" y="1995"/>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3</a:t>
              </a:r>
              <a:endParaRPr lang="en-US" altLang="en-US" sz="1400" i="1"/>
            </a:p>
          </p:txBody>
        </p:sp>
        <p:sp>
          <p:nvSpPr>
            <p:cNvPr id="55313" name="Text Box 14"/>
            <p:cNvSpPr txBox="1">
              <a:spLocks noChangeArrowheads="1"/>
            </p:cNvSpPr>
            <p:nvPr/>
          </p:nvSpPr>
          <p:spPr bwMode="auto">
            <a:xfrm>
              <a:off x="5212" y="2004"/>
              <a:ext cx="538" cy="192"/>
            </a:xfrm>
            <a:prstGeom prst="rect">
              <a:avLst/>
            </a:prstGeom>
            <a:noFill/>
            <a:ln w="9525">
              <a:noFill/>
              <a:miter lim="800000"/>
              <a:headEnd/>
              <a:tailEnd/>
            </a:ln>
          </p:spPr>
          <p:txBody>
            <a:bodyPr wrap="none">
              <a:spAutoFit/>
            </a:bodyPr>
            <a:lstStyle/>
            <a:p>
              <a:pPr eaLnBrk="1" hangingPunct="1"/>
              <a:r>
                <a:rPr lang="en-US" altLang="en-US" sz="1400"/>
                <a:t>-1.51 eV</a:t>
              </a:r>
            </a:p>
          </p:txBody>
        </p:sp>
        <p:sp>
          <p:nvSpPr>
            <p:cNvPr id="55314" name="Text Box 16"/>
            <p:cNvSpPr txBox="1">
              <a:spLocks noChangeArrowheads="1"/>
            </p:cNvSpPr>
            <p:nvPr/>
          </p:nvSpPr>
          <p:spPr bwMode="auto">
            <a:xfrm>
              <a:off x="3473" y="1787"/>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4</a:t>
              </a:r>
              <a:endParaRPr lang="en-US" altLang="en-US" sz="1400" i="1"/>
            </a:p>
          </p:txBody>
        </p:sp>
        <p:sp>
          <p:nvSpPr>
            <p:cNvPr id="55315" name="Text Box 17"/>
            <p:cNvSpPr txBox="1">
              <a:spLocks noChangeArrowheads="1"/>
            </p:cNvSpPr>
            <p:nvPr/>
          </p:nvSpPr>
          <p:spPr bwMode="auto">
            <a:xfrm>
              <a:off x="5152" y="1796"/>
              <a:ext cx="600" cy="192"/>
            </a:xfrm>
            <a:prstGeom prst="rect">
              <a:avLst/>
            </a:prstGeom>
            <a:noFill/>
            <a:ln w="9525">
              <a:noFill/>
              <a:miter lim="800000"/>
              <a:headEnd/>
              <a:tailEnd/>
            </a:ln>
          </p:spPr>
          <p:txBody>
            <a:bodyPr wrap="none">
              <a:spAutoFit/>
            </a:bodyPr>
            <a:lstStyle/>
            <a:p>
              <a:pPr eaLnBrk="1" hangingPunct="1"/>
              <a:r>
                <a:rPr lang="en-US" altLang="en-US" sz="1400"/>
                <a:t>-0.850 eV</a:t>
              </a:r>
            </a:p>
          </p:txBody>
        </p:sp>
        <p:sp>
          <p:nvSpPr>
            <p:cNvPr id="55316" name="Text Box 19"/>
            <p:cNvSpPr txBox="1">
              <a:spLocks noChangeArrowheads="1"/>
            </p:cNvSpPr>
            <p:nvPr/>
          </p:nvSpPr>
          <p:spPr bwMode="auto">
            <a:xfrm>
              <a:off x="3473" y="1669"/>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5</a:t>
              </a:r>
              <a:endParaRPr lang="en-US" altLang="en-US" sz="1400" i="1"/>
            </a:p>
          </p:txBody>
        </p:sp>
        <p:sp>
          <p:nvSpPr>
            <p:cNvPr id="55317" name="Text Box 20"/>
            <p:cNvSpPr txBox="1">
              <a:spLocks noChangeArrowheads="1"/>
            </p:cNvSpPr>
            <p:nvPr/>
          </p:nvSpPr>
          <p:spPr bwMode="auto">
            <a:xfrm>
              <a:off x="5152" y="1678"/>
              <a:ext cx="600" cy="192"/>
            </a:xfrm>
            <a:prstGeom prst="rect">
              <a:avLst/>
            </a:prstGeom>
            <a:noFill/>
            <a:ln w="9525">
              <a:noFill/>
              <a:miter lim="800000"/>
              <a:headEnd/>
              <a:tailEnd/>
            </a:ln>
          </p:spPr>
          <p:txBody>
            <a:bodyPr wrap="none">
              <a:spAutoFit/>
            </a:bodyPr>
            <a:lstStyle/>
            <a:p>
              <a:pPr eaLnBrk="1" hangingPunct="1"/>
              <a:r>
                <a:rPr lang="en-US" altLang="en-US" sz="1400"/>
                <a:t>-0.544 eV</a:t>
              </a:r>
            </a:p>
          </p:txBody>
        </p:sp>
        <p:sp>
          <p:nvSpPr>
            <p:cNvPr id="55318" name="Line 22"/>
            <p:cNvSpPr>
              <a:spLocks noChangeShapeType="1"/>
            </p:cNvSpPr>
            <p:nvPr/>
          </p:nvSpPr>
          <p:spPr bwMode="auto">
            <a:xfrm>
              <a:off x="3825" y="1680"/>
              <a:ext cx="1343" cy="0"/>
            </a:xfrm>
            <a:prstGeom prst="line">
              <a:avLst/>
            </a:prstGeom>
            <a:noFill/>
            <a:ln w="9525">
              <a:solidFill>
                <a:schemeClr val="tx1"/>
              </a:solidFill>
              <a:round/>
              <a:headEnd/>
              <a:tailEnd/>
            </a:ln>
          </p:spPr>
          <p:txBody>
            <a:bodyPr/>
            <a:lstStyle/>
            <a:p>
              <a:endParaRPr lang="en-US"/>
            </a:p>
          </p:txBody>
        </p:sp>
        <p:grpSp>
          <p:nvGrpSpPr>
            <p:cNvPr id="55319" name="Group 19"/>
            <p:cNvGrpSpPr>
              <a:grpSpLocks/>
            </p:cNvGrpSpPr>
            <p:nvPr/>
          </p:nvGrpSpPr>
          <p:grpSpPr bwMode="auto">
            <a:xfrm>
              <a:off x="3828" y="1623"/>
              <a:ext cx="1355" cy="1795"/>
              <a:chOff x="3103" y="2152"/>
              <a:chExt cx="1997" cy="1795"/>
            </a:xfrm>
          </p:grpSpPr>
          <p:sp>
            <p:nvSpPr>
              <p:cNvPr id="55340" name="Line 6"/>
              <p:cNvSpPr>
                <a:spLocks noChangeShapeType="1"/>
              </p:cNvSpPr>
              <p:nvPr/>
            </p:nvSpPr>
            <p:spPr bwMode="auto">
              <a:xfrm>
                <a:off x="3103" y="3947"/>
                <a:ext cx="1995" cy="0"/>
              </a:xfrm>
              <a:prstGeom prst="line">
                <a:avLst/>
              </a:prstGeom>
              <a:noFill/>
              <a:ln w="9525">
                <a:solidFill>
                  <a:schemeClr val="tx1"/>
                </a:solidFill>
                <a:round/>
                <a:headEnd/>
                <a:tailEnd/>
              </a:ln>
            </p:spPr>
            <p:txBody>
              <a:bodyPr/>
              <a:lstStyle/>
              <a:p>
                <a:endParaRPr lang="en-US"/>
              </a:p>
            </p:txBody>
          </p:sp>
          <p:sp>
            <p:nvSpPr>
              <p:cNvPr id="55341" name="Line 9"/>
              <p:cNvSpPr>
                <a:spLocks noChangeShapeType="1"/>
              </p:cNvSpPr>
              <p:nvPr/>
            </p:nvSpPr>
            <p:spPr bwMode="auto">
              <a:xfrm>
                <a:off x="3104" y="3048"/>
                <a:ext cx="1995" cy="0"/>
              </a:xfrm>
              <a:prstGeom prst="line">
                <a:avLst/>
              </a:prstGeom>
              <a:noFill/>
              <a:ln w="9525">
                <a:solidFill>
                  <a:schemeClr val="tx1"/>
                </a:solidFill>
                <a:round/>
                <a:headEnd/>
                <a:tailEnd/>
              </a:ln>
            </p:spPr>
            <p:txBody>
              <a:bodyPr/>
              <a:lstStyle/>
              <a:p>
                <a:endParaRPr lang="en-US"/>
              </a:p>
            </p:txBody>
          </p:sp>
          <p:sp>
            <p:nvSpPr>
              <p:cNvPr id="55342" name="Line 12"/>
              <p:cNvSpPr>
                <a:spLocks noChangeShapeType="1"/>
              </p:cNvSpPr>
              <p:nvPr/>
            </p:nvSpPr>
            <p:spPr bwMode="auto">
              <a:xfrm>
                <a:off x="3105" y="2632"/>
                <a:ext cx="1995" cy="0"/>
              </a:xfrm>
              <a:prstGeom prst="line">
                <a:avLst/>
              </a:prstGeom>
              <a:noFill/>
              <a:ln w="9525">
                <a:solidFill>
                  <a:schemeClr val="tx1"/>
                </a:solidFill>
                <a:round/>
                <a:headEnd/>
                <a:tailEnd/>
              </a:ln>
            </p:spPr>
            <p:txBody>
              <a:bodyPr/>
              <a:lstStyle/>
              <a:p>
                <a:endParaRPr lang="en-US"/>
              </a:p>
            </p:txBody>
          </p:sp>
          <p:sp>
            <p:nvSpPr>
              <p:cNvPr id="55343" name="Line 15"/>
              <p:cNvSpPr>
                <a:spLocks noChangeShapeType="1"/>
              </p:cNvSpPr>
              <p:nvPr/>
            </p:nvSpPr>
            <p:spPr bwMode="auto">
              <a:xfrm>
                <a:off x="3105" y="2424"/>
                <a:ext cx="1995" cy="0"/>
              </a:xfrm>
              <a:prstGeom prst="line">
                <a:avLst/>
              </a:prstGeom>
              <a:noFill/>
              <a:ln w="9525">
                <a:solidFill>
                  <a:schemeClr val="tx1"/>
                </a:solidFill>
                <a:round/>
                <a:headEnd/>
                <a:tailEnd/>
              </a:ln>
            </p:spPr>
            <p:txBody>
              <a:bodyPr/>
              <a:lstStyle/>
              <a:p>
                <a:endParaRPr lang="en-US"/>
              </a:p>
            </p:txBody>
          </p:sp>
          <p:sp>
            <p:nvSpPr>
              <p:cNvPr id="55344" name="Line 18"/>
              <p:cNvSpPr>
                <a:spLocks noChangeShapeType="1"/>
              </p:cNvSpPr>
              <p:nvPr/>
            </p:nvSpPr>
            <p:spPr bwMode="auto">
              <a:xfrm>
                <a:off x="3105" y="2306"/>
                <a:ext cx="1995" cy="0"/>
              </a:xfrm>
              <a:prstGeom prst="line">
                <a:avLst/>
              </a:prstGeom>
              <a:noFill/>
              <a:ln w="9525">
                <a:solidFill>
                  <a:schemeClr val="tx1"/>
                </a:solidFill>
                <a:round/>
                <a:headEnd/>
                <a:tailEnd/>
              </a:ln>
            </p:spPr>
            <p:txBody>
              <a:bodyPr/>
              <a:lstStyle/>
              <a:p>
                <a:endParaRPr lang="en-US"/>
              </a:p>
            </p:txBody>
          </p:sp>
          <p:sp>
            <p:nvSpPr>
              <p:cNvPr id="55345" name="Line 21"/>
              <p:cNvSpPr>
                <a:spLocks noChangeShapeType="1"/>
              </p:cNvSpPr>
              <p:nvPr/>
            </p:nvSpPr>
            <p:spPr bwMode="auto">
              <a:xfrm>
                <a:off x="3105" y="2245"/>
                <a:ext cx="1995" cy="0"/>
              </a:xfrm>
              <a:prstGeom prst="line">
                <a:avLst/>
              </a:prstGeom>
              <a:noFill/>
              <a:ln w="9525">
                <a:solidFill>
                  <a:schemeClr val="tx1"/>
                </a:solidFill>
                <a:round/>
                <a:headEnd/>
                <a:tailEnd/>
              </a:ln>
            </p:spPr>
            <p:txBody>
              <a:bodyPr/>
              <a:lstStyle/>
              <a:p>
                <a:endParaRPr lang="en-US"/>
              </a:p>
            </p:txBody>
          </p:sp>
          <p:sp>
            <p:nvSpPr>
              <p:cNvPr id="55346" name="Line 23"/>
              <p:cNvSpPr>
                <a:spLocks noChangeShapeType="1"/>
              </p:cNvSpPr>
              <p:nvPr/>
            </p:nvSpPr>
            <p:spPr bwMode="auto">
              <a:xfrm>
                <a:off x="3105" y="2187"/>
                <a:ext cx="1995" cy="0"/>
              </a:xfrm>
              <a:prstGeom prst="line">
                <a:avLst/>
              </a:prstGeom>
              <a:noFill/>
              <a:ln w="9525">
                <a:solidFill>
                  <a:schemeClr val="tx1"/>
                </a:solidFill>
                <a:round/>
                <a:headEnd/>
                <a:tailEnd/>
              </a:ln>
            </p:spPr>
            <p:txBody>
              <a:bodyPr/>
              <a:lstStyle/>
              <a:p>
                <a:endParaRPr lang="en-US"/>
              </a:p>
            </p:txBody>
          </p:sp>
          <p:sp>
            <p:nvSpPr>
              <p:cNvPr id="55347" name="Line 25"/>
              <p:cNvSpPr>
                <a:spLocks noChangeShapeType="1"/>
              </p:cNvSpPr>
              <p:nvPr/>
            </p:nvSpPr>
            <p:spPr bwMode="auto">
              <a:xfrm>
                <a:off x="3105" y="2167"/>
                <a:ext cx="1995" cy="0"/>
              </a:xfrm>
              <a:prstGeom prst="line">
                <a:avLst/>
              </a:prstGeom>
              <a:noFill/>
              <a:ln w="9525">
                <a:solidFill>
                  <a:schemeClr val="tx1"/>
                </a:solidFill>
                <a:round/>
                <a:headEnd/>
                <a:tailEnd/>
              </a:ln>
            </p:spPr>
            <p:txBody>
              <a:bodyPr/>
              <a:lstStyle/>
              <a:p>
                <a:endParaRPr lang="en-US"/>
              </a:p>
            </p:txBody>
          </p:sp>
          <p:sp>
            <p:nvSpPr>
              <p:cNvPr id="55348" name="Line 27"/>
              <p:cNvSpPr>
                <a:spLocks noChangeShapeType="1"/>
              </p:cNvSpPr>
              <p:nvPr/>
            </p:nvSpPr>
            <p:spPr bwMode="auto">
              <a:xfrm>
                <a:off x="3105" y="2152"/>
                <a:ext cx="1995" cy="0"/>
              </a:xfrm>
              <a:prstGeom prst="line">
                <a:avLst/>
              </a:prstGeom>
              <a:noFill/>
              <a:ln w="9525">
                <a:solidFill>
                  <a:schemeClr val="tx1"/>
                </a:solidFill>
                <a:round/>
                <a:headEnd/>
                <a:tailEnd/>
              </a:ln>
            </p:spPr>
            <p:txBody>
              <a:bodyPr/>
              <a:lstStyle/>
              <a:p>
                <a:endParaRPr lang="en-US"/>
              </a:p>
            </p:txBody>
          </p:sp>
        </p:grpSp>
        <p:sp>
          <p:nvSpPr>
            <p:cNvPr id="55320" name="Text Box 29"/>
            <p:cNvSpPr txBox="1">
              <a:spLocks noChangeArrowheads="1"/>
            </p:cNvSpPr>
            <p:nvPr/>
          </p:nvSpPr>
          <p:spPr bwMode="auto">
            <a:xfrm>
              <a:off x="3444" y="1488"/>
              <a:ext cx="408" cy="231"/>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a:t>
              </a:r>
              <a:r>
                <a:rPr lang="en-US" altLang="en-US" sz="1800">
                  <a:sym typeface="Symbol" pitchFamily="18" charset="2"/>
                </a:rPr>
                <a:t></a:t>
              </a:r>
            </a:p>
          </p:txBody>
        </p:sp>
        <p:sp>
          <p:nvSpPr>
            <p:cNvPr id="55321" name="Text Box 30"/>
            <p:cNvSpPr txBox="1">
              <a:spLocks noChangeArrowheads="1"/>
            </p:cNvSpPr>
            <p:nvPr/>
          </p:nvSpPr>
          <p:spPr bwMode="auto">
            <a:xfrm>
              <a:off x="5231" y="1519"/>
              <a:ext cx="501" cy="192"/>
            </a:xfrm>
            <a:prstGeom prst="rect">
              <a:avLst/>
            </a:prstGeom>
            <a:noFill/>
            <a:ln w="9525">
              <a:noFill/>
              <a:miter lim="800000"/>
              <a:headEnd/>
              <a:tailEnd/>
            </a:ln>
          </p:spPr>
          <p:txBody>
            <a:bodyPr wrap="none">
              <a:spAutoFit/>
            </a:bodyPr>
            <a:lstStyle/>
            <a:p>
              <a:pPr eaLnBrk="1" hangingPunct="1"/>
              <a:r>
                <a:rPr lang="en-US" altLang="en-US" sz="1400"/>
                <a:t>0.00 eV</a:t>
              </a:r>
            </a:p>
          </p:txBody>
        </p:sp>
        <p:sp>
          <p:nvSpPr>
            <p:cNvPr id="55322" name="Line 43"/>
            <p:cNvSpPr>
              <a:spLocks noChangeShapeType="1"/>
            </p:cNvSpPr>
            <p:nvPr/>
          </p:nvSpPr>
          <p:spPr bwMode="auto">
            <a:xfrm>
              <a:off x="3905" y="2513"/>
              <a:ext cx="0" cy="899"/>
            </a:xfrm>
            <a:prstGeom prst="line">
              <a:avLst/>
            </a:prstGeom>
            <a:noFill/>
            <a:ln w="12700">
              <a:solidFill>
                <a:schemeClr val="tx1"/>
              </a:solidFill>
              <a:round/>
              <a:headEnd/>
              <a:tailEnd type="triangle" w="med" len="med"/>
            </a:ln>
          </p:spPr>
          <p:txBody>
            <a:bodyPr/>
            <a:lstStyle/>
            <a:p>
              <a:endParaRPr lang="en-US"/>
            </a:p>
          </p:txBody>
        </p:sp>
        <p:sp>
          <p:nvSpPr>
            <p:cNvPr id="55323" name="Line 44"/>
            <p:cNvSpPr>
              <a:spLocks noChangeShapeType="1"/>
            </p:cNvSpPr>
            <p:nvPr/>
          </p:nvSpPr>
          <p:spPr bwMode="auto">
            <a:xfrm>
              <a:off x="3973" y="2096"/>
              <a:ext cx="0" cy="1320"/>
            </a:xfrm>
            <a:prstGeom prst="line">
              <a:avLst/>
            </a:prstGeom>
            <a:noFill/>
            <a:ln w="12700">
              <a:solidFill>
                <a:schemeClr val="tx1"/>
              </a:solidFill>
              <a:round/>
              <a:headEnd/>
              <a:tailEnd type="triangle" w="med" len="med"/>
            </a:ln>
          </p:spPr>
          <p:txBody>
            <a:bodyPr/>
            <a:lstStyle/>
            <a:p>
              <a:endParaRPr lang="en-US"/>
            </a:p>
          </p:txBody>
        </p:sp>
        <p:sp>
          <p:nvSpPr>
            <p:cNvPr id="55324" name="Line 45"/>
            <p:cNvSpPr>
              <a:spLocks noChangeShapeType="1"/>
            </p:cNvSpPr>
            <p:nvPr/>
          </p:nvSpPr>
          <p:spPr bwMode="auto">
            <a:xfrm>
              <a:off x="4041" y="1897"/>
              <a:ext cx="0" cy="1517"/>
            </a:xfrm>
            <a:prstGeom prst="line">
              <a:avLst/>
            </a:prstGeom>
            <a:noFill/>
            <a:ln w="12700">
              <a:solidFill>
                <a:schemeClr val="tx1"/>
              </a:solidFill>
              <a:round/>
              <a:headEnd/>
              <a:tailEnd type="triangle" w="med" len="med"/>
            </a:ln>
          </p:spPr>
          <p:txBody>
            <a:bodyPr/>
            <a:lstStyle/>
            <a:p>
              <a:endParaRPr lang="en-US"/>
            </a:p>
          </p:txBody>
        </p:sp>
        <p:sp>
          <p:nvSpPr>
            <p:cNvPr id="55325" name="Line 46"/>
            <p:cNvSpPr>
              <a:spLocks noChangeShapeType="1"/>
            </p:cNvSpPr>
            <p:nvPr/>
          </p:nvSpPr>
          <p:spPr bwMode="auto">
            <a:xfrm>
              <a:off x="4116" y="1775"/>
              <a:ext cx="0" cy="1637"/>
            </a:xfrm>
            <a:prstGeom prst="line">
              <a:avLst/>
            </a:prstGeom>
            <a:noFill/>
            <a:ln w="12700">
              <a:solidFill>
                <a:schemeClr val="tx1"/>
              </a:solidFill>
              <a:round/>
              <a:headEnd/>
              <a:tailEnd type="triangle" w="med" len="med"/>
            </a:ln>
          </p:spPr>
          <p:txBody>
            <a:bodyPr/>
            <a:lstStyle/>
            <a:p>
              <a:endParaRPr lang="en-US"/>
            </a:p>
          </p:txBody>
        </p:sp>
        <p:sp>
          <p:nvSpPr>
            <p:cNvPr id="55326" name="AutoShape 47"/>
            <p:cNvSpPr>
              <a:spLocks/>
            </p:cNvSpPr>
            <p:nvPr/>
          </p:nvSpPr>
          <p:spPr bwMode="auto">
            <a:xfrm rot="-5400000">
              <a:off x="3918" y="3385"/>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5327" name="Text Box 48"/>
            <p:cNvSpPr txBox="1">
              <a:spLocks noChangeArrowheads="1"/>
            </p:cNvSpPr>
            <p:nvPr/>
          </p:nvSpPr>
          <p:spPr bwMode="auto">
            <a:xfrm>
              <a:off x="3968" y="3560"/>
              <a:ext cx="610" cy="231"/>
            </a:xfrm>
            <a:prstGeom prst="rect">
              <a:avLst/>
            </a:prstGeom>
            <a:noFill/>
            <a:ln w="9525">
              <a:noFill/>
              <a:miter lim="800000"/>
              <a:headEnd/>
              <a:tailEnd/>
            </a:ln>
          </p:spPr>
          <p:txBody>
            <a:bodyPr>
              <a:spAutoFit/>
            </a:bodyPr>
            <a:lstStyle/>
            <a:p>
              <a:pPr eaLnBrk="1" hangingPunct="1"/>
              <a:r>
                <a:rPr lang="en-US" altLang="en-US" sz="1800"/>
                <a:t>Lyman</a:t>
              </a:r>
            </a:p>
          </p:txBody>
        </p:sp>
        <p:sp>
          <p:nvSpPr>
            <p:cNvPr id="55328" name="Line 49"/>
            <p:cNvSpPr>
              <a:spLocks noChangeShapeType="1"/>
            </p:cNvSpPr>
            <p:nvPr/>
          </p:nvSpPr>
          <p:spPr bwMode="auto">
            <a:xfrm>
              <a:off x="4252" y="2104"/>
              <a:ext cx="0" cy="414"/>
            </a:xfrm>
            <a:prstGeom prst="line">
              <a:avLst/>
            </a:prstGeom>
            <a:noFill/>
            <a:ln w="12700">
              <a:solidFill>
                <a:schemeClr val="tx1"/>
              </a:solidFill>
              <a:round/>
              <a:headEnd/>
              <a:tailEnd type="triangle" w="med" len="med"/>
            </a:ln>
          </p:spPr>
          <p:txBody>
            <a:bodyPr/>
            <a:lstStyle/>
            <a:p>
              <a:endParaRPr lang="en-US"/>
            </a:p>
          </p:txBody>
        </p:sp>
        <p:sp>
          <p:nvSpPr>
            <p:cNvPr id="55329" name="Line 50"/>
            <p:cNvSpPr>
              <a:spLocks noChangeShapeType="1"/>
            </p:cNvSpPr>
            <p:nvPr/>
          </p:nvSpPr>
          <p:spPr bwMode="auto">
            <a:xfrm>
              <a:off x="4327" y="1898"/>
              <a:ext cx="0" cy="626"/>
            </a:xfrm>
            <a:prstGeom prst="line">
              <a:avLst/>
            </a:prstGeom>
            <a:noFill/>
            <a:ln w="12700">
              <a:solidFill>
                <a:schemeClr val="tx1"/>
              </a:solidFill>
              <a:round/>
              <a:headEnd/>
              <a:tailEnd type="triangle" w="med" len="med"/>
            </a:ln>
          </p:spPr>
          <p:txBody>
            <a:bodyPr/>
            <a:lstStyle/>
            <a:p>
              <a:endParaRPr lang="en-US"/>
            </a:p>
          </p:txBody>
        </p:sp>
        <p:sp>
          <p:nvSpPr>
            <p:cNvPr id="55330" name="Line 51"/>
            <p:cNvSpPr>
              <a:spLocks noChangeShapeType="1"/>
            </p:cNvSpPr>
            <p:nvPr/>
          </p:nvSpPr>
          <p:spPr bwMode="auto">
            <a:xfrm>
              <a:off x="4409" y="1782"/>
              <a:ext cx="0" cy="739"/>
            </a:xfrm>
            <a:prstGeom prst="line">
              <a:avLst/>
            </a:prstGeom>
            <a:noFill/>
            <a:ln w="12700">
              <a:solidFill>
                <a:schemeClr val="tx1"/>
              </a:solidFill>
              <a:round/>
              <a:headEnd/>
              <a:tailEnd type="triangle" w="med" len="med"/>
            </a:ln>
          </p:spPr>
          <p:txBody>
            <a:bodyPr/>
            <a:lstStyle/>
            <a:p>
              <a:endParaRPr lang="en-US"/>
            </a:p>
          </p:txBody>
        </p:sp>
        <p:sp>
          <p:nvSpPr>
            <p:cNvPr id="55331" name="Line 52"/>
            <p:cNvSpPr>
              <a:spLocks noChangeShapeType="1"/>
            </p:cNvSpPr>
            <p:nvPr/>
          </p:nvSpPr>
          <p:spPr bwMode="auto">
            <a:xfrm>
              <a:off x="4491" y="1711"/>
              <a:ext cx="0" cy="808"/>
            </a:xfrm>
            <a:prstGeom prst="line">
              <a:avLst/>
            </a:prstGeom>
            <a:noFill/>
            <a:ln w="12700">
              <a:solidFill>
                <a:schemeClr val="tx1"/>
              </a:solidFill>
              <a:round/>
              <a:headEnd/>
              <a:tailEnd type="triangle" w="med" len="med"/>
            </a:ln>
          </p:spPr>
          <p:txBody>
            <a:bodyPr/>
            <a:lstStyle/>
            <a:p>
              <a:endParaRPr lang="en-US"/>
            </a:p>
          </p:txBody>
        </p:sp>
        <p:sp>
          <p:nvSpPr>
            <p:cNvPr id="55332" name="AutoShape 53"/>
            <p:cNvSpPr>
              <a:spLocks/>
            </p:cNvSpPr>
            <p:nvPr/>
          </p:nvSpPr>
          <p:spPr bwMode="auto">
            <a:xfrm rot="-5400000">
              <a:off x="4280" y="2469"/>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5333" name="Text Box 54"/>
            <p:cNvSpPr txBox="1">
              <a:spLocks noChangeArrowheads="1"/>
            </p:cNvSpPr>
            <p:nvPr/>
          </p:nvSpPr>
          <p:spPr bwMode="auto">
            <a:xfrm>
              <a:off x="4125" y="2677"/>
              <a:ext cx="587" cy="231"/>
            </a:xfrm>
            <a:prstGeom prst="rect">
              <a:avLst/>
            </a:prstGeom>
            <a:noFill/>
            <a:ln w="9525">
              <a:noFill/>
              <a:miter lim="800000"/>
              <a:headEnd/>
              <a:tailEnd/>
            </a:ln>
          </p:spPr>
          <p:txBody>
            <a:bodyPr>
              <a:spAutoFit/>
            </a:bodyPr>
            <a:lstStyle/>
            <a:p>
              <a:pPr eaLnBrk="1" hangingPunct="1"/>
              <a:r>
                <a:rPr lang="en-US" altLang="en-US" sz="1800"/>
                <a:t>Balmer</a:t>
              </a:r>
            </a:p>
          </p:txBody>
        </p:sp>
        <p:sp>
          <p:nvSpPr>
            <p:cNvPr id="55334" name="Line 55"/>
            <p:cNvSpPr>
              <a:spLocks noChangeShapeType="1"/>
            </p:cNvSpPr>
            <p:nvPr/>
          </p:nvSpPr>
          <p:spPr bwMode="auto">
            <a:xfrm>
              <a:off x="4660" y="1898"/>
              <a:ext cx="0" cy="217"/>
            </a:xfrm>
            <a:prstGeom prst="line">
              <a:avLst/>
            </a:prstGeom>
            <a:noFill/>
            <a:ln w="12700">
              <a:solidFill>
                <a:schemeClr val="tx1"/>
              </a:solidFill>
              <a:round/>
              <a:headEnd/>
              <a:tailEnd type="triangle" w="med" len="med"/>
            </a:ln>
          </p:spPr>
          <p:txBody>
            <a:bodyPr/>
            <a:lstStyle/>
            <a:p>
              <a:endParaRPr lang="en-US"/>
            </a:p>
          </p:txBody>
        </p:sp>
        <p:sp>
          <p:nvSpPr>
            <p:cNvPr id="55335" name="Line 56"/>
            <p:cNvSpPr>
              <a:spLocks noChangeShapeType="1"/>
            </p:cNvSpPr>
            <p:nvPr/>
          </p:nvSpPr>
          <p:spPr bwMode="auto">
            <a:xfrm>
              <a:off x="4735" y="1783"/>
              <a:ext cx="0" cy="330"/>
            </a:xfrm>
            <a:prstGeom prst="line">
              <a:avLst/>
            </a:prstGeom>
            <a:noFill/>
            <a:ln w="12700">
              <a:solidFill>
                <a:schemeClr val="tx1"/>
              </a:solidFill>
              <a:round/>
              <a:headEnd/>
              <a:tailEnd type="triangle" w="med" len="med"/>
            </a:ln>
          </p:spPr>
          <p:txBody>
            <a:bodyPr/>
            <a:lstStyle/>
            <a:p>
              <a:endParaRPr lang="en-US"/>
            </a:p>
          </p:txBody>
        </p:sp>
        <p:sp>
          <p:nvSpPr>
            <p:cNvPr id="55336" name="Line 57"/>
            <p:cNvSpPr>
              <a:spLocks noChangeShapeType="1"/>
            </p:cNvSpPr>
            <p:nvPr/>
          </p:nvSpPr>
          <p:spPr bwMode="auto">
            <a:xfrm>
              <a:off x="4810" y="1711"/>
              <a:ext cx="0" cy="400"/>
            </a:xfrm>
            <a:prstGeom prst="line">
              <a:avLst/>
            </a:prstGeom>
            <a:noFill/>
            <a:ln w="12700">
              <a:solidFill>
                <a:schemeClr val="tx1"/>
              </a:solidFill>
              <a:round/>
              <a:headEnd/>
              <a:tailEnd type="triangle" w="med" len="med"/>
            </a:ln>
          </p:spPr>
          <p:txBody>
            <a:bodyPr/>
            <a:lstStyle/>
            <a:p>
              <a:endParaRPr lang="en-US"/>
            </a:p>
          </p:txBody>
        </p:sp>
        <p:sp>
          <p:nvSpPr>
            <p:cNvPr id="55337" name="Line 58"/>
            <p:cNvSpPr>
              <a:spLocks noChangeShapeType="1"/>
            </p:cNvSpPr>
            <p:nvPr/>
          </p:nvSpPr>
          <p:spPr bwMode="auto">
            <a:xfrm>
              <a:off x="4892" y="1674"/>
              <a:ext cx="0" cy="435"/>
            </a:xfrm>
            <a:prstGeom prst="line">
              <a:avLst/>
            </a:prstGeom>
            <a:noFill/>
            <a:ln w="12700">
              <a:solidFill>
                <a:schemeClr val="tx1"/>
              </a:solidFill>
              <a:round/>
              <a:headEnd/>
              <a:tailEnd type="triangle" w="med" len="med"/>
            </a:ln>
          </p:spPr>
          <p:txBody>
            <a:bodyPr/>
            <a:lstStyle/>
            <a:p>
              <a:endParaRPr lang="en-US"/>
            </a:p>
          </p:txBody>
        </p:sp>
        <p:sp>
          <p:nvSpPr>
            <p:cNvPr id="55338" name="AutoShape 59"/>
            <p:cNvSpPr>
              <a:spLocks/>
            </p:cNvSpPr>
            <p:nvPr/>
          </p:nvSpPr>
          <p:spPr bwMode="auto">
            <a:xfrm rot="-5400000">
              <a:off x="4687" y="2089"/>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5339" name="Text Box 60"/>
            <p:cNvSpPr txBox="1">
              <a:spLocks noChangeArrowheads="1"/>
            </p:cNvSpPr>
            <p:nvPr/>
          </p:nvSpPr>
          <p:spPr bwMode="auto">
            <a:xfrm>
              <a:off x="4478" y="2290"/>
              <a:ext cx="720" cy="231"/>
            </a:xfrm>
            <a:prstGeom prst="rect">
              <a:avLst/>
            </a:prstGeom>
            <a:noFill/>
            <a:ln w="9525">
              <a:noFill/>
              <a:miter lim="800000"/>
              <a:headEnd/>
              <a:tailEnd/>
            </a:ln>
          </p:spPr>
          <p:txBody>
            <a:bodyPr>
              <a:spAutoFit/>
            </a:bodyPr>
            <a:lstStyle/>
            <a:p>
              <a:pPr eaLnBrk="1" hangingPunct="1"/>
              <a:r>
                <a:rPr lang="en-US" altLang="en-US" sz="1800"/>
                <a:t>Paschen</a:t>
              </a:r>
            </a:p>
          </p:txBody>
        </p:sp>
      </p:grpSp>
    </p:spTree>
    <p:extLst>
      <p:ext uri="{BB962C8B-B14F-4D97-AF65-F5344CB8AC3E}">
        <p14:creationId xmlns:p14="http://schemas.microsoft.com/office/powerpoint/2010/main" val="349873991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additive="base">
                                        <p:cTn id="3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additive="base">
                                        <p:cTn id="4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 calcmode="lin" valueType="num">
                                      <p:cBhvr additive="base">
                                        <p:cTn id="5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32549" name="Rectangle 5"/>
              <p:cNvSpPr>
                <a:spLocks noChangeArrowheads="1"/>
              </p:cNvSpPr>
              <p:nvPr/>
            </p:nvSpPr>
            <p:spPr bwMode="auto">
              <a:xfrm>
                <a:off x="674688" y="1755775"/>
                <a:ext cx="7772400" cy="5102225"/>
              </a:xfrm>
              <a:prstGeom prst="rect">
                <a:avLst/>
              </a:prstGeom>
              <a:solidFill>
                <a:srgbClr val="FFFFCC"/>
              </a:solidFill>
              <a:ln w="9525">
                <a:noFill/>
                <a:miter lim="800000"/>
                <a:headEnd/>
                <a:tailEnd/>
              </a:ln>
            </p:spPr>
            <p:txBody>
              <a:bodyPr/>
              <a:lstStyle/>
              <a:p>
                <a:pPr eaLnBrk="1" hangingPunct="1">
                  <a:spcBef>
                    <a:spcPct val="20000"/>
                  </a:spcBef>
                </a:pPr>
                <a:r>
                  <a:rPr lang="en-US" altLang="en-US" dirty="0" smtClean="0">
                    <a:sym typeface="Symbol" pitchFamily="18" charset="2"/>
                  </a:rPr>
                  <a:t>EXAMPLE: Suppose an electron confined                             in a 1D </a:t>
                </a:r>
                <a:r>
                  <a:rPr lang="en-US" altLang="en-US" dirty="0">
                    <a:sym typeface="Symbol" pitchFamily="18" charset="2"/>
                  </a:rPr>
                  <a:t>box whose length is </a:t>
                </a:r>
                <a:r>
                  <a:rPr lang="en-US" altLang="en-US" i="1" dirty="0">
                    <a:sym typeface="Symbol" pitchFamily="18" charset="2"/>
                  </a:rPr>
                  <a:t>L</a:t>
                </a:r>
                <a:r>
                  <a:rPr lang="en-US" altLang="en-US" dirty="0">
                    <a:sym typeface="Symbol" pitchFamily="18" charset="2"/>
                  </a:rPr>
                  <a:t> oscillates so                                  that it’s de Broglie wave has end nodes.</a:t>
                </a:r>
              </a:p>
              <a:p>
                <a:pPr eaLnBrk="1" hangingPunct="1">
                  <a:spcBef>
                    <a:spcPct val="20000"/>
                  </a:spcBef>
                </a:pPr>
                <a:r>
                  <a:rPr lang="en-US" altLang="en-US" dirty="0">
                    <a:sym typeface="Symbol" pitchFamily="18" charset="2"/>
                  </a:rPr>
                  <a:t>(a) Show that the allowed de Broglie              wavelengths of the electron are given                                      by </a:t>
                </a:r>
                <a14:m>
                  <m:oMath xmlns:m="http://schemas.openxmlformats.org/officeDocument/2006/math">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2</m:t>
                        </m:r>
                        <m:r>
                          <a:rPr lang="en-US" altLang="en-US" sz="2000" i="1" dirty="0" smtClean="0">
                            <a:latin typeface="Cambria Math" panose="02040503050406030204" pitchFamily="18" charset="0"/>
                            <a:sym typeface="Symbol" pitchFamily="18" charset="2"/>
                          </a:rPr>
                          <m:t>𝐿</m:t>
                        </m:r>
                      </m:num>
                      <m:den>
                        <m:r>
                          <a:rPr lang="en-US" altLang="en-US" sz="2000" i="1" dirty="0" smtClean="0">
                            <a:latin typeface="Cambria Math" panose="02040503050406030204" pitchFamily="18" charset="0"/>
                            <a:sym typeface="Symbol" pitchFamily="18" charset="2"/>
                          </a:rPr>
                          <m:t>𝑛</m:t>
                        </m:r>
                      </m:den>
                    </m:f>
                  </m:oMath>
                </a14:m>
                <a:r>
                  <a:rPr lang="en-US" altLang="en-US" i="1" dirty="0">
                    <a:sym typeface="Symbol" pitchFamily="18" charset="2"/>
                  </a:rPr>
                  <a:t>, </a:t>
                </a:r>
                <a:r>
                  <a:rPr lang="en-US" altLang="en-US" dirty="0">
                    <a:sym typeface="Symbol" pitchFamily="18" charset="2"/>
                  </a:rPr>
                  <a:t>where</a:t>
                </a:r>
                <a:r>
                  <a:rPr lang="en-US" altLang="en-US" i="1"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𝑛</m:t>
                    </m:r>
                  </m:oMath>
                </a14:m>
                <a:r>
                  <a:rPr lang="en-US" altLang="en-US" i="1" dirty="0">
                    <a:sym typeface="Symbol" pitchFamily="18" charset="2"/>
                  </a:rPr>
                  <a:t> </a:t>
                </a:r>
                <a:r>
                  <a:rPr lang="en-US" altLang="en-US" dirty="0">
                    <a:sym typeface="Symbol" pitchFamily="18" charset="2"/>
                  </a:rPr>
                  <a:t>=</a:t>
                </a:r>
                <a:r>
                  <a:rPr lang="en-US" altLang="en-US" i="1" dirty="0">
                    <a:sym typeface="Symbol" pitchFamily="18" charset="2"/>
                  </a:rPr>
                  <a:t> </a:t>
                </a:r>
                <a:r>
                  <a:rPr lang="en-US" altLang="en-US" dirty="0">
                    <a:sym typeface="Symbol" pitchFamily="18" charset="2"/>
                  </a:rPr>
                  <a:t>1,2,3,….</a:t>
                </a:r>
              </a:p>
              <a:p>
                <a:pPr eaLnBrk="1" hangingPunct="1">
                  <a:spcBef>
                    <a:spcPct val="20000"/>
                  </a:spcBef>
                </a:pPr>
                <a:r>
                  <a:rPr lang="en-US" altLang="en-US" dirty="0">
                    <a:sym typeface="Symbol" pitchFamily="18" charset="2"/>
                  </a:rPr>
                  <a:t>SOLUTION:</a:t>
                </a:r>
              </a:p>
              <a:p>
                <a:pPr eaLnBrk="1" hangingPunct="1">
                  <a:spcBef>
                    <a:spcPct val="20000"/>
                  </a:spcBef>
                </a:pPr>
                <a:r>
                  <a:rPr lang="en-US" altLang="en-US" dirty="0">
                    <a:sym typeface="Symbol" pitchFamily="18" charset="2"/>
                  </a:rPr>
                  <a:t>For </a:t>
                </a:r>
                <a:r>
                  <a:rPr lang="en-US" altLang="en-US" i="1" dirty="0">
                    <a:solidFill>
                      <a:srgbClr val="FF0000"/>
                    </a:solidFill>
                    <a:sym typeface="Symbol" pitchFamily="18" charset="2"/>
                  </a:rPr>
                  <a:t>n</a:t>
                </a:r>
                <a:r>
                  <a:rPr lang="en-US" altLang="en-US" dirty="0">
                    <a:solidFill>
                      <a:srgbClr val="FF0000"/>
                    </a:solidFill>
                    <a:sym typeface="Symbol" pitchFamily="18" charset="2"/>
                  </a:rPr>
                  <a:t> = 1</a:t>
                </a:r>
                <a:r>
                  <a:rPr lang="en-US" altLang="en-US" dirty="0">
                    <a:sym typeface="Symbol" pitchFamily="18" charset="2"/>
                  </a:rPr>
                  <a:t> we see that </a:t>
                </a:r>
                <a14:m>
                  <m:oMath xmlns:m="http://schemas.openxmlformats.org/officeDocument/2006/math">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1</m:t>
                            </m:r>
                          </m:num>
                          <m:den>
                            <m:r>
                              <a:rPr lang="en-US" altLang="en-US" sz="2000" i="1" dirty="0" smtClean="0">
                                <a:latin typeface="Cambria Math" panose="02040503050406030204" pitchFamily="18" charset="0"/>
                                <a:sym typeface="Symbol" pitchFamily="18" charset="2"/>
                              </a:rPr>
                              <m:t>2</m:t>
                            </m:r>
                          </m:den>
                        </m:f>
                      </m:e>
                    </m:d>
                    <m:r>
                      <a:rPr lang="en-US" altLang="en-US" sz="2000" i="1" dirty="0" smtClean="0">
                        <a:latin typeface="Cambria Math" panose="02040503050406030204" pitchFamily="18" charset="0"/>
                        <a:ea typeface="Cambria Math" panose="02040503050406030204" pitchFamily="18" charset="0"/>
                        <a:sym typeface="Symbol" pitchFamily="18" charset="2"/>
                      </a:rPr>
                      <m:t>𝜆</m:t>
                    </m:r>
                    <m:r>
                      <a:rPr lang="en-US" altLang="en-US" sz="2000" i="1" dirty="0" smtClean="0">
                        <a:latin typeface="Cambria Math" panose="02040503050406030204" pitchFamily="18" charset="0"/>
                        <a:sym typeface="Symbol" pitchFamily="18" charset="2"/>
                      </a:rPr>
                      <m:t>= </m:t>
                    </m:r>
                    <m:r>
                      <a:rPr lang="en-US" altLang="en-US" sz="2000" i="1" dirty="0" smtClean="0">
                        <a:latin typeface="Cambria Math" panose="02040503050406030204" pitchFamily="18" charset="0"/>
                        <a:sym typeface="Symbol" pitchFamily="18" charset="2"/>
                      </a:rPr>
                      <m:t>𝐿</m:t>
                    </m:r>
                  </m:oMath>
                </a14:m>
                <a:r>
                  <a:rPr lang="en-US" altLang="en-US" dirty="0">
                    <a:sym typeface="Symbol" pitchFamily="18" charset="2"/>
                  </a:rPr>
                  <a:t> or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sym typeface="Symbol" pitchFamily="18" charset="2"/>
                      </a:rPr>
                      <m:t>λ</m:t>
                    </m:r>
                    <m:r>
                      <a:rPr lang="en-US" altLang="en-US" sz="2000" i="1" dirty="0" smtClean="0">
                        <a:latin typeface="Cambria Math" panose="02040503050406030204" pitchFamily="18" charset="0"/>
                        <a:sym typeface="Symbol" pitchFamily="18" charset="2"/>
                      </a:rPr>
                      <m:t>=</m:t>
                    </m:r>
                  </m:oMath>
                </a14:m>
                <a:endParaRPr lang="en-US" altLang="en-US" dirty="0">
                  <a:sym typeface="Symbol" pitchFamily="18" charset="2"/>
                </a:endParaRPr>
              </a:p>
              <a:p>
                <a:pPr eaLnBrk="1" hangingPunct="1">
                  <a:spcBef>
                    <a:spcPct val="20000"/>
                  </a:spcBef>
                </a:pPr>
                <a:r>
                  <a:rPr lang="en-US" altLang="en-US" dirty="0">
                    <a:sym typeface="Symbol" pitchFamily="18" charset="2"/>
                  </a:rPr>
                  <a:t>For </a:t>
                </a:r>
                <a:r>
                  <a:rPr lang="en-US" altLang="en-US" i="1" dirty="0">
                    <a:solidFill>
                      <a:srgbClr val="009900"/>
                    </a:solidFill>
                    <a:sym typeface="Symbol" pitchFamily="18" charset="2"/>
                  </a:rPr>
                  <a:t>n</a:t>
                </a:r>
                <a:r>
                  <a:rPr lang="en-US" altLang="en-US" dirty="0">
                    <a:solidFill>
                      <a:srgbClr val="009900"/>
                    </a:solidFill>
                    <a:sym typeface="Symbol" pitchFamily="18" charset="2"/>
                  </a:rPr>
                  <a:t> = 2</a:t>
                </a:r>
                <a:r>
                  <a:rPr lang="en-US" altLang="en-US" dirty="0">
                    <a:sym typeface="Symbol" pitchFamily="18" charset="2"/>
                  </a:rPr>
                  <a:t> we see that </a:t>
                </a:r>
                <a14:m>
                  <m:oMath xmlns:m="http://schemas.openxmlformats.org/officeDocument/2006/math">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2</m:t>
                            </m:r>
                          </m:num>
                          <m:den>
                            <m:r>
                              <a:rPr lang="en-US" altLang="en-US" sz="2000" i="1" dirty="0" smtClean="0">
                                <a:latin typeface="Cambria Math" panose="02040503050406030204" pitchFamily="18" charset="0"/>
                                <a:sym typeface="Symbol" pitchFamily="18" charset="2"/>
                              </a:rPr>
                              <m:t>2</m:t>
                            </m:r>
                          </m:den>
                        </m:f>
                      </m:e>
                    </m:d>
                    <m:r>
                      <a:rPr lang="en-US" altLang="en-US" sz="2000" i="1" dirty="0" smtClean="0">
                        <a:latin typeface="Cambria Math" panose="02040503050406030204" pitchFamily="18" charset="0"/>
                        <a:ea typeface="Cambria Math" panose="02040503050406030204" pitchFamily="18" charset="0"/>
                        <a:sym typeface="Symbol" pitchFamily="18" charset="2"/>
                      </a:rPr>
                      <m:t>𝜆</m:t>
                    </m:r>
                    <m:r>
                      <a:rPr lang="en-US" altLang="en-US" sz="2000" i="1" dirty="0" smtClean="0">
                        <a:latin typeface="Cambria Math" panose="02040503050406030204" pitchFamily="18" charset="0"/>
                        <a:sym typeface="Symbol" pitchFamily="18" charset="2"/>
                      </a:rPr>
                      <m:t>=</m:t>
                    </m:r>
                    <m:r>
                      <a:rPr lang="en-US" altLang="en-US" sz="2000" i="1" dirty="0" smtClean="0">
                        <a:latin typeface="Cambria Math" panose="02040503050406030204" pitchFamily="18" charset="0"/>
                        <a:sym typeface="Symbol" pitchFamily="18" charset="2"/>
                      </a:rPr>
                      <m:t>𝐿</m:t>
                    </m:r>
                  </m:oMath>
                </a14:m>
                <a:r>
                  <a:rPr lang="en-US" altLang="en-US" dirty="0">
                    <a:sym typeface="Symbol" pitchFamily="18" charset="2"/>
                  </a:rPr>
                  <a:t> or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sym typeface="Symbol" pitchFamily="18" charset="2"/>
                      </a:rPr>
                      <m:t>λ</m:t>
                    </m:r>
                    <m:r>
                      <a:rPr lang="en-US" altLang="en-US" sz="2000" i="1" dirty="0" smtClean="0">
                        <a:latin typeface="Cambria Math" panose="02040503050406030204" pitchFamily="18" charset="0"/>
                        <a:sym typeface="Symbol" pitchFamily="18" charset="2"/>
                      </a:rPr>
                      <m:t>=</m:t>
                    </m:r>
                  </m:oMath>
                </a14:m>
                <a:endParaRPr lang="en-US" altLang="en-US" dirty="0">
                  <a:sym typeface="Symbol" pitchFamily="18" charset="2"/>
                </a:endParaRPr>
              </a:p>
              <a:p>
                <a:pPr eaLnBrk="1" hangingPunct="1">
                  <a:spcBef>
                    <a:spcPct val="20000"/>
                  </a:spcBef>
                </a:pPr>
                <a:r>
                  <a:rPr lang="en-US" altLang="en-US" dirty="0">
                    <a:sym typeface="Symbol" pitchFamily="18" charset="2"/>
                  </a:rPr>
                  <a:t>For </a:t>
                </a:r>
                <a:r>
                  <a:rPr lang="en-US" altLang="en-US" i="1" dirty="0">
                    <a:solidFill>
                      <a:srgbClr val="FF00FF"/>
                    </a:solidFill>
                    <a:sym typeface="Symbol" pitchFamily="18" charset="2"/>
                  </a:rPr>
                  <a:t>n</a:t>
                </a:r>
                <a:r>
                  <a:rPr lang="en-US" altLang="en-US" dirty="0">
                    <a:solidFill>
                      <a:srgbClr val="FF00FF"/>
                    </a:solidFill>
                    <a:sym typeface="Symbol" pitchFamily="18" charset="2"/>
                  </a:rPr>
                  <a:t> = 3</a:t>
                </a:r>
                <a:r>
                  <a:rPr lang="en-US" altLang="en-US" dirty="0">
                    <a:sym typeface="Symbol" pitchFamily="18" charset="2"/>
                  </a:rPr>
                  <a:t> we see that </a:t>
                </a:r>
                <a14:m>
                  <m:oMath xmlns:m="http://schemas.openxmlformats.org/officeDocument/2006/math">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3</m:t>
                            </m:r>
                          </m:num>
                          <m:den>
                            <m:r>
                              <a:rPr lang="en-US" altLang="en-US" sz="2000" i="1" dirty="0" smtClean="0">
                                <a:latin typeface="Cambria Math" panose="02040503050406030204" pitchFamily="18" charset="0"/>
                                <a:sym typeface="Symbol" pitchFamily="18" charset="2"/>
                              </a:rPr>
                              <m:t>2</m:t>
                            </m:r>
                          </m:den>
                        </m:f>
                      </m:e>
                    </m:d>
                    <m:r>
                      <a:rPr lang="en-US" altLang="en-US" sz="2000" i="1" dirty="0" smtClean="0">
                        <a:latin typeface="Cambria Math" panose="02040503050406030204" pitchFamily="18" charset="0"/>
                        <a:ea typeface="Cambria Math" panose="02040503050406030204" pitchFamily="18" charset="0"/>
                        <a:sym typeface="Symbol" pitchFamily="18" charset="2"/>
                      </a:rPr>
                      <m:t>𝜆</m:t>
                    </m:r>
                    <m:r>
                      <a:rPr lang="en-US" altLang="en-US" sz="2000" i="1" dirty="0" smtClean="0">
                        <a:latin typeface="Cambria Math" panose="02040503050406030204" pitchFamily="18" charset="0"/>
                        <a:sym typeface="Symbol" pitchFamily="18" charset="2"/>
                      </a:rPr>
                      <m:t>=</m:t>
                    </m:r>
                    <m:r>
                      <a:rPr lang="en-US" altLang="en-US" sz="2000" i="1" dirty="0" smtClean="0">
                        <a:latin typeface="Cambria Math" panose="02040503050406030204" pitchFamily="18" charset="0"/>
                        <a:sym typeface="Symbol" pitchFamily="18" charset="2"/>
                      </a:rPr>
                      <m:t>𝐿</m:t>
                    </m:r>
                    <m:r>
                      <a:rPr lang="en-US" altLang="en-US" sz="2000" i="1" dirty="0" smtClean="0">
                        <a:latin typeface="Cambria Math" panose="02040503050406030204" pitchFamily="18" charset="0"/>
                        <a:sym typeface="Symbol" pitchFamily="18" charset="2"/>
                      </a:rPr>
                      <m:t> </m:t>
                    </m:r>
                  </m:oMath>
                </a14:m>
                <a:r>
                  <a:rPr lang="en-US" altLang="en-US" dirty="0">
                    <a:sym typeface="Symbol" pitchFamily="18" charset="2"/>
                  </a:rPr>
                  <a:t>or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sym typeface="Symbol" pitchFamily="18" charset="2"/>
                      </a:rPr>
                      <m:t>λ</m:t>
                    </m:r>
                    <m:r>
                      <a:rPr lang="en-US" altLang="en-US" sz="2000" i="1" dirty="0" smtClean="0">
                        <a:latin typeface="Cambria Math" panose="02040503050406030204" pitchFamily="18" charset="0"/>
                        <a:sym typeface="Symbol" pitchFamily="18" charset="2"/>
                      </a:rPr>
                      <m:t>=</m:t>
                    </m:r>
                  </m:oMath>
                </a14:m>
                <a:endParaRPr lang="en-US" altLang="en-US" dirty="0">
                  <a:sym typeface="Symbol" pitchFamily="18" charset="2"/>
                </a:endParaRPr>
              </a:p>
              <a:p>
                <a:pPr eaLnBrk="1" hangingPunct="1">
                  <a:spcBef>
                    <a:spcPct val="20000"/>
                  </a:spcBef>
                </a:pPr>
                <a:r>
                  <a:rPr lang="en-US" altLang="en-US" dirty="0">
                    <a:sym typeface="Symbol" pitchFamily="18" charset="2"/>
                  </a:rPr>
                  <a:t>For any </a:t>
                </a:r>
                <a:r>
                  <a:rPr lang="en-US" altLang="en-US" i="1" dirty="0">
                    <a:sym typeface="Symbol" pitchFamily="18" charset="2"/>
                  </a:rPr>
                  <a:t>n</a:t>
                </a:r>
                <a:r>
                  <a:rPr lang="en-US" altLang="en-US" dirty="0">
                    <a:sym typeface="Symbol" pitchFamily="18" charset="2"/>
                  </a:rPr>
                  <a:t> we see that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sym typeface="Symbol" pitchFamily="18" charset="2"/>
                      </a:rPr>
                      <m:t>λ</m:t>
                    </m:r>
                    <m:r>
                      <a:rPr lang="en-US" altLang="en-US" sz="2000" i="1" dirty="0" smtClean="0">
                        <a:latin typeface="Cambria Math" panose="02040503050406030204" pitchFamily="18" charset="0"/>
                        <a:sym typeface="Symbol" pitchFamily="18" charset="2"/>
                      </a:rPr>
                      <m:t>=</m:t>
                    </m:r>
                  </m:oMath>
                </a14:m>
                <a:endParaRPr lang="en-US" altLang="en-US" dirty="0">
                  <a:sym typeface="Symbol" pitchFamily="18" charset="2"/>
                </a:endParaRPr>
              </a:p>
            </p:txBody>
          </p:sp>
        </mc:Choice>
        <mc:Fallback xmlns="">
          <p:sp>
            <p:nvSpPr>
              <p:cNvPr id="1132549" name="Rectangle 5"/>
              <p:cNvSpPr>
                <a:spLocks noRot="1" noChangeAspect="1" noMove="1" noResize="1" noEditPoints="1" noAdjustHandles="1" noChangeArrowheads="1" noChangeShapeType="1" noTextEdit="1"/>
              </p:cNvSpPr>
              <p:nvPr/>
            </p:nvSpPr>
            <p:spPr bwMode="auto">
              <a:xfrm>
                <a:off x="674688" y="1755775"/>
                <a:ext cx="7772400" cy="5102225"/>
              </a:xfrm>
              <a:prstGeom prst="rect">
                <a:avLst/>
              </a:prstGeom>
              <a:blipFill>
                <a:blip r:embed="rId7"/>
                <a:stretch>
                  <a:fillRect l="-1255" t="-836" r="-14039"/>
                </a:stretch>
              </a:blipFill>
              <a:ln w="9525">
                <a:noFill/>
                <a:miter lim="800000"/>
                <a:headEnd/>
                <a:tailEnd/>
              </a:ln>
            </p:spPr>
            <p:txBody>
              <a:bodyPr/>
              <a:lstStyle/>
              <a:p>
                <a:r>
                  <a:rPr lang="en-US">
                    <a:noFill/>
                  </a:rPr>
                  <a:t> </a:t>
                </a:r>
              </a:p>
            </p:txBody>
          </p:sp>
        </mc:Fallback>
      </mc:AlternateContent>
      <p:sp>
        <p:nvSpPr>
          <p:cNvPr id="53250"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Schrödinger model of the hydrogen atom</a:t>
            </a:r>
            <a:endParaRPr lang="en-US" altLang="en-US" i="1">
              <a:solidFill>
                <a:srgbClr val="000000"/>
              </a:solidFill>
              <a:cs typeface="Times New Roman" pitchFamily="18" charset="0"/>
            </a:endParaRPr>
          </a:p>
        </p:txBody>
      </p:sp>
      <p:sp>
        <p:nvSpPr>
          <p:cNvPr id="148510" name="Rectangle 30"/>
          <p:cNvSpPr>
            <a:spLocks noChangeArrowheads="1"/>
          </p:cNvSpPr>
          <p:nvPr/>
        </p:nvSpPr>
        <p:spPr bwMode="auto">
          <a:xfrm>
            <a:off x="6640513" y="1838325"/>
            <a:ext cx="2252662" cy="225266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1800"/>
          </a:p>
        </p:txBody>
      </p:sp>
      <p:sp>
        <p:nvSpPr>
          <p:cNvPr id="148511" name="Oval 31"/>
          <p:cNvSpPr>
            <a:spLocks noChangeArrowheads="1"/>
          </p:cNvSpPr>
          <p:nvPr/>
        </p:nvSpPr>
        <p:spPr bwMode="auto">
          <a:xfrm>
            <a:off x="6629400" y="2830513"/>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148514" name="Text Box 34"/>
          <p:cNvSpPr txBox="1">
            <a:spLocks noChangeArrowheads="1"/>
          </p:cNvSpPr>
          <p:nvPr/>
        </p:nvSpPr>
        <p:spPr bwMode="auto">
          <a:xfrm>
            <a:off x="7597775" y="3763963"/>
            <a:ext cx="538163" cy="366712"/>
          </a:xfrm>
          <a:prstGeom prst="rect">
            <a:avLst/>
          </a:prstGeom>
          <a:noFill/>
          <a:ln w="9525">
            <a:noFill/>
            <a:miter lim="800000"/>
            <a:headEnd/>
            <a:tailEnd/>
          </a:ln>
        </p:spPr>
        <p:txBody>
          <a:bodyPr>
            <a:spAutoFit/>
          </a:bodyPr>
          <a:lstStyle/>
          <a:p>
            <a:pPr eaLnBrk="1" hangingPunct="1"/>
            <a:r>
              <a:rPr lang="en-US" altLang="en-US" sz="1800" i="1"/>
              <a:t>L</a:t>
            </a:r>
          </a:p>
        </p:txBody>
      </p:sp>
      <p:sp>
        <p:nvSpPr>
          <p:cNvPr id="148515" name="Line 35"/>
          <p:cNvSpPr>
            <a:spLocks noChangeShapeType="1"/>
          </p:cNvSpPr>
          <p:nvPr/>
        </p:nvSpPr>
        <p:spPr bwMode="auto">
          <a:xfrm>
            <a:off x="6640513" y="2897188"/>
            <a:ext cx="2252662" cy="0"/>
          </a:xfrm>
          <a:prstGeom prst="line">
            <a:avLst/>
          </a:prstGeom>
          <a:noFill/>
          <a:ln w="9525">
            <a:solidFill>
              <a:schemeClr val="tx1"/>
            </a:solidFill>
            <a:prstDash val="dash"/>
            <a:round/>
            <a:headEnd/>
            <a:tailEnd/>
          </a:ln>
        </p:spPr>
        <p:txBody>
          <a:bodyPr/>
          <a:lstStyle/>
          <a:p>
            <a:endParaRPr lang="en-US"/>
          </a:p>
        </p:txBody>
      </p:sp>
      <p:sp>
        <p:nvSpPr>
          <p:cNvPr id="148516" name="Freeform 36"/>
          <p:cNvSpPr>
            <a:spLocks/>
          </p:cNvSpPr>
          <p:nvPr/>
        </p:nvSpPr>
        <p:spPr bwMode="auto">
          <a:xfrm>
            <a:off x="6696075" y="2651125"/>
            <a:ext cx="2197100" cy="246063"/>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FF0000"/>
            </a:solidFill>
            <a:round/>
            <a:headEnd/>
            <a:tailEnd/>
          </a:ln>
        </p:spPr>
        <p:txBody>
          <a:bodyPr/>
          <a:lstStyle/>
          <a:p>
            <a:endParaRPr lang="en-US"/>
          </a:p>
        </p:txBody>
      </p:sp>
      <p:sp>
        <p:nvSpPr>
          <p:cNvPr id="148519" name="Freeform 39"/>
          <p:cNvSpPr>
            <a:spLocks/>
          </p:cNvSpPr>
          <p:nvPr/>
        </p:nvSpPr>
        <p:spPr bwMode="auto">
          <a:xfrm>
            <a:off x="6696075" y="2627313"/>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009900"/>
            </a:solidFill>
            <a:round/>
            <a:headEnd/>
            <a:tailEnd/>
          </a:ln>
        </p:spPr>
        <p:txBody>
          <a:bodyPr/>
          <a:lstStyle/>
          <a:p>
            <a:endParaRPr lang="en-US"/>
          </a:p>
        </p:txBody>
      </p:sp>
      <p:sp>
        <p:nvSpPr>
          <p:cNvPr id="148522" name="Freeform 42"/>
          <p:cNvSpPr>
            <a:spLocks/>
          </p:cNvSpPr>
          <p:nvPr/>
        </p:nvSpPr>
        <p:spPr bwMode="auto">
          <a:xfrm>
            <a:off x="6684963" y="2605088"/>
            <a:ext cx="2185987" cy="547687"/>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FF00FF"/>
            </a:solidFill>
            <a:round/>
            <a:headEnd/>
            <a:tailEnd/>
          </a:ln>
        </p:spPr>
        <p:txBody>
          <a:bodyPr/>
          <a:lstStyle/>
          <a:p>
            <a:endParaRPr lang="en-US"/>
          </a:p>
        </p:txBody>
      </p:sp>
      <p:sp>
        <p:nvSpPr>
          <p:cNvPr id="5633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2" name="TextBox 1"/>
          <p:cNvSpPr txBox="1"/>
          <p:nvPr/>
        </p:nvSpPr>
        <p:spPr>
          <a:xfrm>
            <a:off x="6696075" y="5724346"/>
            <a:ext cx="1815353" cy="1200329"/>
          </a:xfrm>
          <a:prstGeom prst="rect">
            <a:avLst/>
          </a:prstGeom>
          <a:noFill/>
        </p:spPr>
        <p:txBody>
          <a:bodyPr wrap="square" rtlCol="0">
            <a:spAutoFit/>
          </a:bodyPr>
          <a:lstStyle/>
          <a:p>
            <a:r>
              <a:rPr lang="en-US" altLang="en-US" sz="1800" dirty="0">
                <a:solidFill>
                  <a:srgbClr val="FF0000"/>
                </a:solidFill>
                <a:sym typeface="Symbol" pitchFamily="18" charset="2"/>
              </a:rPr>
              <a:t>Note that these are the </a:t>
            </a:r>
            <a:r>
              <a:rPr lang="en-US" altLang="en-US" sz="1800" b="1" dirty="0">
                <a:solidFill>
                  <a:srgbClr val="FF0000"/>
                </a:solidFill>
                <a:sym typeface="Symbol" pitchFamily="18" charset="2"/>
              </a:rPr>
              <a:t>resonant </a:t>
            </a:r>
            <a:r>
              <a:rPr lang="en-US" altLang="en-US" sz="1800" b="1" dirty="0" smtClean="0">
                <a:solidFill>
                  <a:srgbClr val="FF0000"/>
                </a:solidFill>
                <a:sym typeface="Symbol" pitchFamily="18" charset="2"/>
              </a:rPr>
              <a:t>frequencies.</a:t>
            </a:r>
            <a:endParaRPr lang="en-US" sz="1800" dirty="0"/>
          </a:p>
        </p:txBody>
      </p:sp>
    </p:spTree>
    <p:extLst>
      <p:ext uri="{BB962C8B-B14F-4D97-AF65-F5344CB8AC3E}">
        <p14:creationId xmlns:p14="http://schemas.microsoft.com/office/powerpoint/2010/main" val="159144289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32549">
                                            <p:txEl>
                                              <p:pRg st="0" end="0"/>
                                            </p:txEl>
                                          </p:spTgt>
                                        </p:tgtEl>
                                        <p:attrNameLst>
                                          <p:attrName>style.visibility</p:attrName>
                                        </p:attrNameLst>
                                      </p:cBhvr>
                                      <p:to>
                                        <p:strVal val="visible"/>
                                      </p:to>
                                    </p:set>
                                    <p:anim calcmode="lin" valueType="num">
                                      <p:cBhvr additive="base">
                                        <p:cTn id="13" dur="500" fill="hold"/>
                                        <p:tgtEl>
                                          <p:spTgt spid="113254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25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148510"/>
                                        </p:tgtEl>
                                        <p:attrNameLst>
                                          <p:attrName>style.visibility</p:attrName>
                                        </p:attrNameLst>
                                      </p:cBhvr>
                                      <p:to>
                                        <p:strVal val="visible"/>
                                      </p:to>
                                    </p:set>
                                    <p:animEffect transition="in" filter="diamond(out)">
                                      <p:cBhvr>
                                        <p:cTn id="19" dur="2000"/>
                                        <p:tgtEl>
                                          <p:spTgt spid="148510"/>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48514"/>
                                        </p:tgtEl>
                                        <p:attrNameLst>
                                          <p:attrName>style.visibility</p:attrName>
                                        </p:attrNameLst>
                                      </p:cBhvr>
                                      <p:to>
                                        <p:strVal val="visible"/>
                                      </p:to>
                                    </p:set>
                                    <p:anim calcmode="lin" valueType="num">
                                      <p:cBhvr additive="base">
                                        <p:cTn id="22" dur="500" fill="hold"/>
                                        <p:tgtEl>
                                          <p:spTgt spid="148514"/>
                                        </p:tgtEl>
                                        <p:attrNameLst>
                                          <p:attrName>ppt_x</p:attrName>
                                        </p:attrNameLst>
                                      </p:cBhvr>
                                      <p:tavLst>
                                        <p:tav tm="0">
                                          <p:val>
                                            <p:strVal val="1+#ppt_w/2"/>
                                          </p:val>
                                        </p:tav>
                                        <p:tav tm="100000">
                                          <p:val>
                                            <p:strVal val="#ppt_x"/>
                                          </p:val>
                                        </p:tav>
                                      </p:tavLst>
                                    </p:anim>
                                    <p:anim calcmode="lin" valueType="num">
                                      <p:cBhvr additive="base">
                                        <p:cTn id="23" dur="500" fill="hold"/>
                                        <p:tgtEl>
                                          <p:spTgt spid="1485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8511"/>
                                        </p:tgtEl>
                                        <p:attrNameLst>
                                          <p:attrName>style.visibility</p:attrName>
                                        </p:attrNameLst>
                                      </p:cBhvr>
                                      <p:to>
                                        <p:strVal val="visible"/>
                                      </p:to>
                                    </p:set>
                                    <p:animEffect transition="in" filter="fade">
                                      <p:cBhvr>
                                        <p:cTn id="28" dur="2000"/>
                                        <p:tgtEl>
                                          <p:spTgt spid="1485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8515"/>
                                        </p:tgtEl>
                                        <p:attrNameLst>
                                          <p:attrName>style.visibility</p:attrName>
                                        </p:attrNameLst>
                                      </p:cBhvr>
                                      <p:to>
                                        <p:strVal val="visible"/>
                                      </p:to>
                                    </p:set>
                                    <p:animEffect transition="in" filter="wipe(left)">
                                      <p:cBhvr>
                                        <p:cTn id="31" dur="2000"/>
                                        <p:tgtEl>
                                          <p:spTgt spid="14851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32549">
                                            <p:txEl>
                                              <p:pRg st="1" end="1"/>
                                            </p:txEl>
                                          </p:spTgt>
                                        </p:tgtEl>
                                        <p:attrNameLst>
                                          <p:attrName>style.visibility</p:attrName>
                                        </p:attrNameLst>
                                      </p:cBhvr>
                                      <p:to>
                                        <p:strVal val="visible"/>
                                      </p:to>
                                    </p:set>
                                    <p:anim calcmode="lin" valueType="num">
                                      <p:cBhvr additive="base">
                                        <p:cTn id="36" dur="500" fill="hold"/>
                                        <p:tgtEl>
                                          <p:spTgt spid="113254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325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32549">
                                            <p:txEl>
                                              <p:pRg st="2" end="2"/>
                                            </p:txEl>
                                          </p:spTgt>
                                        </p:tgtEl>
                                        <p:attrNameLst>
                                          <p:attrName>style.visibility</p:attrName>
                                        </p:attrNameLst>
                                      </p:cBhvr>
                                      <p:to>
                                        <p:strVal val="visible"/>
                                      </p:to>
                                    </p:set>
                                    <p:anim calcmode="lin" valueType="num">
                                      <p:cBhvr additive="base">
                                        <p:cTn id="42" dur="500" fill="hold"/>
                                        <p:tgtEl>
                                          <p:spTgt spid="1132549">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3254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32549">
                                            <p:txEl>
                                              <p:pRg st="3" end="3"/>
                                            </p:txEl>
                                          </p:spTgt>
                                        </p:tgtEl>
                                        <p:attrNameLst>
                                          <p:attrName>style.visibility</p:attrName>
                                        </p:attrNameLst>
                                      </p:cBhvr>
                                      <p:to>
                                        <p:strVal val="visible"/>
                                      </p:to>
                                    </p:set>
                                    <p:anim calcmode="lin" valueType="num">
                                      <p:cBhvr additive="base">
                                        <p:cTn id="48" dur="500" fill="hold"/>
                                        <p:tgtEl>
                                          <p:spTgt spid="1132549">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3254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8516"/>
                                        </p:tgtEl>
                                        <p:attrNameLst>
                                          <p:attrName>style.visibility</p:attrName>
                                        </p:attrNameLst>
                                      </p:cBhvr>
                                      <p:to>
                                        <p:strVal val="visible"/>
                                      </p:to>
                                    </p:set>
                                    <p:animEffect transition="in" filter="wipe(left)">
                                      <p:cBhvr>
                                        <p:cTn id="54" dur="2000"/>
                                        <p:tgtEl>
                                          <p:spTgt spid="148516"/>
                                        </p:tgtEl>
                                      </p:cBhvr>
                                    </p:animEffect>
                                  </p:childTnLst>
                                  <p:subTnLst>
                                    <p:audio>
                                      <p:cMediaNode>
                                        <p:cTn display="0" masterRel="sameClick">
                                          <p:stCondLst>
                                            <p:cond evt="begin" delay="0">
                                              <p:tn val="52"/>
                                            </p:cond>
                                          </p:stCondLst>
                                          <p:endCondLst>
                                            <p:cond evt="onStopAudio" delay="0">
                                              <p:tgtEl>
                                                <p:sldTgt/>
                                              </p:tgtEl>
                                            </p:cond>
                                          </p:endCondLst>
                                        </p:cTn>
                                        <p:tgtEl>
                                          <p:sndTgt r:embed="rId6" name="drumroll.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32549">
                                            <p:txEl>
                                              <p:pRg st="4" end="4"/>
                                            </p:txEl>
                                          </p:spTgt>
                                        </p:tgtEl>
                                        <p:attrNameLst>
                                          <p:attrName>style.visibility</p:attrName>
                                        </p:attrNameLst>
                                      </p:cBhvr>
                                      <p:to>
                                        <p:strVal val="visible"/>
                                      </p:to>
                                    </p:set>
                                    <p:anim calcmode="lin" valueType="num">
                                      <p:cBhvr additive="base">
                                        <p:cTn id="59" dur="500" fill="hold"/>
                                        <p:tgtEl>
                                          <p:spTgt spid="1132549">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3254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48519"/>
                                        </p:tgtEl>
                                        <p:attrNameLst>
                                          <p:attrName>style.visibility</p:attrName>
                                        </p:attrNameLst>
                                      </p:cBhvr>
                                      <p:to>
                                        <p:strVal val="visible"/>
                                      </p:to>
                                    </p:set>
                                    <p:animEffect transition="in" filter="wipe(left)">
                                      <p:cBhvr>
                                        <p:cTn id="65" dur="2000"/>
                                        <p:tgtEl>
                                          <p:spTgt spid="148519"/>
                                        </p:tgtEl>
                                      </p:cBhvr>
                                    </p:animEffect>
                                  </p:childTnLst>
                                  <p:subTnLst>
                                    <p:audio>
                                      <p:cMediaNode>
                                        <p:cTn display="0" masterRel="sameClick">
                                          <p:stCondLst>
                                            <p:cond evt="begin" delay="0">
                                              <p:tn val="63"/>
                                            </p:cond>
                                          </p:stCondLst>
                                          <p:endCondLst>
                                            <p:cond evt="onStopAudio" delay="0">
                                              <p:tgtEl>
                                                <p:sldTgt/>
                                              </p:tgtEl>
                                            </p:cond>
                                          </p:endCondLst>
                                        </p:cTn>
                                        <p:tgtEl>
                                          <p:sndTgt r:embed="rId6" name="drumroll.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132549">
                                            <p:txEl>
                                              <p:pRg st="5" end="5"/>
                                            </p:txEl>
                                          </p:spTgt>
                                        </p:tgtEl>
                                        <p:attrNameLst>
                                          <p:attrName>style.visibility</p:attrName>
                                        </p:attrNameLst>
                                      </p:cBhvr>
                                      <p:to>
                                        <p:strVal val="visible"/>
                                      </p:to>
                                    </p:set>
                                    <p:anim calcmode="lin" valueType="num">
                                      <p:cBhvr additive="base">
                                        <p:cTn id="70" dur="500" fill="hold"/>
                                        <p:tgtEl>
                                          <p:spTgt spid="1132549">
                                            <p:txEl>
                                              <p:pRg st="5"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13254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48522"/>
                                        </p:tgtEl>
                                        <p:attrNameLst>
                                          <p:attrName>style.visibility</p:attrName>
                                        </p:attrNameLst>
                                      </p:cBhvr>
                                      <p:to>
                                        <p:strVal val="visible"/>
                                      </p:to>
                                    </p:set>
                                    <p:animEffect transition="in" filter="wipe(left)">
                                      <p:cBhvr>
                                        <p:cTn id="76" dur="2000"/>
                                        <p:tgtEl>
                                          <p:spTgt spid="148522"/>
                                        </p:tgtEl>
                                      </p:cBhvr>
                                    </p:animEffect>
                                  </p:childTnLst>
                                  <p:subTnLst>
                                    <p:audio>
                                      <p:cMediaNode>
                                        <p:cTn display="0" masterRel="sameClick">
                                          <p:stCondLst>
                                            <p:cond evt="begin" delay="0">
                                              <p:tn val="74"/>
                                            </p:cond>
                                          </p:stCondLst>
                                          <p:endCondLst>
                                            <p:cond evt="onStopAudio" delay="0">
                                              <p:tgtEl>
                                                <p:sldTgt/>
                                              </p:tgtEl>
                                            </p:cond>
                                          </p:endCondLst>
                                        </p:cTn>
                                        <p:tgtEl>
                                          <p:sndTgt r:embed="rId6" name="drumroll.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32549">
                                            <p:txEl>
                                              <p:pRg st="6" end="6"/>
                                            </p:txEl>
                                          </p:spTgt>
                                        </p:tgtEl>
                                        <p:attrNameLst>
                                          <p:attrName>style.visibility</p:attrName>
                                        </p:attrNameLst>
                                      </p:cBhvr>
                                      <p:to>
                                        <p:strVal val="visible"/>
                                      </p:to>
                                    </p:set>
                                    <p:anim calcmode="lin" valueType="num">
                                      <p:cBhvr additive="base">
                                        <p:cTn id="81" dur="500" fill="hold"/>
                                        <p:tgtEl>
                                          <p:spTgt spid="1132549">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3254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10" grpId="0" animBg="1"/>
      <p:bldP spid="148511" grpId="0" animBg="1"/>
      <p:bldP spid="148514" grpId="0"/>
      <p:bldP spid="148515" grpId="0" animBg="1"/>
      <p:bldP spid="148516" grpId="0" animBg="1"/>
      <p:bldP spid="148519" grpId="0" animBg="1"/>
      <p:bldP spid="148522" grpId="0" animBg="1"/>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34596" name="Rectangle 4"/>
              <p:cNvSpPr>
                <a:spLocks noChangeArrowheads="1"/>
              </p:cNvSpPr>
              <p:nvPr/>
            </p:nvSpPr>
            <p:spPr bwMode="auto">
              <a:xfrm>
                <a:off x="674688" y="1755775"/>
                <a:ext cx="7772400" cy="5102225"/>
              </a:xfrm>
              <a:prstGeom prst="rect">
                <a:avLst/>
              </a:prstGeom>
              <a:solidFill>
                <a:srgbClr val="FFFFCC"/>
              </a:solidFill>
              <a:ln w="9525">
                <a:noFill/>
                <a:miter lim="800000"/>
                <a:headEnd/>
                <a:tailEnd/>
              </a:ln>
            </p:spPr>
            <p:txBody>
              <a:bodyPr/>
              <a:lstStyle/>
              <a:p>
                <a:pPr eaLnBrk="1" hangingPunct="1">
                  <a:spcBef>
                    <a:spcPct val="20000"/>
                  </a:spcBef>
                </a:pPr>
                <a:r>
                  <a:rPr lang="en-US" altLang="en-US" dirty="0" smtClean="0">
                    <a:sym typeface="Symbol" pitchFamily="18" charset="2"/>
                  </a:rPr>
                  <a:t>EXAMPLE: Suppose an electron confined                      in a 1D </a:t>
                </a:r>
                <a:r>
                  <a:rPr lang="en-US" altLang="en-US" dirty="0">
                    <a:sym typeface="Symbol" pitchFamily="18" charset="2"/>
                  </a:rPr>
                  <a:t>box whose length is </a:t>
                </a:r>
                <a:r>
                  <a:rPr lang="en-US" altLang="en-US" i="1" dirty="0">
                    <a:sym typeface="Symbol" pitchFamily="18" charset="2"/>
                  </a:rPr>
                  <a:t>L</a:t>
                </a:r>
                <a:r>
                  <a:rPr lang="en-US" altLang="en-US" dirty="0">
                    <a:sym typeface="Symbol" pitchFamily="18" charset="2"/>
                  </a:rPr>
                  <a:t> oscillates so                             that it’s de Broglie wave has end nodes.</a:t>
                </a:r>
              </a:p>
              <a:p>
                <a:pPr eaLnBrk="1" hangingPunct="1">
                  <a:spcBef>
                    <a:spcPct val="20000"/>
                  </a:spcBef>
                </a:pPr>
                <a:r>
                  <a:rPr lang="en-US" altLang="en-US" dirty="0">
                    <a:sym typeface="Symbol" pitchFamily="18" charset="2"/>
                  </a:rPr>
                  <a:t>(b) Show that the allowed de Broglie                                      kinetic energies are given by                                                                   </a:t>
                </a:r>
                <a14:m>
                  <m:oMath xmlns:m="http://schemas.openxmlformats.org/officeDocument/2006/math">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panose="02040503050406030204" pitchFamily="18" charset="0"/>
                            <a:sym typeface="Symbol" pitchFamily="18" charset="2"/>
                          </a:rPr>
                          <m:t>𝐸</m:t>
                        </m:r>
                      </m:e>
                      <m:sub>
                        <m:r>
                          <a:rPr lang="en-US" altLang="en-US" b="0" i="1" dirty="0" smtClean="0">
                            <a:latin typeface="Cambria Math" panose="02040503050406030204" pitchFamily="18" charset="0"/>
                            <a:sym typeface="Symbol" pitchFamily="18" charset="2"/>
                          </a:rPr>
                          <m:t>𝐾</m:t>
                        </m:r>
                      </m:sub>
                    </m:sSub>
                    <m:r>
                      <a:rPr lang="en-US" altLang="en-US" i="1" dirty="0">
                        <a:latin typeface="Cambria Math" panose="02040503050406030204" pitchFamily="18" charset="0"/>
                        <a:sym typeface="Symbol" pitchFamily="18" charset="2"/>
                      </a:rPr>
                      <m:t>=</m:t>
                    </m:r>
                    <m:f>
                      <m:fPr>
                        <m:ctrlPr>
                          <a:rPr lang="en-US" altLang="en-US" b="0" i="1" dirty="0">
                            <a:latin typeface="Cambria Math" panose="02040503050406030204" pitchFamily="18" charset="0"/>
                            <a:sym typeface="Symbol" pitchFamily="18" charset="2"/>
                          </a:rPr>
                        </m:ctrlPr>
                      </m:fPr>
                      <m:num>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𝑛</m:t>
                            </m:r>
                          </m:e>
                          <m:sup>
                            <m:r>
                              <a:rPr lang="en-US" altLang="en-US" b="0" i="1" dirty="0" smtClean="0">
                                <a:latin typeface="Cambria Math" panose="02040503050406030204" pitchFamily="18" charset="0"/>
                                <a:sym typeface="Symbol" pitchFamily="18" charset="2"/>
                              </a:rPr>
                              <m:t>2</m:t>
                            </m:r>
                          </m:sup>
                        </m:sSup>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h</m:t>
                            </m:r>
                          </m:e>
                          <m:sup>
                            <m:r>
                              <a:rPr lang="en-US" altLang="en-US" b="0" i="1" dirty="0" smtClean="0">
                                <a:latin typeface="Cambria Math" panose="02040503050406030204" pitchFamily="18" charset="0"/>
                                <a:sym typeface="Symbol" pitchFamily="18" charset="2"/>
                              </a:rPr>
                              <m:t>2</m:t>
                            </m:r>
                          </m:sup>
                        </m:sSup>
                      </m:num>
                      <m:den>
                        <m:r>
                          <a:rPr lang="en-US" altLang="en-US" i="1" dirty="0">
                            <a:latin typeface="Cambria Math" panose="02040503050406030204" pitchFamily="18" charset="0"/>
                            <a:sym typeface="Symbol" pitchFamily="18" charset="2"/>
                          </a:rPr>
                          <m:t>8</m:t>
                        </m:r>
                        <m:r>
                          <a:rPr lang="en-US" altLang="en-US" i="1" dirty="0">
                            <a:latin typeface="Cambria Math" panose="02040503050406030204" pitchFamily="18" charset="0"/>
                            <a:sym typeface="Symbol" pitchFamily="18" charset="2"/>
                          </a:rPr>
                          <m:t>𝑚</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𝐿</m:t>
                            </m:r>
                          </m:e>
                          <m:sup>
                            <m:r>
                              <a:rPr lang="en-US" altLang="en-US" b="0" i="1" dirty="0" smtClean="0">
                                <a:latin typeface="Cambria Math" panose="02040503050406030204" pitchFamily="18" charset="0"/>
                                <a:sym typeface="Symbol" pitchFamily="18" charset="2"/>
                              </a:rPr>
                              <m:t>2</m:t>
                            </m:r>
                          </m:sup>
                        </m:sSup>
                      </m:den>
                    </m:f>
                  </m:oMath>
                </a14:m>
                <a:r>
                  <a:rPr lang="en-US" altLang="en-US" i="1" dirty="0">
                    <a:sym typeface="Symbol" pitchFamily="18" charset="2"/>
                  </a:rPr>
                  <a:t>, </a:t>
                </a:r>
                <a:r>
                  <a:rPr lang="en-US" altLang="en-US" dirty="0">
                    <a:sym typeface="Symbol" pitchFamily="18" charset="2"/>
                  </a:rPr>
                  <a:t>where</a:t>
                </a:r>
                <a:r>
                  <a:rPr lang="en-US" altLang="en-US" i="1" dirty="0">
                    <a:sym typeface="Symbol" pitchFamily="18" charset="2"/>
                  </a:rPr>
                  <a:t> n </a:t>
                </a:r>
                <a:r>
                  <a:rPr lang="en-US" altLang="en-US" dirty="0">
                    <a:sym typeface="Symbol" pitchFamily="18" charset="2"/>
                  </a:rPr>
                  <a:t>=</a:t>
                </a:r>
                <a:r>
                  <a:rPr lang="en-US" altLang="en-US" i="1" dirty="0">
                    <a:sym typeface="Symbol" pitchFamily="18" charset="2"/>
                  </a:rPr>
                  <a:t> </a:t>
                </a:r>
                <a:r>
                  <a:rPr lang="en-US" altLang="en-US" dirty="0">
                    <a:sym typeface="Symbol" pitchFamily="18" charset="2"/>
                  </a:rPr>
                  <a:t>1,2,3,….</a:t>
                </a:r>
              </a:p>
              <a:p>
                <a:pPr eaLnBrk="1" hangingPunct="1">
                  <a:spcBef>
                    <a:spcPts val="0"/>
                  </a:spcBef>
                </a:pPr>
                <a:r>
                  <a:rPr lang="en-US" altLang="en-US" dirty="0">
                    <a:sym typeface="Symbol" pitchFamily="18" charset="2"/>
                  </a:rPr>
                  <a:t>SOLUTION: Use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sym typeface="Symbol" pitchFamily="18" charset="2"/>
                      </a:rPr>
                      <m:t>λ</m:t>
                    </m:r>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h</m:t>
                        </m:r>
                      </m:num>
                      <m:den>
                        <m:r>
                          <a:rPr lang="en-US" altLang="en-US" sz="2000" i="1" dirty="0" smtClean="0">
                            <a:latin typeface="Cambria Math" panose="02040503050406030204" pitchFamily="18" charset="0"/>
                            <a:sym typeface="Symbol" pitchFamily="18" charset="2"/>
                          </a:rPr>
                          <m:t>𝑝</m:t>
                        </m:r>
                      </m:den>
                    </m:f>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h</m:t>
                        </m:r>
                      </m:num>
                      <m:den>
                        <m:r>
                          <a:rPr lang="en-US" altLang="en-US" sz="2000" i="1" dirty="0" smtClean="0">
                            <a:latin typeface="Cambria Math" panose="02040503050406030204" pitchFamily="18" charset="0"/>
                            <a:sym typeface="Symbol" pitchFamily="18" charset="2"/>
                          </a:rPr>
                          <m:t>𝑚𝑣</m:t>
                        </m:r>
                      </m:den>
                    </m:f>
                  </m:oMath>
                </a14:m>
                <a:r>
                  <a:rPr lang="en-US" altLang="en-US" dirty="0">
                    <a:sym typeface="Symbol" pitchFamily="18" charset="2"/>
                  </a:rPr>
                  <a:t>.</a:t>
                </a:r>
              </a:p>
              <a:p>
                <a:pPr eaLnBrk="1" hangingPunct="1">
                  <a:spcBef>
                    <a:spcPct val="20000"/>
                  </a:spcBef>
                </a:pPr>
                <a:r>
                  <a:rPr lang="en-US" altLang="en-US" dirty="0">
                    <a:sym typeface="Symbol" pitchFamily="18" charset="2"/>
                  </a:rPr>
                  <a:t>From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sym typeface="Symbol" pitchFamily="18" charset="2"/>
                      </a:rPr>
                      <m:t>λ</m:t>
                    </m:r>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h</m:t>
                        </m:r>
                      </m:num>
                      <m:den>
                        <m:r>
                          <a:rPr lang="en-US" altLang="en-US" sz="2000" i="1" dirty="0" smtClean="0">
                            <a:latin typeface="Cambria Math" panose="02040503050406030204" pitchFamily="18" charset="0"/>
                            <a:sym typeface="Symbol" pitchFamily="18" charset="2"/>
                          </a:rPr>
                          <m:t>𝑚𝑣</m:t>
                        </m:r>
                      </m:den>
                    </m:f>
                    <m:r>
                      <a:rPr lang="en-US" altLang="en-US" sz="2000" i="1" dirty="0" smtClean="0">
                        <a:latin typeface="Cambria Math" panose="02040503050406030204" pitchFamily="18" charset="0"/>
                        <a:sym typeface="Symbol" pitchFamily="18" charset="2"/>
                      </a:rPr>
                      <m:t> </m:t>
                    </m:r>
                  </m:oMath>
                </a14:m>
                <a:r>
                  <a:rPr lang="en-US" altLang="en-US" dirty="0">
                    <a:sym typeface="Symbol" pitchFamily="18" charset="2"/>
                  </a:rPr>
                  <a:t>we get </a:t>
                </a:r>
              </a:p>
              <a:p>
                <a:pPr eaLnBrk="1" hangingPunct="1">
                  <a:spcBef>
                    <a:spcPct val="20000"/>
                  </a:spcBef>
                </a:pPr>
                <a:r>
                  <a:rPr lang="en-US" altLang="en-US" i="1" dirty="0">
                    <a:sym typeface="Symbol" pitchFamily="18" charset="2"/>
                  </a:rPr>
                  <a:t>       </a:t>
                </a:r>
                <a14:m>
                  <m:oMath xmlns:m="http://schemas.openxmlformats.org/officeDocument/2006/math">
                    <m:r>
                      <a:rPr lang="en-US" altLang="en-US" sz="2000" i="1" dirty="0" smtClean="0">
                        <a:latin typeface="Cambria Math" panose="02040503050406030204" pitchFamily="18" charset="0"/>
                        <a:ea typeface="Cambria Math" panose="02040503050406030204" pitchFamily="18" charset="0"/>
                        <a:sym typeface="Symbol" pitchFamily="18" charset="2"/>
                      </a:rPr>
                      <m:t>𝜆</m:t>
                    </m:r>
                    <m:r>
                      <a:rPr lang="en-US" altLang="en-US" sz="2000" i="1" dirty="0" smtClean="0">
                        <a:latin typeface="Cambria Math" panose="02040503050406030204" pitchFamily="18" charset="0"/>
                        <a:sym typeface="Symbol" pitchFamily="18" charset="2"/>
                      </a:rPr>
                      <m:t>=</m:t>
                    </m:r>
                  </m:oMath>
                </a14:m>
                <a:endParaRPr lang="en-US" altLang="en-US" dirty="0">
                  <a:sym typeface="Symbol" pitchFamily="18" charset="2"/>
                </a:endParaRPr>
              </a:p>
              <a:p>
                <a:pPr eaLnBrk="1" hangingPunct="1">
                  <a:spcBef>
                    <a:spcPct val="20000"/>
                  </a:spcBef>
                </a:pPr>
                <a:r>
                  <a:rPr lang="en-US" altLang="en-US" dirty="0">
                    <a:sym typeface="Symbol" pitchFamily="18" charset="2"/>
                  </a:rPr>
                  <a:t>From </a:t>
                </a:r>
                <a:r>
                  <a:rPr lang="en-US" altLang="en-US" i="1" dirty="0">
                    <a:sym typeface="Symbol" pitchFamily="18" charset="2"/>
                  </a:rPr>
                  <a:t>E</a:t>
                </a:r>
                <a:r>
                  <a:rPr lang="en-US" altLang="en-US" baseline="-25000" dirty="0">
                    <a:sym typeface="Symbol" pitchFamily="18" charset="2"/>
                  </a:rPr>
                  <a:t>K</a:t>
                </a:r>
                <a:r>
                  <a:rPr lang="en-US" altLang="en-US" dirty="0">
                    <a:sym typeface="Symbol" pitchFamily="18" charset="2"/>
                  </a:rPr>
                  <a:t> = </a:t>
                </a:r>
                <a:r>
                  <a:rPr lang="en-US" altLang="en-US" dirty="0" smtClean="0">
                    <a:sym typeface="Symbol" pitchFamily="18" charset="2"/>
                  </a:rPr>
                  <a:t>(½)</a:t>
                </a:r>
                <a:r>
                  <a:rPr lang="en-US" altLang="en-US" i="1" dirty="0" smtClean="0">
                    <a:sym typeface="Symbol" pitchFamily="18" charset="2"/>
                  </a:rPr>
                  <a:t>mv</a:t>
                </a:r>
                <a:r>
                  <a:rPr lang="en-US" altLang="en-US" baseline="30000" dirty="0" smtClean="0">
                    <a:sym typeface="Symbol" pitchFamily="18" charset="2"/>
                  </a:rPr>
                  <a:t>2</a:t>
                </a:r>
                <a:r>
                  <a:rPr lang="en-US" altLang="en-US" dirty="0" smtClean="0">
                    <a:sym typeface="Symbol" pitchFamily="18" charset="2"/>
                  </a:rPr>
                  <a:t> </a:t>
                </a:r>
                <a:r>
                  <a:rPr lang="en-US" altLang="en-US" dirty="0">
                    <a:sym typeface="Symbol" pitchFamily="18" charset="2"/>
                  </a:rPr>
                  <a:t>we get</a:t>
                </a:r>
              </a:p>
              <a:p>
                <a:pPr eaLnBrk="1" hangingPunct="1">
                  <a:spcBef>
                    <a:spcPts val="1200"/>
                  </a:spcBef>
                </a:pPr>
                <a:r>
                  <a:rPr lang="en-US" altLang="en-US" i="1" dirty="0">
                    <a:sym typeface="Symbol" pitchFamily="18" charset="2"/>
                  </a:rPr>
                  <a:t>     </a:t>
                </a:r>
                <a14:m>
                  <m:oMath xmlns:m="http://schemas.openxmlformats.org/officeDocument/2006/math">
                    <m:sSub>
                      <m:sSubPr>
                        <m:ctrlPr>
                          <a:rPr lang="en-US" altLang="en-US" sz="2000" b="0" i="1" dirty="0" smtClean="0">
                            <a:latin typeface="Cambria Math" panose="02040503050406030204" pitchFamily="18" charset="0"/>
                            <a:sym typeface="Symbol" pitchFamily="18" charset="2"/>
                          </a:rPr>
                        </m:ctrlPr>
                      </m:sSubPr>
                      <m:e>
                        <m:r>
                          <a:rPr lang="en-US" altLang="en-US" sz="2000" i="1" dirty="0" smtClean="0">
                            <a:latin typeface="Cambria Math" panose="02040503050406030204" pitchFamily="18" charset="0"/>
                            <a:sym typeface="Symbol" pitchFamily="18" charset="2"/>
                          </a:rPr>
                          <m:t>𝐸</m:t>
                        </m:r>
                      </m:e>
                      <m:sub>
                        <m:r>
                          <a:rPr lang="en-US" altLang="en-US" sz="2000" b="0" i="1" dirty="0" smtClean="0">
                            <a:latin typeface="Cambria Math" panose="02040503050406030204" pitchFamily="18" charset="0"/>
                            <a:sym typeface="Symbol" pitchFamily="18" charset="2"/>
                          </a:rPr>
                          <m:t>𝐾</m:t>
                        </m:r>
                      </m:sub>
                    </m:sSub>
                    <m:r>
                      <a:rPr lang="en-US" altLang="en-US" sz="2000" i="1" dirty="0">
                        <a:latin typeface="Cambria Math" panose="02040503050406030204" pitchFamily="18" charset="0"/>
                        <a:sym typeface="Symbol" pitchFamily="18" charset="2"/>
                      </a:rPr>
                      <m:t>=</m:t>
                    </m:r>
                  </m:oMath>
                </a14:m>
                <a:r>
                  <a:rPr lang="en-US" altLang="en-US" dirty="0" smtClean="0">
                    <a:sym typeface="Symbol" pitchFamily="18" charset="2"/>
                  </a:rPr>
                  <a:t> </a:t>
                </a:r>
                <a:endParaRPr lang="en-US" altLang="en-US" dirty="0">
                  <a:sym typeface="Symbol" pitchFamily="18" charset="2"/>
                </a:endParaRPr>
              </a:p>
            </p:txBody>
          </p:sp>
        </mc:Choice>
        <mc:Fallback xmlns="">
          <p:sp>
            <p:nvSpPr>
              <p:cNvPr id="1134596" name="Rectangle 4"/>
              <p:cNvSpPr>
                <a:spLocks noRot="1" noChangeAspect="1" noMove="1" noResize="1" noEditPoints="1" noAdjustHandles="1" noChangeArrowheads="1" noChangeShapeType="1" noTextEdit="1"/>
              </p:cNvSpPr>
              <p:nvPr/>
            </p:nvSpPr>
            <p:spPr bwMode="auto">
              <a:xfrm>
                <a:off x="674688" y="1755775"/>
                <a:ext cx="7772400" cy="5102225"/>
              </a:xfrm>
              <a:prstGeom prst="rect">
                <a:avLst/>
              </a:prstGeom>
              <a:blipFill>
                <a:blip r:embed="rId5"/>
                <a:stretch>
                  <a:fillRect l="-1255" t="-836" r="-25804"/>
                </a:stretch>
              </a:blipFill>
              <a:ln w="9525">
                <a:noFill/>
                <a:miter lim="800000"/>
                <a:headEnd/>
                <a:tailEnd/>
              </a:ln>
            </p:spPr>
            <p:txBody>
              <a:bodyPr/>
              <a:lstStyle/>
              <a:p>
                <a:r>
                  <a:rPr lang="en-US">
                    <a:noFill/>
                  </a:rPr>
                  <a:t> </a:t>
                </a:r>
              </a:p>
            </p:txBody>
          </p:sp>
        </mc:Fallback>
      </mc:AlternateContent>
      <p:sp>
        <p:nvSpPr>
          <p:cNvPr id="57347" name="Rectangle 30"/>
          <p:cNvSpPr>
            <a:spLocks noChangeArrowheads="1"/>
          </p:cNvSpPr>
          <p:nvPr/>
        </p:nvSpPr>
        <p:spPr bwMode="auto">
          <a:xfrm>
            <a:off x="6640513" y="1838325"/>
            <a:ext cx="2252662" cy="225266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1800"/>
          </a:p>
        </p:txBody>
      </p:sp>
      <p:sp>
        <p:nvSpPr>
          <p:cNvPr id="57348" name="Text Box 34"/>
          <p:cNvSpPr txBox="1">
            <a:spLocks noChangeArrowheads="1"/>
          </p:cNvSpPr>
          <p:nvPr/>
        </p:nvSpPr>
        <p:spPr bwMode="auto">
          <a:xfrm>
            <a:off x="7597775" y="3763963"/>
            <a:ext cx="538163" cy="366712"/>
          </a:xfrm>
          <a:prstGeom prst="rect">
            <a:avLst/>
          </a:prstGeom>
          <a:noFill/>
          <a:ln w="9525">
            <a:noFill/>
            <a:miter lim="800000"/>
            <a:headEnd/>
            <a:tailEnd/>
          </a:ln>
        </p:spPr>
        <p:txBody>
          <a:bodyPr>
            <a:spAutoFit/>
          </a:bodyPr>
          <a:lstStyle/>
          <a:p>
            <a:pPr eaLnBrk="1" hangingPunct="1"/>
            <a:r>
              <a:rPr lang="en-US" altLang="en-US" sz="1800" i="1"/>
              <a:t>L</a:t>
            </a:r>
          </a:p>
        </p:txBody>
      </p:sp>
      <p:grpSp>
        <p:nvGrpSpPr>
          <p:cNvPr id="2" name="Group 73"/>
          <p:cNvGrpSpPr>
            <a:grpSpLocks/>
          </p:cNvGrpSpPr>
          <p:nvPr/>
        </p:nvGrpSpPr>
        <p:grpSpPr bwMode="auto">
          <a:xfrm>
            <a:off x="6683375" y="3321050"/>
            <a:ext cx="2201863" cy="574675"/>
            <a:chOff x="3905" y="3181"/>
            <a:chExt cx="1387" cy="362"/>
          </a:xfrm>
        </p:grpSpPr>
        <p:sp>
          <p:nvSpPr>
            <p:cNvPr id="57370" name="Freeform 71"/>
            <p:cNvSpPr>
              <a:spLocks/>
            </p:cNvSpPr>
            <p:nvPr/>
          </p:nvSpPr>
          <p:spPr bwMode="auto">
            <a:xfrm flipV="1">
              <a:off x="3915" y="3198"/>
              <a:ext cx="1377" cy="345"/>
            </a:xfrm>
            <a:custGeom>
              <a:avLst/>
              <a:gdLst>
                <a:gd name="T0" fmla="*/ 0 w 1377"/>
                <a:gd name="T1" fmla="*/ 184 h 345"/>
                <a:gd name="T2" fmla="*/ 225 w 1377"/>
                <a:gd name="T3" fmla="*/ 1 h 345"/>
                <a:gd name="T4" fmla="*/ 471 w 1377"/>
                <a:gd name="T5" fmla="*/ 191 h 345"/>
                <a:gd name="T6" fmla="*/ 696 w 1377"/>
                <a:gd name="T7" fmla="*/ 345 h 345"/>
                <a:gd name="T8" fmla="*/ 920 w 1377"/>
                <a:gd name="T9" fmla="*/ 191 h 345"/>
                <a:gd name="T10" fmla="*/ 1159 w 1377"/>
                <a:gd name="T11" fmla="*/ 29 h 345"/>
                <a:gd name="T12" fmla="*/ 1377 w 1377"/>
                <a:gd name="T13" fmla="*/ 17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57371" name="Freeform 72"/>
            <p:cNvSpPr>
              <a:spLocks/>
            </p:cNvSpPr>
            <p:nvPr/>
          </p:nvSpPr>
          <p:spPr bwMode="auto">
            <a:xfrm>
              <a:off x="3905" y="3181"/>
              <a:ext cx="1377" cy="345"/>
            </a:xfrm>
            <a:custGeom>
              <a:avLst/>
              <a:gdLst>
                <a:gd name="T0" fmla="*/ 0 w 1377"/>
                <a:gd name="T1" fmla="*/ 184 h 345"/>
                <a:gd name="T2" fmla="*/ 225 w 1377"/>
                <a:gd name="T3" fmla="*/ 1 h 345"/>
                <a:gd name="T4" fmla="*/ 471 w 1377"/>
                <a:gd name="T5" fmla="*/ 191 h 345"/>
                <a:gd name="T6" fmla="*/ 696 w 1377"/>
                <a:gd name="T7" fmla="*/ 345 h 345"/>
                <a:gd name="T8" fmla="*/ 920 w 1377"/>
                <a:gd name="T9" fmla="*/ 191 h 345"/>
                <a:gd name="T10" fmla="*/ 1159 w 1377"/>
                <a:gd name="T11" fmla="*/ 29 h 345"/>
                <a:gd name="T12" fmla="*/ 1377 w 1377"/>
                <a:gd name="T13" fmla="*/ 17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grpSp>
        <p:nvGrpSpPr>
          <p:cNvPr id="3" name="Group 68"/>
          <p:cNvGrpSpPr>
            <a:grpSpLocks/>
          </p:cNvGrpSpPr>
          <p:nvPr/>
        </p:nvGrpSpPr>
        <p:grpSpPr bwMode="auto">
          <a:xfrm>
            <a:off x="6702425" y="2574925"/>
            <a:ext cx="2189163" cy="541338"/>
            <a:chOff x="3770" y="151"/>
            <a:chExt cx="1379" cy="341"/>
          </a:xfrm>
        </p:grpSpPr>
        <p:sp>
          <p:nvSpPr>
            <p:cNvPr id="57368" name="Freeform 66"/>
            <p:cNvSpPr>
              <a:spLocks/>
            </p:cNvSpPr>
            <p:nvPr/>
          </p:nvSpPr>
          <p:spPr bwMode="auto">
            <a:xfrm flipV="1">
              <a:off x="3772" y="160"/>
              <a:ext cx="1377" cy="332"/>
            </a:xfrm>
            <a:custGeom>
              <a:avLst/>
              <a:gdLst>
                <a:gd name="T0" fmla="*/ 0 w 1377"/>
                <a:gd name="T1" fmla="*/ 170 h 332"/>
                <a:gd name="T2" fmla="*/ 323 w 1377"/>
                <a:gd name="T3" fmla="*/ 1 h 332"/>
                <a:gd name="T4" fmla="*/ 654 w 1377"/>
                <a:gd name="T5" fmla="*/ 163 h 332"/>
                <a:gd name="T6" fmla="*/ 1019 w 1377"/>
                <a:gd name="T7" fmla="*/ 331 h 332"/>
                <a:gd name="T8" fmla="*/ 1377 w 1377"/>
                <a:gd name="T9" fmla="*/ 170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57369" name="Freeform 67"/>
            <p:cNvSpPr>
              <a:spLocks/>
            </p:cNvSpPr>
            <p:nvPr/>
          </p:nvSpPr>
          <p:spPr bwMode="auto">
            <a:xfrm>
              <a:off x="3770" y="151"/>
              <a:ext cx="1377" cy="332"/>
            </a:xfrm>
            <a:custGeom>
              <a:avLst/>
              <a:gdLst>
                <a:gd name="T0" fmla="*/ 0 w 1377"/>
                <a:gd name="T1" fmla="*/ 170 h 332"/>
                <a:gd name="T2" fmla="*/ 323 w 1377"/>
                <a:gd name="T3" fmla="*/ 1 h 332"/>
                <a:gd name="T4" fmla="*/ 654 w 1377"/>
                <a:gd name="T5" fmla="*/ 163 h 332"/>
                <a:gd name="T6" fmla="*/ 1019 w 1377"/>
                <a:gd name="T7" fmla="*/ 331 h 332"/>
                <a:gd name="T8" fmla="*/ 1377 w 1377"/>
                <a:gd name="T9" fmla="*/ 170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grpSp>
        <p:nvGrpSpPr>
          <p:cNvPr id="4" name="Group 65"/>
          <p:cNvGrpSpPr>
            <a:grpSpLocks/>
          </p:cNvGrpSpPr>
          <p:nvPr/>
        </p:nvGrpSpPr>
        <p:grpSpPr bwMode="auto">
          <a:xfrm>
            <a:off x="6696075" y="1889125"/>
            <a:ext cx="2200275" cy="485775"/>
            <a:chOff x="3758" y="294"/>
            <a:chExt cx="1386" cy="306"/>
          </a:xfrm>
        </p:grpSpPr>
        <p:sp>
          <p:nvSpPr>
            <p:cNvPr id="57366" name="Freeform 63"/>
            <p:cNvSpPr>
              <a:spLocks/>
            </p:cNvSpPr>
            <p:nvPr/>
          </p:nvSpPr>
          <p:spPr bwMode="auto">
            <a:xfrm flipV="1">
              <a:off x="3760" y="445"/>
              <a:ext cx="1384" cy="155"/>
            </a:xfrm>
            <a:custGeom>
              <a:avLst/>
              <a:gdLst>
                <a:gd name="T0" fmla="*/ 0 w 1384"/>
                <a:gd name="T1" fmla="*/ 155 h 155"/>
                <a:gd name="T2" fmla="*/ 647 w 1384"/>
                <a:gd name="T3" fmla="*/ 0 h 155"/>
                <a:gd name="T4" fmla="*/ 1384 w 1384"/>
                <a:gd name="T5" fmla="*/ 155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57367" name="Freeform 64"/>
            <p:cNvSpPr>
              <a:spLocks/>
            </p:cNvSpPr>
            <p:nvPr/>
          </p:nvSpPr>
          <p:spPr bwMode="auto">
            <a:xfrm>
              <a:off x="3758" y="294"/>
              <a:ext cx="1384" cy="155"/>
            </a:xfrm>
            <a:custGeom>
              <a:avLst/>
              <a:gdLst>
                <a:gd name="T0" fmla="*/ 0 w 1384"/>
                <a:gd name="T1" fmla="*/ 155 h 155"/>
                <a:gd name="T2" fmla="*/ 647 w 1384"/>
                <a:gd name="T3" fmla="*/ 0 h 155"/>
                <a:gd name="T4" fmla="*/ 1384 w 1384"/>
                <a:gd name="T5" fmla="*/ 155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sp>
        <p:nvSpPr>
          <p:cNvPr id="150588" name="Freeform 60"/>
          <p:cNvSpPr>
            <a:spLocks/>
          </p:cNvSpPr>
          <p:nvPr/>
        </p:nvSpPr>
        <p:spPr bwMode="auto">
          <a:xfrm flipV="1">
            <a:off x="6713538" y="2130425"/>
            <a:ext cx="2197100" cy="246063"/>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DDDDDD"/>
            </a:solidFill>
            <a:round/>
            <a:headEnd/>
            <a:tailEnd/>
          </a:ln>
        </p:spPr>
        <p:txBody>
          <a:bodyPr/>
          <a:lstStyle/>
          <a:p>
            <a:endParaRPr lang="en-US"/>
          </a:p>
        </p:txBody>
      </p:sp>
      <p:sp>
        <p:nvSpPr>
          <p:cNvPr id="150589" name="Freeform 61"/>
          <p:cNvSpPr>
            <a:spLocks/>
          </p:cNvSpPr>
          <p:nvPr/>
        </p:nvSpPr>
        <p:spPr bwMode="auto">
          <a:xfrm flipV="1">
            <a:off x="6699250" y="2582863"/>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DDDDDD"/>
            </a:solidFill>
            <a:round/>
            <a:headEnd/>
            <a:tailEnd/>
          </a:ln>
        </p:spPr>
        <p:txBody>
          <a:bodyPr/>
          <a:lstStyle/>
          <a:p>
            <a:endParaRPr lang="en-US"/>
          </a:p>
        </p:txBody>
      </p:sp>
      <p:sp>
        <p:nvSpPr>
          <p:cNvPr id="150590" name="Freeform 62"/>
          <p:cNvSpPr>
            <a:spLocks/>
          </p:cNvSpPr>
          <p:nvPr/>
        </p:nvSpPr>
        <p:spPr bwMode="auto">
          <a:xfrm flipV="1">
            <a:off x="6691313" y="3324225"/>
            <a:ext cx="2185987" cy="547688"/>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DDDDDD"/>
            </a:solidFill>
            <a:round/>
            <a:headEnd/>
            <a:tailEnd/>
          </a:ln>
        </p:spPr>
        <p:txBody>
          <a:bodyPr/>
          <a:lstStyle/>
          <a:p>
            <a:endParaRPr lang="en-US"/>
          </a:p>
        </p:txBody>
      </p:sp>
      <p:sp>
        <p:nvSpPr>
          <p:cNvPr id="150535" name="Oval 7"/>
          <p:cNvSpPr>
            <a:spLocks noChangeArrowheads="1"/>
          </p:cNvSpPr>
          <p:nvPr/>
        </p:nvSpPr>
        <p:spPr bwMode="auto">
          <a:xfrm>
            <a:off x="6651625" y="2068513"/>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150539" name="Line 11"/>
          <p:cNvSpPr>
            <a:spLocks noChangeShapeType="1"/>
          </p:cNvSpPr>
          <p:nvPr/>
        </p:nvSpPr>
        <p:spPr bwMode="auto">
          <a:xfrm>
            <a:off x="6662738" y="2135188"/>
            <a:ext cx="2252662" cy="0"/>
          </a:xfrm>
          <a:prstGeom prst="line">
            <a:avLst/>
          </a:prstGeom>
          <a:noFill/>
          <a:ln w="9525">
            <a:solidFill>
              <a:schemeClr val="tx1"/>
            </a:solidFill>
            <a:prstDash val="dash"/>
            <a:round/>
            <a:headEnd/>
            <a:tailEnd/>
          </a:ln>
        </p:spPr>
        <p:txBody>
          <a:bodyPr/>
          <a:lstStyle/>
          <a:p>
            <a:endParaRPr lang="en-US"/>
          </a:p>
        </p:txBody>
      </p:sp>
      <p:sp>
        <p:nvSpPr>
          <p:cNvPr id="150540" name="Freeform 12"/>
          <p:cNvSpPr>
            <a:spLocks/>
          </p:cNvSpPr>
          <p:nvPr/>
        </p:nvSpPr>
        <p:spPr bwMode="auto">
          <a:xfrm>
            <a:off x="6718300" y="1889125"/>
            <a:ext cx="2197100" cy="246063"/>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FF0000"/>
            </a:solidFill>
            <a:round/>
            <a:headEnd/>
            <a:tailEnd/>
          </a:ln>
        </p:spPr>
        <p:txBody>
          <a:bodyPr/>
          <a:lstStyle/>
          <a:p>
            <a:endParaRPr lang="en-US"/>
          </a:p>
        </p:txBody>
      </p:sp>
      <p:sp>
        <p:nvSpPr>
          <p:cNvPr id="150578" name="Oval 50"/>
          <p:cNvSpPr>
            <a:spLocks noChangeArrowheads="1"/>
          </p:cNvSpPr>
          <p:nvPr/>
        </p:nvSpPr>
        <p:spPr bwMode="auto">
          <a:xfrm>
            <a:off x="6635750" y="2778125"/>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150579" name="Line 51"/>
          <p:cNvSpPr>
            <a:spLocks noChangeShapeType="1"/>
          </p:cNvSpPr>
          <p:nvPr/>
        </p:nvSpPr>
        <p:spPr bwMode="auto">
          <a:xfrm>
            <a:off x="6646863" y="2844800"/>
            <a:ext cx="2252662" cy="0"/>
          </a:xfrm>
          <a:prstGeom prst="line">
            <a:avLst/>
          </a:prstGeom>
          <a:noFill/>
          <a:ln w="9525">
            <a:solidFill>
              <a:schemeClr val="tx1"/>
            </a:solidFill>
            <a:prstDash val="dash"/>
            <a:round/>
            <a:headEnd/>
            <a:tailEnd/>
          </a:ln>
        </p:spPr>
        <p:txBody>
          <a:bodyPr/>
          <a:lstStyle/>
          <a:p>
            <a:endParaRPr lang="en-US"/>
          </a:p>
        </p:txBody>
      </p:sp>
      <p:sp>
        <p:nvSpPr>
          <p:cNvPr id="150581" name="Freeform 53"/>
          <p:cNvSpPr>
            <a:spLocks/>
          </p:cNvSpPr>
          <p:nvPr/>
        </p:nvSpPr>
        <p:spPr bwMode="auto">
          <a:xfrm>
            <a:off x="6702425" y="2574925"/>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FF0000"/>
            </a:solidFill>
            <a:round/>
            <a:headEnd/>
            <a:tailEnd/>
          </a:ln>
        </p:spPr>
        <p:txBody>
          <a:bodyPr/>
          <a:lstStyle/>
          <a:p>
            <a:endParaRPr lang="en-US"/>
          </a:p>
        </p:txBody>
      </p:sp>
      <p:sp>
        <p:nvSpPr>
          <p:cNvPr id="150583" name="Oval 55"/>
          <p:cNvSpPr>
            <a:spLocks noChangeArrowheads="1"/>
          </p:cNvSpPr>
          <p:nvPr/>
        </p:nvSpPr>
        <p:spPr bwMode="auto">
          <a:xfrm>
            <a:off x="6638925" y="3541713"/>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150584" name="Line 56"/>
          <p:cNvSpPr>
            <a:spLocks noChangeShapeType="1"/>
          </p:cNvSpPr>
          <p:nvPr/>
        </p:nvSpPr>
        <p:spPr bwMode="auto">
          <a:xfrm>
            <a:off x="6650038" y="3608388"/>
            <a:ext cx="2252662" cy="0"/>
          </a:xfrm>
          <a:prstGeom prst="line">
            <a:avLst/>
          </a:prstGeom>
          <a:noFill/>
          <a:ln w="9525">
            <a:solidFill>
              <a:schemeClr val="tx1"/>
            </a:solidFill>
            <a:prstDash val="dash"/>
            <a:round/>
            <a:headEnd/>
            <a:tailEnd/>
          </a:ln>
        </p:spPr>
        <p:txBody>
          <a:bodyPr/>
          <a:lstStyle/>
          <a:p>
            <a:endParaRPr lang="en-US"/>
          </a:p>
        </p:txBody>
      </p:sp>
      <p:sp>
        <p:nvSpPr>
          <p:cNvPr id="150587" name="Freeform 59"/>
          <p:cNvSpPr>
            <a:spLocks/>
          </p:cNvSpPr>
          <p:nvPr/>
        </p:nvSpPr>
        <p:spPr bwMode="auto">
          <a:xfrm>
            <a:off x="6694488" y="3316288"/>
            <a:ext cx="2185987" cy="547687"/>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FF0000"/>
            </a:solidFill>
            <a:round/>
            <a:headEnd/>
            <a:tailEnd/>
          </a:ln>
        </p:spPr>
        <p:txBody>
          <a:bodyPr/>
          <a:lstStyle/>
          <a:p>
            <a:endParaRPr lang="en-US"/>
          </a:p>
        </p:txBody>
      </p:sp>
      <p:sp>
        <p:nvSpPr>
          <p:cNvPr id="5736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7365"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Schrödinger model of the hydrogen atom</a:t>
            </a:r>
            <a:endParaRPr lang="en-US" altLang="en-US" i="1">
              <a:solidFill>
                <a:srgbClr val="000000"/>
              </a:solidFill>
              <a:cs typeface="Times New Roman" pitchFamily="18" charset="0"/>
            </a:endParaRPr>
          </a:p>
        </p:txBody>
      </p:sp>
    </p:spTree>
    <p:extLst>
      <p:ext uri="{BB962C8B-B14F-4D97-AF65-F5344CB8AC3E}">
        <p14:creationId xmlns:p14="http://schemas.microsoft.com/office/powerpoint/2010/main" val="173342691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88"/>
                                        </p:tgtEl>
                                        <p:attrNameLst>
                                          <p:attrName>style.visibility</p:attrName>
                                        </p:attrNameLst>
                                      </p:cBhvr>
                                      <p:to>
                                        <p:strVal val="visible"/>
                                      </p:to>
                                    </p:set>
                                    <p:animEffect transition="in" filter="fade">
                                      <p:cBhvr>
                                        <p:cTn id="7" dur="2000"/>
                                        <p:tgtEl>
                                          <p:spTgt spid="1505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0589"/>
                                        </p:tgtEl>
                                        <p:attrNameLst>
                                          <p:attrName>style.visibility</p:attrName>
                                        </p:attrNameLst>
                                      </p:cBhvr>
                                      <p:to>
                                        <p:strVal val="visible"/>
                                      </p:to>
                                    </p:set>
                                    <p:animEffect transition="in" filter="fade">
                                      <p:cBhvr>
                                        <p:cTn id="10" dur="2000"/>
                                        <p:tgtEl>
                                          <p:spTgt spid="1505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0590"/>
                                        </p:tgtEl>
                                        <p:attrNameLst>
                                          <p:attrName>style.visibility</p:attrName>
                                        </p:attrNameLst>
                                      </p:cBhvr>
                                      <p:to>
                                        <p:strVal val="visible"/>
                                      </p:to>
                                    </p:set>
                                    <p:animEffect transition="in" filter="fade">
                                      <p:cBhvr>
                                        <p:cTn id="13" dur="2000"/>
                                        <p:tgtEl>
                                          <p:spTgt spid="1505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0535"/>
                                        </p:tgtEl>
                                        <p:attrNameLst>
                                          <p:attrName>style.visibility</p:attrName>
                                        </p:attrNameLst>
                                      </p:cBhvr>
                                      <p:to>
                                        <p:strVal val="visible"/>
                                      </p:to>
                                    </p:set>
                                    <p:animEffect transition="in" filter="fade">
                                      <p:cBhvr>
                                        <p:cTn id="16" dur="2000"/>
                                        <p:tgtEl>
                                          <p:spTgt spid="1505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0539"/>
                                        </p:tgtEl>
                                        <p:attrNameLst>
                                          <p:attrName>style.visibility</p:attrName>
                                        </p:attrNameLst>
                                      </p:cBhvr>
                                      <p:to>
                                        <p:strVal val="visible"/>
                                      </p:to>
                                    </p:set>
                                    <p:animEffect transition="in" filter="fade">
                                      <p:cBhvr>
                                        <p:cTn id="19" dur="2000"/>
                                        <p:tgtEl>
                                          <p:spTgt spid="1505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540"/>
                                        </p:tgtEl>
                                        <p:attrNameLst>
                                          <p:attrName>style.visibility</p:attrName>
                                        </p:attrNameLst>
                                      </p:cBhvr>
                                      <p:to>
                                        <p:strVal val="visible"/>
                                      </p:to>
                                    </p:set>
                                    <p:animEffect transition="in" filter="fade">
                                      <p:cBhvr>
                                        <p:cTn id="22" dur="2000"/>
                                        <p:tgtEl>
                                          <p:spTgt spid="1505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578"/>
                                        </p:tgtEl>
                                        <p:attrNameLst>
                                          <p:attrName>style.visibility</p:attrName>
                                        </p:attrNameLst>
                                      </p:cBhvr>
                                      <p:to>
                                        <p:strVal val="visible"/>
                                      </p:to>
                                    </p:set>
                                    <p:animEffect transition="in" filter="fade">
                                      <p:cBhvr>
                                        <p:cTn id="25" dur="2000"/>
                                        <p:tgtEl>
                                          <p:spTgt spid="1505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0579"/>
                                        </p:tgtEl>
                                        <p:attrNameLst>
                                          <p:attrName>style.visibility</p:attrName>
                                        </p:attrNameLst>
                                      </p:cBhvr>
                                      <p:to>
                                        <p:strVal val="visible"/>
                                      </p:to>
                                    </p:set>
                                    <p:animEffect transition="in" filter="fade">
                                      <p:cBhvr>
                                        <p:cTn id="28" dur="2000"/>
                                        <p:tgtEl>
                                          <p:spTgt spid="1505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0581"/>
                                        </p:tgtEl>
                                        <p:attrNameLst>
                                          <p:attrName>style.visibility</p:attrName>
                                        </p:attrNameLst>
                                      </p:cBhvr>
                                      <p:to>
                                        <p:strVal val="visible"/>
                                      </p:to>
                                    </p:set>
                                    <p:animEffect transition="in" filter="fade">
                                      <p:cBhvr>
                                        <p:cTn id="31" dur="2000"/>
                                        <p:tgtEl>
                                          <p:spTgt spid="1505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0583"/>
                                        </p:tgtEl>
                                        <p:attrNameLst>
                                          <p:attrName>style.visibility</p:attrName>
                                        </p:attrNameLst>
                                      </p:cBhvr>
                                      <p:to>
                                        <p:strVal val="visible"/>
                                      </p:to>
                                    </p:set>
                                    <p:animEffect transition="in" filter="fade">
                                      <p:cBhvr>
                                        <p:cTn id="34" dur="2000"/>
                                        <p:tgtEl>
                                          <p:spTgt spid="15058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0584"/>
                                        </p:tgtEl>
                                        <p:attrNameLst>
                                          <p:attrName>style.visibility</p:attrName>
                                        </p:attrNameLst>
                                      </p:cBhvr>
                                      <p:to>
                                        <p:strVal val="visible"/>
                                      </p:to>
                                    </p:set>
                                    <p:animEffect transition="in" filter="fade">
                                      <p:cBhvr>
                                        <p:cTn id="37" dur="2000"/>
                                        <p:tgtEl>
                                          <p:spTgt spid="15058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0587"/>
                                        </p:tgtEl>
                                        <p:attrNameLst>
                                          <p:attrName>style.visibility</p:attrName>
                                        </p:attrNameLst>
                                      </p:cBhvr>
                                      <p:to>
                                        <p:strVal val="visible"/>
                                      </p:to>
                                    </p:set>
                                    <p:animEffect transition="in" filter="fade">
                                      <p:cBhvr>
                                        <p:cTn id="40" dur="2000"/>
                                        <p:tgtEl>
                                          <p:spTgt spid="1505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repeatCount="indefinite" fill="hold" grpId="1" nodeType="clickEffect">
                                  <p:stCondLst>
                                    <p:cond delay="0"/>
                                  </p:stCondLst>
                                  <p:childTnLst>
                                    <p:animMotion origin="layout" path="M -2.77778E-7 2.96296E-6 L 0.04254 -0.02292 L 0.0901 -0.03588 L 0.12431 -0.03426 L 0.15851 -0.03102 L 0.19375 -0.01783 L 0.23767 2.96296E-6 L 0.19497 0.01782 L 0.15243 0.03078 L 0.11094 0.03402 L 0.06215 0.02916 L 0.03038 0.01296 L -2.77778E-7 2.96296E-6 Z " pathEditMode="relative" ptsTypes="AAAAAAAAAAAAA">
                                      <p:cBhvr>
                                        <p:cTn id="44" dur="2000" fill="hold"/>
                                        <p:tgtEl>
                                          <p:spTgt spid="15053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0"/>
                                        <p:tgtEl>
                                          <p:spTgt spid="4"/>
                                        </p:tgtEl>
                                      </p:cBhvr>
                                    </p:animEffect>
                                  </p:childTnLst>
                                </p:cTn>
                              </p:par>
                            </p:childTnLst>
                          </p:cTn>
                        </p:par>
                        <p:par>
                          <p:cTn id="48" fill="hold" nodeType="afterGroup">
                            <p:stCondLst>
                              <p:cond delay="5000"/>
                            </p:stCondLst>
                            <p:childTnLst>
                              <p:par>
                                <p:cTn id="49" presetID="0" presetClass="path" presetSubtype="0" repeatCount="indefinite" fill="hold" grpId="1" nodeType="afterEffect">
                                  <p:stCondLst>
                                    <p:cond delay="0"/>
                                  </p:stCondLst>
                                  <p:childTnLst>
                                    <p:animMotion origin="layout" path="M 4.44444E-6 -2.22222E-6 L 0.0316 -0.0243 L 0.06094 -0.03727 L 0.08646 -0.02268 L 0.11337 0.00162 L 0.15486 0.03102 L 0.17795 0.04074 L 0.21823 0.02454 L 0.2401 0.00324 L 0.20243 -0.02592 L 0.17795 -0.03565 L 0.16337 -0.03565 L 0.1158 0.00162 L 0.06823 0.0375 L 0.03889 0.03426 L 0.01701 0.01482 L 4.44444E-6 -2.22222E-6 Z " pathEditMode="relative" ptsTypes="AAAAAAAAAAAAAAAAA">
                                      <p:cBhvr>
                                        <p:cTn id="50" dur="2000" fill="hold"/>
                                        <p:tgtEl>
                                          <p:spTgt spid="150578"/>
                                        </p:tgtEl>
                                        <p:attrNameLst>
                                          <p:attrName>ppt_x</p:attrName>
                                          <p:attrName>ppt_y</p:attrName>
                                        </p:attrNameLst>
                                      </p:cBhvr>
                                    </p:animMotion>
                                  </p:childTnLst>
                                </p:cTn>
                              </p:par>
                              <p:par>
                                <p:cTn id="51" presetID="10"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0"/>
                                        <p:tgtEl>
                                          <p:spTgt spid="3"/>
                                        </p:tgtEl>
                                      </p:cBhvr>
                                    </p:animEffect>
                                  </p:childTnLst>
                                </p:cTn>
                              </p:par>
                            </p:childTnLst>
                          </p:cTn>
                        </p:par>
                        <p:par>
                          <p:cTn id="54" fill="hold" nodeType="afterGroup">
                            <p:stCondLst>
                              <p:cond delay="10000"/>
                            </p:stCondLst>
                            <p:childTnLst>
                              <p:par>
                                <p:cTn id="55" presetID="0" presetClass="path" presetSubtype="0" repeatCount="indefinite" fill="hold" grpId="1" nodeType="afterEffect">
                                  <p:stCondLst>
                                    <p:cond delay="0"/>
                                  </p:stCondLst>
                                  <p:childTnLst>
                                    <p:animMotion origin="layout" path="M -1.38889E-6 -1.85185E-6 L 0.02795 -0.0375 L 0.04618 -0.04398 L 0.0658 -0.02268 L 0.08524 0.00648 L 0.10851 0.03264 L 0.11945 0.03912 L 0.14132 0.02593 L 0.16458 -0.00486 L 0.19375 -0.03403 L 0.20365 -0.0375 L 0.22552 -0.02106 L 0.23646 -0.00162 L 0.21458 0.02431 L 0.19879 0.03426 L 0.17795 0.01459 L 0.14132 -0.02268 L 0.12431 -0.04398 L 0.1 -0.02916 L 0.06945 0.00486 L 0.05243 0.03264 L 0.03646 0.03912 L 0.01458 0.01621 L -1.38889E-6 -1.85185E-6 Z " pathEditMode="relative" rAng="0" ptsTypes="AAAAAAAAAAAAAAAAAAAAAAAA">
                                      <p:cBhvr>
                                        <p:cTn id="56" dur="2000" fill="hold"/>
                                        <p:tgtEl>
                                          <p:spTgt spid="150583"/>
                                        </p:tgtEl>
                                        <p:attrNameLst>
                                          <p:attrName>ppt_x</p:attrName>
                                          <p:attrName>ppt_y</p:attrName>
                                        </p:attrNameLst>
                                      </p:cBhvr>
                                      <p:rCtr x="11800" y="-300"/>
                                    </p:animMotion>
                                  </p:childTnLst>
                                </p:cTn>
                              </p:par>
                              <p:par>
                                <p:cTn id="57" presetID="10"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134596">
                                            <p:txEl>
                                              <p:pRg st="0" end="0"/>
                                            </p:txEl>
                                          </p:spTgt>
                                        </p:tgtEl>
                                        <p:attrNameLst>
                                          <p:attrName>style.visibility</p:attrName>
                                        </p:attrNameLst>
                                      </p:cBhvr>
                                      <p:to>
                                        <p:strVal val="visible"/>
                                      </p:to>
                                    </p:set>
                                    <p:anim calcmode="lin" valueType="num">
                                      <p:cBhvr additive="base">
                                        <p:cTn id="64" dur="500" fill="hold"/>
                                        <p:tgtEl>
                                          <p:spTgt spid="1134596">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34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134596">
                                            <p:txEl>
                                              <p:pRg st="1" end="1"/>
                                            </p:txEl>
                                          </p:spTgt>
                                        </p:tgtEl>
                                        <p:attrNameLst>
                                          <p:attrName>style.visibility</p:attrName>
                                        </p:attrNameLst>
                                      </p:cBhvr>
                                      <p:to>
                                        <p:strVal val="visible"/>
                                      </p:to>
                                    </p:set>
                                    <p:anim calcmode="lin" valueType="num">
                                      <p:cBhvr additive="base">
                                        <p:cTn id="70" dur="500" fill="hold"/>
                                        <p:tgtEl>
                                          <p:spTgt spid="1134596">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134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134596">
                                            <p:txEl>
                                              <p:pRg st="2" end="2"/>
                                            </p:txEl>
                                          </p:spTgt>
                                        </p:tgtEl>
                                        <p:attrNameLst>
                                          <p:attrName>style.visibility</p:attrName>
                                        </p:attrNameLst>
                                      </p:cBhvr>
                                      <p:to>
                                        <p:strVal val="visible"/>
                                      </p:to>
                                    </p:set>
                                    <p:anim calcmode="lin" valueType="num">
                                      <p:cBhvr additive="base">
                                        <p:cTn id="76" dur="500" fill="hold"/>
                                        <p:tgtEl>
                                          <p:spTgt spid="1134596">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134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134596">
                                            <p:txEl>
                                              <p:pRg st="3" end="3"/>
                                            </p:txEl>
                                          </p:spTgt>
                                        </p:tgtEl>
                                        <p:attrNameLst>
                                          <p:attrName>style.visibility</p:attrName>
                                        </p:attrNameLst>
                                      </p:cBhvr>
                                      <p:to>
                                        <p:strVal val="visible"/>
                                      </p:to>
                                    </p:set>
                                    <p:anim calcmode="lin" valueType="num">
                                      <p:cBhvr additive="base">
                                        <p:cTn id="82" dur="500" fill="hold"/>
                                        <p:tgtEl>
                                          <p:spTgt spid="1134596">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134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134596">
                                            <p:txEl>
                                              <p:pRg st="4" end="4"/>
                                            </p:txEl>
                                          </p:spTgt>
                                        </p:tgtEl>
                                        <p:attrNameLst>
                                          <p:attrName>style.visibility</p:attrName>
                                        </p:attrNameLst>
                                      </p:cBhvr>
                                      <p:to>
                                        <p:strVal val="visible"/>
                                      </p:to>
                                    </p:set>
                                    <p:anim calcmode="lin" valueType="num">
                                      <p:cBhvr additive="base">
                                        <p:cTn id="88" dur="500" fill="hold"/>
                                        <p:tgtEl>
                                          <p:spTgt spid="1134596">
                                            <p:txEl>
                                              <p:pRg st="4" end="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34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34596">
                                            <p:txEl>
                                              <p:pRg st="5" end="5"/>
                                            </p:txEl>
                                          </p:spTgt>
                                        </p:tgtEl>
                                        <p:attrNameLst>
                                          <p:attrName>style.visibility</p:attrName>
                                        </p:attrNameLst>
                                      </p:cBhvr>
                                      <p:to>
                                        <p:strVal val="visible"/>
                                      </p:to>
                                    </p:set>
                                    <p:anim calcmode="lin" valueType="num">
                                      <p:cBhvr additive="base">
                                        <p:cTn id="94" dur="500" fill="hold"/>
                                        <p:tgtEl>
                                          <p:spTgt spid="1134596">
                                            <p:txEl>
                                              <p:pRg st="5" end="5"/>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134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134596">
                                            <p:txEl>
                                              <p:pRg st="6" end="6"/>
                                            </p:txEl>
                                          </p:spTgt>
                                        </p:tgtEl>
                                        <p:attrNameLst>
                                          <p:attrName>style.visibility</p:attrName>
                                        </p:attrNameLst>
                                      </p:cBhvr>
                                      <p:to>
                                        <p:strVal val="visible"/>
                                      </p:to>
                                    </p:set>
                                    <p:anim calcmode="lin" valueType="num">
                                      <p:cBhvr additive="base">
                                        <p:cTn id="100" dur="500" fill="hold"/>
                                        <p:tgtEl>
                                          <p:spTgt spid="1134596">
                                            <p:txEl>
                                              <p:pRg st="6" end="6"/>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1345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6" grpId="0" uiExpand="1" build="p"/>
      <p:bldP spid="150588" grpId="0" animBg="1"/>
      <p:bldP spid="150589" grpId="0" animBg="1"/>
      <p:bldP spid="150590" grpId="0" animBg="1"/>
      <p:bldP spid="150535" grpId="0" animBg="1"/>
      <p:bldP spid="150535" grpId="1" animBg="1"/>
      <p:bldP spid="150539" grpId="0" animBg="1"/>
      <p:bldP spid="150540" grpId="0" animBg="1"/>
      <p:bldP spid="150578" grpId="0" animBg="1"/>
      <p:bldP spid="150578" grpId="1" animBg="1"/>
      <p:bldP spid="150579" grpId="0" animBg="1"/>
      <p:bldP spid="150581" grpId="0" animBg="1"/>
      <p:bldP spid="150583" grpId="0" animBg="1"/>
      <p:bldP spid="150583" grpId="1" animBg="1"/>
      <p:bldP spid="150584" grpId="0" animBg="1"/>
      <p:bldP spid="15058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4354"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smtClean="0">
                    <a:solidFill>
                      <a:srgbClr val="333399"/>
                    </a:solidFill>
                    <a:cs typeface="Times New Roman" pitchFamily="18" charset="0"/>
                  </a:rPr>
                  <a:t>The Schrödinger model of the hydrogen atom </a:t>
                </a:r>
                <a:r>
                  <a:rPr lang="en-US" altLang="en-US" dirty="0">
                    <a:solidFill>
                      <a:srgbClr val="000000"/>
                    </a:solidFill>
                    <a:cs typeface="Times New Roman" pitchFamily="18" charset="0"/>
                  </a:rPr>
                  <a:t>	</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a:t>
                </a:r>
                <a:r>
                  <a:rPr lang="de-DE" altLang="en-US" dirty="0">
                    <a:solidFill>
                      <a:srgbClr val="000000"/>
                    </a:solidFill>
                    <a:cs typeface="Times New Roman" pitchFamily="18" charset="0"/>
                  </a:rPr>
                  <a:t>1926 Austrian physicist Erwin Schrödinger                   </a:t>
                </a:r>
                <a:r>
                  <a:rPr lang="en-US" altLang="en-US" dirty="0">
                    <a:solidFill>
                      <a:srgbClr val="000000"/>
                    </a:solidFill>
                    <a:cs typeface="Times New Roman" pitchFamily="18" charset="0"/>
                  </a:rPr>
                  <a:t>argued that since electrons must exhibit                                      wavelike properties, in order to exist in a bound                   orbit in a hydrogen atom a whole number of the      electron's wavelength must fit precisely in the circumference of that orbit to form a standing wave</a:t>
                </a:r>
                <a:r>
                  <a:rPr lang="en-US" altLang="en-US" dirty="0" smtClean="0">
                    <a:solidFill>
                      <a:srgbClr val="000000"/>
                    </a:solidFill>
                    <a:cs typeface="Times New Roman" pitchFamily="18" charset="0"/>
                  </a:rPr>
                  <a:t>. So:</a:t>
                </a:r>
                <a:endParaRPr lang="en-US" altLang="en-US" dirty="0">
                  <a:solidFill>
                    <a:srgbClr val="000000"/>
                  </a:solidFill>
                  <a:cs typeface="Times New Roman" pitchFamily="18" charset="0"/>
                </a:endParaRPr>
              </a:p>
              <a:p>
                <a:pPr eaLnBrk="1" hangingPunct="1">
                  <a:spcBef>
                    <a:spcPct val="20000"/>
                  </a:spcBef>
                </a:pPr>
                <a:endParaRPr lang="en-US" altLang="en-US" dirty="0">
                  <a:solidFill>
                    <a:srgbClr val="000000"/>
                  </a:solidFill>
                  <a:cs typeface="Times New Roman" pitchFamily="18" charset="0"/>
                </a:endParaRPr>
              </a:p>
              <a:p>
                <a:pPr eaLnBrk="1" hangingPunct="1">
                  <a:spcBef>
                    <a:spcPct val="20000"/>
                  </a:spcBef>
                </a:pPr>
                <a:endParaRPr lang="en-US" altLang="en-US" dirty="0">
                  <a:solidFill>
                    <a:srgbClr val="000000"/>
                  </a:solidFill>
                  <a:cs typeface="Times New Roman" pitchFamily="18" charset="0"/>
                </a:endParaRPr>
              </a:p>
              <a:p>
                <a:pPr eaLnBrk="1" hangingPunct="1">
                  <a:spcBef>
                    <a:spcPts val="21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Note that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𝑛</m:t>
                    </m:r>
                    <m:r>
                      <a:rPr lang="en-US" altLang="en-US" i="1" dirty="0" smtClean="0">
                        <a:solidFill>
                          <a:srgbClr val="000000"/>
                        </a:solidFill>
                        <a:latin typeface="Cambria Math" panose="02040503050406030204" pitchFamily="18" charset="0"/>
                        <a:ea typeface="Cambria Math" panose="02040503050406030204" pitchFamily="18" charset="0"/>
                        <a:cs typeface="Times New Roman" pitchFamily="18" charset="0"/>
                      </a:rPr>
                      <m:t>𝜆</m:t>
                    </m:r>
                    <m:r>
                      <a:rPr lang="en-US" altLang="en-US" i="1" dirty="0">
                        <a:solidFill>
                          <a:srgbClr val="000000"/>
                        </a:solidFill>
                        <a:latin typeface="Cambria Math" panose="02040503050406030204" pitchFamily="18" charset="0"/>
                        <a:cs typeface="Times New Roman" pitchFamily="18" charset="0"/>
                        <a:sym typeface="Symbol" pitchFamily="18" charset="2"/>
                      </a:rPr>
                      <m:t>=</m:t>
                    </m:r>
                  </m:oMath>
                </a14:m>
                <a:r>
                  <a:rPr lang="en-US" altLang="en-US" dirty="0">
                    <a:solidFill>
                      <a:srgbClr val="000000"/>
                    </a:solidFill>
                    <a:cs typeface="Times New Roman" pitchFamily="18" charset="0"/>
                    <a:sym typeface="Symbol" pitchFamily="18" charset="2"/>
                  </a:rPr>
                  <a:t> </a:t>
                </a:r>
              </a:p>
              <a:p>
                <a:pPr eaLnBrk="1" hangingPunct="1">
                  <a:spcBef>
                    <a:spcPts val="1200"/>
                  </a:spcBef>
                </a:pPr>
                <a:r>
                  <a:rPr lang="en-US" altLang="en-US" dirty="0">
                    <a:solidFill>
                      <a:srgbClr val="000000"/>
                    </a:solidFill>
                    <a:cs typeface="Times New Roman" pitchFamily="18" charset="0"/>
                    <a:sym typeface="Symbol" pitchFamily="18" charset="2"/>
                  </a:rPr>
                  <a:t>But from de Broglie we have </a:t>
                </a:r>
                <a14:m>
                  <m:oMath xmlns:m="http://schemas.openxmlformats.org/officeDocument/2006/math">
                    <m:r>
                      <m:rPr>
                        <m:sty m:val="p"/>
                      </m:rPr>
                      <a:rPr lang="el-GR" alt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λ</m:t>
                    </m:r>
                    <m:r>
                      <a:rPr lang="en-US" altLang="en-US"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a:p>
                <a:pPr eaLnBrk="1" hangingPunct="1">
                  <a:spcBef>
                    <a:spcPts val="1200"/>
                  </a:spcBef>
                </a:pPr>
                <a:r>
                  <a:rPr lang="en-US" altLang="en-US" dirty="0">
                    <a:solidFill>
                      <a:srgbClr val="000000"/>
                    </a:solidFill>
                    <a:cs typeface="Times New Roman" pitchFamily="18" charset="0"/>
                    <a:sym typeface="Symbol" pitchFamily="18" charset="2"/>
                  </a:rPr>
                  <a:t></a:t>
                </a:r>
                <a:r>
                  <a:rPr lang="en-US" altLang="en-US" dirty="0" smtClean="0">
                    <a:solidFill>
                      <a:srgbClr val="000000"/>
                    </a:solidFill>
                    <a:cs typeface="Times New Roman" pitchFamily="18" charset="0"/>
                    <a:sym typeface="Symbol" pitchFamily="18" charset="2"/>
                  </a:rPr>
                  <a:t>Thus</a:t>
                </a:r>
                <a:endParaRPr lang="en-US" altLang="en-US" dirty="0">
                  <a:solidFill>
                    <a:srgbClr val="000000"/>
                  </a:solidFill>
                  <a:cs typeface="Times New Roman" pitchFamily="18" charset="0"/>
                  <a:sym typeface="Symbol" pitchFamily="18" charset="2"/>
                </a:endParaRPr>
              </a:p>
            </p:txBody>
          </p:sp>
        </mc:Choice>
        <mc:Fallback xmlns="">
          <p:sp>
            <p:nvSpPr>
              <p:cNvPr id="1124354" name="Rectangle 2"/>
              <p:cNvSpPr>
                <a:spLocks noRot="1" noChangeAspect="1" noMove="1" noResize="1" noEditPoints="1" noAdjustHandles="1" noChangeArrowheads="1" noChangeShapeType="1" noTextEdit="1"/>
              </p:cNvSpPr>
              <p:nvPr/>
            </p:nvSpPr>
            <p:spPr bwMode="auto">
              <a:xfrm>
                <a:off x="685800" y="1343025"/>
                <a:ext cx="7772400" cy="5514975"/>
              </a:xfrm>
              <a:prstGeom prst="rect">
                <a:avLst/>
              </a:prstGeom>
              <a:blipFill>
                <a:blip r:embed="rId6"/>
                <a:stretch>
                  <a:fillRect l="-1255" t="-773" r="-13804"/>
                </a:stretch>
              </a:blipFill>
              <a:ln w="9525">
                <a:noFill/>
                <a:miter lim="800000"/>
                <a:headEnd/>
                <a:tailEnd/>
              </a:ln>
            </p:spPr>
            <p:txBody>
              <a:bodyPr/>
              <a:lstStyle/>
              <a:p>
                <a:r>
                  <a:rPr lang="en-US">
                    <a:noFill/>
                  </a:rPr>
                  <a:t> </a:t>
                </a:r>
              </a:p>
            </p:txBody>
          </p:sp>
        </mc:Fallback>
      </mc:AlternateContent>
      <p:sp>
        <p:nvSpPr>
          <p:cNvPr id="125995" name="Freeform 43"/>
          <p:cNvSpPr>
            <a:spLocks/>
          </p:cNvSpPr>
          <p:nvPr/>
        </p:nvSpPr>
        <p:spPr bwMode="auto">
          <a:xfrm>
            <a:off x="941202" y="4043363"/>
            <a:ext cx="762000" cy="692150"/>
          </a:xfrm>
          <a:custGeom>
            <a:avLst/>
            <a:gdLst>
              <a:gd name="T0" fmla="*/ 0 w 576"/>
              <a:gd name="T1" fmla="*/ 2147483647 h 580"/>
              <a:gd name="T2" fmla="*/ 2147483647 w 576"/>
              <a:gd name="T3" fmla="*/ 2147483647 h 580"/>
              <a:gd name="T4" fmla="*/ 2147483647 w 576"/>
              <a:gd name="T5" fmla="*/ 2147483647 h 580"/>
              <a:gd name="T6" fmla="*/ 2147483647 w 576"/>
              <a:gd name="T7" fmla="*/ 2147483647 h 580"/>
              <a:gd name="T8" fmla="*/ 2147483647 w 576"/>
              <a:gd name="T9" fmla="*/ 2147483647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grpSp>
        <p:nvGrpSpPr>
          <p:cNvPr id="2" name="Group 46"/>
          <p:cNvGrpSpPr>
            <a:grpSpLocks/>
          </p:cNvGrpSpPr>
          <p:nvPr/>
        </p:nvGrpSpPr>
        <p:grpSpPr bwMode="auto">
          <a:xfrm>
            <a:off x="2046102" y="4040188"/>
            <a:ext cx="1820862" cy="696912"/>
            <a:chOff x="2927" y="3272"/>
            <a:chExt cx="962" cy="439"/>
          </a:xfrm>
        </p:grpSpPr>
        <p:sp>
          <p:nvSpPr>
            <p:cNvPr id="58397" name="Freeform 44"/>
            <p:cNvSpPr>
              <a:spLocks/>
            </p:cNvSpPr>
            <p:nvPr/>
          </p:nvSpPr>
          <p:spPr bwMode="auto">
            <a:xfrm>
              <a:off x="2927" y="3275"/>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sp>
          <p:nvSpPr>
            <p:cNvPr id="58398" name="Freeform 45"/>
            <p:cNvSpPr>
              <a:spLocks/>
            </p:cNvSpPr>
            <p:nvPr/>
          </p:nvSpPr>
          <p:spPr bwMode="auto">
            <a:xfrm>
              <a:off x="3409" y="3272"/>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grpSp>
      <p:grpSp>
        <p:nvGrpSpPr>
          <p:cNvPr id="3" name="Group 50"/>
          <p:cNvGrpSpPr>
            <a:grpSpLocks/>
          </p:cNvGrpSpPr>
          <p:nvPr/>
        </p:nvGrpSpPr>
        <p:grpSpPr bwMode="auto">
          <a:xfrm>
            <a:off x="4230502" y="4044950"/>
            <a:ext cx="3246437" cy="698500"/>
            <a:chOff x="2939" y="3701"/>
            <a:chExt cx="1437" cy="440"/>
          </a:xfrm>
        </p:grpSpPr>
        <p:sp>
          <p:nvSpPr>
            <p:cNvPr id="58394" name="Freeform 47"/>
            <p:cNvSpPr>
              <a:spLocks/>
            </p:cNvSpPr>
            <p:nvPr/>
          </p:nvSpPr>
          <p:spPr bwMode="auto">
            <a:xfrm>
              <a:off x="3896" y="3703"/>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sp>
          <p:nvSpPr>
            <p:cNvPr id="58395" name="Freeform 48"/>
            <p:cNvSpPr>
              <a:spLocks/>
            </p:cNvSpPr>
            <p:nvPr/>
          </p:nvSpPr>
          <p:spPr bwMode="auto">
            <a:xfrm>
              <a:off x="2939" y="3701"/>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sp>
          <p:nvSpPr>
            <p:cNvPr id="58396" name="Freeform 49"/>
            <p:cNvSpPr>
              <a:spLocks/>
            </p:cNvSpPr>
            <p:nvPr/>
          </p:nvSpPr>
          <p:spPr bwMode="auto">
            <a:xfrm>
              <a:off x="3414" y="3705"/>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grpSp>
      <p:sp>
        <p:nvSpPr>
          <p:cNvPr id="126003" name="Line 51"/>
          <p:cNvSpPr>
            <a:spLocks noChangeShapeType="1"/>
          </p:cNvSpPr>
          <p:nvPr/>
        </p:nvSpPr>
        <p:spPr bwMode="auto">
          <a:xfrm>
            <a:off x="931677" y="4394200"/>
            <a:ext cx="768350" cy="0"/>
          </a:xfrm>
          <a:prstGeom prst="line">
            <a:avLst/>
          </a:prstGeom>
          <a:noFill/>
          <a:ln w="38100">
            <a:solidFill>
              <a:schemeClr val="accent2"/>
            </a:solidFill>
            <a:round/>
            <a:headEnd/>
            <a:tailEnd/>
          </a:ln>
        </p:spPr>
        <p:txBody>
          <a:bodyPr/>
          <a:lstStyle/>
          <a:p>
            <a:endParaRPr lang="en-US"/>
          </a:p>
        </p:txBody>
      </p:sp>
      <p:sp>
        <p:nvSpPr>
          <p:cNvPr id="126004" name="Text Box 52"/>
          <p:cNvSpPr txBox="1">
            <a:spLocks noChangeArrowheads="1"/>
          </p:cNvSpPr>
          <p:nvPr/>
        </p:nvSpPr>
        <p:spPr bwMode="auto">
          <a:xfrm>
            <a:off x="1030102" y="4827588"/>
            <a:ext cx="596900" cy="366712"/>
          </a:xfrm>
          <a:prstGeom prst="rect">
            <a:avLst/>
          </a:prstGeom>
          <a:noFill/>
          <a:ln w="9525">
            <a:noFill/>
            <a:miter lim="800000"/>
            <a:headEnd/>
            <a:tailEnd/>
          </a:ln>
        </p:spPr>
        <p:txBody>
          <a:bodyPr wrap="none">
            <a:spAutoFit/>
          </a:bodyPr>
          <a:lstStyle/>
          <a:p>
            <a:pPr eaLnBrk="1" hangingPunct="1"/>
            <a:r>
              <a:rPr lang="en-US" altLang="en-US" sz="1800"/>
              <a:t>2</a:t>
            </a:r>
            <a:r>
              <a:rPr lang="en-US" altLang="en-US" sz="1800">
                <a:sym typeface="Symbol" pitchFamily="18" charset="2"/>
              </a:rPr>
              <a:t></a:t>
            </a:r>
            <a:r>
              <a:rPr lang="en-US" altLang="en-US" sz="1800" i="1">
                <a:sym typeface="Symbol" pitchFamily="18" charset="2"/>
              </a:rPr>
              <a:t>r</a:t>
            </a:r>
            <a:r>
              <a:rPr lang="en-US" altLang="en-US" sz="1800" baseline="-25000">
                <a:sym typeface="Symbol" pitchFamily="18" charset="2"/>
              </a:rPr>
              <a:t>1</a:t>
            </a:r>
            <a:endParaRPr lang="en-US" altLang="en-US" sz="1800">
              <a:sym typeface="Symbol" pitchFamily="18" charset="2"/>
            </a:endParaRPr>
          </a:p>
        </p:txBody>
      </p:sp>
      <p:sp>
        <p:nvSpPr>
          <p:cNvPr id="126005" name="Line 53"/>
          <p:cNvSpPr>
            <a:spLocks noChangeShapeType="1"/>
          </p:cNvSpPr>
          <p:nvPr/>
        </p:nvSpPr>
        <p:spPr bwMode="auto">
          <a:xfrm>
            <a:off x="2047689" y="4394200"/>
            <a:ext cx="1816100" cy="0"/>
          </a:xfrm>
          <a:prstGeom prst="line">
            <a:avLst/>
          </a:prstGeom>
          <a:noFill/>
          <a:ln w="38100">
            <a:solidFill>
              <a:srgbClr val="009900"/>
            </a:solidFill>
            <a:round/>
            <a:headEnd/>
            <a:tailEnd/>
          </a:ln>
        </p:spPr>
        <p:txBody>
          <a:bodyPr/>
          <a:lstStyle/>
          <a:p>
            <a:endParaRPr lang="en-US"/>
          </a:p>
        </p:txBody>
      </p:sp>
      <p:sp>
        <p:nvSpPr>
          <p:cNvPr id="126006" name="Text Box 54"/>
          <p:cNvSpPr txBox="1">
            <a:spLocks noChangeArrowheads="1"/>
          </p:cNvSpPr>
          <p:nvPr/>
        </p:nvSpPr>
        <p:spPr bwMode="auto">
          <a:xfrm>
            <a:off x="2673164" y="4816475"/>
            <a:ext cx="596900" cy="366713"/>
          </a:xfrm>
          <a:prstGeom prst="rect">
            <a:avLst/>
          </a:prstGeom>
          <a:noFill/>
          <a:ln w="9525">
            <a:noFill/>
            <a:miter lim="800000"/>
            <a:headEnd/>
            <a:tailEnd/>
          </a:ln>
        </p:spPr>
        <p:txBody>
          <a:bodyPr wrap="none">
            <a:spAutoFit/>
          </a:bodyPr>
          <a:lstStyle/>
          <a:p>
            <a:pPr eaLnBrk="1" hangingPunct="1"/>
            <a:r>
              <a:rPr lang="en-US" altLang="en-US" sz="1800"/>
              <a:t>2</a:t>
            </a:r>
            <a:r>
              <a:rPr lang="en-US" altLang="en-US" sz="1800">
                <a:sym typeface="Symbol" pitchFamily="18" charset="2"/>
              </a:rPr>
              <a:t></a:t>
            </a:r>
            <a:r>
              <a:rPr lang="en-US" altLang="en-US" sz="1800" i="1">
                <a:sym typeface="Symbol" pitchFamily="18" charset="2"/>
              </a:rPr>
              <a:t>r</a:t>
            </a:r>
            <a:r>
              <a:rPr lang="en-US" altLang="en-US" sz="1800" baseline="-25000">
                <a:sym typeface="Symbol" pitchFamily="18" charset="2"/>
              </a:rPr>
              <a:t>2</a:t>
            </a:r>
            <a:endParaRPr lang="en-US" altLang="en-US" sz="1800">
              <a:sym typeface="Symbol" pitchFamily="18" charset="2"/>
            </a:endParaRPr>
          </a:p>
        </p:txBody>
      </p:sp>
      <p:sp>
        <p:nvSpPr>
          <p:cNvPr id="126007" name="AutoShape 55"/>
          <p:cNvSpPr>
            <a:spLocks/>
          </p:cNvSpPr>
          <p:nvPr/>
        </p:nvSpPr>
        <p:spPr bwMode="auto">
          <a:xfrm rot="-5400000">
            <a:off x="1239652" y="4435475"/>
            <a:ext cx="165100" cy="746125"/>
          </a:xfrm>
          <a:prstGeom prst="leftBrace">
            <a:avLst>
              <a:gd name="adj1" fmla="val 37660"/>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126008" name="AutoShape 56"/>
          <p:cNvSpPr>
            <a:spLocks/>
          </p:cNvSpPr>
          <p:nvPr/>
        </p:nvSpPr>
        <p:spPr bwMode="auto">
          <a:xfrm rot="-5400000">
            <a:off x="2881921" y="3909218"/>
            <a:ext cx="165100" cy="1820863"/>
          </a:xfrm>
          <a:prstGeom prst="leftBrace">
            <a:avLst>
              <a:gd name="adj1" fmla="val 91907"/>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126009" name="Line 57"/>
          <p:cNvSpPr>
            <a:spLocks noChangeShapeType="1"/>
          </p:cNvSpPr>
          <p:nvPr/>
        </p:nvSpPr>
        <p:spPr bwMode="auto">
          <a:xfrm>
            <a:off x="4224152" y="4397375"/>
            <a:ext cx="3252787" cy="0"/>
          </a:xfrm>
          <a:prstGeom prst="line">
            <a:avLst/>
          </a:prstGeom>
          <a:noFill/>
          <a:ln w="38100">
            <a:solidFill>
              <a:srgbClr val="FF00FF"/>
            </a:solidFill>
            <a:round/>
            <a:headEnd/>
            <a:tailEnd/>
          </a:ln>
        </p:spPr>
        <p:txBody>
          <a:bodyPr/>
          <a:lstStyle/>
          <a:p>
            <a:endParaRPr lang="en-US"/>
          </a:p>
        </p:txBody>
      </p:sp>
      <p:sp>
        <p:nvSpPr>
          <p:cNvPr id="126010" name="Text Box 58"/>
          <p:cNvSpPr txBox="1">
            <a:spLocks noChangeArrowheads="1"/>
          </p:cNvSpPr>
          <p:nvPr/>
        </p:nvSpPr>
        <p:spPr bwMode="auto">
          <a:xfrm>
            <a:off x="5529077" y="4841875"/>
            <a:ext cx="596900" cy="366713"/>
          </a:xfrm>
          <a:prstGeom prst="rect">
            <a:avLst/>
          </a:prstGeom>
          <a:noFill/>
          <a:ln w="9525">
            <a:noFill/>
            <a:miter lim="800000"/>
            <a:headEnd/>
            <a:tailEnd/>
          </a:ln>
        </p:spPr>
        <p:txBody>
          <a:bodyPr wrap="none">
            <a:spAutoFit/>
          </a:bodyPr>
          <a:lstStyle/>
          <a:p>
            <a:pPr eaLnBrk="1" hangingPunct="1"/>
            <a:r>
              <a:rPr lang="en-US" altLang="en-US" sz="1800"/>
              <a:t>2</a:t>
            </a:r>
            <a:r>
              <a:rPr lang="en-US" altLang="en-US" sz="1800">
                <a:sym typeface="Symbol" pitchFamily="18" charset="2"/>
              </a:rPr>
              <a:t></a:t>
            </a:r>
            <a:r>
              <a:rPr lang="en-US" altLang="en-US" sz="1800" i="1">
                <a:sym typeface="Symbol" pitchFamily="18" charset="2"/>
              </a:rPr>
              <a:t>r</a:t>
            </a:r>
            <a:r>
              <a:rPr lang="en-US" altLang="en-US" sz="1800" baseline="-25000">
                <a:sym typeface="Symbol" pitchFamily="18" charset="2"/>
              </a:rPr>
              <a:t>3</a:t>
            </a:r>
            <a:endParaRPr lang="en-US" altLang="en-US" sz="1800">
              <a:sym typeface="Symbol" pitchFamily="18" charset="2"/>
            </a:endParaRPr>
          </a:p>
        </p:txBody>
      </p:sp>
      <p:sp>
        <p:nvSpPr>
          <p:cNvPr id="126011" name="AutoShape 59"/>
          <p:cNvSpPr>
            <a:spLocks/>
          </p:cNvSpPr>
          <p:nvPr/>
        </p:nvSpPr>
        <p:spPr bwMode="auto">
          <a:xfrm rot="-5400000">
            <a:off x="5764821" y="3240881"/>
            <a:ext cx="165100" cy="3208337"/>
          </a:xfrm>
          <a:prstGeom prst="leftBrace">
            <a:avLst>
              <a:gd name="adj1" fmla="val 161939"/>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grpSp>
        <p:nvGrpSpPr>
          <p:cNvPr id="4" name="Group 38"/>
          <p:cNvGrpSpPr>
            <a:grpSpLocks/>
          </p:cNvGrpSpPr>
          <p:nvPr/>
        </p:nvGrpSpPr>
        <p:grpSpPr bwMode="auto">
          <a:xfrm>
            <a:off x="7802541" y="3814762"/>
            <a:ext cx="1192213" cy="1406525"/>
            <a:chOff x="4196" y="2748"/>
            <a:chExt cx="751" cy="886"/>
          </a:xfrm>
        </p:grpSpPr>
        <p:grpSp>
          <p:nvGrpSpPr>
            <p:cNvPr id="58386" name="Group 37"/>
            <p:cNvGrpSpPr>
              <a:grpSpLocks/>
            </p:cNvGrpSpPr>
            <p:nvPr/>
          </p:nvGrpSpPr>
          <p:grpSpPr bwMode="auto">
            <a:xfrm>
              <a:off x="4196" y="2885"/>
              <a:ext cx="722" cy="749"/>
              <a:chOff x="3495" y="2461"/>
              <a:chExt cx="1556" cy="1556"/>
            </a:xfrm>
          </p:grpSpPr>
          <p:sp>
            <p:nvSpPr>
              <p:cNvPr id="58390" name="Oval 22"/>
              <p:cNvSpPr>
                <a:spLocks noChangeArrowheads="1"/>
              </p:cNvSpPr>
              <p:nvPr/>
            </p:nvSpPr>
            <p:spPr bwMode="auto">
              <a:xfrm>
                <a:off x="4200" y="3170"/>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pPr eaLnBrk="1" hangingPunct="1"/>
                <a:endParaRPr lang="en-US" altLang="en-US"/>
              </a:p>
            </p:txBody>
          </p:sp>
          <p:sp>
            <p:nvSpPr>
              <p:cNvPr id="58391" name="Oval 23"/>
              <p:cNvSpPr>
                <a:spLocks noChangeArrowheads="1"/>
              </p:cNvSpPr>
              <p:nvPr/>
            </p:nvSpPr>
            <p:spPr bwMode="auto">
              <a:xfrm>
                <a:off x="3976" y="2948"/>
                <a:ext cx="590" cy="590"/>
              </a:xfrm>
              <a:prstGeom prst="ellipse">
                <a:avLst/>
              </a:prstGeom>
              <a:noFill/>
              <a:ln w="28575">
                <a:solidFill>
                  <a:schemeClr val="accent2"/>
                </a:solidFill>
                <a:round/>
                <a:headEnd/>
                <a:tailEnd/>
              </a:ln>
            </p:spPr>
            <p:txBody>
              <a:bodyPr wrap="none" anchor="ctr"/>
              <a:lstStyle/>
              <a:p>
                <a:pPr eaLnBrk="1" hangingPunct="1"/>
                <a:endParaRPr lang="en-US" altLang="en-US"/>
              </a:p>
            </p:txBody>
          </p:sp>
          <p:sp>
            <p:nvSpPr>
              <p:cNvPr id="58392" name="Oval 24"/>
              <p:cNvSpPr>
                <a:spLocks noChangeArrowheads="1"/>
              </p:cNvSpPr>
              <p:nvPr/>
            </p:nvSpPr>
            <p:spPr bwMode="auto">
              <a:xfrm>
                <a:off x="3693" y="2658"/>
                <a:ext cx="1167" cy="1167"/>
              </a:xfrm>
              <a:prstGeom prst="ellipse">
                <a:avLst/>
              </a:prstGeom>
              <a:noFill/>
              <a:ln w="28575">
                <a:solidFill>
                  <a:srgbClr val="009900"/>
                </a:solidFill>
                <a:round/>
                <a:headEnd/>
                <a:tailEnd/>
              </a:ln>
            </p:spPr>
            <p:txBody>
              <a:bodyPr wrap="none" anchor="ctr"/>
              <a:lstStyle/>
              <a:p>
                <a:pPr eaLnBrk="1" hangingPunct="1"/>
                <a:endParaRPr lang="en-US" altLang="en-US"/>
              </a:p>
            </p:txBody>
          </p:sp>
          <p:sp>
            <p:nvSpPr>
              <p:cNvPr id="58393" name="Oval 25"/>
              <p:cNvSpPr>
                <a:spLocks noChangeArrowheads="1"/>
              </p:cNvSpPr>
              <p:nvPr/>
            </p:nvSpPr>
            <p:spPr bwMode="auto">
              <a:xfrm>
                <a:off x="3495" y="2461"/>
                <a:ext cx="1556" cy="1556"/>
              </a:xfrm>
              <a:prstGeom prst="ellipse">
                <a:avLst/>
              </a:prstGeom>
              <a:noFill/>
              <a:ln w="28575">
                <a:solidFill>
                  <a:srgbClr val="FF00FF"/>
                </a:solidFill>
                <a:round/>
                <a:headEnd/>
                <a:tailEnd/>
              </a:ln>
            </p:spPr>
            <p:txBody>
              <a:bodyPr wrap="none" anchor="ctr"/>
              <a:lstStyle/>
              <a:p>
                <a:pPr eaLnBrk="1" hangingPunct="1"/>
                <a:endParaRPr lang="en-US" altLang="en-US"/>
              </a:p>
            </p:txBody>
          </p:sp>
        </p:grpSp>
        <p:sp>
          <p:nvSpPr>
            <p:cNvPr id="58387" name="Text Box 30"/>
            <p:cNvSpPr txBox="1">
              <a:spLocks noChangeArrowheads="1"/>
            </p:cNvSpPr>
            <p:nvPr/>
          </p:nvSpPr>
          <p:spPr bwMode="auto">
            <a:xfrm>
              <a:off x="4623" y="3237"/>
              <a:ext cx="273" cy="252"/>
            </a:xfrm>
            <a:prstGeom prst="rect">
              <a:avLst/>
            </a:prstGeom>
            <a:noFill/>
            <a:ln w="9525">
              <a:noFill/>
              <a:miter lim="800000"/>
              <a:headEnd/>
              <a:tailEnd/>
            </a:ln>
          </p:spPr>
          <p:txBody>
            <a:bodyPr>
              <a:spAutoFit/>
            </a:bodyPr>
            <a:lstStyle/>
            <a:p>
              <a:pPr eaLnBrk="1" hangingPunct="1">
                <a:spcBef>
                  <a:spcPct val="50000"/>
                </a:spcBef>
              </a:pPr>
              <a:r>
                <a:rPr lang="en-US" altLang="en-US" sz="2000">
                  <a:solidFill>
                    <a:schemeClr val="accent2"/>
                  </a:solidFill>
                </a:rPr>
                <a:t>1</a:t>
              </a:r>
            </a:p>
          </p:txBody>
        </p:sp>
        <p:sp>
          <p:nvSpPr>
            <p:cNvPr id="58388" name="Text Box 31"/>
            <p:cNvSpPr txBox="1">
              <a:spLocks noChangeArrowheads="1"/>
            </p:cNvSpPr>
            <p:nvPr/>
          </p:nvSpPr>
          <p:spPr bwMode="auto">
            <a:xfrm>
              <a:off x="4643" y="3031"/>
              <a:ext cx="273" cy="252"/>
            </a:xfrm>
            <a:prstGeom prst="rect">
              <a:avLst/>
            </a:prstGeom>
            <a:noFill/>
            <a:ln w="9525">
              <a:noFill/>
              <a:miter lim="800000"/>
              <a:headEnd/>
              <a:tailEnd/>
            </a:ln>
          </p:spPr>
          <p:txBody>
            <a:bodyPr>
              <a:spAutoFit/>
            </a:bodyPr>
            <a:lstStyle/>
            <a:p>
              <a:pPr eaLnBrk="1" hangingPunct="1">
                <a:spcBef>
                  <a:spcPct val="50000"/>
                </a:spcBef>
              </a:pPr>
              <a:r>
                <a:rPr lang="en-US" altLang="en-US" sz="2000">
                  <a:solidFill>
                    <a:srgbClr val="009900"/>
                  </a:solidFill>
                </a:rPr>
                <a:t>2</a:t>
              </a:r>
            </a:p>
          </p:txBody>
        </p:sp>
        <p:sp>
          <p:nvSpPr>
            <p:cNvPr id="58389" name="Text Box 32"/>
            <p:cNvSpPr txBox="1">
              <a:spLocks noChangeArrowheads="1"/>
            </p:cNvSpPr>
            <p:nvPr/>
          </p:nvSpPr>
          <p:spPr bwMode="auto">
            <a:xfrm>
              <a:off x="4674" y="2748"/>
              <a:ext cx="273" cy="252"/>
            </a:xfrm>
            <a:prstGeom prst="rect">
              <a:avLst/>
            </a:prstGeom>
            <a:noFill/>
            <a:ln w="9525">
              <a:noFill/>
              <a:miter lim="800000"/>
              <a:headEnd/>
              <a:tailEnd/>
            </a:ln>
          </p:spPr>
          <p:txBody>
            <a:bodyPr>
              <a:spAutoFit/>
            </a:bodyPr>
            <a:lstStyle/>
            <a:p>
              <a:pPr eaLnBrk="1" hangingPunct="1">
                <a:spcBef>
                  <a:spcPct val="50000"/>
                </a:spcBef>
              </a:pPr>
              <a:r>
                <a:rPr lang="en-US" altLang="en-US" sz="2000">
                  <a:solidFill>
                    <a:srgbClr val="FF00FF"/>
                  </a:solidFill>
                </a:rPr>
                <a:t>3</a:t>
              </a:r>
            </a:p>
          </p:txBody>
        </p:sp>
      </p:grpSp>
      <p:sp>
        <p:nvSpPr>
          <p:cNvPr id="5838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pic>
        <p:nvPicPr>
          <p:cNvPr id="55326" name="Picture 30"/>
          <p:cNvPicPr>
            <a:picLocks noChangeAspect="1" noChangeArrowheads="1"/>
          </p:cNvPicPr>
          <p:nvPr/>
        </p:nvPicPr>
        <p:blipFill>
          <a:blip r:embed="rId7" cstate="print"/>
          <a:srcRect r="4100" b="3958"/>
          <a:stretch>
            <a:fillRect/>
          </a:stretch>
        </p:blipFill>
        <p:spPr bwMode="auto">
          <a:xfrm>
            <a:off x="7359650" y="1443038"/>
            <a:ext cx="1563688" cy="2141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161952"/>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4354">
                                            <p:txEl>
                                              <p:pRg st="1" end="1"/>
                                            </p:txEl>
                                          </p:spTgt>
                                        </p:tgtEl>
                                        <p:attrNameLst>
                                          <p:attrName>style.visibility</p:attrName>
                                        </p:attrNameLst>
                                      </p:cBhvr>
                                      <p:to>
                                        <p:strVal val="visible"/>
                                      </p:to>
                                    </p:set>
                                    <p:anim calcmode="lin" valueType="num">
                                      <p:cBhvr additive="base">
                                        <p:cTn id="7" dur="500" fill="hold"/>
                                        <p:tgtEl>
                                          <p:spTgt spid="11243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43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55326"/>
                                        </p:tgtEl>
                                        <p:attrNameLst>
                                          <p:attrName>style.visibility</p:attrName>
                                        </p:attrNameLst>
                                      </p:cBhvr>
                                      <p:to>
                                        <p:strVal val="visible"/>
                                      </p:to>
                                    </p:set>
                                    <p:animEffect transition="in" filter="fade">
                                      <p:cBhvr>
                                        <p:cTn id="11" dur="2000"/>
                                        <p:tgtEl>
                                          <p:spTgt spid="553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6003"/>
                                        </p:tgtEl>
                                        <p:attrNameLst>
                                          <p:attrName>style.visibility</p:attrName>
                                        </p:attrNameLst>
                                      </p:cBhvr>
                                      <p:to>
                                        <p:strVal val="visible"/>
                                      </p:to>
                                    </p:set>
                                    <p:animEffect transition="in" filter="wipe(left)">
                                      <p:cBhvr>
                                        <p:cTn id="16" dur="2000"/>
                                        <p:tgtEl>
                                          <p:spTgt spid="126003"/>
                                        </p:tgtEl>
                                      </p:cBhvr>
                                    </p:animEffect>
                                  </p:childTnLst>
                                  <p:subTnLst>
                                    <p:audio>
                                      <p:cMediaNode>
                                        <p:cTn display="0" masterRel="sameClick">
                                          <p:stCondLst>
                                            <p:cond evt="begin" delay="0">
                                              <p:tn val="14"/>
                                            </p:cond>
                                          </p:stCondLst>
                                          <p:endCondLst>
                                            <p:cond evt="onStopAudio" delay="0">
                                              <p:tgtEl>
                                                <p:sldTgt/>
                                              </p:tgtEl>
                                            </p:cond>
                                          </p:endCondLst>
                                        </p:cTn>
                                        <p:tgtEl>
                                          <p:sndTgt r:embed="rId5" name="drumroll.wav"/>
                                        </p:tgtEl>
                                      </p:cMediaNode>
                                    </p:audio>
                                  </p:subTnLst>
                                </p:cTn>
                              </p:par>
                              <p:par>
                                <p:cTn id="17" presetID="22" presetClass="entr" presetSubtype="8" fill="hold" grpId="0" nodeType="withEffect">
                                  <p:stCondLst>
                                    <p:cond delay="0"/>
                                  </p:stCondLst>
                                  <p:childTnLst>
                                    <p:set>
                                      <p:cBhvr>
                                        <p:cTn id="18" dur="1" fill="hold">
                                          <p:stCondLst>
                                            <p:cond delay="0"/>
                                          </p:stCondLst>
                                        </p:cTn>
                                        <p:tgtEl>
                                          <p:spTgt spid="126005"/>
                                        </p:tgtEl>
                                        <p:attrNameLst>
                                          <p:attrName>style.visibility</p:attrName>
                                        </p:attrNameLst>
                                      </p:cBhvr>
                                      <p:to>
                                        <p:strVal val="visible"/>
                                      </p:to>
                                    </p:set>
                                    <p:animEffect transition="in" filter="wipe(left)">
                                      <p:cBhvr>
                                        <p:cTn id="19" dur="2000"/>
                                        <p:tgtEl>
                                          <p:spTgt spid="126005"/>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126009"/>
                                        </p:tgtEl>
                                        <p:attrNameLst>
                                          <p:attrName>style.visibility</p:attrName>
                                        </p:attrNameLst>
                                      </p:cBhvr>
                                      <p:to>
                                        <p:strVal val="visible"/>
                                      </p:to>
                                    </p:set>
                                    <p:animEffect transition="in" filter="wipe(left)">
                                      <p:cBhvr>
                                        <p:cTn id="22" dur="2000"/>
                                        <p:tgtEl>
                                          <p:spTgt spid="126009"/>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par>
                                <p:cTn id="23" presetID="53"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5995"/>
                                        </p:tgtEl>
                                        <p:attrNameLst>
                                          <p:attrName>style.visibility</p:attrName>
                                        </p:attrNameLst>
                                      </p:cBhvr>
                                      <p:to>
                                        <p:strVal val="visible"/>
                                      </p:to>
                                    </p:set>
                                    <p:animEffect transition="in" filter="wipe(left)">
                                      <p:cBhvr>
                                        <p:cTn id="32" dur="2000"/>
                                        <p:tgtEl>
                                          <p:spTgt spid="125995"/>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par>
                                <p:cTn id="33" presetID="2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20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5" name="drumroll.wav"/>
                                        </p:tgtEl>
                                      </p:cMediaNode>
                                    </p:audio>
                                  </p:subTnLst>
                                </p:cTn>
                              </p:par>
                              <p:par>
                                <p:cTn id="36" presetID="22" presetClass="entr" presetSubtype="8"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20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6004"/>
                                        </p:tgtEl>
                                        <p:attrNameLst>
                                          <p:attrName>style.visibility</p:attrName>
                                        </p:attrNameLst>
                                      </p:cBhvr>
                                      <p:to>
                                        <p:strVal val="visible"/>
                                      </p:to>
                                    </p:set>
                                    <p:animEffect transition="in" filter="wipe(left)">
                                      <p:cBhvr>
                                        <p:cTn id="43" dur="2000"/>
                                        <p:tgtEl>
                                          <p:spTgt spid="126004"/>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126006"/>
                                        </p:tgtEl>
                                        <p:attrNameLst>
                                          <p:attrName>style.visibility</p:attrName>
                                        </p:attrNameLst>
                                      </p:cBhvr>
                                      <p:to>
                                        <p:strVal val="visible"/>
                                      </p:to>
                                    </p:set>
                                    <p:animEffect transition="in" filter="wipe(left)">
                                      <p:cBhvr>
                                        <p:cTn id="46" dur="2000"/>
                                        <p:tgtEl>
                                          <p:spTgt spid="126006"/>
                                        </p:tgtEl>
                                      </p:cBhvr>
                                    </p:animEffect>
                                  </p:childTnLst>
                                  <p:subTnLst>
                                    <p:audio>
                                      <p:cMediaNode>
                                        <p:cTn display="0" masterRel="sameClick">
                                          <p:stCondLst>
                                            <p:cond evt="begin" delay="0">
                                              <p:tn val="44"/>
                                            </p:cond>
                                          </p:stCondLst>
                                          <p:endCondLst>
                                            <p:cond evt="onStopAudio" delay="0">
                                              <p:tgtEl>
                                                <p:sldTgt/>
                                              </p:tgtEl>
                                            </p:cond>
                                          </p:endCondLst>
                                        </p:cTn>
                                        <p:tgtEl>
                                          <p:sndTgt r:embed="rId5" name="drumroll.wav"/>
                                        </p:tgtEl>
                                      </p:cMediaNode>
                                    </p:audio>
                                  </p:subTnLst>
                                </p:cTn>
                              </p:par>
                              <p:par>
                                <p:cTn id="47" presetID="22" presetClass="entr" presetSubtype="8" fill="hold" grpId="0" nodeType="withEffect">
                                  <p:stCondLst>
                                    <p:cond delay="0"/>
                                  </p:stCondLst>
                                  <p:childTnLst>
                                    <p:set>
                                      <p:cBhvr>
                                        <p:cTn id="48" dur="1" fill="hold">
                                          <p:stCondLst>
                                            <p:cond delay="0"/>
                                          </p:stCondLst>
                                        </p:cTn>
                                        <p:tgtEl>
                                          <p:spTgt spid="126007"/>
                                        </p:tgtEl>
                                        <p:attrNameLst>
                                          <p:attrName>style.visibility</p:attrName>
                                        </p:attrNameLst>
                                      </p:cBhvr>
                                      <p:to>
                                        <p:strVal val="visible"/>
                                      </p:to>
                                    </p:set>
                                    <p:animEffect transition="in" filter="wipe(left)">
                                      <p:cBhvr>
                                        <p:cTn id="49" dur="2000"/>
                                        <p:tgtEl>
                                          <p:spTgt spid="126007"/>
                                        </p:tgtEl>
                                      </p:cBhvr>
                                    </p:animEffect>
                                  </p:childTnLst>
                                  <p:subTnLst>
                                    <p:audio>
                                      <p:cMediaNode>
                                        <p:cTn display="0" masterRel="sameClick">
                                          <p:stCondLst>
                                            <p:cond evt="begin" delay="0">
                                              <p:tn val="47"/>
                                            </p:cond>
                                          </p:stCondLst>
                                          <p:endCondLst>
                                            <p:cond evt="onStopAudio" delay="0">
                                              <p:tgtEl>
                                                <p:sldTgt/>
                                              </p:tgtEl>
                                            </p:cond>
                                          </p:endCondLst>
                                        </p:cTn>
                                        <p:tgtEl>
                                          <p:sndTgt r:embed="rId5" name="drumroll.wav"/>
                                        </p:tgtEl>
                                      </p:cMediaNode>
                                    </p:audio>
                                  </p:subTnLst>
                                </p:cTn>
                              </p:par>
                              <p:par>
                                <p:cTn id="50" presetID="22" presetClass="entr" presetSubtype="8" fill="hold" grpId="0" nodeType="withEffect">
                                  <p:stCondLst>
                                    <p:cond delay="0"/>
                                  </p:stCondLst>
                                  <p:childTnLst>
                                    <p:set>
                                      <p:cBhvr>
                                        <p:cTn id="51" dur="1" fill="hold">
                                          <p:stCondLst>
                                            <p:cond delay="0"/>
                                          </p:stCondLst>
                                        </p:cTn>
                                        <p:tgtEl>
                                          <p:spTgt spid="126008"/>
                                        </p:tgtEl>
                                        <p:attrNameLst>
                                          <p:attrName>style.visibility</p:attrName>
                                        </p:attrNameLst>
                                      </p:cBhvr>
                                      <p:to>
                                        <p:strVal val="visible"/>
                                      </p:to>
                                    </p:set>
                                    <p:animEffect transition="in" filter="wipe(left)">
                                      <p:cBhvr>
                                        <p:cTn id="52" dur="2000"/>
                                        <p:tgtEl>
                                          <p:spTgt spid="126008"/>
                                        </p:tgtEl>
                                      </p:cBhvr>
                                    </p:animEffect>
                                  </p:childTnLst>
                                  <p:subTnLst>
                                    <p:audio>
                                      <p:cMediaNode>
                                        <p:cTn display="0" masterRel="sameClick">
                                          <p:stCondLst>
                                            <p:cond evt="begin" delay="0">
                                              <p:tn val="50"/>
                                            </p:cond>
                                          </p:stCondLst>
                                          <p:endCondLst>
                                            <p:cond evt="onStopAudio" delay="0">
                                              <p:tgtEl>
                                                <p:sldTgt/>
                                              </p:tgtEl>
                                            </p:cond>
                                          </p:endCondLst>
                                        </p:cTn>
                                        <p:tgtEl>
                                          <p:sndTgt r:embed="rId5" name="drumroll.wav"/>
                                        </p:tgtEl>
                                      </p:cMediaNode>
                                    </p:audio>
                                  </p:subTnLst>
                                </p:cTn>
                              </p:par>
                              <p:par>
                                <p:cTn id="53" presetID="22" presetClass="entr" presetSubtype="8" fill="hold" grpId="0" nodeType="withEffect">
                                  <p:stCondLst>
                                    <p:cond delay="0"/>
                                  </p:stCondLst>
                                  <p:childTnLst>
                                    <p:set>
                                      <p:cBhvr>
                                        <p:cTn id="54" dur="1" fill="hold">
                                          <p:stCondLst>
                                            <p:cond delay="0"/>
                                          </p:stCondLst>
                                        </p:cTn>
                                        <p:tgtEl>
                                          <p:spTgt spid="126010"/>
                                        </p:tgtEl>
                                        <p:attrNameLst>
                                          <p:attrName>style.visibility</p:attrName>
                                        </p:attrNameLst>
                                      </p:cBhvr>
                                      <p:to>
                                        <p:strVal val="visible"/>
                                      </p:to>
                                    </p:set>
                                    <p:animEffect transition="in" filter="wipe(left)">
                                      <p:cBhvr>
                                        <p:cTn id="55" dur="2000"/>
                                        <p:tgtEl>
                                          <p:spTgt spid="126010"/>
                                        </p:tgtEl>
                                      </p:cBhvr>
                                    </p:animEffect>
                                  </p:childTnLst>
                                  <p:subTnLst>
                                    <p:audio>
                                      <p:cMediaNode>
                                        <p:cTn display="0" masterRel="sameClick">
                                          <p:stCondLst>
                                            <p:cond evt="begin" delay="0">
                                              <p:tn val="53"/>
                                            </p:cond>
                                          </p:stCondLst>
                                          <p:endCondLst>
                                            <p:cond evt="onStopAudio" delay="0">
                                              <p:tgtEl>
                                                <p:sldTgt/>
                                              </p:tgtEl>
                                            </p:cond>
                                          </p:endCondLst>
                                        </p:cTn>
                                        <p:tgtEl>
                                          <p:sndTgt r:embed="rId5" name="drumroll.wav"/>
                                        </p:tgtEl>
                                      </p:cMediaNode>
                                    </p:audio>
                                  </p:subTnLst>
                                </p:cTn>
                              </p:par>
                              <p:par>
                                <p:cTn id="56" presetID="22" presetClass="entr" presetSubtype="8" fill="hold" grpId="0" nodeType="withEffect">
                                  <p:stCondLst>
                                    <p:cond delay="0"/>
                                  </p:stCondLst>
                                  <p:childTnLst>
                                    <p:set>
                                      <p:cBhvr>
                                        <p:cTn id="57" dur="1" fill="hold">
                                          <p:stCondLst>
                                            <p:cond delay="0"/>
                                          </p:stCondLst>
                                        </p:cTn>
                                        <p:tgtEl>
                                          <p:spTgt spid="126011"/>
                                        </p:tgtEl>
                                        <p:attrNameLst>
                                          <p:attrName>style.visibility</p:attrName>
                                        </p:attrNameLst>
                                      </p:cBhvr>
                                      <p:to>
                                        <p:strVal val="visible"/>
                                      </p:to>
                                    </p:set>
                                    <p:animEffect transition="in" filter="wipe(left)">
                                      <p:cBhvr>
                                        <p:cTn id="58" dur="2000"/>
                                        <p:tgtEl>
                                          <p:spTgt spid="126011"/>
                                        </p:tgtEl>
                                      </p:cBhvr>
                                    </p:animEffect>
                                  </p:childTnLst>
                                  <p:subTnLst>
                                    <p:audio>
                                      <p:cMediaNode>
                                        <p:cTn display="0" masterRel="sameClick">
                                          <p:stCondLst>
                                            <p:cond evt="begin" delay="0">
                                              <p:tn val="56"/>
                                            </p:cond>
                                          </p:stCondLst>
                                          <p:endCondLst>
                                            <p:cond evt="onStopAudio" delay="0">
                                              <p:tgtEl>
                                                <p:sldTgt/>
                                              </p:tgtEl>
                                            </p:cond>
                                          </p:endCondLst>
                                        </p:cTn>
                                        <p:tgtEl>
                                          <p:sndTgt r:embed="rId5" name="drumroll.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24354">
                                            <p:txEl>
                                              <p:pRg st="4" end="4"/>
                                            </p:txEl>
                                          </p:spTgt>
                                        </p:tgtEl>
                                        <p:attrNameLst>
                                          <p:attrName>style.visibility</p:attrName>
                                        </p:attrNameLst>
                                      </p:cBhvr>
                                      <p:to>
                                        <p:strVal val="visible"/>
                                      </p:to>
                                    </p:set>
                                    <p:anim calcmode="lin" valueType="num">
                                      <p:cBhvr additive="base">
                                        <p:cTn id="63" dur="500" fill="hold"/>
                                        <p:tgtEl>
                                          <p:spTgt spid="112435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243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24354">
                                            <p:txEl>
                                              <p:pRg st="5" end="5"/>
                                            </p:txEl>
                                          </p:spTgt>
                                        </p:tgtEl>
                                        <p:attrNameLst>
                                          <p:attrName>style.visibility</p:attrName>
                                        </p:attrNameLst>
                                      </p:cBhvr>
                                      <p:to>
                                        <p:strVal val="visible"/>
                                      </p:to>
                                    </p:set>
                                    <p:anim calcmode="lin" valueType="num">
                                      <p:cBhvr additive="base">
                                        <p:cTn id="69" dur="500" fill="hold"/>
                                        <p:tgtEl>
                                          <p:spTgt spid="1124354">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243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24354">
                                            <p:txEl>
                                              <p:pRg st="6" end="6"/>
                                            </p:txEl>
                                          </p:spTgt>
                                        </p:tgtEl>
                                        <p:attrNameLst>
                                          <p:attrName>style.visibility</p:attrName>
                                        </p:attrNameLst>
                                      </p:cBhvr>
                                      <p:to>
                                        <p:strVal val="visible"/>
                                      </p:to>
                                    </p:set>
                                    <p:anim calcmode="lin" valueType="num">
                                      <p:cBhvr additive="base">
                                        <p:cTn id="75" dur="500" fill="hold"/>
                                        <p:tgtEl>
                                          <p:spTgt spid="1124354">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243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4354" grpId="0" uiExpand="1" build="p"/>
      <p:bldP spid="125995" grpId="0" animBg="1"/>
      <p:bldP spid="126003" grpId="0" animBg="1"/>
      <p:bldP spid="126004" grpId="0"/>
      <p:bldP spid="126005" grpId="0" animBg="1"/>
      <p:bldP spid="126006" grpId="0"/>
      <p:bldP spid="126007" grpId="0" animBg="1"/>
      <p:bldP spid="126008" grpId="0" animBg="1"/>
      <p:bldP spid="126009" grpId="0" animBg="1"/>
      <p:bldP spid="126010" grpId="0"/>
      <p:bldP spid="1260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30526" name="Rectangle 30"/>
              <p:cNvSpPr>
                <a:spLocks noChangeArrowheads="1"/>
              </p:cNvSpPr>
              <p:nvPr/>
            </p:nvSpPr>
            <p:spPr bwMode="auto">
              <a:xfrm>
                <a:off x="685800" y="1755774"/>
                <a:ext cx="7772400" cy="5102225"/>
              </a:xfrm>
              <a:prstGeom prst="rect">
                <a:avLst/>
              </a:prstGeom>
              <a:solidFill>
                <a:srgbClr val="CCFFCC"/>
              </a:solidFill>
              <a:ln w="9525">
                <a:noFill/>
                <a:miter lim="800000"/>
                <a:headEnd/>
                <a:tailEnd/>
              </a:ln>
            </p:spPr>
            <p:txBody>
              <a:bodyPr/>
              <a:lstStyle/>
              <a:p>
                <a:pPr eaLnBrk="1" hangingPunct="1"/>
                <a:r>
                  <a:rPr lang="en-US" altLang="en-US" dirty="0" smtClean="0"/>
                  <a:t>PRACTICE: Show that the kinetic energy of an electron at a radius </a:t>
                </a:r>
                <a14:m>
                  <m:oMath xmlns:m="http://schemas.openxmlformats.org/officeDocument/2006/math">
                    <m:r>
                      <a:rPr lang="en-US" altLang="en-US" i="1" dirty="0" smtClean="0">
                        <a:latin typeface="Cambria Math" panose="02040503050406030204" pitchFamily="18" charset="0"/>
                      </a:rPr>
                      <m:t>𝑟</m:t>
                    </m:r>
                    <m:r>
                      <a:rPr lang="en-US" altLang="en-US" i="1" baseline="-25000" dirty="0" err="1">
                        <a:latin typeface="Cambria Math" panose="02040503050406030204" pitchFamily="18" charset="0"/>
                      </a:rPr>
                      <m:t>𝑛</m:t>
                    </m:r>
                  </m:oMath>
                </a14:m>
                <a:r>
                  <a:rPr lang="en-US" altLang="en-US" dirty="0"/>
                  <a:t> in an atom is given by   </a:t>
                </a:r>
              </a:p>
              <a:p>
                <a:pPr algn="ctr" eaLnBrk="1" hangingPunct="1"/>
                <a14:m>
                  <m:oMathPara xmlns:m="http://schemas.openxmlformats.org/officeDocument/2006/math">
                    <m:oMathParaPr>
                      <m:jc m:val="centerGroup"/>
                    </m:oMathParaPr>
                    <m:oMath xmlns:m="http://schemas.openxmlformats.org/officeDocument/2006/math">
                      <m:r>
                        <a:rPr lang="en-US" altLang="en-US" sz="2000" i="1" dirty="0" smtClean="0">
                          <a:latin typeface="Cambria Math" panose="02040503050406030204" pitchFamily="18" charset="0"/>
                        </a:rPr>
                        <m:t>𝐸</m:t>
                      </m:r>
                      <m:r>
                        <a:rPr lang="en-US" altLang="en-US" sz="2000" i="1" baseline="-25000" dirty="0">
                          <a:latin typeface="Cambria Math" panose="02040503050406030204" pitchFamily="18" charset="0"/>
                        </a:rPr>
                        <m:t>𝐾</m:t>
                      </m:r>
                      <m:r>
                        <a:rPr lang="en-US" altLang="en-US" sz="2000" i="1" dirty="0">
                          <a:latin typeface="Cambria Math" panose="02040503050406030204" pitchFamily="18" charset="0"/>
                        </a:rPr>
                        <m:t>=</m:t>
                      </m:r>
                      <m:f>
                        <m:fPr>
                          <m:ctrlPr>
                            <a:rPr lang="en-US" altLang="en-US" sz="2000" b="0" i="1" dirty="0">
                              <a:latin typeface="Cambria Math" panose="02040503050406030204" pitchFamily="18" charset="0"/>
                            </a:rPr>
                          </m:ctrlPr>
                        </m:fPr>
                        <m:num>
                          <m:sSup>
                            <m:sSupPr>
                              <m:ctrlPr>
                                <a:rPr lang="en-US" altLang="en-US" sz="2000" b="0" i="1" dirty="0" smtClean="0">
                                  <a:latin typeface="Cambria Math" panose="02040503050406030204" pitchFamily="18" charset="0"/>
                                </a:rPr>
                              </m:ctrlPr>
                            </m:sSupPr>
                            <m:e>
                              <m:r>
                                <a:rPr lang="en-US" altLang="en-US" sz="2000" i="1" dirty="0">
                                  <a:latin typeface="Cambria Math" panose="02040503050406030204" pitchFamily="18" charset="0"/>
                                </a:rPr>
                                <m:t>𝑛</m:t>
                              </m:r>
                            </m:e>
                            <m:sup>
                              <m:r>
                                <a:rPr lang="en-US" altLang="en-US" sz="2000" b="0" i="1" dirty="0" smtClean="0">
                                  <a:latin typeface="Cambria Math" panose="02040503050406030204" pitchFamily="18" charset="0"/>
                                </a:rPr>
                                <m:t>2</m:t>
                              </m:r>
                            </m:sup>
                          </m:sSup>
                          <m:sSup>
                            <m:sSupPr>
                              <m:ctrlPr>
                                <a:rPr lang="en-US" altLang="en-US" sz="2000" b="0" i="1" dirty="0" smtClean="0">
                                  <a:latin typeface="Cambria Math" panose="02040503050406030204" pitchFamily="18" charset="0"/>
                                </a:rPr>
                              </m:ctrlPr>
                            </m:sSupPr>
                            <m:e>
                              <m:r>
                                <a:rPr lang="en-US" altLang="en-US" sz="2000" i="1" dirty="0">
                                  <a:latin typeface="Cambria Math" panose="02040503050406030204" pitchFamily="18" charset="0"/>
                                </a:rPr>
                                <m:t>h</m:t>
                              </m:r>
                            </m:e>
                            <m:sup>
                              <m:r>
                                <a:rPr lang="en-US" altLang="en-US" sz="2000" b="0" i="1" dirty="0" smtClean="0">
                                  <a:latin typeface="Cambria Math" panose="02040503050406030204" pitchFamily="18" charset="0"/>
                                </a:rPr>
                                <m:t>2</m:t>
                              </m:r>
                            </m:sup>
                          </m:sSup>
                        </m:num>
                        <m:den>
                          <m:r>
                            <a:rPr lang="en-US" altLang="en-US" sz="2000" i="1" dirty="0">
                              <a:latin typeface="Cambria Math" panose="02040503050406030204" pitchFamily="18" charset="0"/>
                            </a:rPr>
                            <m:t>8</m:t>
                          </m:r>
                          <m:r>
                            <a:rPr lang="en-US" altLang="en-US" sz="2000" i="1" dirty="0">
                              <a:solidFill>
                                <a:srgbClr val="000000"/>
                              </a:solidFill>
                              <a:latin typeface="Cambria Math" panose="02040503050406030204" pitchFamily="18" charset="0"/>
                              <a:sym typeface="Symbol" pitchFamily="18" charset="2"/>
                            </a:rPr>
                            <m:t>𝑚</m:t>
                          </m:r>
                          <m:sSup>
                            <m:sSupPr>
                              <m:ctrlPr>
                                <a:rPr lang="en-US" altLang="en-US" sz="2000" b="0" i="1" dirty="0" smtClean="0">
                                  <a:solidFill>
                                    <a:srgbClr val="000000"/>
                                  </a:solidFill>
                                  <a:latin typeface="Cambria Math" panose="02040503050406030204" pitchFamily="18" charset="0"/>
                                  <a:ea typeface="Cambria Math" panose="02040503050406030204" pitchFamily="18" charset="0"/>
                                  <a:sym typeface="Symbol" pitchFamily="18" charset="2"/>
                                </a:rPr>
                              </m:ctrlPr>
                            </m:sSupPr>
                            <m:e>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𝜋</m:t>
                              </m:r>
                            </m:e>
                            <m:sup>
                              <m:r>
                                <a:rPr lang="en-US" altLang="en-US" sz="2000" b="0" i="1" dirty="0" smtClean="0">
                                  <a:solidFill>
                                    <a:srgbClr val="000000"/>
                                  </a:solidFill>
                                  <a:latin typeface="Cambria Math" panose="02040503050406030204" pitchFamily="18" charset="0"/>
                                  <a:ea typeface="Cambria Math" panose="02040503050406030204" pitchFamily="18" charset="0"/>
                                  <a:sym typeface="Symbol" pitchFamily="18" charset="2"/>
                                </a:rPr>
                                <m:t>2</m:t>
                              </m:r>
                            </m:sup>
                          </m:sSup>
                          <m:sSubSup>
                            <m:sSubSupPr>
                              <m:ctrlPr>
                                <a:rPr lang="en-US" altLang="en-US" sz="2000" b="0" i="1" dirty="0" smtClean="0">
                                  <a:solidFill>
                                    <a:srgbClr val="000000"/>
                                  </a:solidFill>
                                  <a:latin typeface="Cambria Math" panose="02040503050406030204" pitchFamily="18" charset="0"/>
                                  <a:ea typeface="Cambria Math" panose="02040503050406030204" pitchFamily="18" charset="0"/>
                                  <a:sym typeface="Symbol" pitchFamily="18" charset="2"/>
                                </a:rPr>
                              </m:ctrlPr>
                            </m:sSubSupPr>
                            <m:e>
                              <m:r>
                                <a:rPr lang="en-US" altLang="en-US" sz="2000" i="1" dirty="0">
                                  <a:solidFill>
                                    <a:srgbClr val="000000"/>
                                  </a:solidFill>
                                  <a:latin typeface="Cambria Math" panose="02040503050406030204" pitchFamily="18" charset="0"/>
                                  <a:sym typeface="Symbol" pitchFamily="18" charset="2"/>
                                </a:rPr>
                                <m:t>𝑟</m:t>
                              </m:r>
                            </m:e>
                            <m:sub>
                              <m:r>
                                <a:rPr lang="en-US" altLang="en-US" sz="2000" b="0" i="1" dirty="0" smtClean="0">
                                  <a:solidFill>
                                    <a:srgbClr val="000000"/>
                                  </a:solidFill>
                                  <a:latin typeface="Cambria Math" panose="02040503050406030204" pitchFamily="18" charset="0"/>
                                  <a:sym typeface="Symbol" pitchFamily="18" charset="2"/>
                                </a:rPr>
                                <m:t>𝑛</m:t>
                              </m:r>
                            </m:sub>
                            <m:sup>
                              <m:r>
                                <a:rPr lang="en-US" altLang="en-US" sz="2000" b="0" i="1" dirty="0" smtClean="0">
                                  <a:solidFill>
                                    <a:srgbClr val="000000"/>
                                  </a:solidFill>
                                  <a:latin typeface="Cambria Math" panose="02040503050406030204" pitchFamily="18" charset="0"/>
                                  <a:sym typeface="Symbol" pitchFamily="18" charset="2"/>
                                </a:rPr>
                                <m:t>2</m:t>
                              </m:r>
                            </m:sup>
                          </m:sSubSup>
                        </m:den>
                      </m:f>
                      <m:r>
                        <a:rPr lang="en-US" altLang="en-US" sz="2000" i="1" dirty="0">
                          <a:latin typeface="Cambria Math" panose="02040503050406030204" pitchFamily="18" charset="0"/>
                        </a:rPr>
                        <m:t>.</m:t>
                      </m:r>
                    </m:oMath>
                  </m:oMathPara>
                </a14:m>
                <a:endParaRPr lang="en-US" altLang="en-US" dirty="0"/>
              </a:p>
              <a:p>
                <a:pPr eaLnBrk="1" hangingPunct="1"/>
                <a:r>
                  <a:rPr lang="en-US" altLang="en-US" dirty="0">
                    <a:sym typeface="Symbol" pitchFamily="18" charset="2"/>
                  </a:rPr>
                  <a:t>SOLUTION:</a:t>
                </a:r>
              </a:p>
              <a:p>
                <a:pPr eaLnBrk="1" hangingPunct="1"/>
                <a:r>
                  <a:rPr lang="en-US" altLang="en-US" dirty="0">
                    <a:sym typeface="Symbol" pitchFamily="18" charset="2"/>
                  </a:rPr>
                  <a:t>Use </a:t>
                </a:r>
                <a14:m>
                  <m:oMath xmlns:m="http://schemas.openxmlformats.org/officeDocument/2006/math">
                    <m:r>
                      <a:rPr lang="en-US" altLang="en-US" sz="2000" i="1" dirty="0" smtClean="0">
                        <a:latin typeface="Cambria Math" panose="02040503050406030204" pitchFamily="18" charset="0"/>
                        <a:sym typeface="Symbol" pitchFamily="18" charset="2"/>
                      </a:rPr>
                      <m:t>𝐸</m:t>
                    </m:r>
                    <m:r>
                      <a:rPr lang="en-US" altLang="en-US" sz="2000" i="1" baseline="-25000" dirty="0">
                        <a:latin typeface="Cambria Math" panose="02040503050406030204" pitchFamily="18" charset="0"/>
                        <a:sym typeface="Symbol" pitchFamily="18" charset="2"/>
                      </a:rPr>
                      <m:t>𝐾</m:t>
                    </m:r>
                    <m:r>
                      <a:rPr lang="en-US" altLang="en-US" sz="2000" i="1" dirty="0">
                        <a:latin typeface="Cambria Math" panose="02040503050406030204" pitchFamily="18" charset="0"/>
                        <a:sym typeface="Symbol" pitchFamily="18" charset="2"/>
                      </a:rPr>
                      <m:t>=</m:t>
                    </m:r>
                    <m:d>
                      <m:dPr>
                        <m:ctrlPr>
                          <a:rPr lang="en-US" altLang="en-US" sz="2000" i="1" dirty="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1</m:t>
                            </m:r>
                          </m:num>
                          <m:den>
                            <m:r>
                              <a:rPr lang="en-US" altLang="en-US" sz="2000" i="1" dirty="0">
                                <a:latin typeface="Cambria Math" panose="02040503050406030204" pitchFamily="18" charset="0"/>
                                <a:sym typeface="Symbol" pitchFamily="18" charset="2"/>
                              </a:rPr>
                              <m:t>2</m:t>
                            </m:r>
                          </m:den>
                        </m:f>
                      </m:e>
                    </m:d>
                    <m:r>
                      <a:rPr lang="en-US" altLang="en-US" sz="2000" i="1" dirty="0">
                        <a:latin typeface="Cambria Math" panose="02040503050406030204" pitchFamily="18" charset="0"/>
                        <a:sym typeface="Symbol" pitchFamily="18" charset="2"/>
                      </a:rPr>
                      <m:t>𝑚</m:t>
                    </m:r>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𝑣</m:t>
                        </m:r>
                      </m:e>
                      <m:sup>
                        <m:r>
                          <a:rPr lang="en-US" altLang="en-US" sz="2000" b="0" i="1" dirty="0" smtClean="0">
                            <a:latin typeface="Cambria Math" panose="02040503050406030204" pitchFamily="18" charset="0"/>
                            <a:sym typeface="Symbol" pitchFamily="18" charset="2"/>
                          </a:rPr>
                          <m:t>2</m:t>
                        </m:r>
                      </m:sup>
                    </m:sSup>
                    <m:r>
                      <a:rPr lang="en-US" altLang="en-US" sz="2000" i="1" dirty="0">
                        <a:latin typeface="Cambria Math" panose="02040503050406030204" pitchFamily="18" charset="0"/>
                        <a:sym typeface="Symbol" pitchFamily="18" charset="2"/>
                      </a:rPr>
                      <m:t> </m:t>
                    </m:r>
                  </m:oMath>
                </a14:m>
                <a:r>
                  <a:rPr lang="en-US" altLang="en-US" dirty="0">
                    <a:sym typeface="Symbol" pitchFamily="18" charset="2"/>
                  </a:rPr>
                  <a:t>and </a:t>
                </a:r>
                <a14:m>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𝑣</m:t>
                    </m:r>
                    <m:r>
                      <a:rPr lang="en-US" altLang="en-US" sz="2000" i="1" dirty="0" smtClean="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err="1">
                            <a:solidFill>
                              <a:srgbClr val="000000"/>
                            </a:solidFill>
                            <a:latin typeface="Cambria Math" panose="02040503050406030204" pitchFamily="18" charset="0"/>
                            <a:sym typeface="Symbol" pitchFamily="18" charset="2"/>
                          </a:rPr>
                          <m:t>𝑛h</m:t>
                        </m:r>
                      </m:num>
                      <m:den>
                        <m:r>
                          <a:rPr lang="en-US" altLang="en-US" sz="2000" i="1" dirty="0">
                            <a:solidFill>
                              <a:srgbClr val="000000"/>
                            </a:solidFill>
                            <a:latin typeface="Cambria Math" panose="02040503050406030204" pitchFamily="18" charset="0"/>
                            <a:sym typeface="Symbol" pitchFamily="18" charset="2"/>
                          </a:rPr>
                          <m:t>2</m:t>
                        </m:r>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𝜋</m:t>
                        </m:r>
                        <m:sSub>
                          <m:sSubPr>
                            <m:ctrlPr>
                              <a:rPr lang="en-US" altLang="en-US" sz="2000" b="0" i="1" dirty="0" smtClean="0">
                                <a:solidFill>
                                  <a:srgbClr val="000000"/>
                                </a:solidFill>
                                <a:latin typeface="Cambria Math" panose="02040503050406030204" pitchFamily="18" charset="0"/>
                                <a:ea typeface="Cambria Math" panose="02040503050406030204" pitchFamily="18" charset="0"/>
                                <a:sym typeface="Symbol" pitchFamily="18" charset="2"/>
                              </a:rPr>
                            </m:ctrlPr>
                          </m:sSubPr>
                          <m:e>
                            <m:r>
                              <a:rPr lang="en-US" altLang="en-US" sz="2000" i="1" dirty="0">
                                <a:solidFill>
                                  <a:srgbClr val="000000"/>
                                </a:solidFill>
                                <a:latin typeface="Cambria Math" panose="02040503050406030204" pitchFamily="18" charset="0"/>
                                <a:sym typeface="Symbol" pitchFamily="18" charset="2"/>
                              </a:rPr>
                              <m:t>𝑟</m:t>
                            </m:r>
                          </m:e>
                          <m:sub>
                            <m:r>
                              <a:rPr lang="en-US" altLang="en-US" sz="2000" b="0" i="1" dirty="0" smtClean="0">
                                <a:solidFill>
                                  <a:srgbClr val="000000"/>
                                </a:solidFill>
                                <a:latin typeface="Cambria Math" panose="02040503050406030204" pitchFamily="18" charset="0"/>
                                <a:sym typeface="Symbol" pitchFamily="18" charset="2"/>
                              </a:rPr>
                              <m:t>𝑛</m:t>
                            </m:r>
                          </m:sub>
                        </m:sSub>
                        <m:r>
                          <a:rPr lang="en-US" altLang="en-US" sz="2000" i="1" dirty="0">
                            <a:solidFill>
                              <a:srgbClr val="000000"/>
                            </a:solidFill>
                            <a:latin typeface="Cambria Math" panose="02040503050406030204" pitchFamily="18" charset="0"/>
                            <a:sym typeface="Symbol" pitchFamily="18" charset="2"/>
                          </a:rPr>
                          <m:t>𝑚</m:t>
                        </m:r>
                      </m:den>
                    </m:f>
                    <m:r>
                      <a:rPr lang="en-US" altLang="en-US" sz="2000" i="1" dirty="0">
                        <a:solidFill>
                          <a:srgbClr val="000000"/>
                        </a:solidFill>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 </m:t>
                    </m:r>
                  </m:oMath>
                </a14:m>
                <a:endParaRPr lang="en-US" altLang="en-US" dirty="0">
                  <a:cs typeface="Courier New" pitchFamily="49" charset="0"/>
                  <a:sym typeface="Symbol" pitchFamily="18" charset="2"/>
                </a:endParaRPr>
              </a:p>
              <a:p>
                <a:pPr eaLnBrk="1" hangingPunct="1"/>
                <a:r>
                  <a:rPr lang="en-US" altLang="en-US" i="1" dirty="0">
                    <a:sym typeface="Symbol" pitchFamily="18" charset="2"/>
                  </a:rPr>
                  <a:t>                </a:t>
                </a:r>
                <a:endParaRPr lang="en-US" altLang="en-US" dirty="0">
                  <a:solidFill>
                    <a:srgbClr val="000000"/>
                  </a:solidFill>
                  <a:sym typeface="Symbol" pitchFamily="18" charset="2"/>
                </a:endParaRPr>
              </a:p>
            </p:txBody>
          </p:sp>
        </mc:Choice>
        <mc:Fallback xmlns="">
          <p:sp>
            <p:nvSpPr>
              <p:cNvPr id="1130526" name="Rectangle 30"/>
              <p:cNvSpPr>
                <a:spLocks noRot="1" noChangeAspect="1" noMove="1" noResize="1" noEditPoints="1" noAdjustHandles="1" noChangeArrowheads="1" noChangeShapeType="1" noTextEdit="1"/>
              </p:cNvSpPr>
              <p:nvPr/>
            </p:nvSpPr>
            <p:spPr bwMode="auto">
              <a:xfrm>
                <a:off x="685800" y="1755774"/>
                <a:ext cx="7772400" cy="5102225"/>
              </a:xfrm>
              <a:prstGeom prst="rect">
                <a:avLst/>
              </a:prstGeom>
              <a:blipFill>
                <a:blip r:embed="rId5"/>
                <a:stretch>
                  <a:fillRect l="-1255" t="-836" r="-784"/>
                </a:stretch>
              </a:blipFill>
              <a:ln w="9525">
                <a:noFill/>
                <a:miter lim="800000"/>
                <a:headEnd/>
                <a:tailEnd/>
              </a:ln>
            </p:spPr>
            <p:txBody>
              <a:bodyPr/>
              <a:lstStyle/>
              <a:p>
                <a:r>
                  <a:rPr lang="en-US">
                    <a:noFill/>
                  </a:rPr>
                  <a:t> </a:t>
                </a:r>
              </a:p>
            </p:txBody>
          </p:sp>
        </mc:Fallback>
      </mc:AlternateContent>
      <p:sp>
        <p:nvSpPr>
          <p:cNvPr id="5939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59397"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Schrödinger model of the hydrogen atom</a:t>
            </a:r>
            <a:endParaRPr lang="en-US" altLang="en-US" i="1">
              <a:solidFill>
                <a:srgbClr val="000000"/>
              </a:solidFill>
              <a:cs typeface="Times New Roman" pitchFamily="18" charset="0"/>
            </a:endParaRPr>
          </a:p>
        </p:txBody>
      </p:sp>
      <p:sp>
        <p:nvSpPr>
          <p:cNvPr id="1130527" name="Rectangle 31"/>
          <p:cNvSpPr>
            <a:spLocks noChangeArrowheads="1"/>
          </p:cNvSpPr>
          <p:nvPr/>
        </p:nvSpPr>
        <p:spPr bwMode="auto">
          <a:xfrm>
            <a:off x="6576646" y="4892254"/>
            <a:ext cx="2567354" cy="1965745"/>
          </a:xfrm>
          <a:prstGeom prst="rect">
            <a:avLst/>
          </a:prstGeom>
          <a:solidFill>
            <a:srgbClr val="FFCCCC"/>
          </a:solidFill>
          <a:ln w="9525">
            <a:noFill/>
            <a:miter lim="800000"/>
            <a:headEnd/>
            <a:tailEnd/>
          </a:ln>
        </p:spPr>
        <p:txBody>
          <a:bodyPr/>
          <a:lstStyle/>
          <a:p>
            <a:pPr eaLnBrk="1" hangingPunct="1"/>
            <a:r>
              <a:rPr lang="en-US" altLang="en-US" b="1" i="1" dirty="0"/>
              <a:t>FYI</a:t>
            </a:r>
          </a:p>
          <a:p>
            <a:pPr eaLnBrk="1" hangingPunct="1"/>
            <a:r>
              <a:rPr lang="en-US" altLang="en-US" sz="2000" dirty="0" smtClean="0">
                <a:sym typeface="Symbol" pitchFamily="18" charset="2"/>
              </a:rPr>
              <a:t>The IBO expects you to derive the</a:t>
            </a:r>
            <a:r>
              <a:rPr lang="en-US" altLang="en-US" sz="2000" b="1" dirty="0" smtClean="0">
                <a:sym typeface="Symbol" pitchFamily="18" charset="2"/>
              </a:rPr>
              <a:t> </a:t>
            </a:r>
            <a:r>
              <a:rPr lang="en-US" altLang="en-US" sz="2000" dirty="0" smtClean="0">
                <a:solidFill>
                  <a:srgbClr val="000000"/>
                </a:solidFill>
                <a:cs typeface="Times New Roman" pitchFamily="18" charset="0"/>
              </a:rPr>
              <a:t>‘electron in a box’ formula, _________ ________________</a:t>
            </a:r>
            <a:endParaRPr lang="en-US" altLang="en-US" sz="2000" dirty="0">
              <a:solidFill>
                <a:srgbClr val="000000"/>
              </a:solidFill>
              <a:cs typeface="Times New Roman" pitchFamily="18" charset="0"/>
            </a:endParaRPr>
          </a:p>
        </p:txBody>
      </p:sp>
    </p:spTree>
    <p:extLst>
      <p:ext uri="{BB962C8B-B14F-4D97-AF65-F5344CB8AC3E}">
        <p14:creationId xmlns:p14="http://schemas.microsoft.com/office/powerpoint/2010/main" val="76888119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0526">
                                            <p:txEl>
                                              <p:pRg st="0" end="0"/>
                                            </p:txEl>
                                          </p:spTgt>
                                        </p:tgtEl>
                                        <p:attrNameLst>
                                          <p:attrName>style.visibility</p:attrName>
                                        </p:attrNameLst>
                                      </p:cBhvr>
                                      <p:to>
                                        <p:strVal val="visible"/>
                                      </p:to>
                                    </p:set>
                                    <p:anim calcmode="lin" valueType="num">
                                      <p:cBhvr additive="base">
                                        <p:cTn id="7" dur="500" fill="hold"/>
                                        <p:tgtEl>
                                          <p:spTgt spid="11305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05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0526">
                                            <p:txEl>
                                              <p:pRg st="1" end="1"/>
                                            </p:txEl>
                                          </p:spTgt>
                                        </p:tgtEl>
                                        <p:attrNameLst>
                                          <p:attrName>style.visibility</p:attrName>
                                        </p:attrNameLst>
                                      </p:cBhvr>
                                      <p:to>
                                        <p:strVal val="visible"/>
                                      </p:to>
                                    </p:set>
                                    <p:anim calcmode="lin" valueType="num">
                                      <p:cBhvr additive="base">
                                        <p:cTn id="13" dur="500" fill="hold"/>
                                        <p:tgtEl>
                                          <p:spTgt spid="11305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05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0526">
                                            <p:txEl>
                                              <p:pRg st="2" end="2"/>
                                            </p:txEl>
                                          </p:spTgt>
                                        </p:tgtEl>
                                        <p:attrNameLst>
                                          <p:attrName>style.visibility</p:attrName>
                                        </p:attrNameLst>
                                      </p:cBhvr>
                                      <p:to>
                                        <p:strVal val="visible"/>
                                      </p:to>
                                    </p:set>
                                    <p:anim calcmode="lin" valueType="num">
                                      <p:cBhvr additive="base">
                                        <p:cTn id="19" dur="500" fill="hold"/>
                                        <p:tgtEl>
                                          <p:spTgt spid="11305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05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30526">
                                            <p:txEl>
                                              <p:pRg st="3" end="3"/>
                                            </p:txEl>
                                          </p:spTgt>
                                        </p:tgtEl>
                                        <p:attrNameLst>
                                          <p:attrName>style.visibility</p:attrName>
                                        </p:attrNameLst>
                                      </p:cBhvr>
                                      <p:to>
                                        <p:strVal val="visible"/>
                                      </p:to>
                                    </p:set>
                                    <p:anim calcmode="lin" valueType="num">
                                      <p:cBhvr additive="base">
                                        <p:cTn id="25" dur="500" fill="hold"/>
                                        <p:tgtEl>
                                          <p:spTgt spid="11305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05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30526">
                                            <p:txEl>
                                              <p:pRg st="4" end="4"/>
                                            </p:txEl>
                                          </p:spTgt>
                                        </p:tgtEl>
                                        <p:attrNameLst>
                                          <p:attrName>style.visibility</p:attrName>
                                        </p:attrNameLst>
                                      </p:cBhvr>
                                      <p:to>
                                        <p:strVal val="visible"/>
                                      </p:to>
                                    </p:set>
                                    <p:anim calcmode="lin" valueType="num">
                                      <p:cBhvr additive="base">
                                        <p:cTn id="31" dur="500" fill="hold"/>
                                        <p:tgtEl>
                                          <p:spTgt spid="11305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05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30527">
                                            <p:txEl>
                                              <p:pRg st="1" end="1"/>
                                            </p:txEl>
                                          </p:spTgt>
                                        </p:tgtEl>
                                        <p:attrNameLst>
                                          <p:attrName>style.visibility</p:attrName>
                                        </p:attrNameLst>
                                      </p:cBhvr>
                                      <p:to>
                                        <p:strVal val="visible"/>
                                      </p:to>
                                    </p:set>
                                    <p:anim calcmode="lin" valueType="num">
                                      <p:cBhvr additive="base">
                                        <p:cTn id="37" dur="500" fill="hold"/>
                                        <p:tgtEl>
                                          <p:spTgt spid="113052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05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wave function</a:t>
            </a:r>
            <a:endParaRPr lang="en-US" altLang="en-US" dirty="0">
              <a:solidFill>
                <a:srgbClr val="333399"/>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Integrating the math of waves with the math of particles through the conservation of energy, Schrödinger developed a wave equation that looked like this:</a:t>
            </a:r>
          </a:p>
          <a:p>
            <a:pPr eaLnBrk="1" hangingPunct="1">
              <a:spcBef>
                <a:spcPct val="20000"/>
              </a:spcBef>
            </a:pPr>
            <a:endParaRPr lang="en-US" altLang="en-US" dirty="0">
              <a:solidFill>
                <a:srgbClr val="000000"/>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Three things to note about the wave equation:</a:t>
            </a:r>
            <a:r>
              <a:rPr lang="en-US" altLang="en-US" dirty="0">
                <a:solidFill>
                  <a:srgbClr val="000000"/>
                </a:solidFill>
                <a:cs typeface="Times New Roman" pitchFamily="18" charset="0"/>
                <a:sym typeface="Symbol" pitchFamily="18" charset="2"/>
              </a:rPr>
              <a:t> </a:t>
            </a:r>
          </a:p>
          <a:p>
            <a:pPr eaLnBrk="1" hangingPunct="1">
              <a:spcBef>
                <a:spcPts val="300"/>
              </a:spcBef>
            </a:pPr>
            <a:r>
              <a:rPr lang="en-US" altLang="en-US" dirty="0">
                <a:solidFill>
                  <a:srgbClr val="000000"/>
                </a:solidFill>
                <a:cs typeface="Times New Roman" pitchFamily="18" charset="0"/>
                <a:sym typeface="Symbol" pitchFamily="18" charset="2"/>
              </a:rPr>
              <a:t>1) It is built around the conservation of                           mechanical energy: </a:t>
            </a:r>
            <a:r>
              <a:rPr lang="en-US" altLang="en-US" i="1" dirty="0">
                <a:solidFill>
                  <a:srgbClr val="000000"/>
                </a:solidFill>
                <a:cs typeface="Times New Roman" pitchFamily="18" charset="0"/>
                <a:sym typeface="Symbol" pitchFamily="18" charset="2"/>
              </a:rPr>
              <a:t>E</a:t>
            </a:r>
            <a:r>
              <a:rPr lang="en-US" altLang="en-US" dirty="0">
                <a:solidFill>
                  <a:srgbClr val="000000"/>
                </a:solidFill>
                <a:cs typeface="Times New Roman" pitchFamily="18" charset="0"/>
                <a:sym typeface="Symbol" pitchFamily="18" charset="2"/>
              </a:rPr>
              <a:t> = </a:t>
            </a:r>
            <a:r>
              <a:rPr lang="en-US" altLang="en-US" i="1" dirty="0">
                <a:solidFill>
                  <a:srgbClr val="000000"/>
                </a:solidFill>
                <a:cs typeface="Times New Roman" pitchFamily="18" charset="0"/>
                <a:sym typeface="Symbol" pitchFamily="18" charset="2"/>
              </a:rPr>
              <a:t>E</a:t>
            </a:r>
            <a:r>
              <a:rPr lang="en-US" altLang="en-US" baseline="-25000" dirty="0">
                <a:solidFill>
                  <a:srgbClr val="000000"/>
                </a:solidFill>
                <a:cs typeface="Times New Roman" pitchFamily="18" charset="0"/>
                <a:sym typeface="Symbol" pitchFamily="18" charset="2"/>
              </a:rPr>
              <a:t>K </a:t>
            </a:r>
            <a:r>
              <a:rPr lang="en-US" altLang="en-US" dirty="0">
                <a:solidFill>
                  <a:srgbClr val="000000"/>
                </a:solidFill>
                <a:cs typeface="Times New Roman" pitchFamily="18" charset="0"/>
                <a:sym typeface="Symbol" pitchFamily="18" charset="2"/>
              </a:rPr>
              <a:t>+ </a:t>
            </a:r>
            <a:r>
              <a:rPr lang="en-US" altLang="en-US" i="1" dirty="0">
                <a:solidFill>
                  <a:srgbClr val="000000"/>
                </a:solidFill>
                <a:cs typeface="Times New Roman" pitchFamily="18" charset="0"/>
                <a:sym typeface="Symbol" pitchFamily="18" charset="2"/>
              </a:rPr>
              <a:t>E</a:t>
            </a:r>
            <a:r>
              <a:rPr lang="en-US" altLang="en-US" baseline="-25000" dirty="0">
                <a:solidFill>
                  <a:srgbClr val="000000"/>
                </a:solidFill>
                <a:cs typeface="Times New Roman" pitchFamily="18" charset="0"/>
                <a:sym typeface="Symbol" pitchFamily="18" charset="2"/>
              </a:rPr>
              <a:t>P</a:t>
            </a:r>
            <a:r>
              <a:rPr lang="en-US" altLang="en-US" dirty="0">
                <a:solidFill>
                  <a:srgbClr val="000000"/>
                </a:solidFill>
                <a:cs typeface="Times New Roman" pitchFamily="18" charset="0"/>
                <a:sym typeface="Symbol" pitchFamily="18" charset="2"/>
              </a:rPr>
              <a:t>.</a:t>
            </a:r>
          </a:p>
          <a:p>
            <a:pPr eaLnBrk="1" hangingPunct="1">
              <a:spcBef>
                <a:spcPts val="300"/>
              </a:spcBef>
            </a:pPr>
            <a:r>
              <a:rPr lang="en-US" altLang="en-US" dirty="0">
                <a:solidFill>
                  <a:srgbClr val="000000"/>
                </a:solidFill>
                <a:cs typeface="Times New Roman" pitchFamily="18" charset="0"/>
                <a:sym typeface="Symbol" pitchFamily="18" charset="2"/>
              </a:rPr>
              <a:t>2) There is a </a:t>
            </a:r>
            <a:r>
              <a:rPr lang="en-US" altLang="en-US" b="1" dirty="0" smtClean="0">
                <a:solidFill>
                  <a:srgbClr val="000000"/>
                </a:solidFill>
                <a:cs typeface="Times New Roman" pitchFamily="18" charset="0"/>
                <a:sym typeface="Symbol" pitchFamily="18" charset="2"/>
              </a:rPr>
              <a:t>________________</a:t>
            </a:r>
            <a:r>
              <a:rPr lang="en-US" altLang="en-US" dirty="0" smtClean="0">
                <a:solidFill>
                  <a:srgbClr val="000000"/>
                </a:solidFill>
                <a:cs typeface="Times New Roman" pitchFamily="18" charset="0"/>
                <a:sym typeface="Symbol" pitchFamily="18" charset="2"/>
              </a:rPr>
              <a:t> </a:t>
            </a:r>
            <a:r>
              <a:rPr lang="en-US" altLang="en-US" dirty="0">
                <a:sym typeface="Symbol" pitchFamily="18" charset="2"/>
              </a:rPr>
              <a:t> which                                describes both the particle and the wave                    properties of matter simultaneously.</a:t>
            </a:r>
          </a:p>
          <a:p>
            <a:pPr eaLnBrk="1" hangingPunct="1">
              <a:spcBef>
                <a:spcPts val="300"/>
              </a:spcBef>
            </a:pPr>
            <a:r>
              <a:rPr lang="en-US" altLang="en-US" dirty="0">
                <a:sym typeface="Symbol" pitchFamily="18" charset="2"/>
              </a:rPr>
              <a:t>3) The </a:t>
            </a:r>
            <a:r>
              <a:rPr lang="en-US" altLang="en-US" dirty="0" smtClean="0">
                <a:sym typeface="Symbol" pitchFamily="18" charset="2"/>
              </a:rPr>
              <a:t>________________(</a:t>
            </a:r>
            <a:r>
              <a:rPr lang="en-US" altLang="en-US" dirty="0">
                <a:sym typeface="Symbol" pitchFamily="18" charset="2"/>
              </a:rPr>
              <a:t>P-cloud) </a:t>
            </a:r>
            <a:r>
              <a:rPr lang="en-US" altLang="en-US" dirty="0" smtClean="0">
                <a:sym typeface="Symbol" pitchFamily="18" charset="2"/>
              </a:rPr>
              <a:t>_____                            ____________________________________________.</a:t>
            </a:r>
            <a:endParaRPr lang="en-US" altLang="en-US" dirty="0">
              <a:sym typeface="Symbol" pitchFamily="18" charset="2"/>
            </a:endParaRPr>
          </a:p>
        </p:txBody>
      </p:sp>
      <p:sp>
        <p:nvSpPr>
          <p:cNvPr id="6041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grpSp>
        <p:nvGrpSpPr>
          <p:cNvPr id="2" name="Group 15"/>
          <p:cNvGrpSpPr>
            <a:grpSpLocks/>
          </p:cNvGrpSpPr>
          <p:nvPr/>
        </p:nvGrpSpPr>
        <p:grpSpPr bwMode="auto">
          <a:xfrm>
            <a:off x="800100" y="3275013"/>
            <a:ext cx="7464425" cy="461962"/>
            <a:chOff x="510" y="3419"/>
            <a:chExt cx="4702" cy="291"/>
          </a:xfrm>
        </p:grpSpPr>
        <p:sp>
          <p:nvSpPr>
            <p:cNvPr id="60446" name="Rectangle 9"/>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a:t>
              </a:r>
              <a:r>
                <a:rPr lang="en-US" altLang="en-US" i="1">
                  <a:sym typeface="Symbol" pitchFamily="18" charset="2"/>
                </a:rPr>
                <a:t>E</a:t>
              </a:r>
              <a:r>
                <a:rPr lang="en-US" altLang="en-US" baseline="-25000">
                  <a:sym typeface="Symbol" pitchFamily="18" charset="2"/>
                </a:rPr>
                <a:t>K</a:t>
              </a:r>
              <a:r>
                <a:rPr lang="en-US" altLang="en-US" i="1">
                  <a:sym typeface="Symbol" pitchFamily="18" charset="2"/>
                </a:rPr>
                <a:t> </a:t>
              </a:r>
              <a:r>
                <a:rPr lang="en-US" altLang="en-US">
                  <a:sym typeface="Symbol" pitchFamily="18" charset="2"/>
                </a:rPr>
                <a:t>+</a:t>
              </a:r>
              <a:r>
                <a:rPr lang="en-US" altLang="en-US" i="1">
                  <a:sym typeface="Symbol" pitchFamily="18" charset="2"/>
                </a:rPr>
                <a:t> E</a:t>
              </a:r>
              <a:r>
                <a:rPr lang="en-US" altLang="en-US" baseline="-25000">
                  <a:sym typeface="Symbol" pitchFamily="18" charset="2"/>
                </a:rPr>
                <a:t>P</a:t>
              </a:r>
              <a:r>
                <a:rPr lang="en-US" altLang="en-US">
                  <a:sym typeface="Symbol" pitchFamily="18" charset="2"/>
                </a:rPr>
                <a:t>)</a:t>
              </a:r>
              <a:r>
                <a:rPr lang="en-US" altLang="en-US" i="1">
                  <a:sym typeface="Symbol" pitchFamily="18" charset="2"/>
                </a:rPr>
                <a:t> = E</a:t>
              </a:r>
              <a:r>
                <a:rPr lang="en-US" altLang="en-US">
                  <a:sym typeface="Symbol" pitchFamily="18" charset="2"/>
                </a:rPr>
                <a:t></a:t>
              </a:r>
            </a:p>
          </p:txBody>
        </p:sp>
        <p:sp>
          <p:nvSpPr>
            <p:cNvPr id="60447" name="Text Box 6"/>
            <p:cNvSpPr txBox="1">
              <a:spLocks noChangeArrowheads="1"/>
            </p:cNvSpPr>
            <p:nvPr/>
          </p:nvSpPr>
          <p:spPr bwMode="auto">
            <a:xfrm>
              <a:off x="2524" y="3419"/>
              <a:ext cx="268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cs typeface="Times New Roman" pitchFamily="18" charset="0"/>
                </a:rPr>
                <a:t>Schrödinger’s wave equation</a:t>
              </a:r>
              <a:endParaRPr lang="en-US" altLang="en-US">
                <a:solidFill>
                  <a:schemeClr val="bg1"/>
                </a:solidFill>
              </a:endParaRPr>
            </a:p>
          </p:txBody>
        </p:sp>
        <p:sp>
          <p:nvSpPr>
            <p:cNvPr id="60448" name="Rectangle 11"/>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60421" name="Rectangle 30"/>
          <p:cNvSpPr>
            <a:spLocks noChangeArrowheads="1"/>
          </p:cNvSpPr>
          <p:nvPr/>
        </p:nvSpPr>
        <p:spPr bwMode="auto">
          <a:xfrm>
            <a:off x="6742113" y="4151313"/>
            <a:ext cx="2252662" cy="225266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1800"/>
          </a:p>
        </p:txBody>
      </p:sp>
      <p:grpSp>
        <p:nvGrpSpPr>
          <p:cNvPr id="3" name="Group 73"/>
          <p:cNvGrpSpPr>
            <a:grpSpLocks/>
          </p:cNvGrpSpPr>
          <p:nvPr/>
        </p:nvGrpSpPr>
        <p:grpSpPr bwMode="auto">
          <a:xfrm>
            <a:off x="6784975" y="5634038"/>
            <a:ext cx="2201863" cy="574675"/>
            <a:chOff x="3905" y="3181"/>
            <a:chExt cx="1387" cy="362"/>
          </a:xfrm>
        </p:grpSpPr>
        <p:sp>
          <p:nvSpPr>
            <p:cNvPr id="60444" name="Freeform 71"/>
            <p:cNvSpPr>
              <a:spLocks/>
            </p:cNvSpPr>
            <p:nvPr/>
          </p:nvSpPr>
          <p:spPr bwMode="auto">
            <a:xfrm flipV="1">
              <a:off x="3915" y="3198"/>
              <a:ext cx="1377" cy="345"/>
            </a:xfrm>
            <a:custGeom>
              <a:avLst/>
              <a:gdLst>
                <a:gd name="T0" fmla="*/ 0 w 1377"/>
                <a:gd name="T1" fmla="*/ 184 h 345"/>
                <a:gd name="T2" fmla="*/ 225 w 1377"/>
                <a:gd name="T3" fmla="*/ 1 h 345"/>
                <a:gd name="T4" fmla="*/ 471 w 1377"/>
                <a:gd name="T5" fmla="*/ 191 h 345"/>
                <a:gd name="T6" fmla="*/ 696 w 1377"/>
                <a:gd name="T7" fmla="*/ 345 h 345"/>
                <a:gd name="T8" fmla="*/ 920 w 1377"/>
                <a:gd name="T9" fmla="*/ 191 h 345"/>
                <a:gd name="T10" fmla="*/ 1159 w 1377"/>
                <a:gd name="T11" fmla="*/ 29 h 345"/>
                <a:gd name="T12" fmla="*/ 1377 w 1377"/>
                <a:gd name="T13" fmla="*/ 17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60445" name="Freeform 72"/>
            <p:cNvSpPr>
              <a:spLocks/>
            </p:cNvSpPr>
            <p:nvPr/>
          </p:nvSpPr>
          <p:spPr bwMode="auto">
            <a:xfrm>
              <a:off x="3905" y="3181"/>
              <a:ext cx="1377" cy="345"/>
            </a:xfrm>
            <a:custGeom>
              <a:avLst/>
              <a:gdLst>
                <a:gd name="T0" fmla="*/ 0 w 1377"/>
                <a:gd name="T1" fmla="*/ 184 h 345"/>
                <a:gd name="T2" fmla="*/ 225 w 1377"/>
                <a:gd name="T3" fmla="*/ 1 h 345"/>
                <a:gd name="T4" fmla="*/ 471 w 1377"/>
                <a:gd name="T5" fmla="*/ 191 h 345"/>
                <a:gd name="T6" fmla="*/ 696 w 1377"/>
                <a:gd name="T7" fmla="*/ 345 h 345"/>
                <a:gd name="T8" fmla="*/ 920 w 1377"/>
                <a:gd name="T9" fmla="*/ 191 h 345"/>
                <a:gd name="T10" fmla="*/ 1159 w 1377"/>
                <a:gd name="T11" fmla="*/ 29 h 345"/>
                <a:gd name="T12" fmla="*/ 1377 w 1377"/>
                <a:gd name="T13" fmla="*/ 17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grpSp>
        <p:nvGrpSpPr>
          <p:cNvPr id="5" name="Group 68"/>
          <p:cNvGrpSpPr>
            <a:grpSpLocks/>
          </p:cNvGrpSpPr>
          <p:nvPr/>
        </p:nvGrpSpPr>
        <p:grpSpPr bwMode="auto">
          <a:xfrm>
            <a:off x="6804025" y="4887913"/>
            <a:ext cx="2189163" cy="541337"/>
            <a:chOff x="3770" y="151"/>
            <a:chExt cx="1379" cy="341"/>
          </a:xfrm>
        </p:grpSpPr>
        <p:sp>
          <p:nvSpPr>
            <p:cNvPr id="60442" name="Freeform 66"/>
            <p:cNvSpPr>
              <a:spLocks/>
            </p:cNvSpPr>
            <p:nvPr/>
          </p:nvSpPr>
          <p:spPr bwMode="auto">
            <a:xfrm flipV="1">
              <a:off x="3772" y="160"/>
              <a:ext cx="1377" cy="332"/>
            </a:xfrm>
            <a:custGeom>
              <a:avLst/>
              <a:gdLst>
                <a:gd name="T0" fmla="*/ 0 w 1377"/>
                <a:gd name="T1" fmla="*/ 170 h 332"/>
                <a:gd name="T2" fmla="*/ 323 w 1377"/>
                <a:gd name="T3" fmla="*/ 1 h 332"/>
                <a:gd name="T4" fmla="*/ 654 w 1377"/>
                <a:gd name="T5" fmla="*/ 163 h 332"/>
                <a:gd name="T6" fmla="*/ 1019 w 1377"/>
                <a:gd name="T7" fmla="*/ 331 h 332"/>
                <a:gd name="T8" fmla="*/ 1377 w 1377"/>
                <a:gd name="T9" fmla="*/ 170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60443" name="Freeform 67"/>
            <p:cNvSpPr>
              <a:spLocks/>
            </p:cNvSpPr>
            <p:nvPr/>
          </p:nvSpPr>
          <p:spPr bwMode="auto">
            <a:xfrm>
              <a:off x="3770" y="151"/>
              <a:ext cx="1377" cy="332"/>
            </a:xfrm>
            <a:custGeom>
              <a:avLst/>
              <a:gdLst>
                <a:gd name="T0" fmla="*/ 0 w 1377"/>
                <a:gd name="T1" fmla="*/ 170 h 332"/>
                <a:gd name="T2" fmla="*/ 323 w 1377"/>
                <a:gd name="T3" fmla="*/ 1 h 332"/>
                <a:gd name="T4" fmla="*/ 654 w 1377"/>
                <a:gd name="T5" fmla="*/ 163 h 332"/>
                <a:gd name="T6" fmla="*/ 1019 w 1377"/>
                <a:gd name="T7" fmla="*/ 331 h 332"/>
                <a:gd name="T8" fmla="*/ 1377 w 1377"/>
                <a:gd name="T9" fmla="*/ 170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grpSp>
        <p:nvGrpSpPr>
          <p:cNvPr id="6" name="Group 65"/>
          <p:cNvGrpSpPr>
            <a:grpSpLocks/>
          </p:cNvGrpSpPr>
          <p:nvPr/>
        </p:nvGrpSpPr>
        <p:grpSpPr bwMode="auto">
          <a:xfrm>
            <a:off x="6797675" y="4202113"/>
            <a:ext cx="2200275" cy="485775"/>
            <a:chOff x="3758" y="294"/>
            <a:chExt cx="1386" cy="306"/>
          </a:xfrm>
        </p:grpSpPr>
        <p:sp>
          <p:nvSpPr>
            <p:cNvPr id="60440" name="Freeform 63"/>
            <p:cNvSpPr>
              <a:spLocks/>
            </p:cNvSpPr>
            <p:nvPr/>
          </p:nvSpPr>
          <p:spPr bwMode="auto">
            <a:xfrm flipV="1">
              <a:off x="3760" y="445"/>
              <a:ext cx="1384" cy="155"/>
            </a:xfrm>
            <a:custGeom>
              <a:avLst/>
              <a:gdLst>
                <a:gd name="T0" fmla="*/ 0 w 1384"/>
                <a:gd name="T1" fmla="*/ 155 h 155"/>
                <a:gd name="T2" fmla="*/ 647 w 1384"/>
                <a:gd name="T3" fmla="*/ 0 h 155"/>
                <a:gd name="T4" fmla="*/ 1384 w 1384"/>
                <a:gd name="T5" fmla="*/ 155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60441" name="Freeform 64"/>
            <p:cNvSpPr>
              <a:spLocks/>
            </p:cNvSpPr>
            <p:nvPr/>
          </p:nvSpPr>
          <p:spPr bwMode="auto">
            <a:xfrm>
              <a:off x="3758" y="294"/>
              <a:ext cx="1384" cy="155"/>
            </a:xfrm>
            <a:custGeom>
              <a:avLst/>
              <a:gdLst>
                <a:gd name="T0" fmla="*/ 0 w 1384"/>
                <a:gd name="T1" fmla="*/ 155 h 155"/>
                <a:gd name="T2" fmla="*/ 647 w 1384"/>
                <a:gd name="T3" fmla="*/ 0 h 155"/>
                <a:gd name="T4" fmla="*/ 1384 w 1384"/>
                <a:gd name="T5" fmla="*/ 155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sp>
        <p:nvSpPr>
          <p:cNvPr id="20" name="Freeform 60"/>
          <p:cNvSpPr>
            <a:spLocks/>
          </p:cNvSpPr>
          <p:nvPr/>
        </p:nvSpPr>
        <p:spPr bwMode="auto">
          <a:xfrm flipV="1">
            <a:off x="6815138" y="4443413"/>
            <a:ext cx="2197100" cy="246062"/>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DDDDDD"/>
            </a:solidFill>
            <a:round/>
            <a:headEnd/>
            <a:tailEnd/>
          </a:ln>
        </p:spPr>
        <p:txBody>
          <a:bodyPr/>
          <a:lstStyle/>
          <a:p>
            <a:endParaRPr lang="en-US"/>
          </a:p>
        </p:txBody>
      </p:sp>
      <p:sp>
        <p:nvSpPr>
          <p:cNvPr id="21" name="Freeform 61"/>
          <p:cNvSpPr>
            <a:spLocks/>
          </p:cNvSpPr>
          <p:nvPr/>
        </p:nvSpPr>
        <p:spPr bwMode="auto">
          <a:xfrm flipV="1">
            <a:off x="6800850" y="4895850"/>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DDDDDD"/>
            </a:solidFill>
            <a:round/>
            <a:headEnd/>
            <a:tailEnd/>
          </a:ln>
        </p:spPr>
        <p:txBody>
          <a:bodyPr/>
          <a:lstStyle/>
          <a:p>
            <a:endParaRPr lang="en-US"/>
          </a:p>
        </p:txBody>
      </p:sp>
      <p:sp>
        <p:nvSpPr>
          <p:cNvPr id="22" name="Freeform 62"/>
          <p:cNvSpPr>
            <a:spLocks/>
          </p:cNvSpPr>
          <p:nvPr/>
        </p:nvSpPr>
        <p:spPr bwMode="auto">
          <a:xfrm flipV="1">
            <a:off x="6792913" y="5637213"/>
            <a:ext cx="2185987" cy="547687"/>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DDDDDD"/>
            </a:solidFill>
            <a:round/>
            <a:headEnd/>
            <a:tailEnd/>
          </a:ln>
        </p:spPr>
        <p:txBody>
          <a:bodyPr/>
          <a:lstStyle/>
          <a:p>
            <a:endParaRPr lang="en-US"/>
          </a:p>
        </p:txBody>
      </p:sp>
      <p:sp>
        <p:nvSpPr>
          <p:cNvPr id="23" name="Oval 7"/>
          <p:cNvSpPr>
            <a:spLocks noChangeArrowheads="1"/>
          </p:cNvSpPr>
          <p:nvPr/>
        </p:nvSpPr>
        <p:spPr bwMode="auto">
          <a:xfrm>
            <a:off x="6753225" y="4381500"/>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24" name="Line 11"/>
          <p:cNvSpPr>
            <a:spLocks noChangeShapeType="1"/>
          </p:cNvSpPr>
          <p:nvPr/>
        </p:nvSpPr>
        <p:spPr bwMode="auto">
          <a:xfrm>
            <a:off x="6764338" y="4448175"/>
            <a:ext cx="2252662" cy="0"/>
          </a:xfrm>
          <a:prstGeom prst="line">
            <a:avLst/>
          </a:prstGeom>
          <a:noFill/>
          <a:ln w="9525">
            <a:solidFill>
              <a:schemeClr val="tx1"/>
            </a:solidFill>
            <a:prstDash val="dash"/>
            <a:round/>
            <a:headEnd/>
            <a:tailEnd/>
          </a:ln>
        </p:spPr>
        <p:txBody>
          <a:bodyPr/>
          <a:lstStyle/>
          <a:p>
            <a:endParaRPr lang="en-US"/>
          </a:p>
        </p:txBody>
      </p:sp>
      <p:sp>
        <p:nvSpPr>
          <p:cNvPr id="25" name="Freeform 12"/>
          <p:cNvSpPr>
            <a:spLocks/>
          </p:cNvSpPr>
          <p:nvPr/>
        </p:nvSpPr>
        <p:spPr bwMode="auto">
          <a:xfrm>
            <a:off x="6819900" y="4202113"/>
            <a:ext cx="2197100" cy="246062"/>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FF0000"/>
            </a:solidFill>
            <a:round/>
            <a:headEnd/>
            <a:tailEnd/>
          </a:ln>
        </p:spPr>
        <p:txBody>
          <a:bodyPr/>
          <a:lstStyle/>
          <a:p>
            <a:endParaRPr lang="en-US"/>
          </a:p>
        </p:txBody>
      </p:sp>
      <p:sp>
        <p:nvSpPr>
          <p:cNvPr id="26" name="Oval 50"/>
          <p:cNvSpPr>
            <a:spLocks noChangeArrowheads="1"/>
          </p:cNvSpPr>
          <p:nvPr/>
        </p:nvSpPr>
        <p:spPr bwMode="auto">
          <a:xfrm>
            <a:off x="6737350" y="5091113"/>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27" name="Line 51"/>
          <p:cNvSpPr>
            <a:spLocks noChangeShapeType="1"/>
          </p:cNvSpPr>
          <p:nvPr/>
        </p:nvSpPr>
        <p:spPr bwMode="auto">
          <a:xfrm>
            <a:off x="6748463" y="5157788"/>
            <a:ext cx="2252662" cy="0"/>
          </a:xfrm>
          <a:prstGeom prst="line">
            <a:avLst/>
          </a:prstGeom>
          <a:noFill/>
          <a:ln w="9525">
            <a:solidFill>
              <a:schemeClr val="tx1"/>
            </a:solidFill>
            <a:prstDash val="dash"/>
            <a:round/>
            <a:headEnd/>
            <a:tailEnd/>
          </a:ln>
        </p:spPr>
        <p:txBody>
          <a:bodyPr/>
          <a:lstStyle/>
          <a:p>
            <a:endParaRPr lang="en-US"/>
          </a:p>
        </p:txBody>
      </p:sp>
      <p:sp>
        <p:nvSpPr>
          <p:cNvPr id="28" name="Freeform 53"/>
          <p:cNvSpPr>
            <a:spLocks/>
          </p:cNvSpPr>
          <p:nvPr/>
        </p:nvSpPr>
        <p:spPr bwMode="auto">
          <a:xfrm>
            <a:off x="6804025" y="4887913"/>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FF0000"/>
            </a:solidFill>
            <a:round/>
            <a:headEnd/>
            <a:tailEnd/>
          </a:ln>
        </p:spPr>
        <p:txBody>
          <a:bodyPr/>
          <a:lstStyle/>
          <a:p>
            <a:endParaRPr lang="en-US"/>
          </a:p>
        </p:txBody>
      </p:sp>
      <p:sp>
        <p:nvSpPr>
          <p:cNvPr id="29" name="Oval 55"/>
          <p:cNvSpPr>
            <a:spLocks noChangeArrowheads="1"/>
          </p:cNvSpPr>
          <p:nvPr/>
        </p:nvSpPr>
        <p:spPr bwMode="auto">
          <a:xfrm>
            <a:off x="6740525" y="5854700"/>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30" name="Line 56"/>
          <p:cNvSpPr>
            <a:spLocks noChangeShapeType="1"/>
          </p:cNvSpPr>
          <p:nvPr/>
        </p:nvSpPr>
        <p:spPr bwMode="auto">
          <a:xfrm>
            <a:off x="6751638" y="5921375"/>
            <a:ext cx="2252662" cy="0"/>
          </a:xfrm>
          <a:prstGeom prst="line">
            <a:avLst/>
          </a:prstGeom>
          <a:noFill/>
          <a:ln w="9525">
            <a:solidFill>
              <a:schemeClr val="tx1"/>
            </a:solidFill>
            <a:prstDash val="dash"/>
            <a:round/>
            <a:headEnd/>
            <a:tailEnd/>
          </a:ln>
        </p:spPr>
        <p:txBody>
          <a:bodyPr/>
          <a:lstStyle/>
          <a:p>
            <a:endParaRPr lang="en-US"/>
          </a:p>
        </p:txBody>
      </p:sp>
      <p:sp>
        <p:nvSpPr>
          <p:cNvPr id="31" name="Freeform 59"/>
          <p:cNvSpPr>
            <a:spLocks/>
          </p:cNvSpPr>
          <p:nvPr/>
        </p:nvSpPr>
        <p:spPr bwMode="auto">
          <a:xfrm>
            <a:off x="6796088" y="5629275"/>
            <a:ext cx="2185987" cy="547688"/>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FF0000"/>
            </a:solidFill>
            <a:round/>
            <a:headEnd/>
            <a:tailEnd/>
          </a:ln>
        </p:spPr>
        <p:txBody>
          <a:bodyPr/>
          <a:lstStyle/>
          <a:p>
            <a:endParaRPr lang="en-US"/>
          </a:p>
        </p:txBody>
      </p:sp>
      <p:sp>
        <p:nvSpPr>
          <p:cNvPr id="4" name="TextBox 3"/>
          <p:cNvSpPr txBox="1"/>
          <p:nvPr/>
        </p:nvSpPr>
        <p:spPr>
          <a:xfrm>
            <a:off x="7366000" y="4237038"/>
            <a:ext cx="1017588" cy="401637"/>
          </a:xfrm>
          <a:prstGeom prst="rect">
            <a:avLst/>
          </a:prstGeom>
          <a:noFill/>
        </p:spPr>
        <p:txBody>
          <a:bodyPr wrap="none">
            <a:spAutoFit/>
          </a:bodyPr>
          <a:lstStyle/>
          <a:p>
            <a:pPr>
              <a:defRPr/>
            </a:pPr>
            <a:r>
              <a:rPr lang="en-US" sz="2000" i="1" dirty="0">
                <a:solidFill>
                  <a:schemeClr val="tx1">
                    <a:lumMod val="75000"/>
                    <a:lumOff val="25000"/>
                  </a:schemeClr>
                </a:solidFill>
                <a:latin typeface="Arial" panose="020B0604020202020204" pitchFamily="34" charset="0"/>
                <a:cs typeface="Arial" panose="020B0604020202020204" pitchFamily="34" charset="0"/>
              </a:rPr>
              <a:t>High P </a:t>
            </a:r>
          </a:p>
        </p:txBody>
      </p:sp>
      <p:sp>
        <p:nvSpPr>
          <p:cNvPr id="33" name="TextBox 32"/>
          <p:cNvSpPr txBox="1"/>
          <p:nvPr/>
        </p:nvSpPr>
        <p:spPr>
          <a:xfrm>
            <a:off x="6321259" y="4507376"/>
            <a:ext cx="958850" cy="400050"/>
          </a:xfrm>
          <a:prstGeom prst="rect">
            <a:avLst/>
          </a:prstGeom>
          <a:noFill/>
        </p:spPr>
        <p:txBody>
          <a:bodyPr wrap="none">
            <a:spAutoFit/>
          </a:bodyPr>
          <a:lstStyle/>
          <a:p>
            <a:pPr>
              <a:defRPr/>
            </a:pPr>
            <a:r>
              <a:rPr lang="en-US" sz="2000" i="1" dirty="0">
                <a:solidFill>
                  <a:schemeClr val="tx1">
                    <a:lumMod val="75000"/>
                    <a:lumOff val="25000"/>
                  </a:schemeClr>
                </a:solidFill>
                <a:latin typeface="Arial" panose="020B0604020202020204" pitchFamily="34" charset="0"/>
                <a:cs typeface="Arial" panose="020B0604020202020204" pitchFamily="34" charset="0"/>
              </a:rPr>
              <a:t>Low P </a:t>
            </a:r>
          </a:p>
        </p:txBody>
      </p:sp>
      <p:sp>
        <p:nvSpPr>
          <p:cNvPr id="35" name="Text Box 34"/>
          <p:cNvSpPr txBox="1">
            <a:spLocks noChangeArrowheads="1"/>
          </p:cNvSpPr>
          <p:nvPr/>
        </p:nvSpPr>
        <p:spPr bwMode="auto">
          <a:xfrm>
            <a:off x="7699375" y="5203234"/>
            <a:ext cx="538163" cy="366713"/>
          </a:xfrm>
          <a:prstGeom prst="rect">
            <a:avLst/>
          </a:prstGeom>
          <a:noFill/>
          <a:ln w="9525">
            <a:noFill/>
            <a:miter lim="800000"/>
            <a:headEnd/>
            <a:tailEnd/>
          </a:ln>
        </p:spPr>
        <p:txBody>
          <a:bodyPr>
            <a:spAutoFit/>
          </a:bodyPr>
          <a:lstStyle/>
          <a:p>
            <a:pPr eaLnBrk="1" hangingPunct="1"/>
            <a:r>
              <a:rPr lang="en-US" altLang="en-US" sz="1800" i="1" dirty="0"/>
              <a:t>L</a:t>
            </a:r>
          </a:p>
        </p:txBody>
      </p:sp>
      <p:sp>
        <p:nvSpPr>
          <p:cNvPr id="36" name="Text Box 34"/>
          <p:cNvSpPr txBox="1">
            <a:spLocks noChangeArrowheads="1"/>
          </p:cNvSpPr>
          <p:nvPr/>
        </p:nvSpPr>
        <p:spPr bwMode="auto">
          <a:xfrm>
            <a:off x="7178103" y="4960549"/>
            <a:ext cx="538163" cy="366713"/>
          </a:xfrm>
          <a:prstGeom prst="rect">
            <a:avLst/>
          </a:prstGeom>
          <a:noFill/>
          <a:ln w="9525">
            <a:noFill/>
            <a:miter lim="800000"/>
            <a:headEnd/>
            <a:tailEnd/>
          </a:ln>
        </p:spPr>
        <p:txBody>
          <a:bodyPr>
            <a:spAutoFit/>
          </a:bodyPr>
          <a:lstStyle/>
          <a:p>
            <a:pPr eaLnBrk="1" hangingPunct="1"/>
            <a:r>
              <a:rPr lang="en-US" altLang="en-US" sz="1800" i="1" dirty="0"/>
              <a:t>H</a:t>
            </a:r>
          </a:p>
        </p:txBody>
      </p:sp>
      <p:sp>
        <p:nvSpPr>
          <p:cNvPr id="37" name="Text Box 34"/>
          <p:cNvSpPr txBox="1">
            <a:spLocks noChangeArrowheads="1"/>
          </p:cNvSpPr>
          <p:nvPr/>
        </p:nvSpPr>
        <p:spPr bwMode="auto">
          <a:xfrm>
            <a:off x="8249943" y="4956968"/>
            <a:ext cx="538163" cy="366713"/>
          </a:xfrm>
          <a:prstGeom prst="rect">
            <a:avLst/>
          </a:prstGeom>
          <a:noFill/>
          <a:ln w="9525">
            <a:noFill/>
            <a:miter lim="800000"/>
            <a:headEnd/>
            <a:tailEnd/>
          </a:ln>
        </p:spPr>
        <p:txBody>
          <a:bodyPr>
            <a:spAutoFit/>
          </a:bodyPr>
          <a:lstStyle/>
          <a:p>
            <a:pPr eaLnBrk="1" hangingPunct="1"/>
            <a:r>
              <a:rPr lang="en-US" altLang="en-US" sz="1800" i="1" dirty="0"/>
              <a:t>H</a:t>
            </a:r>
          </a:p>
        </p:txBody>
      </p:sp>
      <p:sp>
        <p:nvSpPr>
          <p:cNvPr id="38" name="Text Box 34"/>
          <p:cNvSpPr txBox="1">
            <a:spLocks noChangeArrowheads="1"/>
          </p:cNvSpPr>
          <p:nvPr/>
        </p:nvSpPr>
        <p:spPr bwMode="auto">
          <a:xfrm>
            <a:off x="7714364" y="5723048"/>
            <a:ext cx="538163" cy="366713"/>
          </a:xfrm>
          <a:prstGeom prst="rect">
            <a:avLst/>
          </a:prstGeom>
          <a:noFill/>
          <a:ln w="9525">
            <a:noFill/>
            <a:miter lim="800000"/>
            <a:headEnd/>
            <a:tailEnd/>
          </a:ln>
        </p:spPr>
        <p:txBody>
          <a:bodyPr>
            <a:spAutoFit/>
          </a:bodyPr>
          <a:lstStyle/>
          <a:p>
            <a:pPr eaLnBrk="1" hangingPunct="1"/>
            <a:r>
              <a:rPr lang="en-US" altLang="en-US" sz="1800" i="1" dirty="0"/>
              <a:t>H</a:t>
            </a:r>
          </a:p>
        </p:txBody>
      </p:sp>
      <p:sp>
        <p:nvSpPr>
          <p:cNvPr id="39" name="Text Box 34"/>
          <p:cNvSpPr txBox="1">
            <a:spLocks noChangeArrowheads="1"/>
          </p:cNvSpPr>
          <p:nvPr/>
        </p:nvSpPr>
        <p:spPr bwMode="auto">
          <a:xfrm>
            <a:off x="6973537" y="5751513"/>
            <a:ext cx="538163" cy="366713"/>
          </a:xfrm>
          <a:prstGeom prst="rect">
            <a:avLst/>
          </a:prstGeom>
          <a:noFill/>
          <a:ln w="9525">
            <a:noFill/>
            <a:miter lim="800000"/>
            <a:headEnd/>
            <a:tailEnd/>
          </a:ln>
        </p:spPr>
        <p:txBody>
          <a:bodyPr>
            <a:spAutoFit/>
          </a:bodyPr>
          <a:lstStyle/>
          <a:p>
            <a:pPr eaLnBrk="1" hangingPunct="1"/>
            <a:r>
              <a:rPr lang="en-US" altLang="en-US" sz="1800" i="1" dirty="0"/>
              <a:t>H</a:t>
            </a:r>
          </a:p>
        </p:txBody>
      </p:sp>
      <p:sp>
        <p:nvSpPr>
          <p:cNvPr id="40" name="Text Box 34"/>
          <p:cNvSpPr txBox="1">
            <a:spLocks noChangeArrowheads="1"/>
          </p:cNvSpPr>
          <p:nvPr/>
        </p:nvSpPr>
        <p:spPr bwMode="auto">
          <a:xfrm>
            <a:off x="8465343" y="5723047"/>
            <a:ext cx="538163" cy="366713"/>
          </a:xfrm>
          <a:prstGeom prst="rect">
            <a:avLst/>
          </a:prstGeom>
          <a:noFill/>
          <a:ln w="9525">
            <a:noFill/>
            <a:miter lim="800000"/>
            <a:headEnd/>
            <a:tailEnd/>
          </a:ln>
        </p:spPr>
        <p:txBody>
          <a:bodyPr>
            <a:spAutoFit/>
          </a:bodyPr>
          <a:lstStyle/>
          <a:p>
            <a:pPr eaLnBrk="1" hangingPunct="1"/>
            <a:r>
              <a:rPr lang="en-US" altLang="en-US" sz="1800" i="1" dirty="0"/>
              <a:t>H</a:t>
            </a:r>
          </a:p>
        </p:txBody>
      </p:sp>
      <p:sp>
        <p:nvSpPr>
          <p:cNvPr id="41" name="Text Box 34"/>
          <p:cNvSpPr txBox="1">
            <a:spLocks noChangeArrowheads="1"/>
          </p:cNvSpPr>
          <p:nvPr/>
        </p:nvSpPr>
        <p:spPr bwMode="auto">
          <a:xfrm>
            <a:off x="8118457" y="5930789"/>
            <a:ext cx="538163" cy="366713"/>
          </a:xfrm>
          <a:prstGeom prst="rect">
            <a:avLst/>
          </a:prstGeom>
          <a:noFill/>
          <a:ln w="9525">
            <a:noFill/>
            <a:miter lim="800000"/>
            <a:headEnd/>
            <a:tailEnd/>
          </a:ln>
        </p:spPr>
        <p:txBody>
          <a:bodyPr>
            <a:spAutoFit/>
          </a:bodyPr>
          <a:lstStyle/>
          <a:p>
            <a:pPr eaLnBrk="1" hangingPunct="1"/>
            <a:r>
              <a:rPr lang="en-US" altLang="en-US" sz="1800" i="1" dirty="0"/>
              <a:t>L</a:t>
            </a:r>
          </a:p>
        </p:txBody>
      </p:sp>
      <p:sp>
        <p:nvSpPr>
          <p:cNvPr id="42" name="Text Box 34"/>
          <p:cNvSpPr txBox="1">
            <a:spLocks noChangeArrowheads="1"/>
          </p:cNvSpPr>
          <p:nvPr/>
        </p:nvSpPr>
        <p:spPr bwMode="auto">
          <a:xfrm>
            <a:off x="6681704" y="5194299"/>
            <a:ext cx="538163" cy="366713"/>
          </a:xfrm>
          <a:prstGeom prst="rect">
            <a:avLst/>
          </a:prstGeom>
          <a:noFill/>
          <a:ln w="9525">
            <a:noFill/>
            <a:miter lim="800000"/>
            <a:headEnd/>
            <a:tailEnd/>
          </a:ln>
        </p:spPr>
        <p:txBody>
          <a:bodyPr>
            <a:spAutoFit/>
          </a:bodyPr>
          <a:lstStyle/>
          <a:p>
            <a:pPr eaLnBrk="1" hangingPunct="1"/>
            <a:r>
              <a:rPr lang="en-US" altLang="en-US" sz="1800" i="1" dirty="0"/>
              <a:t>L</a:t>
            </a:r>
          </a:p>
        </p:txBody>
      </p:sp>
      <p:sp>
        <p:nvSpPr>
          <p:cNvPr id="43" name="Text Box 34"/>
          <p:cNvSpPr txBox="1">
            <a:spLocks noChangeArrowheads="1"/>
          </p:cNvSpPr>
          <p:nvPr/>
        </p:nvSpPr>
        <p:spPr bwMode="auto">
          <a:xfrm>
            <a:off x="6658105" y="5988566"/>
            <a:ext cx="538163" cy="366713"/>
          </a:xfrm>
          <a:prstGeom prst="rect">
            <a:avLst/>
          </a:prstGeom>
          <a:noFill/>
          <a:ln w="9525">
            <a:noFill/>
            <a:miter lim="800000"/>
            <a:headEnd/>
            <a:tailEnd/>
          </a:ln>
        </p:spPr>
        <p:txBody>
          <a:bodyPr>
            <a:spAutoFit/>
          </a:bodyPr>
          <a:lstStyle/>
          <a:p>
            <a:pPr eaLnBrk="1" hangingPunct="1"/>
            <a:r>
              <a:rPr lang="en-US" altLang="en-US" sz="1800" i="1" dirty="0"/>
              <a:t>L</a:t>
            </a:r>
          </a:p>
        </p:txBody>
      </p:sp>
      <p:sp>
        <p:nvSpPr>
          <p:cNvPr id="44" name="Text Box 34"/>
          <p:cNvSpPr txBox="1">
            <a:spLocks noChangeArrowheads="1"/>
          </p:cNvSpPr>
          <p:nvPr/>
        </p:nvSpPr>
        <p:spPr bwMode="auto">
          <a:xfrm>
            <a:off x="7355681" y="5973762"/>
            <a:ext cx="538163" cy="366713"/>
          </a:xfrm>
          <a:prstGeom prst="rect">
            <a:avLst/>
          </a:prstGeom>
          <a:noFill/>
          <a:ln w="9525">
            <a:noFill/>
            <a:miter lim="800000"/>
            <a:headEnd/>
            <a:tailEnd/>
          </a:ln>
        </p:spPr>
        <p:txBody>
          <a:bodyPr>
            <a:spAutoFit/>
          </a:bodyPr>
          <a:lstStyle/>
          <a:p>
            <a:pPr eaLnBrk="1" hangingPunct="1"/>
            <a:r>
              <a:rPr lang="en-US" altLang="en-US" sz="1800" i="1" dirty="0"/>
              <a:t>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6642">
                                            <p:txEl>
                                              <p:pRg st="0" end="0"/>
                                            </p:txEl>
                                          </p:spTgt>
                                        </p:tgtEl>
                                        <p:attrNameLst>
                                          <p:attrName>style.visibility</p:attrName>
                                        </p:attrNameLst>
                                      </p:cBhvr>
                                      <p:to>
                                        <p:strVal val="visible"/>
                                      </p:to>
                                    </p:set>
                                    <p:anim calcmode="lin" valueType="num">
                                      <p:cBhvr additive="base">
                                        <p:cTn id="7" dur="500" fill="hold"/>
                                        <p:tgtEl>
                                          <p:spTgt spid="1136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36642">
                                            <p:txEl>
                                              <p:pRg st="1" end="1"/>
                                            </p:txEl>
                                          </p:spTgt>
                                        </p:tgtEl>
                                        <p:attrNameLst>
                                          <p:attrName>style.visibility</p:attrName>
                                        </p:attrNameLst>
                                      </p:cBhvr>
                                      <p:to>
                                        <p:strVal val="visible"/>
                                      </p:to>
                                    </p:set>
                                    <p:anim calcmode="lin" valueType="num">
                                      <p:cBhvr additive="base">
                                        <p:cTn id="13" dur="500" fill="hold"/>
                                        <p:tgtEl>
                                          <p:spTgt spid="11366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36642">
                                            <p:txEl>
                                              <p:pRg st="3" end="3"/>
                                            </p:txEl>
                                          </p:spTgt>
                                        </p:tgtEl>
                                        <p:attrNameLst>
                                          <p:attrName>style.visibility</p:attrName>
                                        </p:attrNameLst>
                                      </p:cBhvr>
                                      <p:to>
                                        <p:strVal val="visible"/>
                                      </p:to>
                                    </p:set>
                                    <p:anim calcmode="lin" valueType="num">
                                      <p:cBhvr additive="base">
                                        <p:cTn id="26" dur="500" fill="hold"/>
                                        <p:tgtEl>
                                          <p:spTgt spid="113664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36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36642">
                                            <p:txEl>
                                              <p:pRg st="4" end="4"/>
                                            </p:txEl>
                                          </p:spTgt>
                                        </p:tgtEl>
                                        <p:attrNameLst>
                                          <p:attrName>style.visibility</p:attrName>
                                        </p:attrNameLst>
                                      </p:cBhvr>
                                      <p:to>
                                        <p:strVal val="visible"/>
                                      </p:to>
                                    </p:set>
                                    <p:anim calcmode="lin" valueType="num">
                                      <p:cBhvr additive="base">
                                        <p:cTn id="32" dur="500" fill="hold"/>
                                        <p:tgtEl>
                                          <p:spTgt spid="113664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36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136642">
                                            <p:txEl>
                                              <p:pRg st="5" end="5"/>
                                            </p:txEl>
                                          </p:spTgt>
                                        </p:tgtEl>
                                        <p:attrNameLst>
                                          <p:attrName>style.visibility</p:attrName>
                                        </p:attrNameLst>
                                      </p:cBhvr>
                                      <p:to>
                                        <p:strVal val="visible"/>
                                      </p:to>
                                    </p:set>
                                    <p:anim calcmode="lin" valueType="num">
                                      <p:cBhvr additive="base">
                                        <p:cTn id="38" dur="500" fill="hold"/>
                                        <p:tgtEl>
                                          <p:spTgt spid="113664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36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20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0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20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0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20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20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0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20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2000"/>
                                        <p:tgtEl>
                                          <p:spTgt spid="2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20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0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2000"/>
                                        <p:tgtEl>
                                          <p:spTgt spid="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0" presetClass="path" presetSubtype="0" repeatCount="indefinite" fill="hold" grpId="1" nodeType="clickEffect">
                                  <p:stCondLst>
                                    <p:cond delay="0"/>
                                  </p:stCondLst>
                                  <p:childTnLst>
                                    <p:animMotion origin="layout" path="M -3.33333E-6 -1.11111E-6 L 0.04254 -0.02292 L 0.09011 -0.03588 L 0.12431 -0.03426 L 0.15851 -0.03102 L 0.19375 -0.01782 L 0.23768 -1.11111E-6 L 0.19497 0.01783 L 0.15243 0.03079 L 0.11094 0.03403 L 0.06216 0.02917 L 0.03039 0.01296 L -3.33333E-6 -1.11111E-6 Z " pathEditMode="relative" rAng="0" ptsTypes="AAAAAAAAAAAAA">
                                      <p:cBhvr>
                                        <p:cTn id="81" dur="2000" fill="hold"/>
                                        <p:tgtEl>
                                          <p:spTgt spid="23"/>
                                        </p:tgtEl>
                                        <p:attrNameLst>
                                          <p:attrName>ppt_x</p:attrName>
                                          <p:attrName>ppt_y</p:attrName>
                                        </p:attrNameLst>
                                      </p:cBhvr>
                                      <p:rCtr x="11900" y="-100"/>
                                    </p:animMotion>
                                  </p:childTnLst>
                                </p:cTn>
                              </p:par>
                              <p:par>
                                <p:cTn id="82" presetID="10" presetClass="entr" presetSubtype="0"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0"/>
                                        <p:tgtEl>
                                          <p:spTgt spid="6"/>
                                        </p:tgtEl>
                                      </p:cBhvr>
                                    </p:animEffect>
                                  </p:childTnLst>
                                </p:cTn>
                              </p:par>
                            </p:childTnLst>
                          </p:cTn>
                        </p:par>
                        <p:par>
                          <p:cTn id="85" fill="hold" nodeType="afterGroup">
                            <p:stCondLst>
                              <p:cond delay="5000"/>
                            </p:stCondLst>
                            <p:childTnLst>
                              <p:par>
                                <p:cTn id="86" presetID="0" presetClass="path" presetSubtype="0" repeatCount="indefinite" fill="hold" grpId="1" nodeType="afterEffect">
                                  <p:stCondLst>
                                    <p:cond delay="0"/>
                                  </p:stCondLst>
                                  <p:childTnLst>
                                    <p:animMotion origin="layout" path="M 2.77778E-6 -3.33333E-6 L 0.03159 -0.0243 L 0.06093 -0.03727 L 0.08646 -0.02268 L 0.11337 0.00162 L 0.15486 0.03102 L 0.17795 0.04074 L 0.21823 0.02454 L 0.2401 0.00324 L 0.20243 -0.02592 L 0.17795 -0.03564 L 0.16337 -0.03564 L 0.1158 0.00162 L 0.06823 0.0375 L 0.03889 0.03426 L 0.01701 0.01482 L 2.77778E-6 -3.33333E-6 Z " pathEditMode="relative" rAng="0" ptsTypes="AAAAAAAAAAAAAAAAA">
                                      <p:cBhvr>
                                        <p:cTn id="87" dur="2000" fill="hold"/>
                                        <p:tgtEl>
                                          <p:spTgt spid="26"/>
                                        </p:tgtEl>
                                        <p:attrNameLst>
                                          <p:attrName>ppt_x</p:attrName>
                                          <p:attrName>ppt_y</p:attrName>
                                        </p:attrNameLst>
                                      </p:cBhvr>
                                      <p:rCtr x="12000" y="200"/>
                                    </p:animMotion>
                                  </p:childTnLst>
                                </p:cTn>
                              </p:par>
                              <p:par>
                                <p:cTn id="88" presetID="10" presetClass="entr" presetSubtype="0"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5000"/>
                                        <p:tgtEl>
                                          <p:spTgt spid="5"/>
                                        </p:tgtEl>
                                      </p:cBhvr>
                                    </p:animEffect>
                                  </p:childTnLst>
                                </p:cTn>
                              </p:par>
                            </p:childTnLst>
                          </p:cTn>
                        </p:par>
                        <p:par>
                          <p:cTn id="91" fill="hold" nodeType="afterGroup">
                            <p:stCondLst>
                              <p:cond delay="10000"/>
                            </p:stCondLst>
                            <p:childTnLst>
                              <p:par>
                                <p:cTn id="92" presetID="0" presetClass="path" presetSubtype="0" repeatCount="indefinite" fill="hold" grpId="1" nodeType="afterEffect">
                                  <p:stCondLst>
                                    <p:cond delay="0"/>
                                  </p:stCondLst>
                                  <p:childTnLst>
                                    <p:animMotion origin="layout" path="M -4.44444E-6 4.07407E-6 L 0.02796 -0.0375 L 0.04619 -0.04399 L 0.0658 -0.02269 L 0.08525 0.00648 L 0.10851 0.03263 L 0.11945 0.03912 L 0.14132 0.02592 L 0.16459 -0.00487 L 0.19375 -0.03403 L 0.20365 -0.0375 L 0.22553 -0.02107 L 0.23646 -0.00162 L 0.21459 0.0243 L 0.19879 0.03426 L 0.17796 0.01458 L 0.14132 -0.02269 L 0.12431 -0.04399 L 0.1 -0.02917 L 0.06945 0.00486 L 0.05244 0.03263 L 0.03646 0.03912 L 0.01459 0.0162 L -4.44444E-6 4.07407E-6 Z " pathEditMode="relative" rAng="0" ptsTypes="AAAAAAAAAAAAAAAAAAAAAAAA">
                                      <p:cBhvr>
                                        <p:cTn id="93" dur="2000" fill="hold"/>
                                        <p:tgtEl>
                                          <p:spTgt spid="29"/>
                                        </p:tgtEl>
                                        <p:attrNameLst>
                                          <p:attrName>ppt_x</p:attrName>
                                          <p:attrName>ppt_y</p:attrName>
                                        </p:attrNameLst>
                                      </p:cBhvr>
                                      <p:rCtr x="11800" y="-300"/>
                                    </p:animMotion>
                                  </p:childTnLst>
                                </p:cTn>
                              </p:par>
                              <p:par>
                                <p:cTn id="94" presetID="10" presetClass="entr" presetSubtype="0"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0"/>
                                        <p:tgtEl>
                                          <p:spTgt spid="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1136642">
                                            <p:txEl>
                                              <p:pRg st="6" end="6"/>
                                            </p:txEl>
                                          </p:spTgt>
                                        </p:tgtEl>
                                        <p:attrNameLst>
                                          <p:attrName>style.visibility</p:attrName>
                                        </p:attrNameLst>
                                      </p:cBhvr>
                                      <p:to>
                                        <p:strVal val="visible"/>
                                      </p:to>
                                    </p:set>
                                    <p:anim calcmode="lin" valueType="num">
                                      <p:cBhvr additive="base">
                                        <p:cTn id="101" dur="500" fill="hold"/>
                                        <p:tgtEl>
                                          <p:spTgt spid="1136642">
                                            <p:txEl>
                                              <p:pRg st="6" end="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1366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ppt_x"/>
                                          </p:val>
                                        </p:tav>
                                        <p:tav tm="100000">
                                          <p:val>
                                            <p:strVal val="#ppt_x"/>
                                          </p:val>
                                        </p:tav>
                                      </p:tavLst>
                                    </p:anim>
                                    <p:anim calcmode="lin" valueType="num">
                                      <p:cBhvr additive="base">
                                        <p:cTn id="10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500" fill="hold"/>
                                        <p:tgtEl>
                                          <p:spTgt spid="33"/>
                                        </p:tgtEl>
                                        <p:attrNameLst>
                                          <p:attrName>ppt_x</p:attrName>
                                        </p:attrNameLst>
                                      </p:cBhvr>
                                      <p:tavLst>
                                        <p:tav tm="0">
                                          <p:val>
                                            <p:strVal val="#ppt_x"/>
                                          </p:val>
                                        </p:tav>
                                        <p:tav tm="100000">
                                          <p:val>
                                            <p:strVal val="#ppt_x"/>
                                          </p:val>
                                        </p:tav>
                                      </p:tavLst>
                                    </p:anim>
                                    <p:anim calcmode="lin" valueType="num">
                                      <p:cBhvr additive="base">
                                        <p:cTn id="114" dur="50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subTnLst>
                                    <p:audio>
                                      <p:cMediaNode>
                                        <p:cTn display="0" masterRel="sameClick">
                                          <p:stCondLst>
                                            <p:cond evt="begin" delay="0">
                                              <p:tn val="117"/>
                                            </p:cond>
                                          </p:stCondLst>
                                          <p:endCondLst>
                                            <p:cond evt="onStopAudio" delay="0">
                                              <p:tgtEl>
                                                <p:sldTgt/>
                                              </p:tgtEl>
                                            </p:cond>
                                          </p:endCondLst>
                                        </p:cTn>
                                        <p:tgtEl>
                                          <p:sndTgt r:embed="rId5" name="chimes.wav"/>
                                        </p:tgtEl>
                                      </p:cMediaNode>
                                    </p:audio>
                                  </p:subTnLst>
                                </p:cTn>
                              </p:par>
                              <p:par>
                                <p:cTn id="120" presetID="10"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500"/>
                                        <p:tgtEl>
                                          <p:spTgt spid="37"/>
                                        </p:tgtEl>
                                      </p:cBhvr>
                                    </p:animEffect>
                                  </p:childTnLst>
                                  <p:subTnLst>
                                    <p:audio>
                                      <p:cMediaNode>
                                        <p:cTn display="0" masterRel="sameClick">
                                          <p:stCondLst>
                                            <p:cond evt="begin" delay="0">
                                              <p:tn val="120"/>
                                            </p:cond>
                                          </p:stCondLst>
                                          <p:endCondLst>
                                            <p:cond evt="onStopAudio" delay="0">
                                              <p:tgtEl>
                                                <p:sldTgt/>
                                              </p:tgtEl>
                                            </p:cond>
                                          </p:endCondLst>
                                        </p:cTn>
                                        <p:tgtEl>
                                          <p:sndTgt r:embed="rId5" name="chimes.wav"/>
                                        </p:tgtEl>
                                      </p:cMediaNode>
                                    </p:audio>
                                  </p:subTnLst>
                                </p:cTn>
                              </p:par>
                              <p:par>
                                <p:cTn id="123" presetID="10" presetClass="entr" presetSubtype="0"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subTnLst>
                                    <p:audio>
                                      <p:cMediaNode>
                                        <p:cTn display="0" masterRel="sameClick">
                                          <p:stCondLst>
                                            <p:cond evt="begin" delay="0">
                                              <p:tn val="123"/>
                                            </p:cond>
                                          </p:stCondLst>
                                          <p:endCondLst>
                                            <p:cond evt="onStopAudio" delay="0">
                                              <p:tgtEl>
                                                <p:sldTgt/>
                                              </p:tgtEl>
                                            </p:cond>
                                          </p:endCondLst>
                                        </p:cTn>
                                        <p:tgtEl>
                                          <p:sndTgt r:embed="rId5" name="chimes.wav"/>
                                        </p:tgtEl>
                                      </p:cMediaNode>
                                    </p:audio>
                                  </p:subTnLst>
                                </p:cTn>
                              </p:par>
                              <p:par>
                                <p:cTn id="126" presetID="10" presetClass="entr" presetSubtype="0" fill="hold" grpId="0"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subTnLst>
                                    <p:audio>
                                      <p:cMediaNode>
                                        <p:cTn display="0" masterRel="sameClick">
                                          <p:stCondLst>
                                            <p:cond evt="begin" delay="0">
                                              <p:tn val="126"/>
                                            </p:cond>
                                          </p:stCondLst>
                                          <p:endCondLst>
                                            <p:cond evt="onStopAudio" delay="0">
                                              <p:tgtEl>
                                                <p:sldTgt/>
                                              </p:tgtEl>
                                            </p:cond>
                                          </p:endCondLst>
                                        </p:cTn>
                                        <p:tgtEl>
                                          <p:sndTgt r:embed="rId5" name="chimes.wav"/>
                                        </p:tgtEl>
                                      </p:cMediaNode>
                                    </p:audio>
                                  </p:subTnLst>
                                </p:cTn>
                              </p:par>
                              <p:par>
                                <p:cTn id="129" presetID="10" presetClass="entr" presetSubtype="0"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childTnLst>
                                  <p:subTnLst>
                                    <p:audio>
                                      <p:cMediaNode>
                                        <p:cTn display="0" masterRel="sameClick">
                                          <p:stCondLst>
                                            <p:cond evt="begin" delay="0">
                                              <p:tn val="129"/>
                                            </p:cond>
                                          </p:stCondLst>
                                          <p:endCondLst>
                                            <p:cond evt="onStopAudio" delay="0">
                                              <p:tgtEl>
                                                <p:sldTgt/>
                                              </p:tgtEl>
                                            </p:cond>
                                          </p:endCondLst>
                                        </p:cTn>
                                        <p:tgtEl>
                                          <p:sndTgt r:embed="rId5" name="chimes.wav"/>
                                        </p:tgtEl>
                                      </p:cMediaNode>
                                    </p:audio>
                                  </p:subTnLst>
                                </p:cTn>
                              </p:par>
                              <p:par>
                                <p:cTn id="132" presetID="10" presetClass="entr" presetSubtype="0" fill="hold" grpId="0" nodeType="with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500"/>
                                        <p:tgtEl>
                                          <p:spTgt spid="38"/>
                                        </p:tgtEl>
                                      </p:cBhvr>
                                    </p:animEffect>
                                  </p:childTnLst>
                                  <p:subTnLst>
                                    <p:audio>
                                      <p:cMediaNode>
                                        <p:cTn display="0" masterRel="sameClick">
                                          <p:stCondLst>
                                            <p:cond evt="begin" delay="0">
                                              <p:tn val="132"/>
                                            </p:cond>
                                          </p:stCondLst>
                                          <p:endCondLst>
                                            <p:cond evt="onStopAudio" delay="0">
                                              <p:tgtEl>
                                                <p:sldTgt/>
                                              </p:tgtEl>
                                            </p:cond>
                                          </p:endCondLst>
                                        </p:cTn>
                                        <p:tgtEl>
                                          <p:sndTgt r:embed="rId5" name="chimes.wav"/>
                                        </p:tgtEl>
                                      </p:cMediaNode>
                                    </p:audio>
                                  </p:subTnLst>
                                </p:cTn>
                              </p:par>
                              <p:par>
                                <p:cTn id="135" presetID="10" presetClass="entr" presetSubtype="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subTnLst>
                                    <p:audio>
                                      <p:cMediaNode>
                                        <p:cTn display="0" masterRel="sameClick">
                                          <p:stCondLst>
                                            <p:cond evt="begin" delay="0">
                                              <p:tn val="135"/>
                                            </p:cond>
                                          </p:stCondLst>
                                          <p:endCondLst>
                                            <p:cond evt="onStopAudio" delay="0">
                                              <p:tgtEl>
                                                <p:sldTgt/>
                                              </p:tgtEl>
                                            </p:cond>
                                          </p:endCondLst>
                                        </p:cTn>
                                        <p:tgtEl>
                                          <p:sndTgt r:embed="rId5" name="chimes.wav"/>
                                        </p:tgtEl>
                                      </p:cMediaNode>
                                    </p:audio>
                                  </p:subTnLst>
                                </p:cTn>
                              </p:par>
                              <p:par>
                                <p:cTn id="138" presetID="10" presetClass="entr" presetSubtype="0" fill="hold" grpId="0" nodeType="with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fade">
                                      <p:cBhvr>
                                        <p:cTn id="140" dur="500"/>
                                        <p:tgtEl>
                                          <p:spTgt spid="40"/>
                                        </p:tgtEl>
                                      </p:cBhvr>
                                    </p:animEffect>
                                  </p:childTnLst>
                                  <p:subTnLst>
                                    <p:audio>
                                      <p:cMediaNode>
                                        <p:cTn display="0" masterRel="sameClick">
                                          <p:stCondLst>
                                            <p:cond evt="begin" delay="0">
                                              <p:tn val="138"/>
                                            </p:cond>
                                          </p:stCondLst>
                                          <p:endCondLst>
                                            <p:cond evt="onStopAudio" delay="0">
                                              <p:tgtEl>
                                                <p:sldTgt/>
                                              </p:tgtEl>
                                            </p:cond>
                                          </p:endCondLst>
                                        </p:cTn>
                                        <p:tgtEl>
                                          <p:sndTgt r:embed="rId5" name="chimes.wav"/>
                                        </p:tgtEl>
                                      </p:cMediaNode>
                                    </p:audio>
                                  </p:subTnLst>
                                </p:cTn>
                              </p:par>
                              <p:par>
                                <p:cTn id="141" presetID="10" presetClass="entr" presetSubtype="0"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fade">
                                      <p:cBhvr>
                                        <p:cTn id="143" dur="500"/>
                                        <p:tgtEl>
                                          <p:spTgt spid="43"/>
                                        </p:tgtEl>
                                      </p:cBhvr>
                                    </p:animEffect>
                                  </p:childTnLst>
                                  <p:subTnLst>
                                    <p:audio>
                                      <p:cMediaNode>
                                        <p:cTn display="0" masterRel="sameClick">
                                          <p:stCondLst>
                                            <p:cond evt="begin" delay="0">
                                              <p:tn val="141"/>
                                            </p:cond>
                                          </p:stCondLst>
                                          <p:endCondLst>
                                            <p:cond evt="onStopAudio" delay="0">
                                              <p:tgtEl>
                                                <p:sldTgt/>
                                              </p:tgtEl>
                                            </p:cond>
                                          </p:endCondLst>
                                        </p:cTn>
                                        <p:tgtEl>
                                          <p:sndTgt r:embed="rId5" name="chimes.wav"/>
                                        </p:tgtEl>
                                      </p:cMediaNode>
                                    </p:audio>
                                  </p:subTnLst>
                                </p:cTn>
                              </p:par>
                              <p:par>
                                <p:cTn id="144" presetID="10" presetClass="entr" presetSubtype="0" fill="hold" grpId="0"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fade">
                                      <p:cBhvr>
                                        <p:cTn id="146" dur="500"/>
                                        <p:tgtEl>
                                          <p:spTgt spid="44"/>
                                        </p:tgtEl>
                                      </p:cBhvr>
                                    </p:animEffect>
                                  </p:childTnLst>
                                  <p:subTnLst>
                                    <p:audio>
                                      <p:cMediaNode>
                                        <p:cTn display="0" masterRel="sameClick">
                                          <p:stCondLst>
                                            <p:cond evt="begin" delay="0">
                                              <p:tn val="144"/>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3" grpId="1" animBg="1"/>
      <p:bldP spid="24" grpId="0" animBg="1"/>
      <p:bldP spid="25" grpId="0" animBg="1"/>
      <p:bldP spid="26" grpId="0" animBg="1"/>
      <p:bldP spid="26" grpId="1" animBg="1"/>
      <p:bldP spid="27" grpId="0" animBg="1"/>
      <p:bldP spid="28" grpId="0" animBg="1"/>
      <p:bldP spid="29" grpId="0" animBg="1"/>
      <p:bldP spid="29" grpId="1" animBg="1"/>
      <p:bldP spid="30" grpId="0" animBg="1"/>
      <p:bldP spid="31" grpId="0" animBg="1"/>
      <p:bldP spid="4" grpId="0"/>
      <p:bldP spid="33" grpId="0"/>
      <p:bldP spid="35" grpId="0"/>
      <p:bldP spid="36" grpId="0"/>
      <p:bldP spid="37" grpId="0"/>
      <p:bldP spid="38" grpId="0"/>
      <p:bldP spid="39" grpId="0"/>
      <p:bldP spid="40" grpId="0"/>
      <p:bldP spid="41" grpId="0"/>
      <p:bldP spid="42" grpId="0"/>
      <p:bldP spid="43" grpId="0"/>
      <p:bldP spid="4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3869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smtClean="0">
                    <a:solidFill>
                      <a:srgbClr val="333399"/>
                    </a:solidFill>
                    <a:cs typeface="Times New Roman" pitchFamily="18" charset="0"/>
                  </a:rPr>
                  <a:t>The wave function</a:t>
                </a:r>
                <a:endParaRPr lang="en-US" altLang="en-US" dirty="0">
                  <a:solidFill>
                    <a:srgbClr val="333399"/>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wave equation </a:t>
                </a:r>
                <a:r>
                  <a:rPr lang="en-US" altLang="en-US" dirty="0">
                    <a:sym typeface="Symbol" pitchFamily="18" charset="2"/>
                  </a:rPr>
                  <a:t>(</a:t>
                </a:r>
                <a:r>
                  <a:rPr lang="en-US" altLang="en-US" i="1" dirty="0">
                    <a:sym typeface="Symbol" pitchFamily="18" charset="2"/>
                  </a:rPr>
                  <a:t>E</a:t>
                </a:r>
                <a:r>
                  <a:rPr lang="en-US" altLang="en-US" baseline="-25000" dirty="0">
                    <a:sym typeface="Symbol" pitchFamily="18" charset="2"/>
                  </a:rPr>
                  <a:t>K</a:t>
                </a:r>
                <a:r>
                  <a:rPr lang="en-US" altLang="en-US" i="1" dirty="0">
                    <a:sym typeface="Symbol" pitchFamily="18" charset="2"/>
                  </a:rPr>
                  <a:t> </a:t>
                </a:r>
                <a:r>
                  <a:rPr lang="en-US" altLang="en-US" dirty="0">
                    <a:sym typeface="Symbol" pitchFamily="18" charset="2"/>
                  </a:rPr>
                  <a:t>+</a:t>
                </a:r>
                <a:r>
                  <a:rPr lang="en-US" altLang="en-US" i="1" dirty="0">
                    <a:sym typeface="Symbol" pitchFamily="18" charset="2"/>
                  </a:rPr>
                  <a:t> E</a:t>
                </a:r>
                <a:r>
                  <a:rPr lang="en-US" altLang="en-US" baseline="-25000" dirty="0">
                    <a:sym typeface="Symbol" pitchFamily="18" charset="2"/>
                  </a:rPr>
                  <a:t>P</a:t>
                </a:r>
                <a:r>
                  <a:rPr lang="en-US" altLang="en-US" dirty="0">
                    <a:sym typeface="Symbol" pitchFamily="18" charset="2"/>
                  </a:rPr>
                  <a:t>)</a:t>
                </a:r>
                <a:r>
                  <a:rPr lang="en-US" altLang="en-US" i="1" dirty="0">
                    <a:sym typeface="Symbol" pitchFamily="18" charset="2"/>
                  </a:rPr>
                  <a:t> = E</a:t>
                </a:r>
                <a:r>
                  <a:rPr lang="en-US" altLang="en-US" dirty="0">
                    <a:sym typeface="Symbol" pitchFamily="18" charset="2"/>
                  </a:rPr>
                  <a:t></a:t>
                </a:r>
                <a:r>
                  <a:rPr lang="en-US" altLang="en-US" i="1" dirty="0">
                    <a:sym typeface="Symbol" pitchFamily="18" charset="2"/>
                  </a:rPr>
                  <a:t> </a:t>
                </a:r>
                <a:r>
                  <a:rPr lang="en-US" altLang="en-US" dirty="0">
                    <a:solidFill>
                      <a:srgbClr val="000000"/>
                    </a:solidFill>
                    <a:cs typeface="Times New Roman" pitchFamily="18" charset="0"/>
                  </a:rPr>
                  <a:t>has a form that looks like this for the hydrogen atom:</a:t>
                </a:r>
              </a:p>
              <a:p>
                <a:pPr eaLnBrk="1" hangingPunct="1">
                  <a:spcBef>
                    <a:spcPct val="20000"/>
                  </a:spcBef>
                </a:pPr>
                <a:endParaRPr lang="en-US" altLang="en-US" dirty="0">
                  <a:solidFill>
                    <a:srgbClr val="000000"/>
                  </a:solidFill>
                  <a:cs typeface="Times New Roman" pitchFamily="18" charset="0"/>
                </a:endParaRPr>
              </a:p>
              <a:p>
                <a:pPr eaLnBrk="1" hangingPunct="1">
                  <a:spcBef>
                    <a:spcPct val="20000"/>
                  </a:spcBef>
                </a:pPr>
                <a:endParaRPr lang="en-US" altLang="en-US" dirty="0">
                  <a:solidFill>
                    <a:srgbClr val="000000"/>
                  </a:solidFill>
                  <a:cs typeface="Times New Roman" pitchFamily="18" charset="0"/>
                  <a:sym typeface="Symbol" pitchFamily="18" charset="2"/>
                </a:endParaRPr>
              </a:p>
              <a:p>
                <a:pPr eaLnBrk="1" hangingPunct="1"/>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Compare the highlighted region with the </a:t>
                </a:r>
                <a:r>
                  <a:rPr lang="en-US" altLang="en-US" dirty="0">
                    <a:solidFill>
                      <a:srgbClr val="000000"/>
                    </a:solidFill>
                    <a:cs typeface="Times New Roman" pitchFamily="18" charset="0"/>
                    <a:sym typeface="Symbol" pitchFamily="18" charset="2"/>
                  </a:rPr>
                  <a:t>allowed </a:t>
                </a:r>
                <a:r>
                  <a:rPr lang="en-US" altLang="en-US" i="1" dirty="0" smtClean="0">
                    <a:solidFill>
                      <a:srgbClr val="000000"/>
                    </a:solidFill>
                    <a:cs typeface="Times New Roman" pitchFamily="18" charset="0"/>
                    <a:sym typeface="Symbol" pitchFamily="18" charset="2"/>
                  </a:rPr>
                  <a:t>E</a:t>
                </a:r>
                <a:r>
                  <a:rPr lang="en-US" altLang="en-US" baseline="-25000" dirty="0" smtClean="0">
                    <a:solidFill>
                      <a:srgbClr val="000000"/>
                    </a:solidFill>
                    <a:cs typeface="Times New Roman" pitchFamily="18" charset="0"/>
                    <a:sym typeface="Symbol" pitchFamily="18" charset="2"/>
                  </a:rPr>
                  <a:t>K</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of the </a:t>
                </a:r>
                <a:r>
                  <a:rPr lang="en-US" altLang="en-US" dirty="0">
                    <a:solidFill>
                      <a:srgbClr val="000000"/>
                    </a:solidFill>
                    <a:cs typeface="Times New Roman" pitchFamily="18" charset="0"/>
                  </a:rPr>
                  <a:t>“electron in a box”</a:t>
                </a:r>
                <a:r>
                  <a:rPr lang="en-US" altLang="en-US" i="1" dirty="0">
                    <a:solidFill>
                      <a:srgbClr val="000000"/>
                    </a:solidFill>
                    <a:cs typeface="Times New Roman" pitchFamily="18"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𝐾</m:t>
                    </m:r>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b="0" i="1" dirty="0">
                            <a:latin typeface="Cambria Math" panose="02040503050406030204" pitchFamily="18" charset="0"/>
                            <a:sym typeface="Symbol" pitchFamily="18" charset="2"/>
                          </a:rPr>
                        </m:ctrlPr>
                      </m:fPr>
                      <m:num>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𝑛</m:t>
                            </m:r>
                          </m:e>
                          <m:sup>
                            <m:r>
                              <a:rPr lang="en-US" altLang="en-US" sz="2000" b="0" i="1" dirty="0" smtClean="0">
                                <a:latin typeface="Cambria Math" panose="02040503050406030204" pitchFamily="18" charset="0"/>
                                <a:sym typeface="Symbol" pitchFamily="18" charset="2"/>
                              </a:rPr>
                              <m:t>2</m:t>
                            </m:r>
                          </m:sup>
                        </m:sSup>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h</m:t>
                            </m:r>
                          </m:e>
                          <m:sup>
                            <m:r>
                              <a:rPr lang="en-US" altLang="en-US" sz="2000" b="0" i="1" dirty="0" smtClean="0">
                                <a:latin typeface="Cambria Math" panose="02040503050406030204" pitchFamily="18" charset="0"/>
                                <a:sym typeface="Symbol" pitchFamily="18" charset="2"/>
                              </a:rPr>
                              <m:t>2</m:t>
                            </m:r>
                          </m:sup>
                        </m:sSup>
                      </m:num>
                      <m:den>
                        <m:r>
                          <a:rPr lang="en-US" altLang="en-US" sz="2000" i="1" dirty="0">
                            <a:latin typeface="Cambria Math" panose="02040503050406030204" pitchFamily="18" charset="0"/>
                            <a:sym typeface="Symbol" pitchFamily="18" charset="2"/>
                          </a:rPr>
                          <m:t>8</m:t>
                        </m:r>
                        <m:r>
                          <a:rPr lang="en-US" altLang="en-US" sz="2000" i="1" dirty="0">
                            <a:latin typeface="Cambria Math" panose="02040503050406030204" pitchFamily="18" charset="0"/>
                            <a:sym typeface="Symbol" pitchFamily="18" charset="2"/>
                          </a:rPr>
                          <m:t>𝑚</m:t>
                        </m:r>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𝐿</m:t>
                            </m:r>
                          </m:e>
                          <m:sup>
                            <m:r>
                              <a:rPr lang="en-US" altLang="en-US" sz="2000" b="0" i="0" dirty="0" smtClean="0">
                                <a:latin typeface="Cambria Math" panose="02040503050406030204" pitchFamily="18" charset="0"/>
                                <a:sym typeface="Symbol" pitchFamily="18" charset="2"/>
                              </a:rPr>
                              <m:t>2</m:t>
                            </m:r>
                          </m:sup>
                        </m:sSup>
                      </m:den>
                    </m:f>
                  </m:oMath>
                </a14:m>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or the hydrogen atom: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i="1" baseline="-25000" dirty="0">
                        <a:solidFill>
                          <a:srgbClr val="000000"/>
                        </a:solidFill>
                        <a:latin typeface="Cambria Math" panose="02040503050406030204" pitchFamily="18" charset="0"/>
                        <a:cs typeface="Times New Roman" pitchFamily="18" charset="0"/>
                        <a:sym typeface="Symbol" pitchFamily="18" charset="2"/>
                      </a:rPr>
                      <m:t>𝐾</m:t>
                    </m:r>
                    <m:r>
                      <a:rPr lang="en-US" altLang="en-US" i="1" dirty="0">
                        <a:solidFill>
                          <a:srgbClr val="000000"/>
                        </a:solidFill>
                        <a:latin typeface="Cambria Math" panose="02040503050406030204" pitchFamily="18" charset="0"/>
                        <a:cs typeface="Times New Roman" pitchFamily="18" charset="0"/>
                        <a:sym typeface="Symbol" pitchFamily="18" charset="2"/>
                      </a:rPr>
                      <m:t>=</m:t>
                    </m:r>
                    <m:f>
                      <m:fPr>
                        <m:ctrlPr>
                          <a:rPr lang="en-US" altLang="en-US" b="0" i="1" dirty="0">
                            <a:latin typeface="Cambria Math" panose="02040503050406030204" pitchFamily="18" charset="0"/>
                            <a:sym typeface="Symbol" pitchFamily="18" charset="2"/>
                          </a:rPr>
                        </m:ctrlPr>
                      </m:fPr>
                      <m:num>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𝑛</m:t>
                            </m:r>
                          </m:e>
                          <m:sup>
                            <m:r>
                              <a:rPr lang="en-US" altLang="en-US" b="0" i="1" dirty="0" smtClean="0">
                                <a:latin typeface="Cambria Math" panose="02040503050406030204" pitchFamily="18" charset="0"/>
                                <a:sym typeface="Symbol" pitchFamily="18" charset="2"/>
                              </a:rPr>
                              <m:t>2</m:t>
                            </m:r>
                          </m:sup>
                        </m:sSup>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h</m:t>
                            </m:r>
                          </m:e>
                          <m:sup>
                            <m:r>
                              <a:rPr lang="en-US" altLang="en-US" b="0" i="1" dirty="0" smtClean="0">
                                <a:latin typeface="Cambria Math" panose="02040503050406030204" pitchFamily="18" charset="0"/>
                                <a:sym typeface="Symbol" pitchFamily="18" charset="2"/>
                              </a:rPr>
                              <m:t>2</m:t>
                            </m:r>
                          </m:sup>
                        </m:sSup>
                      </m:num>
                      <m:den>
                        <m:r>
                          <a:rPr lang="en-US" altLang="en-US" i="1" dirty="0">
                            <a:solidFill>
                              <a:srgbClr val="000000"/>
                            </a:solidFill>
                            <a:latin typeface="Cambria Math" panose="02040503050406030204" pitchFamily="18" charset="0"/>
                            <a:sym typeface="Symbol" pitchFamily="18" charset="2"/>
                          </a:rPr>
                          <m:t>8</m:t>
                        </m:r>
                        <m:r>
                          <a:rPr lang="en-US" altLang="en-US" i="1" dirty="0">
                            <a:solidFill>
                              <a:srgbClr val="000000"/>
                            </a:solidFill>
                            <a:latin typeface="Cambria Math" panose="02040503050406030204" pitchFamily="18" charset="0"/>
                            <a:sym typeface="Symbol" pitchFamily="18" charset="2"/>
                          </a:rPr>
                          <m:t>𝑚</m:t>
                        </m:r>
                        <m:sSup>
                          <m:sSupPr>
                            <m:ctrlPr>
                              <a:rPr lang="en-US" altLang="en-US" b="0" i="1" dirty="0" smtClean="0">
                                <a:solidFill>
                                  <a:srgbClr val="000000"/>
                                </a:solidFill>
                                <a:latin typeface="Cambria Math" panose="02040503050406030204" pitchFamily="18" charset="0"/>
                                <a:ea typeface="Cambria Math" panose="02040503050406030204" pitchFamily="18" charset="0"/>
                                <a:sym typeface="Symbol" pitchFamily="18" charset="2"/>
                              </a:rPr>
                            </m:ctrlPr>
                          </m:sSupPr>
                          <m:e>
                            <m:r>
                              <a:rPr lang="en-US" altLang="en-US" i="1" dirty="0" smtClean="0">
                                <a:solidFill>
                                  <a:srgbClr val="000000"/>
                                </a:solidFill>
                                <a:latin typeface="Cambria Math" panose="02040503050406030204" pitchFamily="18" charset="0"/>
                                <a:ea typeface="Cambria Math" panose="02040503050406030204" pitchFamily="18" charset="0"/>
                                <a:sym typeface="Symbol" pitchFamily="18" charset="2"/>
                              </a:rPr>
                              <m:t>𝜋</m:t>
                            </m:r>
                          </m:e>
                          <m:sup>
                            <m:r>
                              <a:rPr lang="en-US" altLang="en-US" b="0" i="1" dirty="0" smtClean="0">
                                <a:solidFill>
                                  <a:srgbClr val="000000"/>
                                </a:solidFill>
                                <a:latin typeface="Cambria Math" panose="02040503050406030204" pitchFamily="18" charset="0"/>
                                <a:ea typeface="Cambria Math" panose="02040503050406030204" pitchFamily="18" charset="0"/>
                                <a:sym typeface="Symbol" pitchFamily="18" charset="2"/>
                              </a:rPr>
                              <m:t>2</m:t>
                            </m:r>
                          </m:sup>
                        </m:sSup>
                        <m:sSubSup>
                          <m:sSubSupPr>
                            <m:ctrlPr>
                              <a:rPr lang="en-US" altLang="en-US" b="0" i="1" dirty="0" smtClean="0">
                                <a:solidFill>
                                  <a:srgbClr val="000000"/>
                                </a:solidFill>
                                <a:latin typeface="Cambria Math" panose="02040503050406030204" pitchFamily="18" charset="0"/>
                                <a:ea typeface="Cambria Math" panose="02040503050406030204" pitchFamily="18" charset="0"/>
                                <a:sym typeface="Symbol" pitchFamily="18" charset="2"/>
                              </a:rPr>
                            </m:ctrlPr>
                          </m:sSubSupPr>
                          <m:e>
                            <m:r>
                              <a:rPr lang="en-US" altLang="en-US" i="1" dirty="0">
                                <a:solidFill>
                                  <a:srgbClr val="000000"/>
                                </a:solidFill>
                                <a:latin typeface="Cambria Math" panose="02040503050406030204" pitchFamily="18" charset="0"/>
                                <a:sym typeface="Symbol" pitchFamily="18" charset="2"/>
                              </a:rPr>
                              <m:t>𝑟</m:t>
                            </m:r>
                          </m:e>
                          <m:sub>
                            <m:r>
                              <a:rPr lang="en-US" altLang="en-US" b="0" i="1" dirty="0" smtClean="0">
                                <a:solidFill>
                                  <a:srgbClr val="000000"/>
                                </a:solidFill>
                                <a:latin typeface="Cambria Math" panose="02040503050406030204" pitchFamily="18" charset="0"/>
                                <a:sym typeface="Symbol" pitchFamily="18" charset="2"/>
                              </a:rPr>
                              <m:t>𝑛</m:t>
                            </m:r>
                          </m:sub>
                          <m:sup>
                            <m:r>
                              <a:rPr lang="en-US" altLang="en-US" b="0" i="1" dirty="0" smtClean="0">
                                <a:solidFill>
                                  <a:srgbClr val="000000"/>
                                </a:solidFill>
                                <a:latin typeface="Cambria Math" panose="02040503050406030204" pitchFamily="18" charset="0"/>
                                <a:sym typeface="Symbol" pitchFamily="18" charset="2"/>
                              </a:rPr>
                              <m:t>2</m:t>
                            </m:r>
                          </m:sup>
                        </m:sSubSup>
                      </m:den>
                    </m:f>
                    <m:r>
                      <a:rPr lang="en-US" altLang="en-US" i="1" dirty="0">
                        <a:solidFill>
                          <a:srgbClr val="000000"/>
                        </a:solidFill>
                        <a:latin typeface="Cambria Math" panose="02040503050406030204" pitchFamily="18" charset="0"/>
                        <a:sym typeface="Symbol" pitchFamily="18" charset="2"/>
                      </a:rPr>
                      <m:t>.</m:t>
                    </m:r>
                  </m:oMath>
                </a14:m>
                <a:r>
                  <a:rPr lang="en-US" altLang="en-US" dirty="0" smtClean="0">
                    <a:solidFill>
                      <a:srgbClr val="000000"/>
                    </a:solidFill>
                    <a:sym typeface="Symbol" pitchFamily="18" charset="2"/>
                  </a:rPr>
                  <a:t> Just </a:t>
                </a:r>
                <a:r>
                  <a:rPr lang="en-US" altLang="en-US" dirty="0">
                    <a:solidFill>
                      <a:srgbClr val="000000"/>
                    </a:solidFill>
                    <a:sym typeface="Symbol" pitchFamily="18" charset="2"/>
                  </a:rPr>
                  <a:t>as </a:t>
                </a:r>
                <a:r>
                  <a:rPr lang="en-US" altLang="en-US" i="1" dirty="0">
                    <a:solidFill>
                      <a:srgbClr val="000000"/>
                    </a:solidFill>
                    <a:sym typeface="Symbol" pitchFamily="18" charset="2"/>
                  </a:rPr>
                  <a:t>ax</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err="1">
                    <a:solidFill>
                      <a:srgbClr val="000000"/>
                    </a:solidFill>
                    <a:sym typeface="Symbol" pitchFamily="18" charset="2"/>
                  </a:rPr>
                  <a:t>bx</a:t>
                </a:r>
                <a:r>
                  <a:rPr lang="en-US" altLang="en-US" i="1" dirty="0">
                    <a:solidFill>
                      <a:srgbClr val="000000"/>
                    </a:solidFill>
                    <a:sym typeface="Symbol" pitchFamily="18" charset="2"/>
                  </a:rPr>
                  <a:t> </a:t>
                </a:r>
                <a:r>
                  <a:rPr lang="en-US" altLang="en-US" dirty="0">
                    <a:solidFill>
                      <a:srgbClr val="000000"/>
                    </a:solidFill>
                    <a:sym typeface="Symbol" pitchFamily="18" charset="2"/>
                  </a:rPr>
                  <a:t>= </a:t>
                </a:r>
                <a:r>
                  <a:rPr lang="en-US" altLang="en-US" i="1" dirty="0">
                    <a:solidFill>
                      <a:srgbClr val="000000"/>
                    </a:solidFill>
                    <a:sym typeface="Symbol" pitchFamily="18" charset="2"/>
                  </a:rPr>
                  <a:t>c</a:t>
                </a:r>
                <a:r>
                  <a:rPr lang="en-US" altLang="en-US" dirty="0">
                    <a:solidFill>
                      <a:srgbClr val="000000"/>
                    </a:solidFill>
                    <a:sym typeface="Symbol" pitchFamily="18" charset="2"/>
                  </a:rPr>
                  <a:t> has solutions, so does the </a:t>
                </a:r>
                <a:r>
                  <a:rPr lang="en-US" altLang="en-US" dirty="0">
                    <a:solidFill>
                      <a:srgbClr val="000000"/>
                    </a:solidFill>
                    <a:cs typeface="Times New Roman" pitchFamily="18" charset="0"/>
                  </a:rPr>
                  <a:t>Schrödinger equation. Instead of </a:t>
                </a:r>
                <a:r>
                  <a:rPr lang="en-US" altLang="en-US" i="1" dirty="0">
                    <a:solidFill>
                      <a:srgbClr val="000000"/>
                    </a:solidFill>
                    <a:cs typeface="Times New Roman" pitchFamily="18" charset="0"/>
                  </a:rPr>
                  <a:t>x</a:t>
                </a:r>
                <a:r>
                  <a:rPr lang="en-US" altLang="en-US" dirty="0">
                    <a:solidFill>
                      <a:srgbClr val="000000"/>
                    </a:solidFill>
                    <a:cs typeface="Times New Roman" pitchFamily="18" charset="0"/>
                  </a:rPr>
                  <a:t> we use </a:t>
                </a:r>
                <a:r>
                  <a:rPr lang="en-US" altLang="en-US" dirty="0">
                    <a:sym typeface="Symbol" pitchFamily="18" charset="2"/>
                  </a:rPr>
                  <a:t>.</a:t>
                </a:r>
                <a:endParaRPr lang="en-US" altLang="en-US" dirty="0">
                  <a:solidFill>
                    <a:srgbClr val="000000"/>
                  </a:solidFill>
                  <a:cs typeface="Times New Roman" pitchFamily="18" charset="0"/>
                </a:endParaRPr>
              </a:p>
              <a:p>
                <a:pPr eaLnBrk="1" hangingPunct="1">
                  <a:spcBef>
                    <a:spcPts val="300"/>
                  </a:spcBef>
                </a:pPr>
                <a:r>
                  <a:rPr lang="en-US" altLang="en-US" dirty="0">
                    <a:solidFill>
                      <a:srgbClr val="000000"/>
                    </a:solidFill>
                    <a:sym typeface="Symbol" pitchFamily="18" charset="2"/>
                  </a:rPr>
                  <a:t></a:t>
                </a:r>
                <a:r>
                  <a:rPr lang="en-US" altLang="en-US" dirty="0">
                    <a:solidFill>
                      <a:srgbClr val="000000"/>
                    </a:solidFill>
                    <a:cs typeface="Times New Roman" pitchFamily="18" charset="0"/>
                  </a:rPr>
                  <a:t>The major differences between the equation in </a:t>
                </a:r>
                <a:r>
                  <a:rPr lang="en-US" altLang="en-US" i="1" dirty="0">
                    <a:solidFill>
                      <a:srgbClr val="000000"/>
                    </a:solidFill>
                    <a:cs typeface="Times New Roman" pitchFamily="18" charset="0"/>
                  </a:rPr>
                  <a:t>x </a:t>
                </a:r>
                <a:r>
                  <a:rPr lang="en-US" altLang="en-US" dirty="0">
                    <a:solidFill>
                      <a:srgbClr val="000000"/>
                    </a:solidFill>
                    <a:cs typeface="Times New Roman" pitchFamily="18" charset="0"/>
                  </a:rPr>
                  <a:t>and the Schrödinger model is that the model is a differential equation and the </a:t>
                </a:r>
                <a:r>
                  <a:rPr lang="en-US" altLang="en-US" dirty="0" err="1">
                    <a:solidFill>
                      <a:srgbClr val="000000"/>
                    </a:solidFill>
                    <a:cs typeface="Times New Roman" pitchFamily="18" charset="0"/>
                  </a:rPr>
                  <a:t>wavefunction</a:t>
                </a:r>
                <a:r>
                  <a:rPr lang="en-US" altLang="en-US" dirty="0">
                    <a:solidFill>
                      <a:srgbClr val="000000"/>
                    </a:solidFill>
                    <a:cs typeface="Times New Roman" pitchFamily="18" charset="0"/>
                  </a:rPr>
                  <a:t> </a:t>
                </a:r>
                <a:r>
                  <a:rPr lang="en-US" altLang="en-US" dirty="0">
                    <a:solidFill>
                      <a:srgbClr val="000000"/>
                    </a:solidFill>
                    <a:sym typeface="Symbol" pitchFamily="18" charset="2"/>
                  </a:rPr>
                  <a:t></a:t>
                </a:r>
                <a:r>
                  <a:rPr lang="en-US" altLang="en-US" dirty="0">
                    <a:solidFill>
                      <a:srgbClr val="000000"/>
                    </a:solidFill>
                    <a:cs typeface="Times New Roman" pitchFamily="18" charset="0"/>
                  </a:rPr>
                  <a:t> is a function in 3D:     </a:t>
                </a:r>
                <a:r>
                  <a:rPr lang="en-US" altLang="en-US" dirty="0">
                    <a:solidFill>
                      <a:srgbClr val="000000"/>
                    </a:solidFill>
                    <a:sym typeface="Symbol" pitchFamily="18" charset="2"/>
                  </a:rPr>
                  <a:t></a:t>
                </a:r>
                <a:r>
                  <a:rPr lang="en-US" altLang="en-US" sz="1800" dirty="0">
                    <a:sym typeface="Symbol" pitchFamily="18" charset="2"/>
                  </a:rPr>
                  <a:t> = </a:t>
                </a:r>
                <a:r>
                  <a:rPr lang="en-US" altLang="en-US" dirty="0">
                    <a:solidFill>
                      <a:srgbClr val="000000"/>
                    </a:solidFill>
                    <a:sym typeface="Symbol" pitchFamily="18" charset="2"/>
                  </a:rPr>
                  <a:t></a:t>
                </a:r>
                <a:r>
                  <a:rPr lang="en-US" altLang="en-US" i="1" dirty="0">
                    <a:solidFill>
                      <a:srgbClr val="000000"/>
                    </a:solidFill>
                    <a:sym typeface="Symbol" pitchFamily="18" charset="2"/>
                  </a:rPr>
                  <a:t> </a:t>
                </a:r>
                <a:r>
                  <a:rPr lang="en-US" altLang="en-US" dirty="0">
                    <a:sym typeface="Symbol" pitchFamily="18" charset="2"/>
                  </a:rPr>
                  <a:t>(</a:t>
                </a:r>
                <a:r>
                  <a:rPr lang="en-US" altLang="en-US" i="1" dirty="0">
                    <a:sym typeface="Symbol" pitchFamily="18" charset="2"/>
                  </a:rPr>
                  <a:t>r</a:t>
                </a:r>
                <a:r>
                  <a:rPr lang="en-US" altLang="en-US" dirty="0">
                    <a:sym typeface="Symbol" pitchFamily="18" charset="2"/>
                  </a:rPr>
                  <a:t>, </a:t>
                </a:r>
                <a:r>
                  <a:rPr lang="en-US" altLang="en-US" i="1" dirty="0">
                    <a:sym typeface="Symbol" pitchFamily="18" charset="2"/>
                  </a:rPr>
                  <a:t></a:t>
                </a:r>
                <a:r>
                  <a:rPr lang="en-US" altLang="en-US" dirty="0">
                    <a:sym typeface="Symbol" pitchFamily="18" charset="2"/>
                  </a:rPr>
                  <a:t>, </a:t>
                </a:r>
                <a:r>
                  <a:rPr lang="en-US" altLang="en-US" i="1" dirty="0">
                    <a:sym typeface="Symbol" pitchFamily="18" charset="2"/>
                  </a:rPr>
                  <a:t>t</a:t>
                </a:r>
                <a:r>
                  <a:rPr lang="en-US" altLang="en-US" dirty="0">
                    <a:sym typeface="Symbol" pitchFamily="18" charset="2"/>
                  </a:rPr>
                  <a:t>)</a:t>
                </a:r>
                <a:r>
                  <a:rPr lang="en-US" altLang="en-US" dirty="0"/>
                  <a:t>.</a:t>
                </a:r>
              </a:p>
            </p:txBody>
          </p:sp>
        </mc:Choice>
        <mc:Fallback xmlns="">
          <p:sp>
            <p:nvSpPr>
              <p:cNvPr id="1138690" name="Rectangle 2"/>
              <p:cNvSpPr>
                <a:spLocks noRot="1" noChangeAspect="1" noMove="1" noResize="1" noEditPoints="1" noAdjustHandles="1" noChangeArrowheads="1" noChangeShapeType="1" noTextEdit="1"/>
              </p:cNvSpPr>
              <p:nvPr/>
            </p:nvSpPr>
            <p:spPr bwMode="auto">
              <a:xfrm>
                <a:off x="685800" y="1343025"/>
                <a:ext cx="7772400" cy="5514975"/>
              </a:xfrm>
              <a:prstGeom prst="rect">
                <a:avLst/>
              </a:prstGeom>
              <a:blipFill>
                <a:blip r:embed="rId5"/>
                <a:stretch>
                  <a:fillRect l="-1255" t="-773" r="-1647" b="-1768"/>
                </a:stretch>
              </a:blipFill>
              <a:ln w="9525">
                <a:noFill/>
                <a:miter lim="800000"/>
                <a:headEnd/>
                <a:tailEnd/>
              </a:ln>
            </p:spPr>
            <p:txBody>
              <a:bodyPr/>
              <a:lstStyle/>
              <a:p>
                <a:r>
                  <a:rPr lang="en-US">
                    <a:noFill/>
                  </a:rPr>
                  <a:t> </a:t>
                </a:r>
              </a:p>
            </p:txBody>
          </p:sp>
        </mc:Fallback>
      </mc:AlternateContent>
      <p:grpSp>
        <p:nvGrpSpPr>
          <p:cNvPr id="2" name="Group 24"/>
          <p:cNvGrpSpPr>
            <a:grpSpLocks/>
          </p:cNvGrpSpPr>
          <p:nvPr/>
        </p:nvGrpSpPr>
        <p:grpSpPr bwMode="auto">
          <a:xfrm>
            <a:off x="823913" y="2598738"/>
            <a:ext cx="7462837" cy="830262"/>
            <a:chOff x="510" y="1971"/>
            <a:chExt cx="4701" cy="523"/>
          </a:xfrm>
        </p:grpSpPr>
        <p:sp>
          <p:nvSpPr>
            <p:cNvPr id="61448" name="Text Box 11"/>
            <p:cNvSpPr txBox="1">
              <a:spLocks noChangeArrowheads="1"/>
            </p:cNvSpPr>
            <p:nvPr/>
          </p:nvSpPr>
          <p:spPr bwMode="auto">
            <a:xfrm>
              <a:off x="3379" y="1971"/>
              <a:ext cx="1832"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Schrödinger’s wave equation in 1D</a:t>
              </a:r>
            </a:p>
          </p:txBody>
        </p:sp>
        <p:sp>
          <p:nvSpPr>
            <p:cNvPr id="61449" name="Rectangle 12"/>
            <p:cNvSpPr>
              <a:spLocks noChangeArrowheads="1"/>
            </p:cNvSpPr>
            <p:nvPr/>
          </p:nvSpPr>
          <p:spPr bwMode="auto">
            <a:xfrm>
              <a:off x="510" y="1971"/>
              <a:ext cx="4701" cy="523"/>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1138711" name="Rectangle 23"/>
          <p:cNvSpPr>
            <a:spLocks noChangeArrowheads="1"/>
          </p:cNvSpPr>
          <p:nvPr/>
        </p:nvSpPr>
        <p:spPr bwMode="auto">
          <a:xfrm>
            <a:off x="1163264" y="2663825"/>
            <a:ext cx="860425" cy="714375"/>
          </a:xfrm>
          <a:prstGeom prst="rect">
            <a:avLst/>
          </a:prstGeom>
          <a:solidFill>
            <a:srgbClr val="FFFF00">
              <a:alpha val="27843"/>
            </a:srgbClr>
          </a:solidFill>
          <a:ln w="9525">
            <a:noFill/>
            <a:miter lim="800000"/>
            <a:headEnd/>
            <a:tailEnd/>
          </a:ln>
        </p:spPr>
        <p:txBody>
          <a:bodyPr wrap="none" anchor="ctr"/>
          <a:lstStyle/>
          <a:p>
            <a:pPr eaLnBrk="1" hangingPunct="1"/>
            <a:endParaRPr lang="en-US" altLang="en-US"/>
          </a:p>
        </p:txBody>
      </p:sp>
      <p:sp>
        <p:nvSpPr>
          <p:cNvPr id="1138713" name="Rectangle 25"/>
          <p:cNvSpPr>
            <a:spLocks noChangeArrowheads="1"/>
          </p:cNvSpPr>
          <p:nvPr/>
        </p:nvSpPr>
        <p:spPr bwMode="auto">
          <a:xfrm>
            <a:off x="4375897" y="3807087"/>
            <a:ext cx="552543" cy="502695"/>
          </a:xfrm>
          <a:prstGeom prst="rect">
            <a:avLst/>
          </a:prstGeom>
          <a:solidFill>
            <a:srgbClr val="FFFF00">
              <a:alpha val="27843"/>
            </a:srgbClr>
          </a:solidFill>
          <a:ln w="9525">
            <a:noFill/>
            <a:miter lim="800000"/>
            <a:headEnd/>
            <a:tailEnd/>
          </a:ln>
        </p:spPr>
        <p:txBody>
          <a:bodyPr wrap="none" anchor="ctr"/>
          <a:lstStyle/>
          <a:p>
            <a:pPr eaLnBrk="1" hangingPunct="1"/>
            <a:endParaRPr lang="en-US" altLang="en-US"/>
          </a:p>
        </p:txBody>
      </p:sp>
      <p:sp>
        <p:nvSpPr>
          <p:cNvPr id="1138714" name="Rectangle 26"/>
          <p:cNvSpPr>
            <a:spLocks noChangeArrowheads="1"/>
          </p:cNvSpPr>
          <p:nvPr/>
        </p:nvSpPr>
        <p:spPr bwMode="auto">
          <a:xfrm>
            <a:off x="1469091" y="4309782"/>
            <a:ext cx="964826" cy="624541"/>
          </a:xfrm>
          <a:prstGeom prst="rect">
            <a:avLst/>
          </a:prstGeom>
          <a:solidFill>
            <a:srgbClr val="FFFF00">
              <a:alpha val="27843"/>
            </a:srgbClr>
          </a:solidFill>
          <a:ln w="9525">
            <a:noFill/>
            <a:miter lim="800000"/>
            <a:headEnd/>
            <a:tailEnd/>
          </a:ln>
        </p:spPr>
        <p:txBody>
          <a:bodyPr wrap="none" anchor="ctr"/>
          <a:lstStyle/>
          <a:p>
            <a:pPr eaLnBrk="1" hangingPunct="1"/>
            <a:endParaRPr lang="en-US" altLang="en-US"/>
          </a:p>
        </p:txBody>
      </p:sp>
      <p:sp>
        <p:nvSpPr>
          <p:cNvPr id="614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mc:AlternateContent xmlns:mc="http://schemas.openxmlformats.org/markup-compatibility/2006" xmlns:a14="http://schemas.microsoft.com/office/drawing/2010/main">
        <mc:Choice Requires="a14">
          <p:sp>
            <p:nvSpPr>
              <p:cNvPr id="3" name="TextBox 2"/>
              <p:cNvSpPr txBox="1"/>
              <p:nvPr/>
            </p:nvSpPr>
            <p:spPr>
              <a:xfrm>
                <a:off x="823913" y="2668325"/>
                <a:ext cx="5217458" cy="691087"/>
              </a:xfrm>
              <a:prstGeom prst="rect">
                <a:avLst/>
              </a:prstGeom>
              <a:noFill/>
            </p:spPr>
            <p:txBody>
              <a:bodyPr wrap="square" rtlCol="0">
                <a:spAutoFit/>
              </a:bodyPr>
              <a:lstStyle/>
              <a:p>
                <a14:m>
                  <m:oMath xmlns:m="http://schemas.openxmlformats.org/officeDocument/2006/math">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𝑛</m:t>
                                </m:r>
                              </m:e>
                              <m:sup>
                                <m:r>
                                  <a:rPr lang="en-US" sz="2200" b="0" i="1" smtClean="0">
                                    <a:latin typeface="Cambria Math" panose="02040503050406030204" pitchFamily="18" charset="0"/>
                                  </a:rPr>
                                  <m:t>2</m:t>
                                </m:r>
                              </m:sup>
                            </m:sSup>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h</m:t>
                                </m:r>
                              </m:e>
                              <m:sup>
                                <m:r>
                                  <a:rPr lang="en-US" sz="2200" b="0" i="1" smtClean="0">
                                    <a:latin typeface="Cambria Math" panose="02040503050406030204" pitchFamily="18" charset="0"/>
                                  </a:rPr>
                                  <m:t>2</m:t>
                                </m:r>
                              </m:sup>
                            </m:sSup>
                          </m:num>
                          <m:den>
                            <m:r>
                              <a:rPr lang="en-US" sz="2200" b="0" i="1" smtClean="0">
                                <a:latin typeface="Cambria Math" panose="02040503050406030204" pitchFamily="18" charset="0"/>
                              </a:rPr>
                              <m:t>8</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𝜋</m:t>
                                </m:r>
                              </m:e>
                              <m:sup>
                                <m:r>
                                  <a:rPr lang="en-US" sz="2200" b="0" i="1" smtClean="0">
                                    <a:latin typeface="Cambria Math" panose="02040503050406030204" pitchFamily="18" charset="0"/>
                                    <a:ea typeface="Cambria Math" panose="02040503050406030204" pitchFamily="18" charset="0"/>
                                  </a:rPr>
                                  <m:t>2</m:t>
                                </m:r>
                              </m:sup>
                            </m:sSup>
                            <m:r>
                              <a:rPr lang="en-US" sz="2200" b="0" i="1" smtClean="0">
                                <a:latin typeface="Cambria Math" panose="02040503050406030204" pitchFamily="18" charset="0"/>
                                <a:ea typeface="Cambria Math" panose="02040503050406030204" pitchFamily="18" charset="0"/>
                              </a:rPr>
                              <m:t>𝑚</m:t>
                            </m:r>
                          </m:den>
                        </m:f>
                      </m:e>
                    </m:d>
                    <m:d>
                      <m:dPr>
                        <m:ctrlPr>
                          <a:rPr lang="en-US" sz="2200" b="0" i="1" smtClean="0">
                            <a:latin typeface="Cambria Math" panose="02040503050406030204" pitchFamily="18" charset="0"/>
                            <a:ea typeface="Cambria Math" panose="02040503050406030204" pitchFamily="18" charset="0"/>
                          </a:rPr>
                        </m:ctrlPr>
                      </m:dPr>
                      <m:e>
                        <m:f>
                          <m:fPr>
                            <m:ctrlPr>
                              <a:rPr lang="en-US" sz="2200" b="0" i="1" smtClean="0">
                                <a:latin typeface="Cambria Math" panose="02040503050406030204" pitchFamily="18" charset="0"/>
                                <a:ea typeface="Cambria Math" panose="02040503050406030204" pitchFamily="18" charset="0"/>
                              </a:rPr>
                            </m:ctrlPr>
                          </m:fPr>
                          <m:num>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𝑑</m:t>
                                </m:r>
                              </m:e>
                              <m:sup>
                                <m:r>
                                  <a:rPr lang="en-US" sz="2200" b="0" i="1" smtClean="0">
                                    <a:latin typeface="Cambria Math" panose="02040503050406030204" pitchFamily="18" charset="0"/>
                                    <a:ea typeface="Cambria Math" panose="02040503050406030204" pitchFamily="18" charset="0"/>
                                  </a:rPr>
                                  <m:t>2</m:t>
                                </m:r>
                              </m:sup>
                            </m:sSup>
                            <m:r>
                              <a:rPr lang="en-US" sz="2200" b="0" i="1" smtClean="0">
                                <a:latin typeface="Cambria Math" panose="02040503050406030204" pitchFamily="18" charset="0"/>
                                <a:ea typeface="Cambria Math" panose="02040503050406030204" pitchFamily="18" charset="0"/>
                              </a:rPr>
                              <m:t>𝜓</m:t>
                            </m:r>
                          </m:num>
                          <m:den>
                            <m:r>
                              <a:rPr lang="en-US" sz="2200" b="0" i="1" smtClean="0">
                                <a:latin typeface="Cambria Math" panose="02040503050406030204" pitchFamily="18" charset="0"/>
                                <a:ea typeface="Cambria Math" panose="02040503050406030204" pitchFamily="18" charset="0"/>
                              </a:rPr>
                              <m:t>𝑑</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𝑟</m:t>
                                </m:r>
                              </m:e>
                              <m:sup>
                                <m:r>
                                  <a:rPr lang="en-US" sz="2200" b="0" i="1" smtClean="0">
                                    <a:latin typeface="Cambria Math" panose="02040503050406030204" pitchFamily="18" charset="0"/>
                                    <a:ea typeface="Cambria Math" panose="02040503050406030204" pitchFamily="18" charset="0"/>
                                  </a:rPr>
                                  <m:t>2</m:t>
                                </m:r>
                              </m:sup>
                            </m:sSup>
                          </m:den>
                        </m:f>
                      </m:e>
                    </m:d>
                    <m:r>
                      <a:rPr lang="en-US" sz="2200" b="0" i="1" smtClean="0">
                        <a:latin typeface="Cambria Math" panose="02040503050406030204" pitchFamily="18" charset="0"/>
                        <a:ea typeface="Cambria Math" panose="02040503050406030204" pitchFamily="18" charset="0"/>
                      </a:rPr>
                      <m:t>+2</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𝜋</m:t>
                        </m:r>
                      </m:e>
                      <m:sup>
                        <m:r>
                          <a:rPr lang="en-US" sz="2200" b="0" i="1" smtClean="0">
                            <a:latin typeface="Cambria Math" panose="02040503050406030204" pitchFamily="18" charset="0"/>
                            <a:ea typeface="Cambria Math" panose="02040503050406030204" pitchFamily="18" charset="0"/>
                          </a:rPr>
                          <m:t>2</m:t>
                        </m:r>
                      </m:sup>
                    </m:sSup>
                    <m:r>
                      <a:rPr lang="en-US" sz="2200" b="0" i="1" smtClean="0">
                        <a:latin typeface="Cambria Math" panose="02040503050406030204" pitchFamily="18" charset="0"/>
                        <a:ea typeface="Cambria Math" panose="02040503050406030204" pitchFamily="18" charset="0"/>
                      </a:rPr>
                      <m:t>𝑚</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𝑣</m:t>
                        </m:r>
                      </m:e>
                      <m:sup>
                        <m:r>
                          <a:rPr lang="en-US" sz="2200" b="0" i="1" smtClean="0">
                            <a:latin typeface="Cambria Math" panose="02040503050406030204" pitchFamily="18" charset="0"/>
                            <a:ea typeface="Cambria Math" panose="02040503050406030204" pitchFamily="18" charset="0"/>
                          </a:rPr>
                          <m:t>2</m:t>
                        </m:r>
                      </m:sup>
                    </m:sSup>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𝑟</m:t>
                        </m:r>
                      </m:e>
                      <m:sup>
                        <m:r>
                          <a:rPr lang="en-US" sz="2200" b="0" i="1" smtClean="0">
                            <a:latin typeface="Cambria Math" panose="02040503050406030204" pitchFamily="18" charset="0"/>
                            <a:ea typeface="Cambria Math" panose="02040503050406030204" pitchFamily="18" charset="0"/>
                          </a:rPr>
                          <m:t>2</m:t>
                        </m:r>
                      </m:sup>
                    </m:sSup>
                    <m:r>
                      <a:rPr lang="el-GR" sz="2200" b="0" i="1" smtClean="0">
                        <a:latin typeface="Cambria Math" panose="02040503050406030204" pitchFamily="18" charset="0"/>
                        <a:ea typeface="Cambria Math" panose="02040503050406030204" pitchFamily="18" charset="0"/>
                      </a:rPr>
                      <m:t>𝜓</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𝐸</m:t>
                    </m:r>
                    <m:r>
                      <a:rPr lang="en-US" sz="2200" b="0" i="1" smtClean="0">
                        <a:latin typeface="Cambria Math" panose="02040503050406030204" pitchFamily="18" charset="0"/>
                        <a:ea typeface="Cambria Math" panose="02040503050406030204" pitchFamily="18" charset="0"/>
                      </a:rPr>
                      <m:t>𝜓</m:t>
                    </m:r>
                    <m:r>
                      <a:rPr lang="en-US" sz="2200" b="0" i="1" smtClean="0">
                        <a:latin typeface="Cambria Math" panose="02040503050406030204" pitchFamily="18" charset="0"/>
                        <a:ea typeface="Cambria Math" panose="02040503050406030204" pitchFamily="18" charset="0"/>
                      </a:rPr>
                      <m:t> </m:t>
                    </m:r>
                  </m:oMath>
                </a14:m>
                <a:r>
                  <a:rPr lang="en-US" sz="2200" dirty="0" smtClean="0"/>
                  <a:t>  </a:t>
                </a:r>
                <a:endParaRPr lang="en-US" sz="2200" dirty="0"/>
              </a:p>
            </p:txBody>
          </p:sp>
        </mc:Choice>
        <mc:Fallback xmlns="">
          <p:sp>
            <p:nvSpPr>
              <p:cNvPr id="3" name="TextBox 2"/>
              <p:cNvSpPr txBox="1">
                <a:spLocks noRot="1" noChangeAspect="1" noMove="1" noResize="1" noEditPoints="1" noAdjustHandles="1" noChangeArrowheads="1" noChangeShapeType="1" noTextEdit="1"/>
              </p:cNvSpPr>
              <p:nvPr/>
            </p:nvSpPr>
            <p:spPr>
              <a:xfrm>
                <a:off x="823913" y="2668325"/>
                <a:ext cx="5217458" cy="69108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8690">
                                            <p:txEl>
                                              <p:pRg st="1" end="1"/>
                                            </p:txEl>
                                          </p:spTgt>
                                        </p:tgtEl>
                                        <p:attrNameLst>
                                          <p:attrName>style.visibility</p:attrName>
                                        </p:attrNameLst>
                                      </p:cBhvr>
                                      <p:to>
                                        <p:strVal val="visible"/>
                                      </p:to>
                                    </p:set>
                                    <p:anim calcmode="lin" valueType="num">
                                      <p:cBhvr additive="base">
                                        <p:cTn id="7" dur="500" fill="hold"/>
                                        <p:tgtEl>
                                          <p:spTgt spid="1138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8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nodeType="afterGroup">
                            <p:stCondLst>
                              <p:cond delay="500"/>
                            </p:stCondLst>
                            <p:childTnLst>
                              <p:par>
                                <p:cTn id="22" presetID="8" presetClass="entr" presetSubtype="32" fill="hold" grpId="0" nodeType="afterEffect">
                                  <p:stCondLst>
                                    <p:cond delay="0"/>
                                  </p:stCondLst>
                                  <p:childTnLst>
                                    <p:set>
                                      <p:cBhvr>
                                        <p:cTn id="23" dur="1" fill="hold">
                                          <p:stCondLst>
                                            <p:cond delay="0"/>
                                          </p:stCondLst>
                                        </p:cTn>
                                        <p:tgtEl>
                                          <p:spTgt spid="1138711"/>
                                        </p:tgtEl>
                                        <p:attrNameLst>
                                          <p:attrName>style.visibility</p:attrName>
                                        </p:attrNameLst>
                                      </p:cBhvr>
                                      <p:to>
                                        <p:strVal val="visible"/>
                                      </p:to>
                                    </p:set>
                                    <p:animEffect transition="in" filter="diamond(out)">
                                      <p:cBhvr>
                                        <p:cTn id="24" dur="1000"/>
                                        <p:tgtEl>
                                          <p:spTgt spid="1138711"/>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38690">
                                            <p:txEl>
                                              <p:pRg st="4" end="4"/>
                                            </p:txEl>
                                          </p:spTgt>
                                        </p:tgtEl>
                                        <p:attrNameLst>
                                          <p:attrName>style.visibility</p:attrName>
                                        </p:attrNameLst>
                                      </p:cBhvr>
                                      <p:to>
                                        <p:strVal val="visible"/>
                                      </p:to>
                                    </p:set>
                                    <p:anim calcmode="lin" valueType="num">
                                      <p:cBhvr additive="base">
                                        <p:cTn id="29" dur="500" fill="hold"/>
                                        <p:tgtEl>
                                          <p:spTgt spid="113869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38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ntr" presetSubtype="32" fill="hold" grpId="0" nodeType="clickEffect">
                                  <p:stCondLst>
                                    <p:cond delay="0"/>
                                  </p:stCondLst>
                                  <p:childTnLst>
                                    <p:set>
                                      <p:cBhvr>
                                        <p:cTn id="34" dur="1" fill="hold">
                                          <p:stCondLst>
                                            <p:cond delay="0"/>
                                          </p:stCondLst>
                                        </p:cTn>
                                        <p:tgtEl>
                                          <p:spTgt spid="1138713"/>
                                        </p:tgtEl>
                                        <p:attrNameLst>
                                          <p:attrName>style.visibility</p:attrName>
                                        </p:attrNameLst>
                                      </p:cBhvr>
                                      <p:to>
                                        <p:strVal val="visible"/>
                                      </p:to>
                                    </p:set>
                                    <p:animEffect transition="in" filter="diamond(out)">
                                      <p:cBhvr>
                                        <p:cTn id="35" dur="1000"/>
                                        <p:tgtEl>
                                          <p:spTgt spid="1138713"/>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32" fill="hold" grpId="0" nodeType="clickEffect">
                                  <p:stCondLst>
                                    <p:cond delay="0"/>
                                  </p:stCondLst>
                                  <p:childTnLst>
                                    <p:set>
                                      <p:cBhvr>
                                        <p:cTn id="39" dur="1" fill="hold">
                                          <p:stCondLst>
                                            <p:cond delay="0"/>
                                          </p:stCondLst>
                                        </p:cTn>
                                        <p:tgtEl>
                                          <p:spTgt spid="1138714"/>
                                        </p:tgtEl>
                                        <p:attrNameLst>
                                          <p:attrName>style.visibility</p:attrName>
                                        </p:attrNameLst>
                                      </p:cBhvr>
                                      <p:to>
                                        <p:strVal val="visible"/>
                                      </p:to>
                                    </p:set>
                                    <p:animEffect transition="in" filter="diamond(out)">
                                      <p:cBhvr>
                                        <p:cTn id="40" dur="1000"/>
                                        <p:tgtEl>
                                          <p:spTgt spid="1138714"/>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38690">
                                            <p:txEl>
                                              <p:pRg st="5" end="5"/>
                                            </p:txEl>
                                          </p:spTgt>
                                        </p:tgtEl>
                                        <p:attrNameLst>
                                          <p:attrName>style.visibility</p:attrName>
                                        </p:attrNameLst>
                                      </p:cBhvr>
                                      <p:to>
                                        <p:strVal val="visible"/>
                                      </p:to>
                                    </p:set>
                                    <p:anim calcmode="lin" valueType="num">
                                      <p:cBhvr additive="base">
                                        <p:cTn id="45" dur="500" fill="hold"/>
                                        <p:tgtEl>
                                          <p:spTgt spid="1138690">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386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uiExpand="1" build="p"/>
      <p:bldP spid="1138711" grpId="0" animBg="1"/>
      <p:bldP spid="1138713" grpId="0" animBg="1"/>
      <p:bldP spid="113871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685800" y="1339850"/>
            <a:ext cx="7772400" cy="2376488"/>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Utilization: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The electron microscope and the tunneling electron microscope rely on the findings from studies in quantum physics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Probability is treated in a mathematical sense in </a:t>
            </a:r>
            <a:r>
              <a:rPr lang="en-US" altLang="en-US" i="1">
                <a:solidFill>
                  <a:srgbClr val="000000"/>
                </a:solidFill>
              </a:rPr>
              <a:t>Mathematical studies SL </a:t>
            </a:r>
            <a:r>
              <a:rPr lang="en-US" altLang="en-US">
                <a:solidFill>
                  <a:srgbClr val="000000"/>
                </a:solidFill>
              </a:rPr>
              <a:t>sub-topics </a:t>
            </a:r>
            <a:r>
              <a:rPr lang="en-US" altLang="en-US" i="1">
                <a:solidFill>
                  <a:srgbClr val="000000"/>
                </a:solidFill>
              </a:rPr>
              <a:t>3.6–3.7 </a:t>
            </a:r>
            <a:endParaRPr lang="en-US" altLang="en-US" sz="3600">
              <a:solidFill>
                <a:srgbClr val="000000"/>
              </a:solidFill>
              <a:latin typeface="Segoe UI" pitchFamily="34" charset="0"/>
            </a:endParaRPr>
          </a:p>
        </p:txBody>
      </p:sp>
      <p:sp>
        <p:nvSpPr>
          <p:cNvPr id="717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8"/>
          <p:cNvPicPr>
            <a:picLocks noChangeAspect="1" noChangeArrowheads="1"/>
          </p:cNvPicPr>
          <p:nvPr/>
        </p:nvPicPr>
        <p:blipFill>
          <a:blip r:embed="rId5" cstate="print"/>
          <a:srcRect/>
          <a:stretch>
            <a:fillRect/>
          </a:stretch>
        </p:blipFill>
        <p:spPr bwMode="auto">
          <a:xfrm>
            <a:off x="-38100" y="1047750"/>
            <a:ext cx="9220200" cy="5810250"/>
          </a:xfrm>
          <a:prstGeom prst="rect">
            <a:avLst/>
          </a:prstGeom>
          <a:noFill/>
          <a:ln w="9525">
            <a:noFill/>
            <a:miter lim="800000"/>
            <a:headEnd/>
            <a:tailEnd/>
          </a:ln>
        </p:spPr>
      </p:pic>
      <p:sp>
        <p:nvSpPr>
          <p:cNvPr id="3" name="TextBox 2"/>
          <p:cNvSpPr txBox="1">
            <a:spLocks noChangeArrowheads="1"/>
          </p:cNvSpPr>
          <p:nvPr/>
        </p:nvSpPr>
        <p:spPr bwMode="auto">
          <a:xfrm>
            <a:off x="0" y="26988"/>
            <a:ext cx="9144000" cy="396875"/>
          </a:xfrm>
          <a:prstGeom prst="rect">
            <a:avLst/>
          </a:prstGeom>
          <a:noFill/>
          <a:ln w="9525">
            <a:noFill/>
            <a:miter lim="800000"/>
            <a:headEnd/>
            <a:tailEnd/>
          </a:ln>
        </p:spPr>
        <p:txBody>
          <a:bodyPr>
            <a:spAutoFit/>
          </a:bodyPr>
          <a:lstStyle/>
          <a:p>
            <a:pPr marL="633413" indent="-633413" algn="ctr" eaLnBrk="1" hangingPunct="1"/>
            <a:r>
              <a:rPr lang="en-US" altLang="en-US" sz="2000" i="1" dirty="0" smtClean="0">
                <a:solidFill>
                  <a:srgbClr val="FF0000"/>
                </a:solidFill>
                <a:sym typeface="Symbol" pitchFamily="18" charset="2"/>
              </a:rPr>
              <a:t>P</a:t>
            </a:r>
            <a:r>
              <a:rPr lang="en-US" altLang="en-US" sz="2000" dirty="0" smtClean="0">
                <a:solidFill>
                  <a:srgbClr val="FF0000"/>
                </a:solidFill>
                <a:sym typeface="Symbol" pitchFamily="18" charset="2"/>
              </a:rPr>
              <a:t>(</a:t>
            </a:r>
            <a:r>
              <a:rPr lang="en-US" altLang="en-US" sz="2000" i="1" dirty="0" smtClean="0">
                <a:solidFill>
                  <a:srgbClr val="FF0000"/>
                </a:solidFill>
                <a:sym typeface="Symbol" pitchFamily="18" charset="2"/>
              </a:rPr>
              <a:t>r, , t</a:t>
            </a:r>
            <a:r>
              <a:rPr lang="en-US" altLang="en-US" sz="2000" dirty="0" smtClean="0">
                <a:solidFill>
                  <a:srgbClr val="FF0000"/>
                </a:solidFill>
                <a:sym typeface="Symbol" pitchFamily="18" charset="2"/>
              </a:rPr>
              <a:t>)</a:t>
            </a:r>
            <a:r>
              <a:rPr lang="en-US" altLang="en-US" sz="2000" dirty="0" smtClean="0">
                <a:solidFill>
                  <a:srgbClr val="FF0000"/>
                </a:solidFill>
              </a:rPr>
              <a:t> = |</a:t>
            </a:r>
            <a:r>
              <a:rPr lang="en-US" altLang="en-US" sz="2000" baseline="-25000" dirty="0" smtClean="0">
                <a:solidFill>
                  <a:srgbClr val="FF0000"/>
                </a:solidFill>
              </a:rPr>
              <a:t> </a:t>
            </a:r>
            <a:r>
              <a:rPr lang="en-US" altLang="en-US" sz="2000" dirty="0" smtClean="0">
                <a:solidFill>
                  <a:srgbClr val="FF0000"/>
                </a:solidFill>
                <a:sym typeface="Symbol" pitchFamily="18" charset="2"/>
              </a:rPr>
              <a:t>(</a:t>
            </a:r>
            <a:r>
              <a:rPr lang="en-US" altLang="en-US" sz="2000" i="1" dirty="0" smtClean="0">
                <a:solidFill>
                  <a:srgbClr val="FF0000"/>
                </a:solidFill>
                <a:sym typeface="Symbol" pitchFamily="18" charset="2"/>
              </a:rPr>
              <a:t>r, , t</a:t>
            </a:r>
            <a:r>
              <a:rPr lang="en-US" altLang="en-US" sz="2000" dirty="0" smtClean="0">
                <a:solidFill>
                  <a:srgbClr val="FF0000"/>
                </a:solidFill>
                <a:sym typeface="Symbol" pitchFamily="18" charset="2"/>
              </a:rPr>
              <a:t>)</a:t>
            </a:r>
            <a:r>
              <a:rPr lang="en-US" altLang="en-US" sz="2000" dirty="0" smtClean="0">
                <a:solidFill>
                  <a:srgbClr val="FF0000"/>
                </a:solidFill>
              </a:rPr>
              <a:t> </a:t>
            </a:r>
            <a:r>
              <a:rPr lang="en-US" altLang="en-US" sz="2000" baseline="-25000" dirty="0" smtClean="0">
                <a:solidFill>
                  <a:srgbClr val="FF0000"/>
                </a:solidFill>
                <a:sym typeface="Symbol" pitchFamily="18" charset="2"/>
              </a:rPr>
              <a:t> </a:t>
            </a:r>
            <a:r>
              <a:rPr lang="en-US" altLang="en-US" sz="2000" dirty="0" smtClean="0">
                <a:solidFill>
                  <a:srgbClr val="FF0000"/>
                </a:solidFill>
              </a:rPr>
              <a:t>|</a:t>
            </a:r>
            <a:r>
              <a:rPr lang="en-US" altLang="en-US" sz="2000" baseline="30000" dirty="0" smtClean="0">
                <a:solidFill>
                  <a:srgbClr val="FF0000"/>
                </a:solidFill>
              </a:rPr>
              <a:t>2</a:t>
            </a:r>
            <a:r>
              <a:rPr lang="en-US" altLang="en-US" sz="2000" baseline="-25000" dirty="0" smtClean="0">
                <a:solidFill>
                  <a:srgbClr val="FF0000"/>
                </a:solidFill>
              </a:rPr>
              <a:t> </a:t>
            </a:r>
            <a:r>
              <a:rPr lang="en-US" altLang="en-US" sz="2000" dirty="0" smtClean="0">
                <a:solidFill>
                  <a:srgbClr val="FF0000"/>
                </a:solidFill>
                <a:sym typeface="Symbol" pitchFamily="18" charset="2"/>
              </a:rPr>
              <a:t></a:t>
            </a:r>
            <a:r>
              <a:rPr lang="en-US" altLang="en-US" sz="2000" i="1" dirty="0" smtClean="0">
                <a:solidFill>
                  <a:srgbClr val="FF0000"/>
                </a:solidFill>
                <a:sym typeface="Symbol" pitchFamily="18" charset="2"/>
              </a:rPr>
              <a:t>V</a:t>
            </a:r>
            <a:endParaRPr lang="en-US" altLang="en-US" sz="2000" i="1" dirty="0">
              <a:solidFill>
                <a:srgbClr val="FF0000"/>
              </a:solidFill>
              <a:sym typeface="Symbol" pitchFamily="18" charset="2"/>
            </a:endParaRPr>
          </a:p>
        </p:txBody>
      </p:sp>
      <p:grpSp>
        <p:nvGrpSpPr>
          <p:cNvPr id="2" name="Group 11"/>
          <p:cNvGrpSpPr>
            <a:grpSpLocks/>
          </p:cNvGrpSpPr>
          <p:nvPr/>
        </p:nvGrpSpPr>
        <p:grpSpPr bwMode="auto">
          <a:xfrm>
            <a:off x="-58568" y="41275"/>
            <a:ext cx="3179763" cy="1016000"/>
            <a:chOff x="545910" y="41582"/>
            <a:chExt cx="3179929" cy="1015663"/>
          </a:xfrm>
        </p:grpSpPr>
        <p:sp>
          <p:nvSpPr>
            <p:cNvPr id="62475" name="TextBox 4"/>
            <p:cNvSpPr txBox="1">
              <a:spLocks noChangeArrowheads="1"/>
            </p:cNvSpPr>
            <p:nvPr/>
          </p:nvSpPr>
          <p:spPr bwMode="auto">
            <a:xfrm>
              <a:off x="545910" y="41582"/>
              <a:ext cx="2947918" cy="1015663"/>
            </a:xfrm>
            <a:prstGeom prst="rect">
              <a:avLst/>
            </a:prstGeom>
            <a:noFill/>
            <a:ln w="9525">
              <a:noFill/>
              <a:miter lim="800000"/>
              <a:headEnd/>
              <a:tailEnd/>
            </a:ln>
          </p:spPr>
          <p:txBody>
            <a:bodyPr>
              <a:spAutoFit/>
            </a:bodyPr>
            <a:lstStyle/>
            <a:p>
              <a:pPr algn="r"/>
              <a:r>
                <a:rPr lang="en-US" sz="2000" dirty="0"/>
                <a:t>probability </a:t>
              </a:r>
              <a:r>
                <a:rPr lang="en-US" sz="2000" i="1" dirty="0"/>
                <a:t>P </a:t>
              </a:r>
              <a:r>
                <a:rPr lang="en-US" sz="2000" dirty="0"/>
                <a:t>of the electron being located at radius </a:t>
              </a:r>
              <a:r>
                <a:rPr lang="en-US" sz="2000" i="1" dirty="0"/>
                <a:t>r</a:t>
              </a:r>
              <a:r>
                <a:rPr lang="en-US" sz="2000" dirty="0"/>
                <a:t>.</a:t>
              </a:r>
            </a:p>
          </p:txBody>
        </p:sp>
        <p:cxnSp>
          <p:nvCxnSpPr>
            <p:cNvPr id="7" name="Straight Arrow Connector 6"/>
            <p:cNvCxnSpPr/>
            <p:nvPr/>
          </p:nvCxnSpPr>
          <p:spPr>
            <a:xfrm>
              <a:off x="3494052" y="217737"/>
              <a:ext cx="231787"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 name="Group 7"/>
          <p:cNvGrpSpPr>
            <a:grpSpLocks/>
          </p:cNvGrpSpPr>
          <p:nvPr/>
        </p:nvGrpSpPr>
        <p:grpSpPr bwMode="auto">
          <a:xfrm>
            <a:off x="6091735" y="39688"/>
            <a:ext cx="2574925" cy="400050"/>
            <a:chOff x="5515888" y="39156"/>
            <a:chExt cx="2575445" cy="400110"/>
          </a:xfrm>
        </p:grpSpPr>
        <p:sp>
          <p:nvSpPr>
            <p:cNvPr id="62473" name="TextBox 5"/>
            <p:cNvSpPr txBox="1">
              <a:spLocks noChangeArrowheads="1"/>
            </p:cNvSpPr>
            <p:nvPr/>
          </p:nvSpPr>
          <p:spPr bwMode="auto">
            <a:xfrm>
              <a:off x="5745626" y="39156"/>
              <a:ext cx="2345707" cy="400110"/>
            </a:xfrm>
            <a:prstGeom prst="rect">
              <a:avLst/>
            </a:prstGeom>
            <a:noFill/>
            <a:ln w="9525">
              <a:noFill/>
              <a:miter lim="800000"/>
              <a:headEnd/>
              <a:tailEnd/>
            </a:ln>
          </p:spPr>
          <p:txBody>
            <a:bodyPr wrap="none">
              <a:spAutoFit/>
            </a:bodyPr>
            <a:lstStyle/>
            <a:p>
              <a:r>
                <a:rPr lang="en-US" sz="2000" dirty="0"/>
                <a:t>potential difference</a:t>
              </a:r>
            </a:p>
          </p:txBody>
        </p:sp>
        <p:cxnSp>
          <p:nvCxnSpPr>
            <p:cNvPr id="9" name="Straight Arrow Connector 8"/>
            <p:cNvCxnSpPr/>
            <p:nvPr/>
          </p:nvCxnSpPr>
          <p:spPr>
            <a:xfrm flipH="1">
              <a:off x="5515888" y="220158"/>
              <a:ext cx="2318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 name="Group 10"/>
          <p:cNvGrpSpPr>
            <a:grpSpLocks/>
          </p:cNvGrpSpPr>
          <p:nvPr/>
        </p:nvGrpSpPr>
        <p:grpSpPr bwMode="auto">
          <a:xfrm>
            <a:off x="4911362" y="430213"/>
            <a:ext cx="2792412" cy="519112"/>
            <a:chOff x="4720256" y="430037"/>
            <a:chExt cx="2791421" cy="519486"/>
          </a:xfrm>
        </p:grpSpPr>
        <p:sp>
          <p:nvSpPr>
            <p:cNvPr id="62471" name="TextBox 1"/>
            <p:cNvSpPr txBox="1">
              <a:spLocks noChangeArrowheads="1"/>
            </p:cNvSpPr>
            <p:nvPr/>
          </p:nvSpPr>
          <p:spPr bwMode="auto">
            <a:xfrm>
              <a:off x="5759274" y="549413"/>
              <a:ext cx="1752403" cy="400110"/>
            </a:xfrm>
            <a:prstGeom prst="rect">
              <a:avLst/>
            </a:prstGeom>
            <a:noFill/>
            <a:ln w="9525">
              <a:noFill/>
              <a:miter lim="800000"/>
              <a:headEnd/>
              <a:tailEnd/>
            </a:ln>
          </p:spPr>
          <p:txBody>
            <a:bodyPr wrap="none">
              <a:spAutoFit/>
            </a:bodyPr>
            <a:lstStyle/>
            <a:p>
              <a:r>
                <a:rPr lang="en-US" sz="2000" dirty="0"/>
                <a:t>wave function</a:t>
              </a:r>
            </a:p>
          </p:txBody>
        </p:sp>
        <p:sp>
          <p:nvSpPr>
            <p:cNvPr id="10" name="Freeform 9"/>
            <p:cNvSpPr/>
            <p:nvPr/>
          </p:nvSpPr>
          <p:spPr>
            <a:xfrm>
              <a:off x="4720256" y="430037"/>
              <a:ext cx="1039443" cy="303430"/>
            </a:xfrm>
            <a:custGeom>
              <a:avLst/>
              <a:gdLst>
                <a:gd name="connsiteX0" fmla="*/ 968991 w 968991"/>
                <a:gd name="connsiteY0" fmla="*/ 300250 h 300250"/>
                <a:gd name="connsiteX1" fmla="*/ 136478 w 968991"/>
                <a:gd name="connsiteY1" fmla="*/ 300250 h 300250"/>
                <a:gd name="connsiteX2" fmla="*/ 0 w 968991"/>
                <a:gd name="connsiteY2" fmla="*/ 0 h 300250"/>
              </a:gdLst>
              <a:ahLst/>
              <a:cxnLst>
                <a:cxn ang="0">
                  <a:pos x="connsiteX0" y="connsiteY0"/>
                </a:cxn>
                <a:cxn ang="0">
                  <a:pos x="connsiteX1" y="connsiteY1"/>
                </a:cxn>
                <a:cxn ang="0">
                  <a:pos x="connsiteX2" y="connsiteY2"/>
                </a:cxn>
              </a:cxnLst>
              <a:rect l="l" t="t" r="r" b="b"/>
              <a:pathLst>
                <a:path w="968991" h="300250">
                  <a:moveTo>
                    <a:pt x="968991" y="300250"/>
                  </a:moveTo>
                  <a:lnTo>
                    <a:pt x="136478" y="300250"/>
                  </a:lnTo>
                  <a:lnTo>
                    <a:pt x="0" y="0"/>
                  </a:lnTo>
                </a:path>
              </a:pathLst>
            </a:custGeom>
            <a:noFill/>
            <a:ln w="63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0" y="-3175"/>
            <a:ext cx="9144000" cy="6861175"/>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a:p>
        </p:txBody>
      </p:sp>
      <p:pic>
        <p:nvPicPr>
          <p:cNvPr id="63491" name="Picture 3" descr="orbitals"/>
          <p:cNvPicPr>
            <a:picLocks noChangeAspect="1" noChangeArrowheads="1"/>
          </p:cNvPicPr>
          <p:nvPr/>
        </p:nvPicPr>
        <p:blipFill>
          <a:blip r:embed="rId5" cstate="print"/>
          <a:srcRect/>
          <a:stretch>
            <a:fillRect/>
          </a:stretch>
        </p:blipFill>
        <p:spPr bwMode="auto">
          <a:xfrm>
            <a:off x="431800" y="-3175"/>
            <a:ext cx="8302625" cy="6861175"/>
          </a:xfrm>
          <a:prstGeom prst="rect">
            <a:avLst/>
          </a:prstGeom>
          <a:noFill/>
          <a:ln w="9525">
            <a:noFill/>
            <a:miter lim="800000"/>
            <a:headEnd/>
            <a:tailEnd/>
          </a:ln>
        </p:spPr>
      </p:pic>
      <p:sp>
        <p:nvSpPr>
          <p:cNvPr id="4" name="TextBox 3"/>
          <p:cNvSpPr txBox="1">
            <a:spLocks noChangeArrowheads="1"/>
          </p:cNvSpPr>
          <p:nvPr/>
        </p:nvSpPr>
        <p:spPr bwMode="auto">
          <a:xfrm>
            <a:off x="22225" y="3427413"/>
            <a:ext cx="3041650" cy="396875"/>
          </a:xfrm>
          <a:prstGeom prst="rect">
            <a:avLst/>
          </a:prstGeom>
          <a:noFill/>
          <a:ln w="9525">
            <a:noFill/>
            <a:miter lim="800000"/>
            <a:headEnd/>
            <a:tailEnd/>
          </a:ln>
        </p:spPr>
        <p:txBody>
          <a:bodyPr wrap="none">
            <a:spAutoFit/>
          </a:bodyPr>
          <a:lstStyle/>
          <a:p>
            <a:pPr marL="633413" indent="-633413" eaLnBrk="1" hangingPunct="1"/>
            <a:r>
              <a:rPr lang="en-US" altLang="en-US" sz="2000" i="1" dirty="0">
                <a:solidFill>
                  <a:srgbClr val="FF0000"/>
                </a:solidFill>
                <a:sym typeface="Symbol" pitchFamily="18" charset="2"/>
              </a:rPr>
              <a:t>P</a:t>
            </a:r>
            <a:r>
              <a:rPr lang="en-US" altLang="en-US" sz="2000" dirty="0">
                <a:solidFill>
                  <a:srgbClr val="FF0000"/>
                </a:solidFill>
                <a:sym typeface="Symbol" pitchFamily="18" charset="2"/>
              </a:rPr>
              <a:t>(</a:t>
            </a:r>
            <a:r>
              <a:rPr lang="en-US" altLang="en-US" sz="2000" i="1" dirty="0">
                <a:solidFill>
                  <a:srgbClr val="FF0000"/>
                </a:solidFill>
                <a:sym typeface="Symbol" pitchFamily="18" charset="2"/>
              </a:rPr>
              <a:t>r, , t</a:t>
            </a:r>
            <a:r>
              <a:rPr lang="en-US" altLang="en-US" sz="2000" dirty="0">
                <a:solidFill>
                  <a:srgbClr val="FF0000"/>
                </a:solidFill>
                <a:sym typeface="Symbol" pitchFamily="18" charset="2"/>
              </a:rPr>
              <a:t>)</a:t>
            </a:r>
            <a:r>
              <a:rPr lang="en-US" altLang="en-US" sz="2000" dirty="0">
                <a:solidFill>
                  <a:srgbClr val="FF0000"/>
                </a:solidFill>
              </a:rPr>
              <a:t> = |</a:t>
            </a:r>
            <a:r>
              <a:rPr lang="en-US" altLang="en-US" sz="2000" baseline="-25000" dirty="0">
                <a:solidFill>
                  <a:srgbClr val="FF0000"/>
                </a:solidFill>
              </a:rPr>
              <a:t> </a:t>
            </a:r>
            <a:r>
              <a:rPr lang="en-US" altLang="en-US" sz="2000" dirty="0">
                <a:solidFill>
                  <a:srgbClr val="FF0000"/>
                </a:solidFill>
                <a:sym typeface="Symbol" pitchFamily="18" charset="2"/>
              </a:rPr>
              <a:t>(</a:t>
            </a:r>
            <a:r>
              <a:rPr lang="en-US" altLang="en-US" sz="2000" i="1" dirty="0">
                <a:solidFill>
                  <a:srgbClr val="FF0000"/>
                </a:solidFill>
                <a:sym typeface="Symbol" pitchFamily="18" charset="2"/>
              </a:rPr>
              <a:t>r, , t</a:t>
            </a:r>
            <a:r>
              <a:rPr lang="en-US" altLang="en-US" sz="2000" dirty="0">
                <a:solidFill>
                  <a:srgbClr val="FF0000"/>
                </a:solidFill>
                <a:sym typeface="Symbol" pitchFamily="18" charset="2"/>
              </a:rPr>
              <a:t>)</a:t>
            </a:r>
            <a:r>
              <a:rPr lang="en-US" altLang="en-US" sz="2000" dirty="0">
                <a:solidFill>
                  <a:srgbClr val="FF0000"/>
                </a:solidFill>
              </a:rPr>
              <a:t> </a:t>
            </a:r>
            <a:r>
              <a:rPr lang="en-US" altLang="en-US" sz="2000" baseline="-25000" dirty="0">
                <a:solidFill>
                  <a:srgbClr val="FF0000"/>
                </a:solidFill>
                <a:sym typeface="Symbol" pitchFamily="18" charset="2"/>
              </a:rPr>
              <a:t> </a:t>
            </a:r>
            <a:r>
              <a:rPr lang="en-US" altLang="en-US" sz="2000" dirty="0">
                <a:solidFill>
                  <a:srgbClr val="FF0000"/>
                </a:solidFill>
              </a:rPr>
              <a:t>|</a:t>
            </a:r>
            <a:r>
              <a:rPr lang="en-US" altLang="en-US" sz="2000" baseline="30000" dirty="0">
                <a:solidFill>
                  <a:srgbClr val="FF0000"/>
                </a:solidFill>
              </a:rPr>
              <a:t>2</a:t>
            </a:r>
            <a:r>
              <a:rPr lang="en-US" altLang="en-US" sz="2000" baseline="-25000" dirty="0">
                <a:solidFill>
                  <a:srgbClr val="FF0000"/>
                </a:solidFill>
              </a:rPr>
              <a:t> </a:t>
            </a:r>
            <a:r>
              <a:rPr lang="en-US" altLang="en-US" sz="2000" dirty="0">
                <a:solidFill>
                  <a:srgbClr val="FF0000"/>
                </a:solidFill>
                <a:sym typeface="Symbol" pitchFamily="18" charset="2"/>
              </a:rPr>
              <a:t></a:t>
            </a:r>
            <a:r>
              <a:rPr lang="en-US" altLang="en-US" sz="2000" i="1" dirty="0">
                <a:solidFill>
                  <a:srgbClr val="FF0000"/>
                </a:solidFill>
                <a:sym typeface="Symbol" pitchFamily="18" charset="2"/>
              </a:rPr>
              <a:t>V</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130057"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Tunneling</a:t>
            </a:r>
          </a:p>
          <a:p>
            <a:pPr eaLnBrk="1" hangingPunct="1">
              <a:spcBef>
                <a:spcPct val="20000"/>
              </a:spcBef>
            </a:pPr>
            <a:r>
              <a:rPr lang="en-US" altLang="en-US" dirty="0">
                <a:sym typeface="Symbol" pitchFamily="18" charset="2"/>
              </a:rPr>
              <a:t></a:t>
            </a:r>
            <a:r>
              <a:rPr lang="en-US" altLang="en-US" dirty="0">
                <a:cs typeface="Times New Roman" pitchFamily="18" charset="0"/>
              </a:rPr>
              <a:t>Schrödinger imagined a particle to be a wave packet:</a:t>
            </a:r>
          </a:p>
          <a:p>
            <a:pPr eaLnBrk="1" hangingPunct="1">
              <a:spcBef>
                <a:spcPct val="20000"/>
              </a:spcBef>
            </a:pPr>
            <a:endParaRPr lang="en-US" altLang="en-US" dirty="0">
              <a:cs typeface="Times New Roman" pitchFamily="18" charset="0"/>
            </a:endParaRPr>
          </a:p>
          <a:p>
            <a:pPr eaLnBrk="1" hangingPunct="1">
              <a:spcBef>
                <a:spcPct val="20000"/>
              </a:spcBef>
            </a:pPr>
            <a:endParaRPr lang="en-US" altLang="en-US" dirty="0">
              <a:cs typeface="Times New Roman" pitchFamily="18" charset="0"/>
            </a:endParaRPr>
          </a:p>
          <a:p>
            <a:pPr eaLnBrk="1" hangingPunct="1">
              <a:spcBef>
                <a:spcPct val="20000"/>
              </a:spcBef>
            </a:pPr>
            <a:endParaRPr lang="en-US" altLang="en-US" dirty="0">
              <a:cs typeface="Times New Roman" pitchFamily="18" charset="0"/>
            </a:endParaRPr>
          </a:p>
          <a:p>
            <a:pPr eaLnBrk="1" hangingPunct="1">
              <a:spcBef>
                <a:spcPct val="20000"/>
              </a:spcBef>
            </a:pPr>
            <a:r>
              <a:rPr lang="en-US" altLang="en-US" dirty="0">
                <a:sym typeface="Symbol" pitchFamily="18" charset="2"/>
              </a:rPr>
              <a:t></a:t>
            </a:r>
            <a:r>
              <a:rPr lang="en-US" altLang="en-US" dirty="0">
                <a:cs typeface="Times New Roman" pitchFamily="18" charset="0"/>
              </a:rPr>
              <a:t>We can imagine the </a:t>
            </a:r>
            <a:r>
              <a:rPr lang="en-US" altLang="en-US" dirty="0" smtClean="0">
                <a:cs typeface="Times New Roman" pitchFamily="18" charset="0"/>
              </a:rPr>
              <a:t>___________________________ _____________________________________.</a:t>
            </a:r>
            <a:endParaRPr lang="en-US" altLang="en-US" dirty="0">
              <a:cs typeface="Times New Roman" pitchFamily="18" charset="0"/>
            </a:endParaRP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If we imagine that this particle is, say, an alpha particle within the nucleus of an atom, the strong force defines the height of the well.</a:t>
            </a: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As long as the alpha particle’s </a:t>
            </a:r>
            <a:r>
              <a:rPr lang="en-US" altLang="en-US" dirty="0" smtClean="0">
                <a:cs typeface="Times New Roman" pitchFamily="18" charset="0"/>
                <a:sym typeface="Symbol" pitchFamily="18" charset="2"/>
              </a:rPr>
              <a:t>___________________ (</a:t>
            </a:r>
            <a:r>
              <a:rPr lang="en-US" altLang="en-US" dirty="0">
                <a:cs typeface="Times New Roman" pitchFamily="18" charset="0"/>
                <a:sym typeface="Symbol" pitchFamily="18" charset="2"/>
              </a:rPr>
              <a:t>if its energy </a:t>
            </a:r>
            <a:r>
              <a:rPr lang="en-US" altLang="en-US" i="1" dirty="0">
                <a:cs typeface="Times New Roman" pitchFamily="18" charset="0"/>
                <a:sym typeface="Symbol" pitchFamily="18" charset="2"/>
              </a:rPr>
              <a:t>E</a:t>
            </a:r>
            <a:r>
              <a:rPr lang="en-US" altLang="en-US" dirty="0">
                <a:cs typeface="Times New Roman" pitchFamily="18" charset="0"/>
                <a:sym typeface="Symbol" pitchFamily="18" charset="2"/>
              </a:rPr>
              <a:t> </a:t>
            </a:r>
            <a:r>
              <a:rPr lang="en-US" altLang="en-US" dirty="0" smtClean="0">
                <a:cs typeface="Times New Roman" pitchFamily="18" charset="0"/>
                <a:sym typeface="Symbol" pitchFamily="18" charset="2"/>
              </a:rPr>
              <a:t>is less than </a:t>
            </a:r>
            <a:r>
              <a:rPr lang="en-US" altLang="en-US" i="1" dirty="0" smtClean="0">
                <a:cs typeface="Times New Roman" pitchFamily="18" charset="0"/>
                <a:sym typeface="Symbol" pitchFamily="18" charset="2"/>
              </a:rPr>
              <a:t>E </a:t>
            </a:r>
            <a:r>
              <a:rPr lang="en-US" altLang="en-US" dirty="0" smtClean="0">
                <a:cs typeface="Times New Roman" pitchFamily="18" charset="0"/>
                <a:sym typeface="Symbol" pitchFamily="18" charset="2"/>
              </a:rPr>
              <a:t>= </a:t>
            </a:r>
            <a:r>
              <a:rPr lang="en-US" altLang="en-US" i="1" dirty="0" err="1">
                <a:cs typeface="Times New Roman" pitchFamily="18" charset="0"/>
                <a:sym typeface="Symbol" pitchFamily="18" charset="2"/>
              </a:rPr>
              <a:t>e</a:t>
            </a:r>
            <a:r>
              <a:rPr lang="en-US" altLang="en-US" dirty="0" err="1">
                <a:cs typeface="Times New Roman" pitchFamily="18" charset="0"/>
                <a:sym typeface="Symbol" pitchFamily="18" charset="2"/>
              </a:rPr>
              <a:t></a:t>
            </a:r>
            <a:r>
              <a:rPr lang="en-US" altLang="en-US" i="1" dirty="0" err="1">
                <a:cs typeface="Times New Roman" pitchFamily="18" charset="0"/>
                <a:sym typeface="Symbol" pitchFamily="18" charset="2"/>
              </a:rPr>
              <a:t>V</a:t>
            </a:r>
            <a:r>
              <a:rPr lang="en-US" altLang="en-US" dirty="0">
                <a:cs typeface="Times New Roman" pitchFamily="18" charset="0"/>
                <a:sym typeface="Symbol" pitchFamily="18" charset="2"/>
              </a:rPr>
              <a:t> ) it </a:t>
            </a:r>
            <a:r>
              <a:rPr lang="en-US" altLang="en-US" dirty="0" smtClean="0">
                <a:cs typeface="Times New Roman" pitchFamily="18" charset="0"/>
                <a:sym typeface="Symbol" pitchFamily="18" charset="2"/>
              </a:rPr>
              <a:t>_____________ ____________________________________________. </a:t>
            </a:r>
            <a:endParaRPr lang="en-US" altLang="en-US" dirty="0">
              <a:cs typeface="Times New Roman" pitchFamily="18" charset="0"/>
              <a:sym typeface="Symbol" pitchFamily="18" charset="2"/>
            </a:endParaRPr>
          </a:p>
        </p:txBody>
      </p:sp>
      <p:sp>
        <p:nvSpPr>
          <p:cNvPr id="10" name="Line 43"/>
          <p:cNvSpPr>
            <a:spLocks noChangeShapeType="1"/>
          </p:cNvSpPr>
          <p:nvPr/>
        </p:nvSpPr>
        <p:spPr bwMode="auto">
          <a:xfrm>
            <a:off x="0" y="2901950"/>
            <a:ext cx="9144000" cy="0"/>
          </a:xfrm>
          <a:prstGeom prst="line">
            <a:avLst/>
          </a:prstGeom>
          <a:noFill/>
          <a:ln w="28575">
            <a:solidFill>
              <a:schemeClr val="accent2"/>
            </a:solidFill>
            <a:round/>
            <a:headEnd/>
            <a:tailEnd/>
          </a:ln>
        </p:spPr>
        <p:txBody>
          <a:bodyPr/>
          <a:lstStyle/>
          <a:p>
            <a:endParaRPr lang="en-US"/>
          </a:p>
        </p:txBody>
      </p:sp>
      <p:grpSp>
        <p:nvGrpSpPr>
          <p:cNvPr id="4" name="Group 45"/>
          <p:cNvGrpSpPr>
            <a:grpSpLocks/>
          </p:cNvGrpSpPr>
          <p:nvPr/>
        </p:nvGrpSpPr>
        <p:grpSpPr bwMode="auto">
          <a:xfrm>
            <a:off x="736600" y="2459038"/>
            <a:ext cx="3505200" cy="877887"/>
            <a:chOff x="0" y="1488"/>
            <a:chExt cx="2208" cy="1616"/>
          </a:xfrm>
        </p:grpSpPr>
        <p:sp>
          <p:nvSpPr>
            <p:cNvPr id="64525" name="Rectangle 44"/>
            <p:cNvSpPr>
              <a:spLocks noChangeArrowheads="1"/>
            </p:cNvSpPr>
            <p:nvPr/>
          </p:nvSpPr>
          <p:spPr bwMode="auto">
            <a:xfrm>
              <a:off x="0" y="2185"/>
              <a:ext cx="2208" cy="224"/>
            </a:xfrm>
            <a:prstGeom prst="rect">
              <a:avLst/>
            </a:prstGeom>
            <a:solidFill>
              <a:srgbClr val="EAEAEA"/>
            </a:solidFill>
            <a:ln w="9525">
              <a:noFill/>
              <a:miter lim="800000"/>
              <a:headEnd/>
              <a:tailEnd/>
            </a:ln>
          </p:spPr>
          <p:txBody>
            <a:bodyPr wrap="none" anchor="ctr"/>
            <a:lstStyle/>
            <a:p>
              <a:pPr eaLnBrk="1" hangingPunct="1"/>
              <a:endParaRPr lang="en-US" altLang="en-US"/>
            </a:p>
          </p:txBody>
        </p:sp>
        <p:sp>
          <p:nvSpPr>
            <p:cNvPr id="64526" name="Freeform 42"/>
            <p:cNvSpPr>
              <a:spLocks/>
            </p:cNvSpPr>
            <p:nvPr/>
          </p:nvSpPr>
          <p:spPr bwMode="auto">
            <a:xfrm>
              <a:off x="0" y="1488"/>
              <a:ext cx="2208" cy="1616"/>
            </a:xfrm>
            <a:custGeom>
              <a:avLst/>
              <a:gdLst>
                <a:gd name="T0" fmla="*/ 0 w 2208"/>
                <a:gd name="T1" fmla="*/ 808 h 1616"/>
                <a:gd name="T2" fmla="*/ 96 w 2208"/>
                <a:gd name="T3" fmla="*/ 760 h 1616"/>
                <a:gd name="T4" fmla="*/ 192 w 2208"/>
                <a:gd name="T5" fmla="*/ 856 h 1616"/>
                <a:gd name="T6" fmla="*/ 288 w 2208"/>
                <a:gd name="T7" fmla="*/ 712 h 1616"/>
                <a:gd name="T8" fmla="*/ 384 w 2208"/>
                <a:gd name="T9" fmla="*/ 904 h 1616"/>
                <a:gd name="T10" fmla="*/ 480 w 2208"/>
                <a:gd name="T11" fmla="*/ 712 h 1616"/>
                <a:gd name="T12" fmla="*/ 576 w 2208"/>
                <a:gd name="T13" fmla="*/ 952 h 1616"/>
                <a:gd name="T14" fmla="*/ 672 w 2208"/>
                <a:gd name="T15" fmla="*/ 616 h 1616"/>
                <a:gd name="T16" fmla="*/ 768 w 2208"/>
                <a:gd name="T17" fmla="*/ 1048 h 1616"/>
                <a:gd name="T18" fmla="*/ 864 w 2208"/>
                <a:gd name="T19" fmla="*/ 472 h 1616"/>
                <a:gd name="T20" fmla="*/ 960 w 2208"/>
                <a:gd name="T21" fmla="*/ 1336 h 1616"/>
                <a:gd name="T22" fmla="*/ 1056 w 2208"/>
                <a:gd name="T23" fmla="*/ 40 h 1616"/>
                <a:gd name="T24" fmla="*/ 1152 w 2208"/>
                <a:gd name="T25" fmla="*/ 1576 h 1616"/>
                <a:gd name="T26" fmla="*/ 1248 w 2208"/>
                <a:gd name="T27" fmla="*/ 280 h 1616"/>
                <a:gd name="T28" fmla="*/ 1344 w 2208"/>
                <a:gd name="T29" fmla="*/ 1096 h 1616"/>
                <a:gd name="T30" fmla="*/ 1440 w 2208"/>
                <a:gd name="T31" fmla="*/ 568 h 1616"/>
                <a:gd name="T32" fmla="*/ 1536 w 2208"/>
                <a:gd name="T33" fmla="*/ 1000 h 1616"/>
                <a:gd name="T34" fmla="*/ 1632 w 2208"/>
                <a:gd name="T35" fmla="*/ 664 h 1616"/>
                <a:gd name="T36" fmla="*/ 1728 w 2208"/>
                <a:gd name="T37" fmla="*/ 904 h 1616"/>
                <a:gd name="T38" fmla="*/ 1824 w 2208"/>
                <a:gd name="T39" fmla="*/ 712 h 1616"/>
                <a:gd name="T40" fmla="*/ 1920 w 2208"/>
                <a:gd name="T41" fmla="*/ 856 h 1616"/>
                <a:gd name="T42" fmla="*/ 2016 w 2208"/>
                <a:gd name="T43" fmla="*/ 760 h 1616"/>
                <a:gd name="T44" fmla="*/ 2112 w 2208"/>
                <a:gd name="T45" fmla="*/ 808 h 1616"/>
                <a:gd name="T46" fmla="*/ 2208 w 2208"/>
                <a:gd name="T47" fmla="*/ 808 h 1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8"/>
                <a:gd name="T73" fmla="*/ 0 h 1616"/>
                <a:gd name="T74" fmla="*/ 2208 w 2208"/>
                <a:gd name="T75" fmla="*/ 1616 h 16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8" h="1616">
                  <a:moveTo>
                    <a:pt x="0" y="808"/>
                  </a:moveTo>
                  <a:cubicBezTo>
                    <a:pt x="32" y="780"/>
                    <a:pt x="64" y="752"/>
                    <a:pt x="96" y="760"/>
                  </a:cubicBezTo>
                  <a:cubicBezTo>
                    <a:pt x="128" y="768"/>
                    <a:pt x="160" y="864"/>
                    <a:pt x="192" y="856"/>
                  </a:cubicBezTo>
                  <a:cubicBezTo>
                    <a:pt x="224" y="848"/>
                    <a:pt x="256" y="704"/>
                    <a:pt x="288" y="712"/>
                  </a:cubicBezTo>
                  <a:cubicBezTo>
                    <a:pt x="320" y="720"/>
                    <a:pt x="352" y="904"/>
                    <a:pt x="384" y="904"/>
                  </a:cubicBezTo>
                  <a:cubicBezTo>
                    <a:pt x="416" y="904"/>
                    <a:pt x="448" y="704"/>
                    <a:pt x="480" y="712"/>
                  </a:cubicBezTo>
                  <a:cubicBezTo>
                    <a:pt x="512" y="720"/>
                    <a:pt x="544" y="968"/>
                    <a:pt x="576" y="952"/>
                  </a:cubicBezTo>
                  <a:cubicBezTo>
                    <a:pt x="608" y="936"/>
                    <a:pt x="640" y="600"/>
                    <a:pt x="672" y="616"/>
                  </a:cubicBezTo>
                  <a:cubicBezTo>
                    <a:pt x="704" y="632"/>
                    <a:pt x="736" y="1072"/>
                    <a:pt x="768" y="1048"/>
                  </a:cubicBezTo>
                  <a:cubicBezTo>
                    <a:pt x="800" y="1024"/>
                    <a:pt x="832" y="424"/>
                    <a:pt x="864" y="472"/>
                  </a:cubicBezTo>
                  <a:cubicBezTo>
                    <a:pt x="896" y="520"/>
                    <a:pt x="928" y="1408"/>
                    <a:pt x="960" y="1336"/>
                  </a:cubicBezTo>
                  <a:cubicBezTo>
                    <a:pt x="992" y="1264"/>
                    <a:pt x="1024" y="0"/>
                    <a:pt x="1056" y="40"/>
                  </a:cubicBezTo>
                  <a:cubicBezTo>
                    <a:pt x="1088" y="80"/>
                    <a:pt x="1120" y="1536"/>
                    <a:pt x="1152" y="1576"/>
                  </a:cubicBezTo>
                  <a:cubicBezTo>
                    <a:pt x="1184" y="1616"/>
                    <a:pt x="1216" y="360"/>
                    <a:pt x="1248" y="280"/>
                  </a:cubicBezTo>
                  <a:cubicBezTo>
                    <a:pt x="1280" y="200"/>
                    <a:pt x="1312" y="1048"/>
                    <a:pt x="1344" y="1096"/>
                  </a:cubicBezTo>
                  <a:cubicBezTo>
                    <a:pt x="1376" y="1144"/>
                    <a:pt x="1408" y="584"/>
                    <a:pt x="1440" y="568"/>
                  </a:cubicBezTo>
                  <a:cubicBezTo>
                    <a:pt x="1472" y="552"/>
                    <a:pt x="1504" y="984"/>
                    <a:pt x="1536" y="1000"/>
                  </a:cubicBezTo>
                  <a:cubicBezTo>
                    <a:pt x="1568" y="1016"/>
                    <a:pt x="1600" y="680"/>
                    <a:pt x="1632" y="664"/>
                  </a:cubicBezTo>
                  <a:cubicBezTo>
                    <a:pt x="1664" y="648"/>
                    <a:pt x="1696" y="896"/>
                    <a:pt x="1728" y="904"/>
                  </a:cubicBezTo>
                  <a:cubicBezTo>
                    <a:pt x="1760" y="912"/>
                    <a:pt x="1792" y="720"/>
                    <a:pt x="1824" y="712"/>
                  </a:cubicBezTo>
                  <a:cubicBezTo>
                    <a:pt x="1856" y="704"/>
                    <a:pt x="1888" y="848"/>
                    <a:pt x="1920" y="856"/>
                  </a:cubicBezTo>
                  <a:cubicBezTo>
                    <a:pt x="1952" y="864"/>
                    <a:pt x="1984" y="768"/>
                    <a:pt x="2016" y="760"/>
                  </a:cubicBezTo>
                  <a:cubicBezTo>
                    <a:pt x="2048" y="752"/>
                    <a:pt x="2080" y="800"/>
                    <a:pt x="2112" y="808"/>
                  </a:cubicBezTo>
                  <a:cubicBezTo>
                    <a:pt x="2144" y="816"/>
                    <a:pt x="2176" y="812"/>
                    <a:pt x="2208" y="808"/>
                  </a:cubicBezTo>
                </a:path>
              </a:pathLst>
            </a:custGeom>
            <a:noFill/>
            <a:ln w="28575" cmpd="sng">
              <a:solidFill>
                <a:schemeClr val="accent2"/>
              </a:solidFill>
              <a:round/>
              <a:headEnd/>
              <a:tailEnd/>
            </a:ln>
          </p:spPr>
          <p:txBody>
            <a:bodyPr/>
            <a:lstStyle/>
            <a:p>
              <a:endParaRPr lang="en-US"/>
            </a:p>
          </p:txBody>
        </p:sp>
      </p:grpSp>
      <p:grpSp>
        <p:nvGrpSpPr>
          <p:cNvPr id="5" name="Group 3"/>
          <p:cNvGrpSpPr>
            <a:grpSpLocks/>
          </p:cNvGrpSpPr>
          <p:nvPr/>
        </p:nvGrpSpPr>
        <p:grpSpPr bwMode="auto">
          <a:xfrm>
            <a:off x="711200" y="2255838"/>
            <a:ext cx="7693025" cy="1174750"/>
            <a:chOff x="711200" y="2743199"/>
            <a:chExt cx="7692572" cy="2394858"/>
          </a:xfrm>
        </p:grpSpPr>
        <p:sp>
          <p:nvSpPr>
            <p:cNvPr id="2" name="Freeform 1"/>
            <p:cNvSpPr/>
            <p:nvPr/>
          </p:nvSpPr>
          <p:spPr>
            <a:xfrm>
              <a:off x="1450931" y="2743199"/>
              <a:ext cx="6213109" cy="2359258"/>
            </a:xfrm>
            <a:custGeom>
              <a:avLst/>
              <a:gdLst>
                <a:gd name="connsiteX0" fmla="*/ 0 w 6212114"/>
                <a:gd name="connsiteY0" fmla="*/ 29029 h 1741714"/>
                <a:gd name="connsiteX1" fmla="*/ 0 w 6212114"/>
                <a:gd name="connsiteY1" fmla="*/ 29029 h 1741714"/>
                <a:gd name="connsiteX2" fmla="*/ 0 w 6212114"/>
                <a:gd name="connsiteY2" fmla="*/ 1741714 h 1741714"/>
                <a:gd name="connsiteX3" fmla="*/ 6212114 w 6212114"/>
                <a:gd name="connsiteY3" fmla="*/ 1741714 h 1741714"/>
                <a:gd name="connsiteX4" fmla="*/ 6212114 w 6212114"/>
                <a:gd name="connsiteY4" fmla="*/ 0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2114" h="1741714">
                  <a:moveTo>
                    <a:pt x="0" y="29029"/>
                  </a:moveTo>
                  <a:lnTo>
                    <a:pt x="0" y="29029"/>
                  </a:lnTo>
                  <a:lnTo>
                    <a:pt x="0" y="1741714"/>
                  </a:lnTo>
                  <a:lnTo>
                    <a:pt x="6212114" y="1741714"/>
                  </a:lnTo>
                  <a:lnTo>
                    <a:pt x="6212114" y="0"/>
                  </a:lnTo>
                </a:path>
              </a:pathLst>
            </a:cu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reeform 2"/>
            <p:cNvSpPr/>
            <p:nvPr/>
          </p:nvSpPr>
          <p:spPr>
            <a:xfrm>
              <a:off x="711200" y="2801452"/>
              <a:ext cx="739731" cy="2336605"/>
            </a:xfrm>
            <a:custGeom>
              <a:avLst/>
              <a:gdLst>
                <a:gd name="connsiteX0" fmla="*/ 740229 w 740229"/>
                <a:gd name="connsiteY0" fmla="*/ 0 h 2336800"/>
                <a:gd name="connsiteX1" fmla="*/ 493486 w 740229"/>
                <a:gd name="connsiteY1" fmla="*/ 1349829 h 2336800"/>
                <a:gd name="connsiteX2" fmla="*/ 0 w 740229"/>
                <a:gd name="connsiteY2" fmla="*/ 2336800 h 2336800"/>
              </a:gdLst>
              <a:ahLst/>
              <a:cxnLst>
                <a:cxn ang="0">
                  <a:pos x="connsiteX0" y="connsiteY0"/>
                </a:cxn>
                <a:cxn ang="0">
                  <a:pos x="connsiteX1" y="connsiteY1"/>
                </a:cxn>
                <a:cxn ang="0">
                  <a:pos x="connsiteX2" y="connsiteY2"/>
                </a:cxn>
              </a:cxnLst>
              <a:rect l="l" t="t" r="r" b="b"/>
              <a:pathLst>
                <a:path w="740229" h="2336800">
                  <a:moveTo>
                    <a:pt x="740229" y="0"/>
                  </a:moveTo>
                  <a:cubicBezTo>
                    <a:pt x="678543" y="480181"/>
                    <a:pt x="616857" y="960362"/>
                    <a:pt x="493486" y="1349829"/>
                  </a:cubicBezTo>
                  <a:cubicBezTo>
                    <a:pt x="370115" y="1739296"/>
                    <a:pt x="185057" y="2038048"/>
                    <a:pt x="0" y="2336800"/>
                  </a:cubicBezTo>
                </a:path>
              </a:pathLst>
            </a:cu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flipH="1">
              <a:off x="7664041" y="2749672"/>
              <a:ext cx="739731" cy="2336605"/>
            </a:xfrm>
            <a:custGeom>
              <a:avLst/>
              <a:gdLst>
                <a:gd name="connsiteX0" fmla="*/ 740229 w 740229"/>
                <a:gd name="connsiteY0" fmla="*/ 0 h 2336800"/>
                <a:gd name="connsiteX1" fmla="*/ 493486 w 740229"/>
                <a:gd name="connsiteY1" fmla="*/ 1349829 h 2336800"/>
                <a:gd name="connsiteX2" fmla="*/ 0 w 740229"/>
                <a:gd name="connsiteY2" fmla="*/ 2336800 h 2336800"/>
              </a:gdLst>
              <a:ahLst/>
              <a:cxnLst>
                <a:cxn ang="0">
                  <a:pos x="connsiteX0" y="connsiteY0"/>
                </a:cxn>
                <a:cxn ang="0">
                  <a:pos x="connsiteX1" y="connsiteY1"/>
                </a:cxn>
                <a:cxn ang="0">
                  <a:pos x="connsiteX2" y="connsiteY2"/>
                </a:cxn>
              </a:cxnLst>
              <a:rect l="l" t="t" r="r" b="b"/>
              <a:pathLst>
                <a:path w="740229" h="2336800">
                  <a:moveTo>
                    <a:pt x="740229" y="0"/>
                  </a:moveTo>
                  <a:cubicBezTo>
                    <a:pt x="678543" y="480181"/>
                    <a:pt x="616857" y="960362"/>
                    <a:pt x="493486" y="1349829"/>
                  </a:cubicBezTo>
                  <a:cubicBezTo>
                    <a:pt x="370115" y="1739296"/>
                    <a:pt x="185057" y="2038048"/>
                    <a:pt x="0" y="2336800"/>
                  </a:cubicBezTo>
                </a:path>
              </a:pathLst>
            </a:cu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7"/>
          <p:cNvGrpSpPr>
            <a:grpSpLocks/>
          </p:cNvGrpSpPr>
          <p:nvPr/>
        </p:nvGrpSpPr>
        <p:grpSpPr bwMode="auto">
          <a:xfrm>
            <a:off x="4641850" y="2124075"/>
            <a:ext cx="581025" cy="1306513"/>
            <a:chOff x="6676571" y="2570424"/>
            <a:chExt cx="582360" cy="2516848"/>
          </a:xfrm>
        </p:grpSpPr>
        <p:cxnSp>
          <p:nvCxnSpPr>
            <p:cNvPr id="6" name="Straight Arrow Connector 5"/>
            <p:cNvCxnSpPr/>
            <p:nvPr/>
          </p:nvCxnSpPr>
          <p:spPr>
            <a:xfrm flipV="1">
              <a:off x="6676571" y="2750855"/>
              <a:ext cx="0" cy="2336417"/>
            </a:xfrm>
            <a:prstGeom prst="straightConnector1">
              <a:avLst/>
            </a:prstGeom>
            <a:ln w="28575">
              <a:solidFill>
                <a:srgbClr val="CC009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521" name="TextBox 6"/>
            <p:cNvSpPr txBox="1">
              <a:spLocks noChangeArrowheads="1"/>
            </p:cNvSpPr>
            <p:nvPr/>
          </p:nvSpPr>
          <p:spPr bwMode="auto">
            <a:xfrm>
              <a:off x="6684527" y="2570424"/>
              <a:ext cx="574404" cy="880744"/>
            </a:xfrm>
            <a:prstGeom prst="rect">
              <a:avLst/>
            </a:prstGeom>
            <a:noFill/>
            <a:ln w="9525">
              <a:noFill/>
              <a:miter lim="800000"/>
              <a:headEnd/>
              <a:tailEnd/>
            </a:ln>
          </p:spPr>
          <p:txBody>
            <a:bodyPr wrap="none">
              <a:spAutoFit/>
            </a:bodyPr>
            <a:lstStyle/>
            <a:p>
              <a:r>
                <a:rPr lang="en-US" altLang="en-US">
                  <a:solidFill>
                    <a:srgbClr val="CC0099"/>
                  </a:solidFill>
                  <a:sym typeface="Symbol" pitchFamily="18" charset="2"/>
                </a:rPr>
                <a:t></a:t>
              </a:r>
              <a:r>
                <a:rPr lang="en-US" altLang="en-US" i="1">
                  <a:solidFill>
                    <a:srgbClr val="CC0099"/>
                  </a:solidFill>
                  <a:sym typeface="Symbol" pitchFamily="18" charset="2"/>
                </a:rPr>
                <a:t>V</a:t>
              </a:r>
              <a:endParaRPr lang="en-US" altLang="en-US" i="1">
                <a:solidFill>
                  <a:srgbClr val="CC0099"/>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7">
                                            <p:txEl>
                                              <p:pRg st="0" end="0"/>
                                            </p:txEl>
                                          </p:spTgt>
                                        </p:tgtEl>
                                        <p:attrNameLst>
                                          <p:attrName>style.visibility</p:attrName>
                                        </p:attrNameLst>
                                      </p:cBhvr>
                                      <p:to>
                                        <p:strVal val="visible"/>
                                      </p:to>
                                    </p:set>
                                    <p:anim calcmode="lin" valueType="num">
                                      <p:cBhvr additive="base">
                                        <p:cTn id="7" dur="500" fill="hold"/>
                                        <p:tgtEl>
                                          <p:spTgt spid="1300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0057">
                                            <p:txEl>
                                              <p:pRg st="1" end="1"/>
                                            </p:txEl>
                                          </p:spTgt>
                                        </p:tgtEl>
                                        <p:attrNameLst>
                                          <p:attrName>style.visibility</p:attrName>
                                        </p:attrNameLst>
                                      </p:cBhvr>
                                      <p:to>
                                        <p:strVal val="visible"/>
                                      </p:to>
                                    </p:set>
                                    <p:anim calcmode="lin" valueType="num">
                                      <p:cBhvr additive="base">
                                        <p:cTn id="13" dur="500" fill="hold"/>
                                        <p:tgtEl>
                                          <p:spTgt spid="1300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repeatCount="indefinite" accel="50000" decel="50000" autoRev="1" fill="remove" nodeType="clickEffect">
                                  <p:stCondLst>
                                    <p:cond delay="0"/>
                                  </p:stCondLst>
                                  <p:childTnLst>
                                    <p:animMotion origin="layout" path="M -2.22222E-6 -3.7037E-6 L 0.45695 0.00093 " pathEditMode="relative" rAng="0" ptsTypes="AA">
                                      <p:cBhvr>
                                        <p:cTn id="26" dur="5000" fill="hold"/>
                                        <p:tgtEl>
                                          <p:spTgt spid="4"/>
                                        </p:tgtEl>
                                        <p:attrNameLst>
                                          <p:attrName>ppt_x</p:attrName>
                                          <p:attrName>ppt_y</p:attrName>
                                        </p:attrNameLst>
                                      </p:cBhvr>
                                      <p:rCtr x="228"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0057">
                                            <p:txEl>
                                              <p:pRg st="5" end="5"/>
                                            </p:txEl>
                                          </p:spTgt>
                                        </p:tgtEl>
                                        <p:attrNameLst>
                                          <p:attrName>style.visibility</p:attrName>
                                        </p:attrNameLst>
                                      </p:cBhvr>
                                      <p:to>
                                        <p:strVal val="visible"/>
                                      </p:to>
                                    </p:set>
                                    <p:anim calcmode="lin" valueType="num">
                                      <p:cBhvr additive="base">
                                        <p:cTn id="31" dur="500" fill="hold"/>
                                        <p:tgtEl>
                                          <p:spTgt spid="13005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00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30057">
                                            <p:txEl>
                                              <p:pRg st="6" end="6"/>
                                            </p:txEl>
                                          </p:spTgt>
                                        </p:tgtEl>
                                        <p:attrNameLst>
                                          <p:attrName>style.visibility</p:attrName>
                                        </p:attrNameLst>
                                      </p:cBhvr>
                                      <p:to>
                                        <p:strVal val="visible"/>
                                      </p:to>
                                    </p:set>
                                    <p:anim calcmode="lin" valueType="num">
                                      <p:cBhvr additive="base">
                                        <p:cTn id="42" dur="500" fill="hold"/>
                                        <p:tgtEl>
                                          <p:spTgt spid="13005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00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subTnLst>
                                    <p:audio>
                                      <p:cMediaNode>
                                        <p:cTn display="0" masterRel="sameClick">
                                          <p:stCondLst>
                                            <p:cond evt="begin" delay="0">
                                              <p:tn val="46"/>
                                            </p:cond>
                                          </p:stCondLst>
                                          <p:endCondLst>
                                            <p:cond evt="onStopAudio" delay="0">
                                              <p:tgtEl>
                                                <p:sldTgt/>
                                              </p:tgtEl>
                                            </p:cond>
                                          </p:endCondLst>
                                        </p:cTn>
                                        <p:tgtEl>
                                          <p:sndTgt r:embed="rId6"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30057">
                                            <p:txEl>
                                              <p:pRg st="7" end="7"/>
                                            </p:txEl>
                                          </p:spTgt>
                                        </p:tgtEl>
                                        <p:attrNameLst>
                                          <p:attrName>style.visibility</p:attrName>
                                        </p:attrNameLst>
                                      </p:cBhvr>
                                      <p:to>
                                        <p:strVal val="visible"/>
                                      </p:to>
                                    </p:set>
                                    <p:anim calcmode="lin" valueType="num">
                                      <p:cBhvr additive="base">
                                        <p:cTn id="53" dur="500" fill="hold"/>
                                        <p:tgtEl>
                                          <p:spTgt spid="130057">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005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130057"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Tunneling</a:t>
            </a: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10000"/>
              </a:spcBef>
            </a:pPr>
            <a:r>
              <a:rPr lang="en-US" altLang="en-US" dirty="0">
                <a:sym typeface="Symbol" pitchFamily="18" charset="2"/>
              </a:rPr>
              <a:t>In region A (within the nucleus) the particle oscillates as a standing wave, exactly like the electron in a box.</a:t>
            </a:r>
            <a:endParaRPr lang="en-US" altLang="en-US" dirty="0">
              <a:cs typeface="Times New Roman" pitchFamily="18" charset="0"/>
              <a:sym typeface="Symbol" pitchFamily="18" charset="2"/>
            </a:endParaRPr>
          </a:p>
          <a:p>
            <a:pPr eaLnBrk="1" hangingPunct="1">
              <a:spcBef>
                <a:spcPct val="10000"/>
              </a:spcBef>
            </a:pPr>
            <a:r>
              <a:rPr lang="en-US" altLang="en-US" dirty="0">
                <a:sym typeface="Symbol" pitchFamily="18" charset="2"/>
              </a:rPr>
              <a:t></a:t>
            </a:r>
            <a:r>
              <a:rPr lang="en-US" altLang="en-US" dirty="0">
                <a:cs typeface="Times New Roman" pitchFamily="18" charset="0"/>
                <a:sym typeface="Symbol" pitchFamily="18" charset="2"/>
              </a:rPr>
              <a:t>In region B the waveform of the particle drops off exponentially. The bigger the mass </a:t>
            </a:r>
            <a:r>
              <a:rPr lang="en-US" altLang="en-US" i="1" dirty="0">
                <a:cs typeface="Times New Roman" pitchFamily="18" charset="0"/>
                <a:sym typeface="Symbol" pitchFamily="18" charset="2"/>
              </a:rPr>
              <a:t>m</a:t>
            </a:r>
            <a:r>
              <a:rPr lang="en-US" altLang="en-US" dirty="0">
                <a:cs typeface="Times New Roman" pitchFamily="18" charset="0"/>
                <a:sym typeface="Symbol" pitchFamily="18" charset="2"/>
              </a:rPr>
              <a:t> of the trapped particle, the bigger the width </a:t>
            </a:r>
            <a:r>
              <a:rPr lang="en-US" altLang="en-US" i="1" dirty="0">
                <a:cs typeface="Times New Roman" pitchFamily="18" charset="0"/>
                <a:sym typeface="Symbol" pitchFamily="18" charset="2"/>
              </a:rPr>
              <a:t>w </a:t>
            </a:r>
            <a:r>
              <a:rPr lang="en-US" altLang="en-US" dirty="0">
                <a:cs typeface="Times New Roman" pitchFamily="18" charset="0"/>
                <a:sym typeface="Symbol" pitchFamily="18" charset="2"/>
              </a:rPr>
              <a:t>of the barrier, and the bigger the potential difference </a:t>
            </a:r>
            <a:r>
              <a:rPr lang="en-US" altLang="en-US" dirty="0" smtClean="0">
                <a:cs typeface="Times New Roman" pitchFamily="18" charset="0"/>
                <a:sym typeface="Symbol" pitchFamily="18" charset="2"/>
              </a:rPr>
              <a:t></a:t>
            </a:r>
            <a:r>
              <a:rPr lang="en-US" altLang="en-US" i="1" dirty="0" smtClean="0">
                <a:cs typeface="Times New Roman" pitchFamily="18" charset="0"/>
                <a:sym typeface="Symbol" pitchFamily="18" charset="2"/>
              </a:rPr>
              <a:t>V</a:t>
            </a:r>
            <a:r>
              <a:rPr lang="en-US" altLang="en-US" dirty="0" smtClean="0">
                <a:cs typeface="Times New Roman" pitchFamily="18" charset="0"/>
                <a:sym typeface="Symbol" pitchFamily="18" charset="2"/>
              </a:rPr>
              <a:t>  between </a:t>
            </a:r>
            <a:r>
              <a:rPr lang="en-US" altLang="en-US" dirty="0">
                <a:cs typeface="Times New Roman" pitchFamily="18" charset="0"/>
                <a:sym typeface="Symbol" pitchFamily="18" charset="2"/>
              </a:rPr>
              <a:t>the barrier wall and the trapped </a:t>
            </a:r>
            <a:r>
              <a:rPr lang="en-US" altLang="en-US" dirty="0" smtClean="0">
                <a:cs typeface="Times New Roman" pitchFamily="18" charset="0"/>
                <a:sym typeface="Symbol" pitchFamily="18" charset="2"/>
              </a:rPr>
              <a:t>particle, </a:t>
            </a:r>
            <a:r>
              <a:rPr lang="en-US" altLang="en-US" dirty="0">
                <a:cs typeface="Times New Roman" pitchFamily="18" charset="0"/>
                <a:sym typeface="Symbol" pitchFamily="18" charset="2"/>
              </a:rPr>
              <a:t>the more rapid the exponential drop of the waveform.</a:t>
            </a:r>
          </a:p>
          <a:p>
            <a:pPr eaLnBrk="1" hangingPunct="1">
              <a:spcBef>
                <a:spcPct val="10000"/>
              </a:spcBef>
            </a:pPr>
            <a:r>
              <a:rPr lang="en-US" altLang="en-US" dirty="0">
                <a:sym typeface="Symbol" pitchFamily="18" charset="2"/>
              </a:rPr>
              <a:t></a:t>
            </a:r>
            <a:r>
              <a:rPr lang="en-US" altLang="en-US" dirty="0">
                <a:cs typeface="Times New Roman" pitchFamily="18" charset="0"/>
                <a:sym typeface="Symbol" pitchFamily="18" charset="2"/>
              </a:rPr>
              <a:t>In region C the waveform’s exponential drop continues until it is infinitesimally small (it approaches zero). </a:t>
            </a:r>
          </a:p>
        </p:txBody>
      </p:sp>
      <p:pic>
        <p:nvPicPr>
          <p:cNvPr id="170010"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25" y="1758950"/>
            <a:ext cx="9163050" cy="1209675"/>
          </a:xfrm>
          <a:prstGeom prst="rect">
            <a:avLst/>
          </a:prstGeom>
          <a:noFill/>
          <a:ln w="9525">
            <a:noFill/>
            <a:miter lim="800000"/>
            <a:headEnd/>
            <a:tailEnd/>
          </a:ln>
        </p:spPr>
      </p:pic>
      <p:sp>
        <p:nvSpPr>
          <p:cNvPr id="170011" name="Text Box 27"/>
          <p:cNvSpPr txBox="1">
            <a:spLocks noChangeArrowheads="1"/>
          </p:cNvSpPr>
          <p:nvPr/>
        </p:nvSpPr>
        <p:spPr bwMode="auto">
          <a:xfrm>
            <a:off x="4265613" y="2400300"/>
            <a:ext cx="387350" cy="457200"/>
          </a:xfrm>
          <a:prstGeom prst="rect">
            <a:avLst/>
          </a:prstGeom>
          <a:noFill/>
          <a:ln w="9525">
            <a:noFill/>
            <a:miter lim="800000"/>
            <a:headEnd/>
            <a:tailEnd/>
          </a:ln>
        </p:spPr>
        <p:txBody>
          <a:bodyPr wrap="none">
            <a:spAutoFit/>
          </a:bodyPr>
          <a:lstStyle/>
          <a:p>
            <a:r>
              <a:rPr lang="en-US"/>
              <a:t>A</a:t>
            </a:r>
          </a:p>
        </p:txBody>
      </p:sp>
      <p:sp>
        <p:nvSpPr>
          <p:cNvPr id="170012" name="Text Box 28"/>
          <p:cNvSpPr txBox="1">
            <a:spLocks noChangeArrowheads="1"/>
          </p:cNvSpPr>
          <p:nvPr/>
        </p:nvSpPr>
        <p:spPr bwMode="auto">
          <a:xfrm>
            <a:off x="7677150" y="2422525"/>
            <a:ext cx="387350" cy="457200"/>
          </a:xfrm>
          <a:prstGeom prst="rect">
            <a:avLst/>
          </a:prstGeom>
          <a:noFill/>
          <a:ln w="9525">
            <a:noFill/>
            <a:miter lim="800000"/>
            <a:headEnd/>
            <a:tailEnd/>
          </a:ln>
        </p:spPr>
        <p:txBody>
          <a:bodyPr wrap="none">
            <a:spAutoFit/>
          </a:bodyPr>
          <a:lstStyle/>
          <a:p>
            <a:r>
              <a:rPr lang="en-US"/>
              <a:t>B</a:t>
            </a:r>
          </a:p>
        </p:txBody>
      </p:sp>
      <p:sp>
        <p:nvSpPr>
          <p:cNvPr id="170013" name="Text Box 29"/>
          <p:cNvSpPr txBox="1">
            <a:spLocks noChangeArrowheads="1"/>
          </p:cNvSpPr>
          <p:nvPr/>
        </p:nvSpPr>
        <p:spPr bwMode="auto">
          <a:xfrm>
            <a:off x="8197850" y="2417763"/>
            <a:ext cx="404813" cy="457200"/>
          </a:xfrm>
          <a:prstGeom prst="rect">
            <a:avLst/>
          </a:prstGeom>
          <a:noFill/>
          <a:ln w="9525">
            <a:noFill/>
            <a:miter lim="800000"/>
            <a:headEnd/>
            <a:tailEnd/>
          </a:ln>
        </p:spPr>
        <p:txBody>
          <a:bodyPr wrap="none">
            <a:spAutoFit/>
          </a:bodyPr>
          <a:lstStyle/>
          <a:p>
            <a:r>
              <a:rPr lang="en-US"/>
              <a:t>C</a:t>
            </a:r>
          </a:p>
        </p:txBody>
      </p:sp>
      <p:sp>
        <p:nvSpPr>
          <p:cNvPr id="170014" name="Text Box 30"/>
          <p:cNvSpPr txBox="1">
            <a:spLocks noChangeArrowheads="1"/>
          </p:cNvSpPr>
          <p:nvPr/>
        </p:nvSpPr>
        <p:spPr bwMode="auto">
          <a:xfrm>
            <a:off x="552450" y="2422525"/>
            <a:ext cx="404813" cy="457200"/>
          </a:xfrm>
          <a:prstGeom prst="rect">
            <a:avLst/>
          </a:prstGeom>
          <a:noFill/>
          <a:ln w="9525">
            <a:noFill/>
            <a:miter lim="800000"/>
            <a:headEnd/>
            <a:tailEnd/>
          </a:ln>
        </p:spPr>
        <p:txBody>
          <a:bodyPr wrap="none">
            <a:spAutoFit/>
          </a:bodyPr>
          <a:lstStyle/>
          <a:p>
            <a:r>
              <a:rPr lang="en-US"/>
              <a:t>C</a:t>
            </a:r>
          </a:p>
        </p:txBody>
      </p:sp>
      <p:sp>
        <p:nvSpPr>
          <p:cNvPr id="170015" name="Text Box 31"/>
          <p:cNvSpPr txBox="1">
            <a:spLocks noChangeArrowheads="1"/>
          </p:cNvSpPr>
          <p:nvPr/>
        </p:nvSpPr>
        <p:spPr bwMode="auto">
          <a:xfrm>
            <a:off x="1073150" y="2417763"/>
            <a:ext cx="387350" cy="457200"/>
          </a:xfrm>
          <a:prstGeom prst="rect">
            <a:avLst/>
          </a:prstGeom>
          <a:noFill/>
          <a:ln w="9525">
            <a:noFill/>
            <a:miter lim="800000"/>
            <a:headEnd/>
            <a:tailEnd/>
          </a:ln>
        </p:spPr>
        <p:txBody>
          <a:bodyPr wrap="none">
            <a:spAutoFit/>
          </a:bodyPr>
          <a:lstStyle/>
          <a:p>
            <a:r>
              <a:rPr lang="en-US"/>
              <a:t>B</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0010"/>
                                        </p:tgtEl>
                                        <p:attrNameLst>
                                          <p:attrName>style.visibility</p:attrName>
                                        </p:attrNameLst>
                                      </p:cBhvr>
                                      <p:to>
                                        <p:strVal val="visible"/>
                                      </p:to>
                                    </p:set>
                                    <p:anim calcmode="lin" valueType="num">
                                      <p:cBhvr additive="base">
                                        <p:cTn id="7" dur="500" fill="hold"/>
                                        <p:tgtEl>
                                          <p:spTgt spid="170010"/>
                                        </p:tgtEl>
                                        <p:attrNameLst>
                                          <p:attrName>ppt_x</p:attrName>
                                        </p:attrNameLst>
                                      </p:cBhvr>
                                      <p:tavLst>
                                        <p:tav tm="0">
                                          <p:val>
                                            <p:strVal val="1+#ppt_w/2"/>
                                          </p:val>
                                        </p:tav>
                                        <p:tav tm="100000">
                                          <p:val>
                                            <p:strVal val="#ppt_x"/>
                                          </p:val>
                                        </p:tav>
                                      </p:tavLst>
                                    </p:anim>
                                    <p:anim calcmode="lin" valueType="num">
                                      <p:cBhvr additive="base">
                                        <p:cTn id="8" dur="500" fill="hold"/>
                                        <p:tgtEl>
                                          <p:spTgt spid="1700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0057">
                                            <p:txEl>
                                              <p:pRg st="4" end="4"/>
                                            </p:txEl>
                                          </p:spTgt>
                                        </p:tgtEl>
                                        <p:attrNameLst>
                                          <p:attrName>style.visibility</p:attrName>
                                        </p:attrNameLst>
                                      </p:cBhvr>
                                      <p:to>
                                        <p:strVal val="visible"/>
                                      </p:to>
                                    </p:set>
                                    <p:anim calcmode="lin" valueType="num">
                                      <p:cBhvr additive="base">
                                        <p:cTn id="13" dur="500" fill="hold"/>
                                        <p:tgtEl>
                                          <p:spTgt spid="13005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70011"/>
                                        </p:tgtEl>
                                        <p:attrNameLst>
                                          <p:attrName>style.visibility</p:attrName>
                                        </p:attrNameLst>
                                      </p:cBhvr>
                                      <p:to>
                                        <p:strVal val="visible"/>
                                      </p:to>
                                    </p:set>
                                    <p:anim calcmode="lin" valueType="num">
                                      <p:cBhvr>
                                        <p:cTn id="19" dur="500" fill="hold"/>
                                        <p:tgtEl>
                                          <p:spTgt spid="170011"/>
                                        </p:tgtEl>
                                        <p:attrNameLst>
                                          <p:attrName>ppt_w</p:attrName>
                                        </p:attrNameLst>
                                      </p:cBhvr>
                                      <p:tavLst>
                                        <p:tav tm="0">
                                          <p:val>
                                            <p:fltVal val="0"/>
                                          </p:val>
                                        </p:tav>
                                        <p:tav tm="100000">
                                          <p:val>
                                            <p:strVal val="#ppt_w"/>
                                          </p:val>
                                        </p:tav>
                                      </p:tavLst>
                                    </p:anim>
                                    <p:anim calcmode="lin" valueType="num">
                                      <p:cBhvr>
                                        <p:cTn id="20" dur="500" fill="hold"/>
                                        <p:tgtEl>
                                          <p:spTgt spid="170011"/>
                                        </p:tgtEl>
                                        <p:attrNameLst>
                                          <p:attrName>ppt_h</p:attrName>
                                        </p:attrNameLst>
                                      </p:cBhvr>
                                      <p:tavLst>
                                        <p:tav tm="0">
                                          <p:val>
                                            <p:fltVal val="0"/>
                                          </p:val>
                                        </p:tav>
                                        <p:tav tm="100000">
                                          <p:val>
                                            <p:strVal val="#ppt_h"/>
                                          </p:val>
                                        </p:tav>
                                      </p:tavLst>
                                    </p:anim>
                                    <p:animEffect transition="in" filter="fade">
                                      <p:cBhvr>
                                        <p:cTn id="21" dur="500"/>
                                        <p:tgtEl>
                                          <p:spTgt spid="170011"/>
                                        </p:tgtEl>
                                      </p:cBhvr>
                                    </p:animEffect>
                                  </p:childTnLst>
                                  <p:subTnLst>
                                    <p:audio>
                                      <p:cMediaNode>
                                        <p:cTn display="0" masterRel="sameClick">
                                          <p:stCondLst>
                                            <p:cond evt="begin" delay="0">
                                              <p:tn val="17"/>
                                            </p:cond>
                                          </p:stCondLst>
                                          <p:endCondLst>
                                            <p:cond evt="onStopAudio" delay="0">
                                              <p:tgtEl>
                                                <p:sldTgt/>
                                              </p:tgtEl>
                                            </p:cond>
                                          </p:endCondLst>
                                        </p:cTn>
                                        <p:tgtEl>
                                          <p:sndTgt r:embed="rId5" name="hammer.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0057">
                                            <p:txEl>
                                              <p:pRg st="5" end="5"/>
                                            </p:txEl>
                                          </p:spTgt>
                                        </p:tgtEl>
                                        <p:attrNameLst>
                                          <p:attrName>style.visibility</p:attrName>
                                        </p:attrNameLst>
                                      </p:cBhvr>
                                      <p:to>
                                        <p:strVal val="visible"/>
                                      </p:to>
                                    </p:set>
                                    <p:anim calcmode="lin" valueType="num">
                                      <p:cBhvr additive="base">
                                        <p:cTn id="26" dur="500" fill="hold"/>
                                        <p:tgtEl>
                                          <p:spTgt spid="13005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00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70012"/>
                                        </p:tgtEl>
                                        <p:attrNameLst>
                                          <p:attrName>style.visibility</p:attrName>
                                        </p:attrNameLst>
                                      </p:cBhvr>
                                      <p:to>
                                        <p:strVal val="visible"/>
                                      </p:to>
                                    </p:set>
                                    <p:anim calcmode="lin" valueType="num">
                                      <p:cBhvr>
                                        <p:cTn id="32" dur="500" fill="hold"/>
                                        <p:tgtEl>
                                          <p:spTgt spid="170012"/>
                                        </p:tgtEl>
                                        <p:attrNameLst>
                                          <p:attrName>ppt_w</p:attrName>
                                        </p:attrNameLst>
                                      </p:cBhvr>
                                      <p:tavLst>
                                        <p:tav tm="0">
                                          <p:val>
                                            <p:fltVal val="0"/>
                                          </p:val>
                                        </p:tav>
                                        <p:tav tm="100000">
                                          <p:val>
                                            <p:strVal val="#ppt_w"/>
                                          </p:val>
                                        </p:tav>
                                      </p:tavLst>
                                    </p:anim>
                                    <p:anim calcmode="lin" valueType="num">
                                      <p:cBhvr>
                                        <p:cTn id="33" dur="500" fill="hold"/>
                                        <p:tgtEl>
                                          <p:spTgt spid="170012"/>
                                        </p:tgtEl>
                                        <p:attrNameLst>
                                          <p:attrName>ppt_h</p:attrName>
                                        </p:attrNameLst>
                                      </p:cBhvr>
                                      <p:tavLst>
                                        <p:tav tm="0">
                                          <p:val>
                                            <p:fltVal val="0"/>
                                          </p:val>
                                        </p:tav>
                                        <p:tav tm="100000">
                                          <p:val>
                                            <p:strVal val="#ppt_h"/>
                                          </p:val>
                                        </p:tav>
                                      </p:tavLst>
                                    </p:anim>
                                    <p:animEffect transition="in" filter="fade">
                                      <p:cBhvr>
                                        <p:cTn id="34" dur="500"/>
                                        <p:tgtEl>
                                          <p:spTgt spid="170012"/>
                                        </p:tgtEl>
                                      </p:cBhvr>
                                    </p:animEffect>
                                  </p:childTnLst>
                                  <p:subTnLst>
                                    <p:audio>
                                      <p:cMediaNode>
                                        <p:cTn display="0" masterRel="sameClick">
                                          <p:stCondLst>
                                            <p:cond evt="begin" delay="0">
                                              <p:tn val="30"/>
                                            </p:cond>
                                          </p:stCondLst>
                                          <p:endCondLst>
                                            <p:cond evt="onStopAudio" delay="0">
                                              <p:tgtEl>
                                                <p:sldTgt/>
                                              </p:tgtEl>
                                            </p:cond>
                                          </p:endCondLst>
                                        </p:cTn>
                                        <p:tgtEl>
                                          <p:sndTgt r:embed="rId5" name="hammer.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170015"/>
                                        </p:tgtEl>
                                        <p:attrNameLst>
                                          <p:attrName>style.visibility</p:attrName>
                                        </p:attrNameLst>
                                      </p:cBhvr>
                                      <p:to>
                                        <p:strVal val="visible"/>
                                      </p:to>
                                    </p:set>
                                    <p:anim calcmode="lin" valueType="num">
                                      <p:cBhvr>
                                        <p:cTn id="37" dur="500" fill="hold"/>
                                        <p:tgtEl>
                                          <p:spTgt spid="170015"/>
                                        </p:tgtEl>
                                        <p:attrNameLst>
                                          <p:attrName>ppt_w</p:attrName>
                                        </p:attrNameLst>
                                      </p:cBhvr>
                                      <p:tavLst>
                                        <p:tav tm="0">
                                          <p:val>
                                            <p:fltVal val="0"/>
                                          </p:val>
                                        </p:tav>
                                        <p:tav tm="100000">
                                          <p:val>
                                            <p:strVal val="#ppt_w"/>
                                          </p:val>
                                        </p:tav>
                                      </p:tavLst>
                                    </p:anim>
                                    <p:anim calcmode="lin" valueType="num">
                                      <p:cBhvr>
                                        <p:cTn id="38" dur="500" fill="hold"/>
                                        <p:tgtEl>
                                          <p:spTgt spid="170015"/>
                                        </p:tgtEl>
                                        <p:attrNameLst>
                                          <p:attrName>ppt_h</p:attrName>
                                        </p:attrNameLst>
                                      </p:cBhvr>
                                      <p:tavLst>
                                        <p:tav tm="0">
                                          <p:val>
                                            <p:fltVal val="0"/>
                                          </p:val>
                                        </p:tav>
                                        <p:tav tm="100000">
                                          <p:val>
                                            <p:strVal val="#ppt_h"/>
                                          </p:val>
                                        </p:tav>
                                      </p:tavLst>
                                    </p:anim>
                                    <p:animEffect transition="in" filter="fade">
                                      <p:cBhvr>
                                        <p:cTn id="39" dur="500"/>
                                        <p:tgtEl>
                                          <p:spTgt spid="170015"/>
                                        </p:tgtEl>
                                      </p:cBhvr>
                                    </p:animEffect>
                                  </p:childTnLst>
                                  <p:subTnLst>
                                    <p:audio>
                                      <p:cMediaNode>
                                        <p:cTn display="0" masterRel="sameClick">
                                          <p:stCondLst>
                                            <p:cond evt="begin" delay="0">
                                              <p:tn val="35"/>
                                            </p:cond>
                                          </p:stCondLst>
                                          <p:endCondLst>
                                            <p:cond evt="onStopAudio" delay="0">
                                              <p:tgtEl>
                                                <p:sldTgt/>
                                              </p:tgtEl>
                                            </p:cond>
                                          </p:endCondLst>
                                        </p:cTn>
                                        <p:tgtEl>
                                          <p:sndTgt r:embed="rId5" name="hammer.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0057">
                                            <p:txEl>
                                              <p:pRg st="6" end="6"/>
                                            </p:txEl>
                                          </p:spTgt>
                                        </p:tgtEl>
                                        <p:attrNameLst>
                                          <p:attrName>style.visibility</p:attrName>
                                        </p:attrNameLst>
                                      </p:cBhvr>
                                      <p:to>
                                        <p:strVal val="visible"/>
                                      </p:to>
                                    </p:set>
                                    <p:anim calcmode="lin" valueType="num">
                                      <p:cBhvr additive="base">
                                        <p:cTn id="44" dur="500" fill="hold"/>
                                        <p:tgtEl>
                                          <p:spTgt spid="130057">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00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70013"/>
                                        </p:tgtEl>
                                        <p:attrNameLst>
                                          <p:attrName>style.visibility</p:attrName>
                                        </p:attrNameLst>
                                      </p:cBhvr>
                                      <p:to>
                                        <p:strVal val="visible"/>
                                      </p:to>
                                    </p:set>
                                    <p:anim calcmode="lin" valueType="num">
                                      <p:cBhvr>
                                        <p:cTn id="50" dur="500" fill="hold"/>
                                        <p:tgtEl>
                                          <p:spTgt spid="170013"/>
                                        </p:tgtEl>
                                        <p:attrNameLst>
                                          <p:attrName>ppt_w</p:attrName>
                                        </p:attrNameLst>
                                      </p:cBhvr>
                                      <p:tavLst>
                                        <p:tav tm="0">
                                          <p:val>
                                            <p:fltVal val="0"/>
                                          </p:val>
                                        </p:tav>
                                        <p:tav tm="100000">
                                          <p:val>
                                            <p:strVal val="#ppt_w"/>
                                          </p:val>
                                        </p:tav>
                                      </p:tavLst>
                                    </p:anim>
                                    <p:anim calcmode="lin" valueType="num">
                                      <p:cBhvr>
                                        <p:cTn id="51" dur="500" fill="hold"/>
                                        <p:tgtEl>
                                          <p:spTgt spid="170013"/>
                                        </p:tgtEl>
                                        <p:attrNameLst>
                                          <p:attrName>ppt_h</p:attrName>
                                        </p:attrNameLst>
                                      </p:cBhvr>
                                      <p:tavLst>
                                        <p:tav tm="0">
                                          <p:val>
                                            <p:fltVal val="0"/>
                                          </p:val>
                                        </p:tav>
                                        <p:tav tm="100000">
                                          <p:val>
                                            <p:strVal val="#ppt_h"/>
                                          </p:val>
                                        </p:tav>
                                      </p:tavLst>
                                    </p:anim>
                                    <p:animEffect transition="in" filter="fade">
                                      <p:cBhvr>
                                        <p:cTn id="52" dur="500"/>
                                        <p:tgtEl>
                                          <p:spTgt spid="170013"/>
                                        </p:tgtEl>
                                      </p:cBhvr>
                                    </p:animEffect>
                                  </p:childTnLst>
                                  <p:subTnLst>
                                    <p:audio>
                                      <p:cMediaNode>
                                        <p:cTn display="0" masterRel="sameClick">
                                          <p:stCondLst>
                                            <p:cond evt="begin" delay="0">
                                              <p:tn val="48"/>
                                            </p:cond>
                                          </p:stCondLst>
                                          <p:endCondLst>
                                            <p:cond evt="onStopAudio" delay="0">
                                              <p:tgtEl>
                                                <p:sldTgt/>
                                              </p:tgtEl>
                                            </p:cond>
                                          </p:endCondLst>
                                        </p:cTn>
                                        <p:tgtEl>
                                          <p:sndTgt r:embed="rId5" name="hammer.wav"/>
                                        </p:tgtEl>
                                      </p:cMediaNode>
                                    </p:audio>
                                  </p:subTnLst>
                                </p:cTn>
                              </p:par>
                              <p:par>
                                <p:cTn id="53" presetID="53" presetClass="entr" presetSubtype="0" fill="hold" grpId="0" nodeType="withEffect">
                                  <p:stCondLst>
                                    <p:cond delay="0"/>
                                  </p:stCondLst>
                                  <p:childTnLst>
                                    <p:set>
                                      <p:cBhvr>
                                        <p:cTn id="54" dur="1" fill="hold">
                                          <p:stCondLst>
                                            <p:cond delay="0"/>
                                          </p:stCondLst>
                                        </p:cTn>
                                        <p:tgtEl>
                                          <p:spTgt spid="170014"/>
                                        </p:tgtEl>
                                        <p:attrNameLst>
                                          <p:attrName>style.visibility</p:attrName>
                                        </p:attrNameLst>
                                      </p:cBhvr>
                                      <p:to>
                                        <p:strVal val="visible"/>
                                      </p:to>
                                    </p:set>
                                    <p:anim calcmode="lin" valueType="num">
                                      <p:cBhvr>
                                        <p:cTn id="55" dur="500" fill="hold"/>
                                        <p:tgtEl>
                                          <p:spTgt spid="170014"/>
                                        </p:tgtEl>
                                        <p:attrNameLst>
                                          <p:attrName>ppt_w</p:attrName>
                                        </p:attrNameLst>
                                      </p:cBhvr>
                                      <p:tavLst>
                                        <p:tav tm="0">
                                          <p:val>
                                            <p:fltVal val="0"/>
                                          </p:val>
                                        </p:tav>
                                        <p:tav tm="100000">
                                          <p:val>
                                            <p:strVal val="#ppt_w"/>
                                          </p:val>
                                        </p:tav>
                                      </p:tavLst>
                                    </p:anim>
                                    <p:anim calcmode="lin" valueType="num">
                                      <p:cBhvr>
                                        <p:cTn id="56" dur="500" fill="hold"/>
                                        <p:tgtEl>
                                          <p:spTgt spid="170014"/>
                                        </p:tgtEl>
                                        <p:attrNameLst>
                                          <p:attrName>ppt_h</p:attrName>
                                        </p:attrNameLst>
                                      </p:cBhvr>
                                      <p:tavLst>
                                        <p:tav tm="0">
                                          <p:val>
                                            <p:fltVal val="0"/>
                                          </p:val>
                                        </p:tav>
                                        <p:tav tm="100000">
                                          <p:val>
                                            <p:strVal val="#ppt_h"/>
                                          </p:val>
                                        </p:tav>
                                      </p:tavLst>
                                    </p:anim>
                                    <p:animEffect transition="in" filter="fade">
                                      <p:cBhvr>
                                        <p:cTn id="57" dur="500"/>
                                        <p:tgtEl>
                                          <p:spTgt spid="170014"/>
                                        </p:tgtEl>
                                      </p:cBhvr>
                                    </p:animEffect>
                                  </p:childTnLst>
                                  <p:subTnLst>
                                    <p:audio>
                                      <p:cMediaNode>
                                        <p:cTn display="0" masterRel="sameClick">
                                          <p:stCondLst>
                                            <p:cond evt="begin" delay="0">
                                              <p:tn val="5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1" grpId="0"/>
      <p:bldP spid="170012" grpId="0"/>
      <p:bldP spid="170013" grpId="0"/>
      <p:bldP spid="170014" grpId="0"/>
      <p:bldP spid="1700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130057"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Tunneling</a:t>
            </a: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10000"/>
              </a:spcBef>
            </a:pPr>
            <a:r>
              <a:rPr lang="en-US" altLang="en-US" dirty="0">
                <a:sym typeface="Symbol" pitchFamily="18" charset="2"/>
              </a:rPr>
              <a:t>The </a:t>
            </a:r>
            <a:r>
              <a:rPr lang="en-US" altLang="en-US" dirty="0" err="1">
                <a:sym typeface="Symbol" pitchFamily="18" charset="2"/>
              </a:rPr>
              <a:t>wavefunction</a:t>
            </a:r>
            <a:r>
              <a:rPr lang="en-US" altLang="en-US" dirty="0">
                <a:sym typeface="Symbol" pitchFamily="18" charset="2"/>
              </a:rPr>
              <a:t>  is the combined </a:t>
            </a:r>
            <a:r>
              <a:rPr lang="en-US" altLang="en-US" dirty="0" smtClean="0">
                <a:sym typeface="Symbol" pitchFamily="18" charset="2"/>
              </a:rPr>
              <a:t>waveforms </a:t>
            </a:r>
            <a:r>
              <a:rPr lang="en-US" altLang="en-US" dirty="0">
                <a:sym typeface="Symbol" pitchFamily="18" charset="2"/>
              </a:rPr>
              <a:t>of the particle in each of the three regions.</a:t>
            </a:r>
          </a:p>
          <a:p>
            <a:pPr eaLnBrk="1" hangingPunct="1">
              <a:spcBef>
                <a:spcPct val="10000"/>
              </a:spcBef>
            </a:pPr>
            <a:r>
              <a:rPr lang="en-US" altLang="en-US" dirty="0">
                <a:sym typeface="Symbol" pitchFamily="18" charset="2"/>
              </a:rPr>
              <a:t>The probability function </a:t>
            </a:r>
            <a:r>
              <a:rPr lang="en-US" altLang="en-US" i="1" dirty="0" smtClean="0">
                <a:sym typeface="Symbol" pitchFamily="18" charset="2"/>
              </a:rPr>
              <a:t>________________________ ____________________________________________</a:t>
            </a:r>
            <a:r>
              <a:rPr lang="en-US" altLang="en-US" dirty="0" smtClean="0">
                <a:sym typeface="Symbol" pitchFamily="18" charset="2"/>
              </a:rPr>
              <a:t>.</a:t>
            </a:r>
            <a:endParaRPr lang="en-US" altLang="en-US" dirty="0">
              <a:sym typeface="Symbol" pitchFamily="18" charset="2"/>
            </a:endParaRPr>
          </a:p>
          <a:p>
            <a:pPr eaLnBrk="1" hangingPunct="1">
              <a:spcBef>
                <a:spcPct val="20000"/>
              </a:spcBef>
            </a:pPr>
            <a:r>
              <a:rPr lang="en-US" altLang="en-US" dirty="0">
                <a:sym typeface="Symbol" pitchFamily="18" charset="2"/>
              </a:rPr>
              <a:t>The </a:t>
            </a:r>
            <a:r>
              <a:rPr lang="en-US" altLang="en-US" dirty="0" smtClean="0">
                <a:cs typeface="Times New Roman" pitchFamily="18" charset="0"/>
                <a:sym typeface="Symbol" pitchFamily="18" charset="2"/>
              </a:rPr>
              <a:t>_______________________________________ ____________________________________________.</a:t>
            </a:r>
            <a:endParaRPr lang="en-US" altLang="en-US" dirty="0">
              <a:cs typeface="Times New Roman" pitchFamily="18" charset="0"/>
              <a:sym typeface="Symbol" pitchFamily="18" charset="2"/>
            </a:endParaRP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Thus on rare occasions, the alpha can “escape”!</a:t>
            </a: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This is what radioactive decay is!</a:t>
            </a: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And this </a:t>
            </a:r>
            <a:r>
              <a:rPr lang="en-US" altLang="en-US" dirty="0" smtClean="0">
                <a:cs typeface="Times New Roman" pitchFamily="18" charset="0"/>
                <a:sym typeface="Symbol" pitchFamily="18" charset="2"/>
              </a:rPr>
              <a:t>barrier penetration </a:t>
            </a:r>
            <a:r>
              <a:rPr lang="en-US" altLang="en-US" dirty="0">
                <a:cs typeface="Times New Roman" pitchFamily="18" charset="0"/>
                <a:sym typeface="Symbol" pitchFamily="18" charset="2"/>
              </a:rPr>
              <a:t>is called </a:t>
            </a:r>
            <a:r>
              <a:rPr lang="en-US" altLang="en-US" b="1" dirty="0" smtClean="0">
                <a:cs typeface="Times New Roman" pitchFamily="18" charset="0"/>
                <a:sym typeface="Symbol" pitchFamily="18" charset="2"/>
              </a:rPr>
              <a:t>____________</a:t>
            </a:r>
            <a:r>
              <a:rPr lang="en-US" altLang="en-US" dirty="0" smtClean="0">
                <a:cs typeface="Times New Roman" pitchFamily="18" charset="0"/>
                <a:sym typeface="Symbol" pitchFamily="18" charset="2"/>
              </a:rPr>
              <a:t>.</a:t>
            </a:r>
            <a:endParaRPr lang="en-US" altLang="en-US" dirty="0">
              <a:sym typeface="Symbol" pitchFamily="18" charset="2"/>
            </a:endParaRPr>
          </a:p>
        </p:txBody>
      </p:sp>
      <p:pic>
        <p:nvPicPr>
          <p:cNvPr id="66564"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25" y="1758950"/>
            <a:ext cx="9163050" cy="1209675"/>
          </a:xfrm>
          <a:prstGeom prst="rect">
            <a:avLst/>
          </a:prstGeom>
          <a:noFill/>
          <a:ln w="9525">
            <a:noFill/>
            <a:miter lim="800000"/>
            <a:headEnd/>
            <a:tailEnd/>
          </a:ln>
        </p:spPr>
      </p:pic>
      <p:sp>
        <p:nvSpPr>
          <p:cNvPr id="66565" name="Text Box 5"/>
          <p:cNvSpPr txBox="1">
            <a:spLocks noChangeArrowheads="1"/>
          </p:cNvSpPr>
          <p:nvPr/>
        </p:nvSpPr>
        <p:spPr bwMode="auto">
          <a:xfrm>
            <a:off x="4265613" y="2400300"/>
            <a:ext cx="387350" cy="457200"/>
          </a:xfrm>
          <a:prstGeom prst="rect">
            <a:avLst/>
          </a:prstGeom>
          <a:noFill/>
          <a:ln w="9525">
            <a:noFill/>
            <a:miter lim="800000"/>
            <a:headEnd/>
            <a:tailEnd/>
          </a:ln>
        </p:spPr>
        <p:txBody>
          <a:bodyPr wrap="none">
            <a:spAutoFit/>
          </a:bodyPr>
          <a:lstStyle/>
          <a:p>
            <a:r>
              <a:rPr lang="en-US"/>
              <a:t>A</a:t>
            </a:r>
          </a:p>
        </p:txBody>
      </p:sp>
      <p:sp>
        <p:nvSpPr>
          <p:cNvPr id="66566" name="Text Box 6"/>
          <p:cNvSpPr txBox="1">
            <a:spLocks noChangeArrowheads="1"/>
          </p:cNvSpPr>
          <p:nvPr/>
        </p:nvSpPr>
        <p:spPr bwMode="auto">
          <a:xfrm>
            <a:off x="7677150" y="2422525"/>
            <a:ext cx="387350" cy="457200"/>
          </a:xfrm>
          <a:prstGeom prst="rect">
            <a:avLst/>
          </a:prstGeom>
          <a:noFill/>
          <a:ln w="9525">
            <a:noFill/>
            <a:miter lim="800000"/>
            <a:headEnd/>
            <a:tailEnd/>
          </a:ln>
        </p:spPr>
        <p:txBody>
          <a:bodyPr wrap="none">
            <a:spAutoFit/>
          </a:bodyPr>
          <a:lstStyle/>
          <a:p>
            <a:r>
              <a:rPr lang="en-US"/>
              <a:t>B</a:t>
            </a:r>
          </a:p>
        </p:txBody>
      </p:sp>
      <p:sp>
        <p:nvSpPr>
          <p:cNvPr id="66567" name="Text Box 7"/>
          <p:cNvSpPr txBox="1">
            <a:spLocks noChangeArrowheads="1"/>
          </p:cNvSpPr>
          <p:nvPr/>
        </p:nvSpPr>
        <p:spPr bwMode="auto">
          <a:xfrm>
            <a:off x="8197850" y="2417763"/>
            <a:ext cx="404813" cy="457200"/>
          </a:xfrm>
          <a:prstGeom prst="rect">
            <a:avLst/>
          </a:prstGeom>
          <a:noFill/>
          <a:ln w="9525">
            <a:noFill/>
            <a:miter lim="800000"/>
            <a:headEnd/>
            <a:tailEnd/>
          </a:ln>
        </p:spPr>
        <p:txBody>
          <a:bodyPr wrap="none">
            <a:spAutoFit/>
          </a:bodyPr>
          <a:lstStyle/>
          <a:p>
            <a:r>
              <a:rPr lang="en-US"/>
              <a:t>C</a:t>
            </a:r>
          </a:p>
        </p:txBody>
      </p:sp>
      <p:sp>
        <p:nvSpPr>
          <p:cNvPr id="66568" name="Text Box 8"/>
          <p:cNvSpPr txBox="1">
            <a:spLocks noChangeArrowheads="1"/>
          </p:cNvSpPr>
          <p:nvPr/>
        </p:nvSpPr>
        <p:spPr bwMode="auto">
          <a:xfrm>
            <a:off x="552450" y="2422525"/>
            <a:ext cx="404813" cy="457200"/>
          </a:xfrm>
          <a:prstGeom prst="rect">
            <a:avLst/>
          </a:prstGeom>
          <a:noFill/>
          <a:ln w="9525">
            <a:noFill/>
            <a:miter lim="800000"/>
            <a:headEnd/>
            <a:tailEnd/>
          </a:ln>
        </p:spPr>
        <p:txBody>
          <a:bodyPr wrap="none">
            <a:spAutoFit/>
          </a:bodyPr>
          <a:lstStyle/>
          <a:p>
            <a:r>
              <a:rPr lang="en-US"/>
              <a:t>C</a:t>
            </a:r>
          </a:p>
        </p:txBody>
      </p:sp>
      <p:sp>
        <p:nvSpPr>
          <p:cNvPr id="66569" name="Text Box 9"/>
          <p:cNvSpPr txBox="1">
            <a:spLocks noChangeArrowheads="1"/>
          </p:cNvSpPr>
          <p:nvPr/>
        </p:nvSpPr>
        <p:spPr bwMode="auto">
          <a:xfrm>
            <a:off x="1073150" y="2417763"/>
            <a:ext cx="387350" cy="457200"/>
          </a:xfrm>
          <a:prstGeom prst="rect">
            <a:avLst/>
          </a:prstGeom>
          <a:noFill/>
          <a:ln w="9525">
            <a:noFill/>
            <a:miter lim="800000"/>
            <a:headEnd/>
            <a:tailEnd/>
          </a:ln>
        </p:spPr>
        <p:txBody>
          <a:bodyPr wrap="none">
            <a:spAutoFit/>
          </a:bodyPr>
          <a:lstStyle/>
          <a:p>
            <a:r>
              <a:rPr lang="en-US"/>
              <a:t>B</a:t>
            </a:r>
          </a:p>
        </p:txBody>
      </p:sp>
      <p:grpSp>
        <p:nvGrpSpPr>
          <p:cNvPr id="2" name="Group 14"/>
          <p:cNvGrpSpPr>
            <a:grpSpLocks/>
          </p:cNvGrpSpPr>
          <p:nvPr/>
        </p:nvGrpSpPr>
        <p:grpSpPr bwMode="auto">
          <a:xfrm>
            <a:off x="4632325" y="2820988"/>
            <a:ext cx="3614738" cy="457200"/>
            <a:chOff x="2918" y="1777"/>
            <a:chExt cx="2277" cy="288"/>
          </a:xfrm>
        </p:grpSpPr>
        <p:sp>
          <p:nvSpPr>
            <p:cNvPr id="66571" name="Line 10"/>
            <p:cNvSpPr>
              <a:spLocks noChangeShapeType="1"/>
            </p:cNvSpPr>
            <p:nvPr/>
          </p:nvSpPr>
          <p:spPr bwMode="auto">
            <a:xfrm>
              <a:off x="2918" y="1857"/>
              <a:ext cx="0" cy="167"/>
            </a:xfrm>
            <a:prstGeom prst="line">
              <a:avLst/>
            </a:prstGeom>
            <a:noFill/>
            <a:ln w="9525">
              <a:solidFill>
                <a:schemeClr val="tx1"/>
              </a:solidFill>
              <a:round/>
              <a:headEnd/>
              <a:tailEnd/>
            </a:ln>
          </p:spPr>
          <p:txBody>
            <a:bodyPr/>
            <a:lstStyle/>
            <a:p>
              <a:endParaRPr lang="en-US"/>
            </a:p>
          </p:txBody>
        </p:sp>
        <p:sp>
          <p:nvSpPr>
            <p:cNvPr id="66572" name="Line 11"/>
            <p:cNvSpPr>
              <a:spLocks noChangeShapeType="1"/>
            </p:cNvSpPr>
            <p:nvPr/>
          </p:nvSpPr>
          <p:spPr bwMode="auto">
            <a:xfrm>
              <a:off x="2918" y="1940"/>
              <a:ext cx="1069" cy="0"/>
            </a:xfrm>
            <a:prstGeom prst="line">
              <a:avLst/>
            </a:prstGeom>
            <a:noFill/>
            <a:ln w="38100">
              <a:solidFill>
                <a:schemeClr val="tx1"/>
              </a:solidFill>
              <a:round/>
              <a:headEnd/>
              <a:tailEnd/>
            </a:ln>
          </p:spPr>
          <p:txBody>
            <a:bodyPr/>
            <a:lstStyle/>
            <a:p>
              <a:endParaRPr lang="en-US"/>
            </a:p>
          </p:txBody>
        </p:sp>
        <p:sp>
          <p:nvSpPr>
            <p:cNvPr id="66573" name="Line 12"/>
            <p:cNvSpPr>
              <a:spLocks noChangeShapeType="1"/>
            </p:cNvSpPr>
            <p:nvPr/>
          </p:nvSpPr>
          <p:spPr bwMode="auto">
            <a:xfrm>
              <a:off x="4126" y="1940"/>
              <a:ext cx="1069" cy="0"/>
            </a:xfrm>
            <a:prstGeom prst="line">
              <a:avLst/>
            </a:prstGeom>
            <a:noFill/>
            <a:ln w="38100">
              <a:solidFill>
                <a:schemeClr val="tx1"/>
              </a:solidFill>
              <a:round/>
              <a:headEnd/>
              <a:tailEnd type="arrow" w="med" len="med"/>
            </a:ln>
          </p:spPr>
          <p:txBody>
            <a:bodyPr/>
            <a:lstStyle/>
            <a:p>
              <a:endParaRPr lang="en-US"/>
            </a:p>
          </p:txBody>
        </p:sp>
        <p:sp>
          <p:nvSpPr>
            <p:cNvPr id="66574" name="Text Box 13"/>
            <p:cNvSpPr txBox="1">
              <a:spLocks noChangeArrowheads="1"/>
            </p:cNvSpPr>
            <p:nvPr/>
          </p:nvSpPr>
          <p:spPr bwMode="auto">
            <a:xfrm>
              <a:off x="3966" y="1777"/>
              <a:ext cx="180" cy="288"/>
            </a:xfrm>
            <a:prstGeom prst="rect">
              <a:avLst/>
            </a:prstGeom>
            <a:noFill/>
            <a:ln w="9525">
              <a:noFill/>
              <a:miter lim="800000"/>
              <a:headEnd/>
              <a:tailEnd/>
            </a:ln>
          </p:spPr>
          <p:txBody>
            <a:bodyPr wrap="none">
              <a:spAutoFit/>
            </a:bodyPr>
            <a:lstStyle/>
            <a:p>
              <a:r>
                <a:rPr lang="en-US" i="1"/>
                <a:t>r</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57">
                                            <p:txEl>
                                              <p:pRg st="4" end="4"/>
                                            </p:txEl>
                                          </p:spTgt>
                                        </p:tgtEl>
                                        <p:attrNameLst>
                                          <p:attrName>style.visibility</p:attrName>
                                        </p:attrNameLst>
                                      </p:cBhvr>
                                      <p:to>
                                        <p:strVal val="visible"/>
                                      </p:to>
                                    </p:set>
                                    <p:anim calcmode="lin" valueType="num">
                                      <p:cBhvr additive="base">
                                        <p:cTn id="7" dur="500" fill="hold"/>
                                        <p:tgtEl>
                                          <p:spTgt spid="13005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0057">
                                            <p:txEl>
                                              <p:pRg st="5" end="5"/>
                                            </p:txEl>
                                          </p:spTgt>
                                        </p:tgtEl>
                                        <p:attrNameLst>
                                          <p:attrName>style.visibility</p:attrName>
                                        </p:attrNameLst>
                                      </p:cBhvr>
                                      <p:to>
                                        <p:strVal val="visible"/>
                                      </p:to>
                                    </p:set>
                                    <p:anim calcmode="lin" valueType="num">
                                      <p:cBhvr additive="base">
                                        <p:cTn id="13" dur="500" fill="hold"/>
                                        <p:tgtEl>
                                          <p:spTgt spid="13005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0057">
                                            <p:txEl>
                                              <p:pRg st="6" end="6"/>
                                            </p:txEl>
                                          </p:spTgt>
                                        </p:tgtEl>
                                        <p:attrNameLst>
                                          <p:attrName>style.visibility</p:attrName>
                                        </p:attrNameLst>
                                      </p:cBhvr>
                                      <p:to>
                                        <p:strVal val="visible"/>
                                      </p:to>
                                    </p:set>
                                    <p:anim calcmode="lin" valueType="num">
                                      <p:cBhvr additive="base">
                                        <p:cTn id="24" dur="500" fill="hold"/>
                                        <p:tgtEl>
                                          <p:spTgt spid="130057">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00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0057">
                                            <p:txEl>
                                              <p:pRg st="7" end="7"/>
                                            </p:txEl>
                                          </p:spTgt>
                                        </p:tgtEl>
                                        <p:attrNameLst>
                                          <p:attrName>style.visibility</p:attrName>
                                        </p:attrNameLst>
                                      </p:cBhvr>
                                      <p:to>
                                        <p:strVal val="visible"/>
                                      </p:to>
                                    </p:set>
                                    <p:anim calcmode="lin" valueType="num">
                                      <p:cBhvr additive="base">
                                        <p:cTn id="30" dur="500" fill="hold"/>
                                        <p:tgtEl>
                                          <p:spTgt spid="130057">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005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0057">
                                            <p:txEl>
                                              <p:pRg st="8" end="8"/>
                                            </p:txEl>
                                          </p:spTgt>
                                        </p:tgtEl>
                                        <p:attrNameLst>
                                          <p:attrName>style.visibility</p:attrName>
                                        </p:attrNameLst>
                                      </p:cBhvr>
                                      <p:to>
                                        <p:strVal val="visible"/>
                                      </p:to>
                                    </p:set>
                                    <p:anim calcmode="lin" valueType="num">
                                      <p:cBhvr additive="base">
                                        <p:cTn id="36" dur="500" fill="hold"/>
                                        <p:tgtEl>
                                          <p:spTgt spid="130057">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005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0057">
                                            <p:txEl>
                                              <p:pRg st="9" end="9"/>
                                            </p:txEl>
                                          </p:spTgt>
                                        </p:tgtEl>
                                        <p:attrNameLst>
                                          <p:attrName>style.visibility</p:attrName>
                                        </p:attrNameLst>
                                      </p:cBhvr>
                                      <p:to>
                                        <p:strVal val="visible"/>
                                      </p:to>
                                    </p:set>
                                    <p:anim calcmode="lin" valueType="num">
                                      <p:cBhvr additive="base">
                                        <p:cTn id="42" dur="500" fill="hold"/>
                                        <p:tgtEl>
                                          <p:spTgt spid="130057">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005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130057"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Tunneling</a:t>
            </a: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15000"/>
              </a:spcBef>
            </a:pPr>
            <a:r>
              <a:rPr lang="en-US" altLang="en-US" dirty="0">
                <a:sym typeface="Symbol" pitchFamily="18" charset="2"/>
              </a:rPr>
              <a:t>It turns out that </a:t>
            </a:r>
            <a:r>
              <a:rPr lang="en-US" altLang="en-US" i="1" dirty="0">
                <a:sym typeface="Symbol" pitchFamily="18" charset="2"/>
              </a:rPr>
              <a:t>P</a:t>
            </a:r>
            <a:r>
              <a:rPr lang="en-US" altLang="en-US" dirty="0">
                <a:sym typeface="Symbol" pitchFamily="18" charset="2"/>
              </a:rPr>
              <a:t>  </a:t>
            </a:r>
            <a:r>
              <a:rPr lang="en-US" altLang="en-US" dirty="0" err="1">
                <a:sym typeface="Symbol" pitchFamily="18" charset="2"/>
              </a:rPr>
              <a:t>exp</a:t>
            </a:r>
            <a:r>
              <a:rPr lang="en-US" altLang="en-US" dirty="0">
                <a:sym typeface="Symbol" pitchFamily="18" charset="2"/>
              </a:rPr>
              <a:t>(– </a:t>
            </a:r>
            <a:r>
              <a:rPr lang="en-US" altLang="en-US" i="1" dirty="0">
                <a:sym typeface="Symbol" pitchFamily="18" charset="2"/>
              </a:rPr>
              <a:t>w</a:t>
            </a:r>
            <a:r>
              <a:rPr lang="en-US" altLang="en-US" dirty="0">
                <a:sym typeface="Symbol" pitchFamily="18" charset="2"/>
              </a:rPr>
              <a:t>  </a:t>
            </a:r>
            <a:r>
              <a:rPr lang="en-US" altLang="en-US" i="1" dirty="0" err="1">
                <a:sym typeface="Symbol" pitchFamily="18" charset="2"/>
              </a:rPr>
              <a:t>mq</a:t>
            </a:r>
            <a:r>
              <a:rPr lang="en-US" altLang="en-US" dirty="0" err="1">
                <a:sym typeface="Symbol" pitchFamily="18" charset="2"/>
              </a:rPr>
              <a:t></a:t>
            </a:r>
            <a:r>
              <a:rPr lang="en-US" altLang="en-US" i="1" dirty="0" err="1">
                <a:sym typeface="Symbol" pitchFamily="18" charset="2"/>
              </a:rPr>
              <a:t>V</a:t>
            </a:r>
            <a:r>
              <a:rPr lang="en-US" altLang="en-US" dirty="0">
                <a:sym typeface="Symbol" pitchFamily="18" charset="2"/>
              </a:rPr>
              <a:t> ). </a:t>
            </a:r>
          </a:p>
          <a:p>
            <a:pPr eaLnBrk="1" hangingPunct="1">
              <a:spcBef>
                <a:spcPct val="10000"/>
              </a:spcBef>
            </a:pPr>
            <a:r>
              <a:rPr lang="en-US" altLang="en-US" dirty="0">
                <a:sym typeface="Symbol" pitchFamily="18" charset="2"/>
              </a:rPr>
              <a:t>Thus we see that the </a:t>
            </a:r>
            <a:r>
              <a:rPr lang="en-US" altLang="en-US" dirty="0" smtClean="0">
                <a:sym typeface="Symbol" pitchFamily="18" charset="2"/>
              </a:rPr>
              <a:t>_________________ </a:t>
            </a:r>
            <a:r>
              <a:rPr lang="en-US" altLang="en-US" i="1" dirty="0" smtClean="0">
                <a:sym typeface="Symbol" pitchFamily="18" charset="2"/>
              </a:rPr>
              <a:t>q</a:t>
            </a:r>
            <a:r>
              <a:rPr lang="en-US" altLang="en-US" dirty="0" smtClean="0">
                <a:sym typeface="Symbol" pitchFamily="18" charset="2"/>
              </a:rPr>
              <a:t> </a:t>
            </a:r>
            <a:r>
              <a:rPr lang="en-US" altLang="en-US" dirty="0">
                <a:sym typeface="Symbol" pitchFamily="18" charset="2"/>
              </a:rPr>
              <a:t>and the </a:t>
            </a:r>
            <a:r>
              <a:rPr lang="en-US" altLang="en-US" dirty="0" smtClean="0">
                <a:sym typeface="Symbol" pitchFamily="18" charset="2"/>
              </a:rPr>
              <a:t>__________________ </a:t>
            </a:r>
            <a:r>
              <a:rPr lang="en-US" altLang="en-US" i="1" dirty="0" smtClean="0">
                <a:sym typeface="Symbol" pitchFamily="18" charset="2"/>
              </a:rPr>
              <a:t>m</a:t>
            </a:r>
            <a:r>
              <a:rPr lang="en-US" altLang="en-US" dirty="0" smtClean="0">
                <a:sym typeface="Symbol" pitchFamily="18" charset="2"/>
              </a:rPr>
              <a:t> </a:t>
            </a:r>
            <a:r>
              <a:rPr lang="en-US" altLang="en-US" dirty="0">
                <a:sym typeface="Symbol" pitchFamily="18" charset="2"/>
              </a:rPr>
              <a:t>the </a:t>
            </a:r>
            <a:r>
              <a:rPr lang="en-US" altLang="en-US" dirty="0" smtClean="0">
                <a:sym typeface="Symbol" pitchFamily="18" charset="2"/>
              </a:rPr>
              <a:t>_____________________ ____________. </a:t>
            </a:r>
            <a:r>
              <a:rPr lang="en-US" altLang="en-US" dirty="0">
                <a:sym typeface="Symbol" pitchFamily="18" charset="2"/>
              </a:rPr>
              <a:t>Hence beta decay (e</a:t>
            </a:r>
            <a:r>
              <a:rPr lang="en-US" altLang="en-US" baseline="30000" dirty="0">
                <a:sym typeface="Symbol" pitchFamily="18" charset="2"/>
              </a:rPr>
              <a:t>+</a:t>
            </a:r>
            <a:r>
              <a:rPr lang="en-US" altLang="en-US" dirty="0">
                <a:sym typeface="Symbol" pitchFamily="18" charset="2"/>
              </a:rPr>
              <a:t>, e</a:t>
            </a:r>
            <a:r>
              <a:rPr lang="en-US" altLang="en-US" baseline="30000" dirty="0">
                <a:sym typeface="Symbol" pitchFamily="18" charset="2"/>
              </a:rPr>
              <a:t>-</a:t>
            </a:r>
            <a:r>
              <a:rPr lang="en-US" altLang="en-US" dirty="0">
                <a:sym typeface="Symbol" pitchFamily="18" charset="2"/>
              </a:rPr>
              <a:t>, </a:t>
            </a:r>
            <a:r>
              <a:rPr lang="en-US" altLang="en-US" i="1" dirty="0">
                <a:sym typeface="Symbol" pitchFamily="18" charset="2"/>
              </a:rPr>
              <a:t>m</a:t>
            </a:r>
            <a:r>
              <a:rPr lang="en-US" altLang="en-US" baseline="-25000" dirty="0">
                <a:sym typeface="Symbol" pitchFamily="18" charset="2"/>
              </a:rPr>
              <a:t>e</a:t>
            </a:r>
            <a:r>
              <a:rPr lang="en-US" altLang="en-US" i="1" dirty="0">
                <a:sym typeface="Symbol" pitchFamily="18" charset="2"/>
              </a:rPr>
              <a:t> </a:t>
            </a:r>
            <a:r>
              <a:rPr lang="en-US" altLang="en-US" dirty="0">
                <a:sym typeface="Symbol" pitchFamily="18" charset="2"/>
              </a:rPr>
              <a:t>) is “more probable” than alpha decay (2e</a:t>
            </a:r>
            <a:r>
              <a:rPr lang="en-US" altLang="en-US" baseline="30000" dirty="0">
                <a:sym typeface="Symbol" pitchFamily="18" charset="2"/>
              </a:rPr>
              <a:t>+</a:t>
            </a:r>
            <a:r>
              <a:rPr lang="en-US" altLang="en-US" dirty="0">
                <a:sym typeface="Symbol" pitchFamily="18" charset="2"/>
              </a:rPr>
              <a:t>, 4</a:t>
            </a:r>
            <a:r>
              <a:rPr lang="en-US" altLang="en-US" i="1" dirty="0">
                <a:sym typeface="Symbol" pitchFamily="18" charset="2"/>
              </a:rPr>
              <a:t>m</a:t>
            </a:r>
            <a:r>
              <a:rPr lang="en-US" altLang="en-US" baseline="-25000" dirty="0">
                <a:sym typeface="Symbol" pitchFamily="18" charset="2"/>
              </a:rPr>
              <a:t>p</a:t>
            </a:r>
            <a:r>
              <a:rPr lang="en-US" altLang="en-US" dirty="0">
                <a:sym typeface="Symbol" pitchFamily="18" charset="2"/>
              </a:rPr>
              <a:t>).</a:t>
            </a:r>
          </a:p>
          <a:p>
            <a:pPr eaLnBrk="1" hangingPunct="1">
              <a:spcBef>
                <a:spcPct val="10000"/>
              </a:spcBef>
            </a:pPr>
            <a:r>
              <a:rPr lang="en-US" altLang="en-US" dirty="0">
                <a:sym typeface="Symbol" pitchFamily="18" charset="2"/>
              </a:rPr>
              <a:t>Surprisingly, this quantum mechanical phenomenon has </a:t>
            </a:r>
            <a:r>
              <a:rPr lang="en-US" altLang="en-US" dirty="0" smtClean="0">
                <a:sym typeface="Symbol" pitchFamily="18" charset="2"/>
              </a:rPr>
              <a:t>_____________ </a:t>
            </a:r>
            <a:r>
              <a:rPr lang="en-US" altLang="en-US" dirty="0">
                <a:sym typeface="Symbol" pitchFamily="18" charset="2"/>
              </a:rPr>
              <a:t>in the technical world in the form of the </a:t>
            </a:r>
            <a:r>
              <a:rPr lang="en-US" altLang="en-US" b="1" dirty="0" smtClean="0">
                <a:sym typeface="Symbol" pitchFamily="18" charset="2"/>
              </a:rPr>
              <a:t>______________</a:t>
            </a:r>
            <a:r>
              <a:rPr lang="en-US" altLang="en-US" dirty="0" smtClean="0">
                <a:sym typeface="Symbol" pitchFamily="18" charset="2"/>
              </a:rPr>
              <a:t> </a:t>
            </a:r>
            <a:r>
              <a:rPr lang="en-US" altLang="en-US" dirty="0">
                <a:sym typeface="Symbol" pitchFamily="18" charset="2"/>
              </a:rPr>
              <a:t>(a rapid electronic switch) and the </a:t>
            </a:r>
            <a:r>
              <a:rPr lang="en-US" altLang="en-US" b="1" dirty="0" smtClean="0">
                <a:sym typeface="Symbol" pitchFamily="18" charset="2"/>
              </a:rPr>
              <a:t>________________________________ </a:t>
            </a:r>
            <a:r>
              <a:rPr lang="en-US" altLang="en-US" dirty="0" smtClean="0">
                <a:sym typeface="Symbol" pitchFamily="18" charset="2"/>
              </a:rPr>
              <a:t>with </a:t>
            </a:r>
            <a:r>
              <a:rPr lang="en-US" altLang="en-US" dirty="0">
                <a:sym typeface="Symbol" pitchFamily="18" charset="2"/>
              </a:rPr>
              <a:t>which we can actually observe atoms in crystals!</a:t>
            </a:r>
          </a:p>
        </p:txBody>
      </p:sp>
      <p:pic>
        <p:nvPicPr>
          <p:cNvPr id="6758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525" y="1758950"/>
            <a:ext cx="9163050" cy="1209675"/>
          </a:xfrm>
          <a:prstGeom prst="rect">
            <a:avLst/>
          </a:prstGeom>
          <a:noFill/>
          <a:ln w="9525">
            <a:noFill/>
            <a:miter lim="800000"/>
            <a:headEnd/>
            <a:tailEnd/>
          </a:ln>
        </p:spPr>
      </p:pic>
      <p:sp>
        <p:nvSpPr>
          <p:cNvPr id="67589" name="Text Box 5"/>
          <p:cNvSpPr txBox="1">
            <a:spLocks noChangeArrowheads="1"/>
          </p:cNvSpPr>
          <p:nvPr/>
        </p:nvSpPr>
        <p:spPr bwMode="auto">
          <a:xfrm>
            <a:off x="4265613" y="2400300"/>
            <a:ext cx="387350" cy="457200"/>
          </a:xfrm>
          <a:prstGeom prst="rect">
            <a:avLst/>
          </a:prstGeom>
          <a:noFill/>
          <a:ln w="9525">
            <a:noFill/>
            <a:miter lim="800000"/>
            <a:headEnd/>
            <a:tailEnd/>
          </a:ln>
        </p:spPr>
        <p:txBody>
          <a:bodyPr wrap="none">
            <a:spAutoFit/>
          </a:bodyPr>
          <a:lstStyle/>
          <a:p>
            <a:r>
              <a:rPr lang="en-US"/>
              <a:t>A</a:t>
            </a:r>
          </a:p>
        </p:txBody>
      </p:sp>
      <p:sp>
        <p:nvSpPr>
          <p:cNvPr id="67590" name="Text Box 6"/>
          <p:cNvSpPr txBox="1">
            <a:spLocks noChangeArrowheads="1"/>
          </p:cNvSpPr>
          <p:nvPr/>
        </p:nvSpPr>
        <p:spPr bwMode="auto">
          <a:xfrm>
            <a:off x="7677150" y="2422525"/>
            <a:ext cx="387350" cy="457200"/>
          </a:xfrm>
          <a:prstGeom prst="rect">
            <a:avLst/>
          </a:prstGeom>
          <a:noFill/>
          <a:ln w="9525">
            <a:noFill/>
            <a:miter lim="800000"/>
            <a:headEnd/>
            <a:tailEnd/>
          </a:ln>
        </p:spPr>
        <p:txBody>
          <a:bodyPr wrap="none">
            <a:spAutoFit/>
          </a:bodyPr>
          <a:lstStyle/>
          <a:p>
            <a:r>
              <a:rPr lang="en-US"/>
              <a:t>B</a:t>
            </a:r>
          </a:p>
        </p:txBody>
      </p:sp>
      <p:sp>
        <p:nvSpPr>
          <p:cNvPr id="67591" name="Text Box 7"/>
          <p:cNvSpPr txBox="1">
            <a:spLocks noChangeArrowheads="1"/>
          </p:cNvSpPr>
          <p:nvPr/>
        </p:nvSpPr>
        <p:spPr bwMode="auto">
          <a:xfrm>
            <a:off x="8197850" y="2417763"/>
            <a:ext cx="404813" cy="457200"/>
          </a:xfrm>
          <a:prstGeom prst="rect">
            <a:avLst/>
          </a:prstGeom>
          <a:noFill/>
          <a:ln w="9525">
            <a:noFill/>
            <a:miter lim="800000"/>
            <a:headEnd/>
            <a:tailEnd/>
          </a:ln>
        </p:spPr>
        <p:txBody>
          <a:bodyPr wrap="none">
            <a:spAutoFit/>
          </a:bodyPr>
          <a:lstStyle/>
          <a:p>
            <a:r>
              <a:rPr lang="en-US"/>
              <a:t>C</a:t>
            </a:r>
          </a:p>
        </p:txBody>
      </p:sp>
      <p:sp>
        <p:nvSpPr>
          <p:cNvPr id="67592" name="Text Box 8"/>
          <p:cNvSpPr txBox="1">
            <a:spLocks noChangeArrowheads="1"/>
          </p:cNvSpPr>
          <p:nvPr/>
        </p:nvSpPr>
        <p:spPr bwMode="auto">
          <a:xfrm>
            <a:off x="552450" y="2422525"/>
            <a:ext cx="404813" cy="457200"/>
          </a:xfrm>
          <a:prstGeom prst="rect">
            <a:avLst/>
          </a:prstGeom>
          <a:noFill/>
          <a:ln w="9525">
            <a:noFill/>
            <a:miter lim="800000"/>
            <a:headEnd/>
            <a:tailEnd/>
          </a:ln>
        </p:spPr>
        <p:txBody>
          <a:bodyPr wrap="none">
            <a:spAutoFit/>
          </a:bodyPr>
          <a:lstStyle/>
          <a:p>
            <a:r>
              <a:rPr lang="en-US"/>
              <a:t>C</a:t>
            </a:r>
          </a:p>
        </p:txBody>
      </p:sp>
      <p:sp>
        <p:nvSpPr>
          <p:cNvPr id="67593" name="Text Box 9"/>
          <p:cNvSpPr txBox="1">
            <a:spLocks noChangeArrowheads="1"/>
          </p:cNvSpPr>
          <p:nvPr/>
        </p:nvSpPr>
        <p:spPr bwMode="auto">
          <a:xfrm>
            <a:off x="1073150" y="2417763"/>
            <a:ext cx="387350" cy="457200"/>
          </a:xfrm>
          <a:prstGeom prst="rect">
            <a:avLst/>
          </a:prstGeom>
          <a:noFill/>
          <a:ln w="9525">
            <a:noFill/>
            <a:miter lim="800000"/>
            <a:headEnd/>
            <a:tailEnd/>
          </a:ln>
        </p:spPr>
        <p:txBody>
          <a:bodyPr wrap="none">
            <a:spAutoFit/>
          </a:bodyPr>
          <a:lstStyle/>
          <a:p>
            <a:r>
              <a:rPr lang="en-US"/>
              <a:t>B</a:t>
            </a:r>
          </a:p>
        </p:txBody>
      </p:sp>
      <p:grpSp>
        <p:nvGrpSpPr>
          <p:cNvPr id="67594" name="Group 10"/>
          <p:cNvGrpSpPr>
            <a:grpSpLocks/>
          </p:cNvGrpSpPr>
          <p:nvPr/>
        </p:nvGrpSpPr>
        <p:grpSpPr bwMode="auto">
          <a:xfrm>
            <a:off x="4632325" y="2820988"/>
            <a:ext cx="3614738" cy="457200"/>
            <a:chOff x="2918" y="1777"/>
            <a:chExt cx="2277" cy="288"/>
          </a:xfrm>
        </p:grpSpPr>
        <p:sp>
          <p:nvSpPr>
            <p:cNvPr id="67596" name="Line 11"/>
            <p:cNvSpPr>
              <a:spLocks noChangeShapeType="1"/>
            </p:cNvSpPr>
            <p:nvPr/>
          </p:nvSpPr>
          <p:spPr bwMode="auto">
            <a:xfrm>
              <a:off x="2918" y="1857"/>
              <a:ext cx="0" cy="167"/>
            </a:xfrm>
            <a:prstGeom prst="line">
              <a:avLst/>
            </a:prstGeom>
            <a:noFill/>
            <a:ln w="9525">
              <a:solidFill>
                <a:schemeClr val="tx1"/>
              </a:solidFill>
              <a:round/>
              <a:headEnd/>
              <a:tailEnd/>
            </a:ln>
          </p:spPr>
          <p:txBody>
            <a:bodyPr/>
            <a:lstStyle/>
            <a:p>
              <a:endParaRPr lang="en-US"/>
            </a:p>
          </p:txBody>
        </p:sp>
        <p:sp>
          <p:nvSpPr>
            <p:cNvPr id="67597" name="Line 12"/>
            <p:cNvSpPr>
              <a:spLocks noChangeShapeType="1"/>
            </p:cNvSpPr>
            <p:nvPr/>
          </p:nvSpPr>
          <p:spPr bwMode="auto">
            <a:xfrm>
              <a:off x="2918" y="1940"/>
              <a:ext cx="1069" cy="0"/>
            </a:xfrm>
            <a:prstGeom prst="line">
              <a:avLst/>
            </a:prstGeom>
            <a:noFill/>
            <a:ln w="38100">
              <a:solidFill>
                <a:schemeClr val="tx1"/>
              </a:solidFill>
              <a:round/>
              <a:headEnd/>
              <a:tailEnd/>
            </a:ln>
          </p:spPr>
          <p:txBody>
            <a:bodyPr/>
            <a:lstStyle/>
            <a:p>
              <a:endParaRPr lang="en-US"/>
            </a:p>
          </p:txBody>
        </p:sp>
        <p:sp>
          <p:nvSpPr>
            <p:cNvPr id="67598" name="Line 13"/>
            <p:cNvSpPr>
              <a:spLocks noChangeShapeType="1"/>
            </p:cNvSpPr>
            <p:nvPr/>
          </p:nvSpPr>
          <p:spPr bwMode="auto">
            <a:xfrm>
              <a:off x="4126" y="1940"/>
              <a:ext cx="1069" cy="0"/>
            </a:xfrm>
            <a:prstGeom prst="line">
              <a:avLst/>
            </a:prstGeom>
            <a:noFill/>
            <a:ln w="38100">
              <a:solidFill>
                <a:schemeClr val="tx1"/>
              </a:solidFill>
              <a:round/>
              <a:headEnd/>
              <a:tailEnd type="arrow" w="med" len="med"/>
            </a:ln>
          </p:spPr>
          <p:txBody>
            <a:bodyPr/>
            <a:lstStyle/>
            <a:p>
              <a:endParaRPr lang="en-US"/>
            </a:p>
          </p:txBody>
        </p:sp>
        <p:sp>
          <p:nvSpPr>
            <p:cNvPr id="67599" name="Text Box 14"/>
            <p:cNvSpPr txBox="1">
              <a:spLocks noChangeArrowheads="1"/>
            </p:cNvSpPr>
            <p:nvPr/>
          </p:nvSpPr>
          <p:spPr bwMode="auto">
            <a:xfrm>
              <a:off x="3966" y="1777"/>
              <a:ext cx="180" cy="288"/>
            </a:xfrm>
            <a:prstGeom prst="rect">
              <a:avLst/>
            </a:prstGeom>
            <a:noFill/>
            <a:ln w="9525">
              <a:noFill/>
              <a:miter lim="800000"/>
              <a:headEnd/>
              <a:tailEnd/>
            </a:ln>
          </p:spPr>
          <p:txBody>
            <a:bodyPr wrap="none">
              <a:spAutoFit/>
            </a:bodyPr>
            <a:lstStyle/>
            <a:p>
              <a:r>
                <a:rPr lang="en-US" i="1"/>
                <a:t>r</a:t>
              </a:r>
            </a:p>
          </p:txBody>
        </p:sp>
      </p:grpSp>
      <p:sp>
        <p:nvSpPr>
          <p:cNvPr id="174095" name="Freeform 15"/>
          <p:cNvSpPr>
            <a:spLocks/>
          </p:cNvSpPr>
          <p:nvPr/>
        </p:nvSpPr>
        <p:spPr bwMode="auto">
          <a:xfrm>
            <a:off x="4814888" y="3165475"/>
            <a:ext cx="998537" cy="315913"/>
          </a:xfrm>
          <a:custGeom>
            <a:avLst/>
            <a:gdLst>
              <a:gd name="T0" fmla="*/ 0 w 697"/>
              <a:gd name="T1" fmla="*/ 159 h 199"/>
              <a:gd name="T2" fmla="*/ 23 w 697"/>
              <a:gd name="T3" fmla="*/ 199 h 199"/>
              <a:gd name="T4" fmla="*/ 76 w 697"/>
              <a:gd name="T5" fmla="*/ 0 h 199"/>
              <a:gd name="T6" fmla="*/ 697 w 697"/>
              <a:gd name="T7" fmla="*/ 0 h 199"/>
              <a:gd name="T8" fmla="*/ 0 60000 65536"/>
              <a:gd name="T9" fmla="*/ 0 60000 65536"/>
              <a:gd name="T10" fmla="*/ 0 60000 65536"/>
              <a:gd name="T11" fmla="*/ 0 60000 65536"/>
              <a:gd name="T12" fmla="*/ 0 w 697"/>
              <a:gd name="T13" fmla="*/ 0 h 199"/>
              <a:gd name="T14" fmla="*/ 697 w 697"/>
              <a:gd name="T15" fmla="*/ 199 h 199"/>
            </a:gdLst>
            <a:ahLst/>
            <a:cxnLst>
              <a:cxn ang="T8">
                <a:pos x="T0" y="T1"/>
              </a:cxn>
              <a:cxn ang="T9">
                <a:pos x="T2" y="T3"/>
              </a:cxn>
              <a:cxn ang="T10">
                <a:pos x="T4" y="T5"/>
              </a:cxn>
              <a:cxn ang="T11">
                <a:pos x="T6" y="T7"/>
              </a:cxn>
            </a:cxnLst>
            <a:rect l="T12" t="T13" r="T14" b="T15"/>
            <a:pathLst>
              <a:path w="697" h="199">
                <a:moveTo>
                  <a:pt x="0" y="159"/>
                </a:moveTo>
                <a:lnTo>
                  <a:pt x="23" y="199"/>
                </a:lnTo>
                <a:lnTo>
                  <a:pt x="76" y="0"/>
                </a:lnTo>
                <a:lnTo>
                  <a:pt x="697" y="0"/>
                </a:lnTo>
              </a:path>
            </a:pathLst>
          </a:custGeom>
          <a:noFill/>
          <a:ln w="9525">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57">
                                            <p:txEl>
                                              <p:pRg st="4" end="4"/>
                                            </p:txEl>
                                          </p:spTgt>
                                        </p:tgtEl>
                                        <p:attrNameLst>
                                          <p:attrName>style.visibility</p:attrName>
                                        </p:attrNameLst>
                                      </p:cBhvr>
                                      <p:to>
                                        <p:strVal val="visible"/>
                                      </p:to>
                                    </p:set>
                                    <p:anim calcmode="lin" valueType="num">
                                      <p:cBhvr additive="base">
                                        <p:cTn id="7" dur="500" fill="hold"/>
                                        <p:tgtEl>
                                          <p:spTgt spid="13005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174095"/>
                                        </p:tgtEl>
                                        <p:attrNameLst>
                                          <p:attrName>style.visibility</p:attrName>
                                        </p:attrNameLst>
                                      </p:cBhvr>
                                      <p:to>
                                        <p:strVal val="visible"/>
                                      </p:to>
                                    </p:set>
                                    <p:anim calcmode="lin" valueType="num">
                                      <p:cBhvr additive="base">
                                        <p:cTn id="11" dur="500" fill="hold"/>
                                        <p:tgtEl>
                                          <p:spTgt spid="174095"/>
                                        </p:tgtEl>
                                        <p:attrNameLst>
                                          <p:attrName>ppt_x</p:attrName>
                                        </p:attrNameLst>
                                      </p:cBhvr>
                                      <p:tavLst>
                                        <p:tav tm="0">
                                          <p:val>
                                            <p:strVal val="#ppt_x"/>
                                          </p:val>
                                        </p:tav>
                                        <p:tav tm="100000">
                                          <p:val>
                                            <p:strVal val="#ppt_x"/>
                                          </p:val>
                                        </p:tav>
                                      </p:tavLst>
                                    </p:anim>
                                    <p:anim calcmode="lin" valueType="num">
                                      <p:cBhvr additive="base">
                                        <p:cTn id="12" dur="500" fill="hold"/>
                                        <p:tgtEl>
                                          <p:spTgt spid="17409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7">
                                            <p:txEl>
                                              <p:pRg st="5" end="5"/>
                                            </p:txEl>
                                          </p:spTgt>
                                        </p:tgtEl>
                                        <p:attrNameLst>
                                          <p:attrName>style.visibility</p:attrName>
                                        </p:attrNameLst>
                                      </p:cBhvr>
                                      <p:to>
                                        <p:strVal val="visible"/>
                                      </p:to>
                                    </p:set>
                                    <p:anim calcmode="lin" valueType="num">
                                      <p:cBhvr additive="base">
                                        <p:cTn id="17" dur="500" fill="hold"/>
                                        <p:tgtEl>
                                          <p:spTgt spid="13005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00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0057">
                                            <p:txEl>
                                              <p:pRg st="6" end="6"/>
                                            </p:txEl>
                                          </p:spTgt>
                                        </p:tgtEl>
                                        <p:attrNameLst>
                                          <p:attrName>style.visibility</p:attrName>
                                        </p:attrNameLst>
                                      </p:cBhvr>
                                      <p:to>
                                        <p:strVal val="visible"/>
                                      </p:to>
                                    </p:set>
                                    <p:anim calcmode="lin" valueType="num">
                                      <p:cBhvr additive="base">
                                        <p:cTn id="23" dur="500" fill="hold"/>
                                        <p:tgtEl>
                                          <p:spTgt spid="13005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00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2"/>
          <p:cNvPicPr>
            <a:picLocks noChangeAspect="1" noChangeArrowheads="1"/>
          </p:cNvPicPr>
          <p:nvPr/>
        </p:nvPicPr>
        <p:blipFill>
          <a:blip r:embed="rId6" cstate="print"/>
          <a:srcRect/>
          <a:stretch>
            <a:fillRect/>
          </a:stretch>
        </p:blipFill>
        <p:spPr bwMode="auto">
          <a:xfrm>
            <a:off x="-115888" y="0"/>
            <a:ext cx="9259888" cy="6861175"/>
          </a:xfrm>
          <a:prstGeom prst="rect">
            <a:avLst/>
          </a:prstGeom>
          <a:noFill/>
          <a:ln w="9525">
            <a:noFill/>
            <a:miter lim="800000"/>
            <a:headEnd/>
            <a:tailEnd/>
          </a:ln>
        </p:spPr>
      </p:pic>
      <p:sp>
        <p:nvSpPr>
          <p:cNvPr id="18" name="TextBox 17"/>
          <p:cNvSpPr txBox="1">
            <a:spLocks noChangeArrowheads="1"/>
          </p:cNvSpPr>
          <p:nvPr/>
        </p:nvSpPr>
        <p:spPr bwMode="auto">
          <a:xfrm>
            <a:off x="0" y="0"/>
            <a:ext cx="5310188" cy="830263"/>
          </a:xfrm>
          <a:prstGeom prst="rect">
            <a:avLst/>
          </a:prstGeom>
          <a:noFill/>
          <a:ln w="9525">
            <a:noFill/>
            <a:miter lim="800000"/>
            <a:headEnd/>
            <a:tailEnd/>
          </a:ln>
        </p:spPr>
        <p:txBody>
          <a:bodyPr>
            <a:spAutoFit/>
          </a:bodyPr>
          <a:lstStyle/>
          <a:p>
            <a:r>
              <a:rPr lang="en-US">
                <a:solidFill>
                  <a:srgbClr val="FFC000"/>
                </a:solidFill>
              </a:rPr>
              <a:t>A stadium shaped corral made by iron atoms on a copper surface.</a:t>
            </a:r>
          </a:p>
        </p:txBody>
      </p:sp>
      <p:sp>
        <p:nvSpPr>
          <p:cNvPr id="19" name="TextBox 18"/>
          <p:cNvSpPr txBox="1"/>
          <p:nvPr/>
        </p:nvSpPr>
        <p:spPr>
          <a:xfrm>
            <a:off x="884238" y="6396038"/>
            <a:ext cx="7389812" cy="461962"/>
          </a:xfrm>
          <a:prstGeom prst="rect">
            <a:avLst/>
          </a:prstGeom>
          <a:noFill/>
        </p:spPr>
        <p:txBody>
          <a:bodyPr wrap="none">
            <a:spAutoFit/>
          </a:bodyPr>
          <a:lstStyle/>
          <a:p>
            <a:pPr>
              <a:defRPr/>
            </a:pPr>
            <a:r>
              <a:rPr lang="en-US" dirty="0">
                <a:solidFill>
                  <a:schemeClr val="bg1">
                    <a:lumMod val="65000"/>
                  </a:schemeClr>
                </a:solidFill>
              </a:rPr>
              <a:t>Courtesy: IBM Research, </a:t>
            </a:r>
            <a:r>
              <a:rPr lang="en-US" dirty="0" err="1">
                <a:solidFill>
                  <a:schemeClr val="bg1">
                    <a:lumMod val="65000"/>
                  </a:schemeClr>
                </a:solidFill>
              </a:rPr>
              <a:t>Almaden</a:t>
            </a:r>
            <a:r>
              <a:rPr lang="en-US" dirty="0">
                <a:solidFill>
                  <a:schemeClr val="bg1">
                    <a:lumMod val="65000"/>
                  </a:schemeClr>
                </a:solidFill>
              </a:rPr>
              <a:t> Research Center.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 </a:t>
            </a:r>
          </a:p>
          <a:p>
            <a:pPr eaLnBrk="1" hangingPunct="1">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Suppose you want to know the position and the velocity of an electron.</a:t>
            </a:r>
          </a:p>
          <a:p>
            <a:pPr eaLnBrk="1" hangingPunct="1">
              <a:spcBef>
                <a:spcPts val="400"/>
              </a:spcBef>
            </a:pPr>
            <a:r>
              <a:rPr lang="en-US" altLang="en-US">
                <a:solidFill>
                  <a:srgbClr val="000000"/>
                </a:solidFill>
                <a:cs typeface="Times New Roman" pitchFamily="18" charset="0"/>
                <a:sym typeface="Symbol" pitchFamily="18" charset="2"/>
              </a:rPr>
              <a:t>In order to detect the electron you have to make contact with it in what we call an "observation."</a:t>
            </a:r>
          </a:p>
          <a:p>
            <a:pPr eaLnBrk="1" hangingPunct="1">
              <a:spcBef>
                <a:spcPts val="400"/>
              </a:spcBef>
            </a:pPr>
            <a:r>
              <a:rPr lang="en-US" altLang="en-US">
                <a:solidFill>
                  <a:srgbClr val="000000"/>
                </a:solidFill>
                <a:cs typeface="Times New Roman" pitchFamily="18" charset="0"/>
                <a:sym typeface="Symbol" pitchFamily="18" charset="2"/>
              </a:rPr>
              <a:t>The least intrusive means of observation would be to “bounce” a photon off of it and observe the results to determine its position. </a:t>
            </a:r>
          </a:p>
          <a:p>
            <a:pPr eaLnBrk="1" hangingPunct="1">
              <a:spcBef>
                <a:spcPts val="400"/>
              </a:spcBef>
            </a:pPr>
            <a:r>
              <a:rPr lang="en-US" altLang="en-US">
                <a:solidFill>
                  <a:srgbClr val="000000"/>
                </a:solidFill>
                <a:cs typeface="Times New Roman" pitchFamily="18" charset="0"/>
                <a:sym typeface="Symbol" pitchFamily="18" charset="2"/>
              </a:rPr>
              <a:t>And if you bounced a second photon off of it and measured the time between the two "returns" you could determine the velocity of the electron. </a:t>
            </a:r>
          </a:p>
          <a:p>
            <a:pPr eaLnBrk="1" hangingPunct="1">
              <a:spcBef>
                <a:spcPts val="400"/>
              </a:spcBef>
            </a:pPr>
            <a:r>
              <a:rPr lang="en-US" altLang="en-US">
                <a:solidFill>
                  <a:srgbClr val="000000"/>
                </a:solidFill>
                <a:cs typeface="Times New Roman" pitchFamily="18" charset="0"/>
                <a:sym typeface="Symbol" pitchFamily="18" charset="2"/>
              </a:rPr>
              <a:t>You could send out the two photons closer and closer together and find out, to any degree of accuracy, the electron's position and velocity. </a:t>
            </a:r>
          </a:p>
        </p:txBody>
      </p:sp>
      <p:sp>
        <p:nvSpPr>
          <p:cNvPr id="6963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8450">
                                            <p:txEl>
                                              <p:pRg st="0" end="0"/>
                                            </p:txEl>
                                          </p:spTgt>
                                        </p:tgtEl>
                                        <p:attrNameLst>
                                          <p:attrName>style.visibility</p:attrName>
                                        </p:attrNameLst>
                                      </p:cBhvr>
                                      <p:to>
                                        <p:strVal val="visible"/>
                                      </p:to>
                                    </p:set>
                                    <p:anim calcmode="lin" valueType="num">
                                      <p:cBhvr additive="base">
                                        <p:cTn id="7" dur="500" fill="hold"/>
                                        <p:tgtEl>
                                          <p:spTgt spid="1128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84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8450">
                                            <p:txEl>
                                              <p:pRg st="1" end="1"/>
                                            </p:txEl>
                                          </p:spTgt>
                                        </p:tgtEl>
                                        <p:attrNameLst>
                                          <p:attrName>style.visibility</p:attrName>
                                        </p:attrNameLst>
                                      </p:cBhvr>
                                      <p:to>
                                        <p:strVal val="visible"/>
                                      </p:to>
                                    </p:set>
                                    <p:anim calcmode="lin" valueType="num">
                                      <p:cBhvr additive="base">
                                        <p:cTn id="13" dur="500" fill="hold"/>
                                        <p:tgtEl>
                                          <p:spTgt spid="11284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8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8450">
                                            <p:txEl>
                                              <p:pRg st="2" end="2"/>
                                            </p:txEl>
                                          </p:spTgt>
                                        </p:tgtEl>
                                        <p:attrNameLst>
                                          <p:attrName>style.visibility</p:attrName>
                                        </p:attrNameLst>
                                      </p:cBhvr>
                                      <p:to>
                                        <p:strVal val="visible"/>
                                      </p:to>
                                    </p:set>
                                    <p:anim calcmode="lin" valueType="num">
                                      <p:cBhvr additive="base">
                                        <p:cTn id="19" dur="500" fill="hold"/>
                                        <p:tgtEl>
                                          <p:spTgt spid="11284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84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8450">
                                            <p:txEl>
                                              <p:pRg st="3" end="3"/>
                                            </p:txEl>
                                          </p:spTgt>
                                        </p:tgtEl>
                                        <p:attrNameLst>
                                          <p:attrName>style.visibility</p:attrName>
                                        </p:attrNameLst>
                                      </p:cBhvr>
                                      <p:to>
                                        <p:strVal val="visible"/>
                                      </p:to>
                                    </p:set>
                                    <p:anim calcmode="lin" valueType="num">
                                      <p:cBhvr additive="base">
                                        <p:cTn id="25" dur="500" fill="hold"/>
                                        <p:tgtEl>
                                          <p:spTgt spid="11284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84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8450">
                                            <p:txEl>
                                              <p:pRg st="4" end="4"/>
                                            </p:txEl>
                                          </p:spTgt>
                                        </p:tgtEl>
                                        <p:attrNameLst>
                                          <p:attrName>style.visibility</p:attrName>
                                        </p:attrNameLst>
                                      </p:cBhvr>
                                      <p:to>
                                        <p:strVal val="visible"/>
                                      </p:to>
                                    </p:set>
                                    <p:anim calcmode="lin" valueType="num">
                                      <p:cBhvr additive="base">
                                        <p:cTn id="31" dur="500" fill="hold"/>
                                        <p:tgtEl>
                                          <p:spTgt spid="11284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84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8450">
                                            <p:txEl>
                                              <p:pRg st="5" end="5"/>
                                            </p:txEl>
                                          </p:spTgt>
                                        </p:tgtEl>
                                        <p:attrNameLst>
                                          <p:attrName>style.visibility</p:attrName>
                                        </p:attrNameLst>
                                      </p:cBhvr>
                                      <p:to>
                                        <p:strVal val="visible"/>
                                      </p:to>
                                    </p:set>
                                    <p:anim calcmode="lin" valueType="num">
                                      <p:cBhvr additive="base">
                                        <p:cTn id="37" dur="500" fill="hold"/>
                                        <p:tgtEl>
                                          <p:spTgt spid="11284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84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687388" y="5703888"/>
            <a:ext cx="7764462" cy="1154112"/>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i="1" dirty="0" smtClean="0">
                <a:latin typeface="+mn-lt"/>
                <a:cs typeface="Arial" panose="020B0604020202020204" pitchFamily="34" charset="0"/>
              </a:rPr>
              <a:t>FYI</a:t>
            </a:r>
          </a:p>
          <a:p>
            <a:pPr>
              <a:spcBef>
                <a:spcPct val="0"/>
              </a:spcBef>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The energy form tells us that </a:t>
            </a:r>
            <a:r>
              <a:rPr lang="en-US" altLang="en-US" sz="2400" i="1" dirty="0" smtClean="0">
                <a:latin typeface="+mn-lt"/>
                <a:cs typeface="Arial" panose="020B0604020202020204" pitchFamily="34" charset="0"/>
                <a:sym typeface="Symbol" panose="05050102010706020507" pitchFamily="18" charset="2"/>
              </a:rPr>
              <a:t>____________________ ___________________________________________!</a:t>
            </a:r>
            <a:endParaRPr lang="en-US" altLang="en-US" sz="2400" dirty="0" smtClean="0">
              <a:latin typeface="+mn-lt"/>
              <a:cs typeface="Arial" panose="020B0604020202020204" pitchFamily="34" charset="0"/>
              <a:sym typeface="Symbol" panose="05050102010706020507" pitchFamily="18" charset="2"/>
            </a:endParaRPr>
          </a:p>
        </p:txBody>
      </p:sp>
      <p:sp>
        <p:nvSpPr>
          <p:cNvPr id="1148930" name="Rectangle 2"/>
          <p:cNvSpPr>
            <a:spLocks noChangeArrowheads="1"/>
          </p:cNvSpPr>
          <p:nvPr/>
        </p:nvSpPr>
        <p:spPr bwMode="auto">
          <a:xfrm>
            <a:off x="685800" y="1343025"/>
            <a:ext cx="7772400" cy="4360863"/>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Heisenberg uncertainty principle </a:t>
            </a:r>
            <a:r>
              <a:rPr lang="en-US" altLang="en-US" dirty="0">
                <a:solidFill>
                  <a:srgbClr val="000000"/>
                </a:solidFill>
                <a:cs typeface="Times New Roman" pitchFamily="18" charset="0"/>
              </a:rPr>
              <a:t>	</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And then along came German physicist               Werner Heisenberg, who in 1927 stated                                      the </a:t>
            </a:r>
            <a:r>
              <a:rPr lang="en-US" altLang="en-US" b="1" dirty="0">
                <a:solidFill>
                  <a:srgbClr val="000000"/>
                </a:solidFill>
                <a:cs typeface="Times New Roman" pitchFamily="18" charset="0"/>
              </a:rPr>
              <a:t>Heisenberg uncertainty principle</a:t>
            </a:r>
            <a:r>
              <a:rPr lang="en-US" altLang="en-US" dirty="0">
                <a:solidFill>
                  <a:srgbClr val="000000"/>
                </a:solidFill>
                <a:cs typeface="Times New Roman" pitchFamily="18" charset="0"/>
              </a:rPr>
              <a:t>:</a:t>
            </a:r>
          </a:p>
          <a:p>
            <a:pPr eaLnBrk="1" hangingPunct="1">
              <a:spcBef>
                <a:spcPct val="20000"/>
              </a:spcBef>
            </a:pPr>
            <a:r>
              <a:rPr lang="en-US" altLang="en-US" dirty="0">
                <a:cs typeface="Times New Roman" pitchFamily="18" charset="0"/>
                <a:sym typeface="Symbol" pitchFamily="18" charset="2"/>
              </a:rPr>
              <a:t>“</a:t>
            </a:r>
            <a:r>
              <a:rPr lang="en-US" altLang="en-US" dirty="0">
                <a:solidFill>
                  <a:schemeClr val="hlink"/>
                </a:solidFill>
                <a:cs typeface="Times New Roman" pitchFamily="18" charset="0"/>
                <a:sym typeface="Symbol" pitchFamily="18" charset="2"/>
              </a:rPr>
              <a:t> </a:t>
            </a:r>
            <a:r>
              <a:rPr lang="en-US" altLang="en-US" i="1" dirty="0" smtClean="0">
                <a:solidFill>
                  <a:schemeClr val="hlink"/>
                </a:solidFill>
                <a:cs typeface="Times New Roman" pitchFamily="18" charset="0"/>
                <a:sym typeface="Symbol" pitchFamily="18" charset="2"/>
              </a:rPr>
              <a:t>_________________________________ _________________________________. </a:t>
            </a:r>
            <a:r>
              <a:rPr lang="en-US" altLang="en-US" dirty="0">
                <a:cs typeface="Times New Roman" pitchFamily="18" charset="0"/>
                <a:sym typeface="Symbol" pitchFamily="18" charset="2"/>
              </a:rPr>
              <a:t>"</a:t>
            </a:r>
          </a:p>
          <a:p>
            <a:pPr eaLnBrk="1" hangingPunct="1">
              <a:spcBef>
                <a:spcPct val="20000"/>
              </a:spcBef>
            </a:pPr>
            <a:r>
              <a:rPr lang="en-US" altLang="en-US" dirty="0">
                <a:solidFill>
                  <a:srgbClr val="000000"/>
                </a:solidFill>
                <a:cs typeface="Times New Roman" pitchFamily="18" charset="0"/>
                <a:sym typeface="Symbol" pitchFamily="18" charset="2"/>
              </a:rPr>
              <a:t>The uncertainty principle comes in two                              forms that look like this: </a:t>
            </a:r>
          </a:p>
        </p:txBody>
      </p:sp>
      <p:grpSp>
        <p:nvGrpSpPr>
          <p:cNvPr id="2" name="Group 22"/>
          <p:cNvGrpSpPr>
            <a:grpSpLocks/>
          </p:cNvGrpSpPr>
          <p:nvPr/>
        </p:nvGrpSpPr>
        <p:grpSpPr bwMode="auto">
          <a:xfrm>
            <a:off x="838200" y="4572000"/>
            <a:ext cx="7462838" cy="1095376"/>
            <a:chOff x="510" y="3226"/>
            <a:chExt cx="4701" cy="523"/>
          </a:xfrm>
        </p:grpSpPr>
        <p:sp>
          <p:nvSpPr>
            <p:cNvPr id="70664" name="Text Box 6"/>
            <p:cNvSpPr txBox="1">
              <a:spLocks noChangeArrowheads="1"/>
            </p:cNvSpPr>
            <p:nvPr/>
          </p:nvSpPr>
          <p:spPr bwMode="auto">
            <a:xfrm>
              <a:off x="3318" y="3226"/>
              <a:ext cx="1893"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Heisenberg uncertainty principle</a:t>
              </a:r>
            </a:p>
          </p:txBody>
        </p:sp>
        <p:sp>
          <p:nvSpPr>
            <p:cNvPr id="70665" name="Rectangle 7"/>
            <p:cNvSpPr>
              <a:spLocks noChangeArrowheads="1"/>
            </p:cNvSpPr>
            <p:nvPr/>
          </p:nvSpPr>
          <p:spPr bwMode="auto">
            <a:xfrm>
              <a:off x="510" y="3226"/>
              <a:ext cx="4701" cy="523"/>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70666" name="Rectangle 18"/>
            <p:cNvSpPr>
              <a:spLocks noChangeArrowheads="1"/>
            </p:cNvSpPr>
            <p:nvPr/>
          </p:nvSpPr>
          <p:spPr bwMode="auto">
            <a:xfrm>
              <a:off x="556" y="3226"/>
              <a:ext cx="1374" cy="523"/>
            </a:xfrm>
            <a:prstGeom prst="rect">
              <a:avLst/>
            </a:prstGeom>
            <a:noFill/>
            <a:ln w="9525">
              <a:noFill/>
              <a:miter lim="800000"/>
              <a:headEnd/>
              <a:tailEnd/>
            </a:ln>
          </p:spPr>
          <p:txBody>
            <a:bodyPr/>
            <a:lstStyle/>
            <a:p>
              <a:pPr algn="ctr" eaLnBrk="1" hangingPunct="1">
                <a:lnSpc>
                  <a:spcPct val="90000"/>
                </a:lnSpc>
                <a:spcBef>
                  <a:spcPct val="20000"/>
                </a:spcBef>
              </a:pPr>
              <a:endParaRPr lang="en-US" altLang="en-US" sz="2000" dirty="0" smtClean="0">
                <a:sym typeface="Symbol" pitchFamily="18" charset="2"/>
              </a:endParaRPr>
            </a:p>
            <a:p>
              <a:pPr algn="ctr" eaLnBrk="1" hangingPunct="1">
                <a:lnSpc>
                  <a:spcPct val="90000"/>
                </a:lnSpc>
                <a:spcBef>
                  <a:spcPct val="20000"/>
                </a:spcBef>
              </a:pPr>
              <a:endParaRPr lang="en-US" altLang="en-US" sz="2000" dirty="0">
                <a:sym typeface="Symbol" pitchFamily="18" charset="2"/>
              </a:endParaRPr>
            </a:p>
            <a:p>
              <a:pPr algn="ctr" eaLnBrk="1" hangingPunct="1">
                <a:lnSpc>
                  <a:spcPct val="90000"/>
                </a:lnSpc>
                <a:spcBef>
                  <a:spcPct val="20000"/>
                </a:spcBef>
              </a:pPr>
              <a:r>
                <a:rPr lang="en-US" altLang="en-US" sz="2000" dirty="0" smtClean="0">
                  <a:sym typeface="Symbol" pitchFamily="18" charset="2"/>
                </a:rPr>
                <a:t>(</a:t>
              </a:r>
              <a:r>
                <a:rPr lang="en-US" altLang="en-US" sz="1800" dirty="0">
                  <a:solidFill>
                    <a:schemeClr val="hlink"/>
                  </a:solidFill>
                  <a:sym typeface="Symbol" pitchFamily="18" charset="2"/>
                </a:rPr>
                <a:t>momentum form</a:t>
              </a:r>
              <a:r>
                <a:rPr lang="en-US" altLang="en-US" sz="2000" dirty="0">
                  <a:sym typeface="Symbol" pitchFamily="18" charset="2"/>
                </a:rPr>
                <a:t>)</a:t>
              </a:r>
            </a:p>
          </p:txBody>
        </p:sp>
        <mc:AlternateContent xmlns:mc="http://schemas.openxmlformats.org/markup-compatibility/2006" xmlns:a14="http://schemas.microsoft.com/office/drawing/2010/main">
          <mc:Choice Requires="a14">
            <p:sp>
              <p:nvSpPr>
                <p:cNvPr id="70667" name="Rectangle 21"/>
                <p:cNvSpPr>
                  <a:spLocks noChangeArrowheads="1"/>
                </p:cNvSpPr>
                <p:nvPr/>
              </p:nvSpPr>
              <p:spPr bwMode="auto">
                <a:xfrm>
                  <a:off x="1939" y="3270"/>
                  <a:ext cx="1370" cy="479"/>
                </a:xfrm>
                <a:prstGeom prst="rect">
                  <a:avLst/>
                </a:prstGeom>
                <a:noFill/>
                <a:ln w="9525">
                  <a:noFill/>
                  <a:miter lim="800000"/>
                  <a:headEnd/>
                  <a:tailEnd/>
                </a:ln>
              </p:spPr>
              <p:txBody>
                <a:bodyPr/>
                <a:lstStyle/>
                <a:p>
                  <a:pPr eaLnBrk="1" hangingPunct="1">
                    <a:lnSpc>
                      <a:spcPct val="90000"/>
                    </a:lnSpc>
                    <a:spcBef>
                      <a:spcPct val="20000"/>
                    </a:spcBef>
                  </a:pPr>
                  <a:endParaRPr lang="en-US" altLang="en-US" sz="2000" i="1" dirty="0" smtClean="0">
                    <a:latin typeface="Cambria Math" panose="02040503050406030204" pitchFamily="18" charset="0"/>
                    <a:ea typeface="Cambria Math" panose="02040503050406030204" pitchFamily="18" charset="0"/>
                  </a:endParaRPr>
                </a:p>
                <a:p>
                  <a:pPr eaLnBrk="1" hangingPunct="1">
                    <a:lnSpc>
                      <a:spcPct val="90000"/>
                    </a:lnSpc>
                    <a:spcBef>
                      <a:spcPct val="20000"/>
                    </a:spcBef>
                  </a:pPr>
                  <a14:m>
                    <m:oMathPara xmlns:m="http://schemas.openxmlformats.org/officeDocument/2006/math">
                      <m:oMathParaPr>
                        <m:jc m:val="center"/>
                      </m:oMathParaPr>
                      <m:oMath xmlns:m="http://schemas.openxmlformats.org/officeDocument/2006/math">
                        <m:r>
                          <a:rPr lang="en-US" altLang="en-US" sz="2000" i="1" dirty="0">
                            <a:latin typeface="Cambria Math" panose="02040503050406030204" pitchFamily="18" charset="0"/>
                            <a:sym typeface="Symbol" pitchFamily="18" charset="2"/>
                          </a:rPr>
                          <m:t> </m:t>
                        </m:r>
                      </m:oMath>
                    </m:oMathPara>
                  </a14:m>
                  <a:endParaRPr lang="en-US" altLang="en-US" dirty="0" smtClean="0">
                    <a:sym typeface="Symbol" pitchFamily="18" charset="2"/>
                  </a:endParaRPr>
                </a:p>
                <a:p>
                  <a:pPr algn="ctr" eaLnBrk="1" hangingPunct="1">
                    <a:lnSpc>
                      <a:spcPct val="90000"/>
                    </a:lnSpc>
                    <a:spcBef>
                      <a:spcPct val="20000"/>
                    </a:spcBef>
                  </a:pPr>
                  <a:r>
                    <a:rPr lang="en-US" altLang="en-US" sz="1800" dirty="0" smtClean="0">
                      <a:sym typeface="Symbol" pitchFamily="18" charset="2"/>
                    </a:rPr>
                    <a:t>(</a:t>
                  </a:r>
                  <a:r>
                    <a:rPr lang="en-US" altLang="en-US" sz="1800" dirty="0">
                      <a:solidFill>
                        <a:schemeClr val="hlink"/>
                      </a:solidFill>
                      <a:sym typeface="Symbol" pitchFamily="18" charset="2"/>
                    </a:rPr>
                    <a:t>energy form</a:t>
                  </a:r>
                  <a:r>
                    <a:rPr lang="en-US" altLang="en-US" sz="1800" dirty="0">
                      <a:sym typeface="Symbol" pitchFamily="18" charset="2"/>
                    </a:rPr>
                    <a:t>)</a:t>
                  </a:r>
                </a:p>
              </p:txBody>
            </p:sp>
          </mc:Choice>
          <mc:Fallback xmlns="">
            <p:sp>
              <p:nvSpPr>
                <p:cNvPr id="70667" name="Rectangle 21"/>
                <p:cNvSpPr>
                  <a:spLocks noRot="1" noChangeAspect="1" noMove="1" noResize="1" noEditPoints="1" noAdjustHandles="1" noChangeArrowheads="1" noChangeShapeType="1" noTextEdit="1"/>
                </p:cNvSpPr>
                <p:nvPr/>
              </p:nvSpPr>
              <p:spPr bwMode="auto">
                <a:xfrm>
                  <a:off x="1939" y="3270"/>
                  <a:ext cx="1370" cy="479"/>
                </a:xfrm>
                <a:prstGeom prst="rect">
                  <a:avLst/>
                </a:prstGeom>
                <a:blipFill>
                  <a:blip r:embed="rId5"/>
                  <a:stretch>
                    <a:fillRect b="-3636"/>
                  </a:stretch>
                </a:blipFill>
                <a:ln w="9525">
                  <a:noFill/>
                  <a:miter lim="800000"/>
                  <a:headEnd/>
                  <a:tailEnd/>
                </a:ln>
              </p:spPr>
              <p:txBody>
                <a:bodyPr/>
                <a:lstStyle/>
                <a:p>
                  <a:r>
                    <a:rPr lang="en-US">
                      <a:noFill/>
                    </a:rPr>
                    <a:t> </a:t>
                  </a:r>
                </a:p>
              </p:txBody>
            </p:sp>
          </mc:Fallback>
        </mc:AlternateContent>
      </p:grpSp>
      <p:sp>
        <p:nvSpPr>
          <p:cNvPr id="7066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pic>
        <p:nvPicPr>
          <p:cNvPr id="3" name="Picture 2"/>
          <p:cNvPicPr>
            <a:picLocks noChangeAspect="1"/>
          </p:cNvPicPr>
          <p:nvPr/>
        </p:nvPicPr>
        <p:blipFill rotWithShape="1">
          <a:blip r:embed="rId6" cstate="print"/>
          <a:srcRect l="-281" r="2528"/>
          <a:stretch/>
        </p:blipFill>
        <p:spPr>
          <a:xfrm>
            <a:off x="6710363" y="1306513"/>
            <a:ext cx="2244725" cy="3062287"/>
          </a:xfrm>
          <a:prstGeom prst="rect">
            <a:avLst/>
          </a:prstGeom>
          <a:ln>
            <a:noFill/>
          </a:ln>
          <a:effectLst>
            <a:outerShdw blurRad="292100" dist="139700" dir="2700000" algn="tl" rotWithShape="0">
              <a:srgbClr val="333333">
                <a:alpha val="65000"/>
              </a:srgbClr>
            </a:outerShdw>
          </a:effectLst>
        </p:spPr>
      </p:pic>
      <p:pic>
        <p:nvPicPr>
          <p:cNvPr id="125963" name="Picture 11" descr="heisenberg"/>
          <p:cNvPicPr>
            <a:picLocks noChangeAspect="1" noChangeArrowheads="1"/>
          </p:cNvPicPr>
          <p:nvPr/>
        </p:nvPicPr>
        <p:blipFill>
          <a:blip r:embed="rId7" cstate="print"/>
          <a:srcRect/>
          <a:stretch>
            <a:fillRect/>
          </a:stretch>
        </p:blipFill>
        <p:spPr bwMode="auto">
          <a:xfrm>
            <a:off x="6692900" y="1306513"/>
            <a:ext cx="2262188" cy="306228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8930">
                                            <p:txEl>
                                              <p:pRg st="1" end="1"/>
                                            </p:txEl>
                                          </p:spTgt>
                                        </p:tgtEl>
                                        <p:attrNameLst>
                                          <p:attrName>style.visibility</p:attrName>
                                        </p:attrNameLst>
                                      </p:cBhvr>
                                      <p:to>
                                        <p:strVal val="visible"/>
                                      </p:to>
                                    </p:set>
                                    <p:anim calcmode="lin" valueType="num">
                                      <p:cBhvr additive="base">
                                        <p:cTn id="7" dur="500" fill="hold"/>
                                        <p:tgtEl>
                                          <p:spTgt spid="1148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8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5963"/>
                                        </p:tgtEl>
                                        <p:attrNameLst>
                                          <p:attrName>style.visibility</p:attrName>
                                        </p:attrNameLst>
                                      </p:cBhvr>
                                      <p:to>
                                        <p:strVal val="visible"/>
                                      </p:to>
                                    </p:set>
                                    <p:animEffect transition="in" filter="fade">
                                      <p:cBhvr>
                                        <p:cTn id="16" dur="3000"/>
                                        <p:tgtEl>
                                          <p:spTgt spid="1259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148930">
                                            <p:txEl>
                                              <p:pRg st="2" end="2"/>
                                            </p:txEl>
                                          </p:spTgt>
                                        </p:tgtEl>
                                        <p:attrNameLst>
                                          <p:attrName>style.visibility</p:attrName>
                                        </p:attrNameLst>
                                      </p:cBhvr>
                                      <p:to>
                                        <p:strVal val="visible"/>
                                      </p:to>
                                    </p:set>
                                    <p:anim calcmode="lin" valueType="num">
                                      <p:cBhvr additive="base">
                                        <p:cTn id="21" dur="500" fill="hold"/>
                                        <p:tgtEl>
                                          <p:spTgt spid="114893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48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48930">
                                            <p:txEl>
                                              <p:pRg st="3" end="3"/>
                                            </p:txEl>
                                          </p:spTgt>
                                        </p:tgtEl>
                                        <p:attrNameLst>
                                          <p:attrName>style.visibility</p:attrName>
                                        </p:attrNameLst>
                                      </p:cBhvr>
                                      <p:to>
                                        <p:strVal val="visible"/>
                                      </p:to>
                                    </p:set>
                                    <p:anim calcmode="lin" valueType="num">
                                      <p:cBhvr additive="base">
                                        <p:cTn id="27" dur="500" fill="hold"/>
                                        <p:tgtEl>
                                          <p:spTgt spid="114893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489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 calcmode="lin" valueType="num">
                                      <p:cBhvr additive="base">
                                        <p:cTn id="4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50978" name="Rectangle 2"/>
              <p:cNvSpPr>
                <a:spLocks noChangeArrowheads="1"/>
              </p:cNvSpPr>
              <p:nvPr/>
            </p:nvSpPr>
            <p:spPr bwMode="auto">
              <a:xfrm>
                <a:off x="685799" y="1343025"/>
                <a:ext cx="7987554"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smtClean="0">
                    <a:solidFill>
                      <a:srgbClr val="333399"/>
                    </a:solidFill>
                    <a:cs typeface="Times New Roman" pitchFamily="18" charset="0"/>
                  </a:rPr>
                  <a:t>The Heisenberg uncertainty principle</a:t>
                </a:r>
                <a:endParaRPr lang="en-US" altLang="en-US" dirty="0">
                  <a:solidFill>
                    <a:srgbClr val="000000"/>
                  </a:solidFill>
                  <a:cs typeface="Times New Roman" pitchFamily="18" charset="0"/>
                  <a:sym typeface="Symbol" pitchFamily="18" charset="2"/>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t>
                </a:r>
                <a:r>
                  <a:rPr lang="en-US" altLang="en-US" dirty="0">
                    <a:sym typeface="Symbol" pitchFamily="18" charset="2"/>
                  </a:rPr>
                  <a:t></a:t>
                </a:r>
                <a:r>
                  <a:rPr lang="en-US" altLang="en-US" dirty="0">
                    <a:solidFill>
                      <a:srgbClr val="000000"/>
                    </a:solidFill>
                    <a:cs typeface="Courier New" pitchFamily="49" charset="0"/>
                  </a:rPr>
                  <a:t>” stands for “uncertainty in” and the uncertainties are </a:t>
                </a:r>
                <a:r>
                  <a:rPr lang="en-US" altLang="en-US" b="1" dirty="0">
                    <a:solidFill>
                      <a:srgbClr val="000000"/>
                    </a:solidFill>
                    <a:cs typeface="Courier New" pitchFamily="49" charset="0"/>
                  </a:rPr>
                  <a:t>not</a:t>
                </a:r>
                <a:r>
                  <a:rPr lang="en-US" altLang="en-US" dirty="0">
                    <a:solidFill>
                      <a:srgbClr val="000000"/>
                    </a:solidFill>
                    <a:cs typeface="Courier New" pitchFamily="49" charset="0"/>
                  </a:rPr>
                  <a:t> related to the equipment used to make the measurements. </a:t>
                </a:r>
              </a:p>
              <a:p>
                <a:pPr eaLnBrk="1" hangingPunct="1">
                  <a:spcBef>
                    <a:spcPts val="4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Courier New" pitchFamily="49" charset="0"/>
                  </a:rPr>
                  <a:t>Perfect equipment would still </a:t>
                </a:r>
                <a:r>
                  <a:rPr lang="en-US" altLang="en-US" dirty="0" smtClean="0">
                    <a:solidFill>
                      <a:srgbClr val="000000"/>
                    </a:solidFill>
                    <a:cs typeface="Courier New" pitchFamily="49" charset="0"/>
                  </a:rPr>
                  <a:t>give </a:t>
                </a:r>
                <a14:m>
                  <m:oMath xmlns:m="http://schemas.openxmlformats.org/officeDocument/2006/math">
                    <m:r>
                      <m:rPr>
                        <m:sty m:val="p"/>
                      </m:rPr>
                      <a:rPr lang="el-GR" altLang="en-US" sz="2000" i="1" dirty="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rPr>
                      <m:t>𝑥</m:t>
                    </m:r>
                    <m:r>
                      <m:rPr>
                        <m:sty m:val="p"/>
                      </m:rPr>
                      <a:rPr lang="el-GR" altLang="en-US" sz="2000" i="1" dirty="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cs typeface="Courier New" pitchFamily="49" charset="0"/>
                      </a:rPr>
                      <m:t>𝑝</m:t>
                    </m:r>
                    <m:r>
                      <a:rPr lang="en-US" altLang="en-US" sz="2000" b="0" i="1" dirty="0" smtClean="0">
                        <a:latin typeface="Cambria Math" panose="02040503050406030204" pitchFamily="18" charset="0"/>
                      </a:rPr>
                      <m:t>=</m:t>
                    </m:r>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h</m:t>
                        </m:r>
                      </m:num>
                      <m:den>
                        <m:r>
                          <a:rPr lang="en-US" altLang="en-US" sz="2000" i="1" dirty="0">
                            <a:latin typeface="Cambria Math" panose="02040503050406030204" pitchFamily="18" charset="0"/>
                          </a:rPr>
                          <m:t>4</m:t>
                        </m:r>
                        <m:r>
                          <a:rPr lang="en-US" altLang="en-US" sz="2000" i="1" dirty="0">
                            <a:latin typeface="Cambria Math" panose="02040503050406030204" pitchFamily="18" charset="0"/>
                            <a:ea typeface="Cambria Math" panose="02040503050406030204" pitchFamily="18" charset="0"/>
                            <a:sym typeface="Symbol" pitchFamily="18" charset="2"/>
                          </a:rPr>
                          <m:t>𝜋</m:t>
                        </m:r>
                      </m:den>
                    </m:f>
                    <m:r>
                      <a:rPr lang="en-US" altLang="en-US" sz="2000" i="1" dirty="0">
                        <a:latin typeface="Cambria Math" panose="02040503050406030204" pitchFamily="18" charset="0"/>
                        <a:ea typeface="Cambria Math" panose="02040503050406030204" pitchFamily="18" charset="0"/>
                        <a:sym typeface="Symbol" pitchFamily="18" charset="2"/>
                      </a:rPr>
                      <m:t> </m:t>
                    </m:r>
                  </m:oMath>
                </a14:m>
                <a:r>
                  <a:rPr lang="en-US" altLang="en-US" dirty="0" smtClean="0">
                    <a:sym typeface="Symbol" pitchFamily="18" charset="2"/>
                  </a:rPr>
                  <a:t> (</a:t>
                </a:r>
                <a:r>
                  <a:rPr lang="en-US" altLang="en-US" dirty="0">
                    <a:sym typeface="Symbol" pitchFamily="18" charset="2"/>
                  </a:rPr>
                  <a:t>or</a:t>
                </a:r>
                <a14:m>
                  <m:oMath xmlns:m="http://schemas.openxmlformats.org/officeDocument/2006/math">
                    <m:r>
                      <a:rPr lang="en-US" altLang="en-US" sz="2000" b="0" i="0" dirty="0" smtClean="0">
                        <a:latin typeface="Cambria Math" panose="02040503050406030204" pitchFamily="18" charset="0"/>
                        <a:ea typeface="Cambria Math" panose="02040503050406030204" pitchFamily="18" charset="0"/>
                      </a:rPr>
                      <m:t> </m:t>
                    </m:r>
                    <m:r>
                      <m:rPr>
                        <m:sty m:val="p"/>
                      </m:rPr>
                      <a:rPr lang="el-GR" altLang="en-US" sz="2000" i="1" dirty="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rPr>
                      <m:t>𝐸</m:t>
                    </m:r>
                    <m:r>
                      <m:rPr>
                        <m:sty m:val="p"/>
                      </m:rPr>
                      <a:rPr lang="el-GR" altLang="en-US" sz="2000" i="1" dirty="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cs typeface="Courier New" pitchFamily="49" charset="0"/>
                      </a:rPr>
                      <m:t>𝑡</m:t>
                    </m:r>
                    <m:r>
                      <a:rPr lang="en-US" altLang="en-US" sz="2000" b="0" i="1" dirty="0" smtClean="0">
                        <a:latin typeface="Cambria Math" panose="02040503050406030204" pitchFamily="18" charset="0"/>
                        <a:cs typeface="Courier New" pitchFamily="49" charset="0"/>
                      </a:rPr>
                      <m:t>=</m:t>
                    </m:r>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h</m:t>
                        </m:r>
                      </m:num>
                      <m:den>
                        <m:r>
                          <a:rPr lang="en-US" altLang="en-US" sz="2000" i="1" dirty="0">
                            <a:latin typeface="Cambria Math" panose="02040503050406030204" pitchFamily="18" charset="0"/>
                          </a:rPr>
                          <m:t>4</m:t>
                        </m:r>
                        <m:r>
                          <a:rPr lang="en-US" altLang="en-US" sz="2000" i="1" dirty="0">
                            <a:latin typeface="Cambria Math" panose="02040503050406030204" pitchFamily="18" charset="0"/>
                            <a:ea typeface="Cambria Math" panose="02040503050406030204" pitchFamily="18" charset="0"/>
                          </a:rPr>
                          <m:t>𝜋</m:t>
                        </m:r>
                      </m:den>
                    </m:f>
                  </m:oMath>
                </a14:m>
                <a:r>
                  <a:rPr lang="en-US" altLang="en-US" dirty="0">
                    <a:sym typeface="Symbol" pitchFamily="18" charset="2"/>
                  </a:rPr>
                  <a:t>).</a:t>
                </a:r>
              </a:p>
              <a:p>
                <a:pPr eaLnBrk="1" hangingPunct="1">
                  <a:spcBef>
                    <a:spcPts val="4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first equation says that </a:t>
                </a:r>
                <a:r>
                  <a:rPr lang="en-US" altLang="en-US" dirty="0" smtClean="0">
                    <a:solidFill>
                      <a:srgbClr val="000000"/>
                    </a:solidFill>
                    <a:cs typeface="Times New Roman" pitchFamily="18" charset="0"/>
                  </a:rPr>
                  <a:t>_______________________ __________________________________________________________________________________________.</a:t>
                </a:r>
                <a:endParaRPr lang="en-US" altLang="en-US" dirty="0">
                  <a:solidFill>
                    <a:srgbClr val="000000"/>
                  </a:solidFill>
                  <a:cs typeface="Times New Roman" pitchFamily="18" charset="0"/>
                </a:endParaRPr>
              </a:p>
              <a:p>
                <a:pPr eaLnBrk="1" hangingPunct="1">
                  <a:spcBef>
                    <a:spcPct val="20000"/>
                  </a:spcBef>
                </a:pPr>
                <a:endParaRPr lang="en-US" altLang="en-US" dirty="0">
                  <a:solidFill>
                    <a:srgbClr val="000000"/>
                  </a:solidFill>
                  <a:cs typeface="Times New Roman" pitchFamily="18" charset="0"/>
                </a:endParaRPr>
              </a:p>
              <a:p>
                <a:pPr eaLnBrk="1" hangingPunct="1">
                  <a:spcBef>
                    <a:spcPct val="20000"/>
                  </a:spcBef>
                </a:pPr>
                <a:endParaRPr lang="en-US" altLang="en-US" dirty="0">
                  <a:solidFill>
                    <a:srgbClr val="000000"/>
                  </a:solidFill>
                  <a:cs typeface="Times New Roman" pitchFamily="18" charset="0"/>
                </a:endParaRPr>
              </a:p>
              <a:p>
                <a:pPr eaLnBrk="1" hangingPunct="1">
                  <a:spcBef>
                    <a:spcPts val="1800"/>
                  </a:spcBef>
                </a:pPr>
                <a:r>
                  <a:rPr lang="en-US" altLang="en-US" dirty="0" smtClean="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Einstein, one of the leaders in the quantum revolution, never came to accept this as a final body of thought. He believed a new and better theory would replace it…</a:t>
                </a:r>
              </a:p>
            </p:txBody>
          </p:sp>
        </mc:Choice>
        <mc:Fallback xmlns="">
          <p:sp>
            <p:nvSpPr>
              <p:cNvPr id="1150978" name="Rectangle 2"/>
              <p:cNvSpPr>
                <a:spLocks noRot="1" noChangeAspect="1" noMove="1" noResize="1" noEditPoints="1" noAdjustHandles="1" noChangeArrowheads="1" noChangeShapeType="1" noTextEdit="1"/>
              </p:cNvSpPr>
              <p:nvPr/>
            </p:nvSpPr>
            <p:spPr bwMode="auto">
              <a:xfrm>
                <a:off x="685799" y="1343025"/>
                <a:ext cx="7987554" cy="5514975"/>
              </a:xfrm>
              <a:prstGeom prst="rect">
                <a:avLst/>
              </a:prstGeom>
              <a:blipFill>
                <a:blip r:embed="rId5"/>
                <a:stretch>
                  <a:fillRect l="-1144" t="-773" r="-1983" b="-1768"/>
                </a:stretch>
              </a:blipFill>
              <a:ln w="9525">
                <a:noFill/>
                <a:miter lim="800000"/>
                <a:headEnd/>
                <a:tailEnd/>
              </a:ln>
            </p:spPr>
            <p:txBody>
              <a:bodyPr/>
              <a:lstStyle/>
              <a:p>
                <a:r>
                  <a:rPr lang="en-US">
                    <a:noFill/>
                  </a:rPr>
                  <a:t> </a:t>
                </a:r>
              </a:p>
            </p:txBody>
          </p:sp>
        </mc:Fallback>
      </mc:AlternateContent>
      <p:sp>
        <p:nvSpPr>
          <p:cNvPr id="7168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grpSp>
        <p:nvGrpSpPr>
          <p:cNvPr id="9" name="Group 22"/>
          <p:cNvGrpSpPr>
            <a:grpSpLocks/>
          </p:cNvGrpSpPr>
          <p:nvPr/>
        </p:nvGrpSpPr>
        <p:grpSpPr bwMode="auto">
          <a:xfrm>
            <a:off x="840581" y="4672851"/>
            <a:ext cx="7462838" cy="941295"/>
            <a:chOff x="510" y="3226"/>
            <a:chExt cx="4701" cy="523"/>
          </a:xfrm>
        </p:grpSpPr>
        <p:sp>
          <p:nvSpPr>
            <p:cNvPr id="10" name="Text Box 6"/>
            <p:cNvSpPr txBox="1">
              <a:spLocks noChangeArrowheads="1"/>
            </p:cNvSpPr>
            <p:nvPr/>
          </p:nvSpPr>
          <p:spPr bwMode="auto">
            <a:xfrm>
              <a:off x="3318" y="3226"/>
              <a:ext cx="1893"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Heisenberg uncertainty principle</a:t>
              </a:r>
            </a:p>
          </p:txBody>
        </p:sp>
        <p:sp>
          <p:nvSpPr>
            <p:cNvPr id="11" name="Rectangle 7"/>
            <p:cNvSpPr>
              <a:spLocks noChangeArrowheads="1"/>
            </p:cNvSpPr>
            <p:nvPr/>
          </p:nvSpPr>
          <p:spPr bwMode="auto">
            <a:xfrm>
              <a:off x="510" y="3226"/>
              <a:ext cx="4701" cy="523"/>
            </a:xfrm>
            <a:prstGeom prst="rect">
              <a:avLst/>
            </a:prstGeom>
            <a:noFill/>
            <a:ln w="12700">
              <a:solidFill>
                <a:schemeClr val="tx1"/>
              </a:solidFill>
              <a:miter lim="800000"/>
              <a:headEnd/>
              <a:tailEnd/>
            </a:ln>
          </p:spPr>
          <p:txBody>
            <a:bodyPr wrap="none" anchor="ctr"/>
            <a:lstStyle/>
            <a:p>
              <a:pPr eaLnBrk="1" hangingPunct="1"/>
              <a:endParaRPr lang="en-US" altLang="en-US"/>
            </a:p>
          </p:txBody>
        </p:sp>
        <mc:AlternateContent xmlns:mc="http://schemas.openxmlformats.org/markup-compatibility/2006" xmlns:a14="http://schemas.microsoft.com/office/drawing/2010/main">
          <mc:Choice Requires="a14">
            <p:sp>
              <p:nvSpPr>
                <p:cNvPr id="12" name="Rectangle 18"/>
                <p:cNvSpPr>
                  <a:spLocks noChangeArrowheads="1"/>
                </p:cNvSpPr>
                <p:nvPr/>
              </p:nvSpPr>
              <p:spPr bwMode="auto">
                <a:xfrm>
                  <a:off x="565" y="3226"/>
                  <a:ext cx="1374" cy="456"/>
                </a:xfrm>
                <a:prstGeom prst="rect">
                  <a:avLst/>
                </a:prstGeom>
                <a:noFill/>
                <a:ln w="9525">
                  <a:noFill/>
                  <a:miter lim="800000"/>
                  <a:headEnd/>
                  <a:tailEnd/>
                </a:ln>
              </p:spPr>
              <p:txBody>
                <a:bodyPr/>
                <a:lstStyle/>
                <a:p>
                  <a:pPr eaLnBrk="1" hangingPunct="1">
                    <a:lnSpc>
                      <a:spcPct val="90000"/>
                    </a:lnSpc>
                    <a:spcBef>
                      <a:spcPct val="20000"/>
                    </a:spcBef>
                  </a:pPr>
                  <a14:m>
                    <m:oMathPara xmlns:m="http://schemas.openxmlformats.org/officeDocument/2006/math">
                      <m:oMathParaPr>
                        <m:jc m:val="center"/>
                      </m:oMathParaPr>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rPr>
                          <m:t>𝑥</m:t>
                        </m:r>
                        <m:r>
                          <m:rPr>
                            <m:sty m:val="p"/>
                          </m:rPr>
                          <a:rPr lang="el-GR" altLang="en-US" sz="2000" i="1" dirty="0" smtClean="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cs typeface="Courier New" pitchFamily="49" charset="0"/>
                          </a:rPr>
                          <m:t>𝑝</m:t>
                        </m:r>
                        <m:r>
                          <a:rPr lang="en-US" altLang="en-US" sz="2000" i="1" dirty="0">
                            <a:latin typeface="Cambria Math" panose="02040503050406030204" pitchFamily="18" charset="0"/>
                          </a:rPr>
                          <m:t> </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h</m:t>
                            </m:r>
                          </m:num>
                          <m:den>
                            <m:r>
                              <a:rPr lang="en-US" altLang="en-US" sz="2000" i="1" dirty="0">
                                <a:latin typeface="Cambria Math" panose="02040503050406030204" pitchFamily="18" charset="0"/>
                              </a:rPr>
                              <m:t>4</m:t>
                            </m:r>
                            <m:r>
                              <a:rPr lang="en-US" altLang="en-US" sz="2000" i="1" dirty="0">
                                <a:latin typeface="Cambria Math" panose="02040503050406030204" pitchFamily="18" charset="0"/>
                                <a:ea typeface="Cambria Math" panose="02040503050406030204" pitchFamily="18" charset="0"/>
                                <a:sym typeface="Symbol" pitchFamily="18" charset="2"/>
                              </a:rPr>
                              <m:t>𝜋</m:t>
                            </m:r>
                          </m:den>
                        </m:f>
                        <m:r>
                          <a:rPr lang="en-US" altLang="en-US" sz="2000" i="1" dirty="0">
                            <a:latin typeface="Cambria Math" panose="02040503050406030204" pitchFamily="18" charset="0"/>
                            <a:sym typeface="Symbol" pitchFamily="18" charset="2"/>
                          </a:rPr>
                          <m:t> </m:t>
                        </m:r>
                      </m:oMath>
                    </m:oMathPara>
                  </a14:m>
                  <a:endParaRPr lang="en-US" altLang="en-US" dirty="0" smtClean="0">
                    <a:sym typeface="Symbol" pitchFamily="18" charset="2"/>
                  </a:endParaRPr>
                </a:p>
                <a:p>
                  <a:pPr algn="ctr" eaLnBrk="1" hangingPunct="1">
                    <a:lnSpc>
                      <a:spcPct val="90000"/>
                    </a:lnSpc>
                    <a:spcBef>
                      <a:spcPct val="20000"/>
                    </a:spcBef>
                  </a:pPr>
                  <a:r>
                    <a:rPr lang="en-US" altLang="en-US" sz="2000" dirty="0" smtClean="0">
                      <a:sym typeface="Symbol" pitchFamily="18" charset="2"/>
                    </a:rPr>
                    <a:t>(</a:t>
                  </a:r>
                  <a:r>
                    <a:rPr lang="en-US" altLang="en-US" sz="1800" dirty="0">
                      <a:solidFill>
                        <a:schemeClr val="hlink"/>
                      </a:solidFill>
                      <a:sym typeface="Symbol" pitchFamily="18" charset="2"/>
                    </a:rPr>
                    <a:t>momentum form</a:t>
                  </a:r>
                  <a:r>
                    <a:rPr lang="en-US" altLang="en-US" sz="2000" dirty="0">
                      <a:sym typeface="Symbol" pitchFamily="18" charset="2"/>
                    </a:rPr>
                    <a:t>)</a:t>
                  </a:r>
                </a:p>
              </p:txBody>
            </p:sp>
          </mc:Choice>
          <mc:Fallback xmlns="">
            <p:sp>
              <p:nvSpPr>
                <p:cNvPr id="12" name="Rectangle 18"/>
                <p:cNvSpPr>
                  <a:spLocks noRot="1" noChangeAspect="1" noMove="1" noResize="1" noEditPoints="1" noAdjustHandles="1" noChangeArrowheads="1" noChangeShapeType="1" noTextEdit="1"/>
                </p:cNvSpPr>
                <p:nvPr/>
              </p:nvSpPr>
              <p:spPr bwMode="auto">
                <a:xfrm>
                  <a:off x="565" y="3226"/>
                  <a:ext cx="1374" cy="456"/>
                </a:xfrm>
                <a:prstGeom prst="rect">
                  <a:avLst/>
                </a:prstGeom>
                <a:blipFill>
                  <a:blip r:embed="rId6"/>
                  <a:stretch>
                    <a:fillRect b="-2985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21"/>
                <p:cNvSpPr>
                  <a:spLocks noChangeArrowheads="1"/>
                </p:cNvSpPr>
                <p:nvPr/>
              </p:nvSpPr>
              <p:spPr bwMode="auto">
                <a:xfrm>
                  <a:off x="1939" y="3226"/>
                  <a:ext cx="1370" cy="456"/>
                </a:xfrm>
                <a:prstGeom prst="rect">
                  <a:avLst/>
                </a:prstGeom>
                <a:noFill/>
                <a:ln w="9525">
                  <a:noFill/>
                  <a:miter lim="800000"/>
                  <a:headEnd/>
                  <a:tailEnd/>
                </a:ln>
              </p:spPr>
              <p:txBody>
                <a:bodyPr/>
                <a:lstStyle/>
                <a:p>
                  <a:pPr eaLnBrk="1" hangingPunct="1">
                    <a:lnSpc>
                      <a:spcPct val="90000"/>
                    </a:lnSpc>
                    <a:spcBef>
                      <a:spcPct val="20000"/>
                    </a:spcBef>
                  </a:pPr>
                  <a14:m>
                    <m:oMathPara xmlns:m="http://schemas.openxmlformats.org/officeDocument/2006/math">
                      <m:oMathParaPr>
                        <m:jc m:val="center"/>
                      </m:oMathParaPr>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rPr>
                          <m:t>𝐸</m:t>
                        </m:r>
                        <m:r>
                          <m:rPr>
                            <m:sty m:val="p"/>
                          </m:rPr>
                          <a:rPr lang="el-GR" altLang="en-US" sz="2000" i="1" dirty="0" smtClean="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cs typeface="Courier New" pitchFamily="49" charset="0"/>
                          </a:rPr>
                          <m:t>𝑡</m:t>
                        </m:r>
                        <m:r>
                          <a:rPr lang="en-US" altLang="en-US" sz="2000" i="1" dirty="0">
                            <a:latin typeface="Cambria Math" panose="02040503050406030204" pitchFamily="18" charset="0"/>
                          </a:rPr>
                          <m:t> </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h</m:t>
                            </m:r>
                          </m:num>
                          <m:den>
                            <m:r>
                              <a:rPr lang="en-US" altLang="en-US" sz="2000" i="1" dirty="0">
                                <a:latin typeface="Cambria Math" panose="02040503050406030204" pitchFamily="18" charset="0"/>
                              </a:rPr>
                              <m:t>4</m:t>
                            </m:r>
                            <m:r>
                              <a:rPr lang="en-US" altLang="en-US" sz="2000" i="1" dirty="0" smtClean="0">
                                <a:latin typeface="Cambria Math" panose="02040503050406030204" pitchFamily="18" charset="0"/>
                                <a:ea typeface="Cambria Math" panose="02040503050406030204" pitchFamily="18" charset="0"/>
                              </a:rPr>
                              <m:t>𝜋</m:t>
                            </m:r>
                          </m:den>
                        </m:f>
                        <m:r>
                          <a:rPr lang="en-US" altLang="en-US" sz="2000" i="1" dirty="0">
                            <a:latin typeface="Cambria Math" panose="02040503050406030204" pitchFamily="18" charset="0"/>
                            <a:sym typeface="Symbol" pitchFamily="18" charset="2"/>
                          </a:rPr>
                          <m:t> </m:t>
                        </m:r>
                      </m:oMath>
                    </m:oMathPara>
                  </a14:m>
                  <a:endParaRPr lang="en-US" altLang="en-US" dirty="0" smtClean="0">
                    <a:sym typeface="Symbol" pitchFamily="18" charset="2"/>
                  </a:endParaRPr>
                </a:p>
                <a:p>
                  <a:pPr algn="ctr" eaLnBrk="1" hangingPunct="1">
                    <a:lnSpc>
                      <a:spcPct val="90000"/>
                    </a:lnSpc>
                    <a:spcBef>
                      <a:spcPct val="20000"/>
                    </a:spcBef>
                  </a:pPr>
                  <a:r>
                    <a:rPr lang="en-US" altLang="en-US" sz="1800" dirty="0" smtClean="0">
                      <a:sym typeface="Symbol" pitchFamily="18" charset="2"/>
                    </a:rPr>
                    <a:t>(</a:t>
                  </a:r>
                  <a:r>
                    <a:rPr lang="en-US" altLang="en-US" sz="1800" dirty="0">
                      <a:solidFill>
                        <a:schemeClr val="hlink"/>
                      </a:solidFill>
                      <a:sym typeface="Symbol" pitchFamily="18" charset="2"/>
                    </a:rPr>
                    <a:t>energy form</a:t>
                  </a:r>
                  <a:r>
                    <a:rPr lang="en-US" altLang="en-US" sz="1800" dirty="0">
                      <a:sym typeface="Symbol" pitchFamily="18" charset="2"/>
                    </a:rPr>
                    <a:t>)</a:t>
                  </a:r>
                </a:p>
              </p:txBody>
            </p:sp>
          </mc:Choice>
          <mc:Fallback xmlns="">
            <p:sp>
              <p:nvSpPr>
                <p:cNvPr id="13" name="Rectangle 21"/>
                <p:cNvSpPr>
                  <a:spLocks noRot="1" noChangeAspect="1" noMove="1" noResize="1" noEditPoints="1" noAdjustHandles="1" noChangeArrowheads="1" noChangeShapeType="1" noTextEdit="1"/>
                </p:cNvSpPr>
                <p:nvPr/>
              </p:nvSpPr>
              <p:spPr bwMode="auto">
                <a:xfrm>
                  <a:off x="1939" y="3226"/>
                  <a:ext cx="1370" cy="456"/>
                </a:xfrm>
                <a:prstGeom prst="rect">
                  <a:avLst/>
                </a:prstGeom>
                <a:blipFill>
                  <a:blip r:embed="rId7"/>
                  <a:stretch>
                    <a:fillRect b="-23881"/>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0978">
                                            <p:txEl>
                                              <p:pRg st="1" end="1"/>
                                            </p:txEl>
                                          </p:spTgt>
                                        </p:tgtEl>
                                        <p:attrNameLst>
                                          <p:attrName>style.visibility</p:attrName>
                                        </p:attrNameLst>
                                      </p:cBhvr>
                                      <p:to>
                                        <p:strVal val="visible"/>
                                      </p:to>
                                    </p:set>
                                    <p:anim calcmode="lin" valueType="num">
                                      <p:cBhvr additive="base">
                                        <p:cTn id="7" dur="500" fill="hold"/>
                                        <p:tgtEl>
                                          <p:spTgt spid="1150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0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0978">
                                            <p:txEl>
                                              <p:pRg st="2" end="2"/>
                                            </p:txEl>
                                          </p:spTgt>
                                        </p:tgtEl>
                                        <p:attrNameLst>
                                          <p:attrName>style.visibility</p:attrName>
                                        </p:attrNameLst>
                                      </p:cBhvr>
                                      <p:to>
                                        <p:strVal val="visible"/>
                                      </p:to>
                                    </p:set>
                                    <p:anim calcmode="lin" valueType="num">
                                      <p:cBhvr additive="base">
                                        <p:cTn id="13" dur="500" fill="hold"/>
                                        <p:tgtEl>
                                          <p:spTgt spid="11509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0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0978">
                                            <p:txEl>
                                              <p:pRg st="3" end="3"/>
                                            </p:txEl>
                                          </p:spTgt>
                                        </p:tgtEl>
                                        <p:attrNameLst>
                                          <p:attrName>style.visibility</p:attrName>
                                        </p:attrNameLst>
                                      </p:cBhvr>
                                      <p:to>
                                        <p:strVal val="visible"/>
                                      </p:to>
                                    </p:set>
                                    <p:anim calcmode="lin" valueType="num">
                                      <p:cBhvr additive="base">
                                        <p:cTn id="19" dur="500" fill="hold"/>
                                        <p:tgtEl>
                                          <p:spTgt spid="11509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0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50978">
                                            <p:txEl>
                                              <p:pRg st="6" end="6"/>
                                            </p:txEl>
                                          </p:spTgt>
                                        </p:tgtEl>
                                        <p:attrNameLst>
                                          <p:attrName>style.visibility</p:attrName>
                                        </p:attrNameLst>
                                      </p:cBhvr>
                                      <p:to>
                                        <p:strVal val="visible"/>
                                      </p:to>
                                    </p:set>
                                    <p:anim calcmode="lin" valueType="num">
                                      <p:cBhvr additive="base">
                                        <p:cTn id="32" dur="500" fill="hold"/>
                                        <p:tgtEl>
                                          <p:spTgt spid="115097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509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97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5800" y="1339850"/>
            <a:ext cx="7772400" cy="3748088"/>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Aims: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a:t>
            </a:r>
            <a:r>
              <a:rPr lang="en-US" altLang="en-US" b="1">
                <a:solidFill>
                  <a:srgbClr val="000000"/>
                </a:solidFill>
              </a:rPr>
              <a:t>Aim 1: </a:t>
            </a:r>
            <a:r>
              <a:rPr lang="en-US" altLang="en-US">
                <a:solidFill>
                  <a:srgbClr val="000000"/>
                </a:solidFill>
              </a:rPr>
              <a:t>study of quantum phenomena introduces students to an exciting new world that is not experienced at the macroscopic level. The study of tunneling is a novel phenomenon not observed in macroscopic physics.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a:t>
            </a:r>
            <a:r>
              <a:rPr lang="en-US" altLang="en-US" b="1">
                <a:solidFill>
                  <a:srgbClr val="000000"/>
                </a:solidFill>
              </a:rPr>
              <a:t>Aim 6: </a:t>
            </a:r>
            <a:r>
              <a:rPr lang="en-US" altLang="en-US">
                <a:solidFill>
                  <a:srgbClr val="000000"/>
                </a:solidFill>
              </a:rPr>
              <a:t>the photoelectric effect can be investigated using LEDs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a:t>
            </a:r>
            <a:r>
              <a:rPr lang="en-US" altLang="en-US" b="1">
                <a:solidFill>
                  <a:srgbClr val="000000"/>
                </a:solidFill>
              </a:rPr>
              <a:t>Aim 9: </a:t>
            </a:r>
            <a:r>
              <a:rPr lang="en-US" altLang="en-US">
                <a:solidFill>
                  <a:srgbClr val="000000"/>
                </a:solidFill>
              </a:rPr>
              <a:t>the Bohr model is very successful with hydrogen but not of any use for other elements</a:t>
            </a:r>
            <a:endParaRPr lang="en-US" altLang="en-US" sz="3600">
              <a:solidFill>
                <a:srgbClr val="000000"/>
              </a:solidFill>
              <a:latin typeface="Segoe UI" pitchFamily="34" charset="0"/>
            </a:endParaRPr>
          </a:p>
        </p:txBody>
      </p:sp>
      <p:sp>
        <p:nvSpPr>
          <p:cNvPr id="819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 calcmode="lin" valueType="num">
                                      <p:cBhvr additive="base">
                                        <p:cTn id="25"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Heisenberg uncertainty principle</a:t>
            </a:r>
            <a:endParaRPr lang="en-US" altLang="en-US" dirty="0">
              <a:solidFill>
                <a:srgbClr val="000000"/>
              </a:solidFill>
              <a:cs typeface="Times New Roman" pitchFamily="18" charset="0"/>
              <a:sym typeface="Symbol" pitchFamily="18" charset="2"/>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To try to understand the uncertainty principle, imagine we have a stationary electron. Then </a:t>
            </a:r>
            <a:r>
              <a:rPr lang="en-US" altLang="en-US" i="1" dirty="0" err="1">
                <a:solidFill>
                  <a:srgbClr val="000000"/>
                </a:solidFill>
                <a:cs typeface="Times New Roman" pitchFamily="18" charset="0"/>
              </a:rPr>
              <a:t>p</a:t>
            </a:r>
            <a:r>
              <a:rPr lang="en-US" altLang="en-US" baseline="-25000" dirty="0" err="1">
                <a:solidFill>
                  <a:srgbClr val="000000"/>
                </a:solidFill>
                <a:cs typeface="Times New Roman" pitchFamily="18" charset="0"/>
              </a:rPr>
              <a:t>e</a:t>
            </a:r>
            <a:r>
              <a:rPr lang="en-US" altLang="en-US" dirty="0">
                <a:solidFill>
                  <a:srgbClr val="000000"/>
                </a:solidFill>
                <a:cs typeface="Times New Roman" pitchFamily="18" charset="0"/>
              </a:rPr>
              <a:t> = 0 (</a:t>
            </a:r>
            <a:r>
              <a:rPr lang="en-US" altLang="en-US" i="1" dirty="0" err="1">
                <a:solidFill>
                  <a:srgbClr val="000000"/>
                </a:solidFill>
                <a:cs typeface="Times New Roman" pitchFamily="18" charset="0"/>
              </a:rPr>
              <a:t>p</a:t>
            </a:r>
            <a:r>
              <a:rPr lang="en-US" altLang="en-US" baseline="-25000" dirty="0" err="1">
                <a:solidFill>
                  <a:srgbClr val="000000"/>
                </a:solidFill>
                <a:cs typeface="Times New Roman" pitchFamily="18" charset="0"/>
              </a:rPr>
              <a:t>e</a:t>
            </a:r>
            <a:r>
              <a:rPr lang="en-US" altLang="en-US" dirty="0">
                <a:solidFill>
                  <a:srgbClr val="000000"/>
                </a:solidFill>
                <a:cs typeface="Times New Roman" pitchFamily="18" charset="0"/>
              </a:rPr>
              <a:t> = </a:t>
            </a:r>
            <a:r>
              <a:rPr lang="en-US" altLang="en-US" i="1" dirty="0" err="1">
                <a:solidFill>
                  <a:srgbClr val="000000"/>
                </a:solidFill>
                <a:cs typeface="Times New Roman" pitchFamily="18" charset="0"/>
              </a:rPr>
              <a:t>m</a:t>
            </a:r>
            <a:r>
              <a:rPr lang="en-US" altLang="en-US" baseline="-25000" dirty="0" err="1">
                <a:solidFill>
                  <a:srgbClr val="000000"/>
                </a:solidFill>
                <a:cs typeface="Times New Roman" pitchFamily="18" charset="0"/>
              </a:rPr>
              <a:t>e</a:t>
            </a:r>
            <a:r>
              <a:rPr lang="en-US" altLang="en-US" i="1" dirty="0" err="1">
                <a:solidFill>
                  <a:srgbClr val="000000"/>
                </a:solidFill>
                <a:cs typeface="Times New Roman" pitchFamily="18" charset="0"/>
              </a:rPr>
              <a:t>v</a:t>
            </a:r>
            <a:r>
              <a:rPr lang="en-US" altLang="en-US" baseline="-25000" dirty="0" err="1">
                <a:solidFill>
                  <a:srgbClr val="000000"/>
                </a:solidFill>
                <a:cs typeface="Times New Roman" pitchFamily="18" charset="0"/>
              </a:rPr>
              <a:t>e</a:t>
            </a:r>
            <a:r>
              <a:rPr lang="en-US" altLang="en-US" dirty="0">
                <a:solidFill>
                  <a:srgbClr val="000000"/>
                </a:solidFill>
                <a:cs typeface="Times New Roman" pitchFamily="18" charset="0"/>
              </a:rPr>
              <a:t>).</a:t>
            </a:r>
            <a:endParaRPr lang="en-US" altLang="en-US" dirty="0">
              <a:sym typeface="Symbol" pitchFamily="18" charset="2"/>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But to “observe” its position we must “light it up” with at least one photon:</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From conservation of momentum we see that</a:t>
            </a:r>
          </a:p>
          <a:p>
            <a:pPr eaLnBrk="1" hangingPunct="1">
              <a:spcBef>
                <a:spcPct val="20000"/>
              </a:spcBef>
            </a:pPr>
            <a:r>
              <a:rPr lang="en-US" altLang="en-US" i="1" dirty="0">
                <a:solidFill>
                  <a:srgbClr val="000000"/>
                </a:solidFill>
                <a:cs typeface="Times New Roman" pitchFamily="18" charset="0"/>
              </a:rPr>
              <a:t>                   </a:t>
            </a:r>
            <a:r>
              <a:rPr lang="en-US" altLang="en-US" i="1" baseline="-25000" dirty="0">
                <a:solidFill>
                  <a:srgbClr val="000000"/>
                </a:solidFill>
                <a:cs typeface="Times New Roman" pitchFamily="18" charset="0"/>
              </a:rPr>
              <a:t>             </a:t>
            </a:r>
            <a:r>
              <a:rPr lang="en-US" altLang="en-US" i="1" dirty="0">
                <a:solidFill>
                  <a:srgbClr val="000000"/>
                </a:solidFill>
                <a:cs typeface="Times New Roman" pitchFamily="18" charset="0"/>
              </a:rPr>
              <a:t>P</a:t>
            </a:r>
            <a:r>
              <a:rPr lang="en-US" altLang="en-US" baseline="-25000" dirty="0">
                <a:solidFill>
                  <a:srgbClr val="000000"/>
                </a:solidFill>
                <a:cs typeface="Times New Roman" pitchFamily="18" charset="0"/>
              </a:rPr>
              <a:t>0</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P</a:t>
            </a:r>
            <a:r>
              <a:rPr lang="en-US" altLang="en-US" i="1" baseline="-25000" dirty="0">
                <a:solidFill>
                  <a:srgbClr val="000000"/>
                </a:solidFill>
                <a:cs typeface="Times New Roman" pitchFamily="18" charset="0"/>
              </a:rPr>
              <a:t>f	</a:t>
            </a:r>
            <a:endParaRPr lang="en-US" altLang="en-US" dirty="0">
              <a:solidFill>
                <a:srgbClr val="000000"/>
              </a:solidFill>
              <a:cs typeface="Times New Roman" pitchFamily="18" charset="0"/>
            </a:endParaRPr>
          </a:p>
          <a:p>
            <a:pPr eaLnBrk="1" hangingPunct="1">
              <a:spcBef>
                <a:spcPts val="575"/>
              </a:spcBef>
            </a:pPr>
            <a:endParaRPr lang="en-US" altLang="en-US" dirty="0" smtClean="0">
              <a:sym typeface="Symbol" pitchFamily="18" charset="2"/>
            </a:endParaRPr>
          </a:p>
          <a:p>
            <a:pPr eaLnBrk="1" hangingPunct="1">
              <a:spcBef>
                <a:spcPts val="575"/>
              </a:spcBef>
            </a:pPr>
            <a:endParaRPr lang="en-US" altLang="en-US" dirty="0">
              <a:sym typeface="Symbol" pitchFamily="18" charset="2"/>
            </a:endParaRPr>
          </a:p>
          <a:p>
            <a:pPr eaLnBrk="1" hangingPunct="1">
              <a:spcBef>
                <a:spcPts val="575"/>
              </a:spcBef>
            </a:pPr>
            <a:r>
              <a:rPr lang="en-US" altLang="en-US" dirty="0" smtClean="0">
                <a:sym typeface="Symbol" pitchFamily="18" charset="2"/>
              </a:rPr>
              <a:t></a:t>
            </a:r>
            <a:r>
              <a:rPr lang="en-US" altLang="en-US" dirty="0">
                <a:sym typeface="Symbol" pitchFamily="18" charset="2"/>
              </a:rPr>
              <a:t>Thus we see that </a:t>
            </a:r>
            <a:r>
              <a:rPr lang="en-US" altLang="en-US" i="1" dirty="0" smtClean="0">
                <a:sym typeface="Symbol" pitchFamily="18" charset="2"/>
              </a:rPr>
              <a:t>_____________________________ ____________________________________________</a:t>
            </a:r>
            <a:r>
              <a:rPr lang="en-US" altLang="en-US" dirty="0" smtClean="0">
                <a:sym typeface="Symbol" pitchFamily="18" charset="2"/>
              </a:rPr>
              <a:t>!</a:t>
            </a:r>
            <a:endParaRPr lang="en-US" altLang="en-US" dirty="0">
              <a:sym typeface="Symbol" pitchFamily="18" charset="2"/>
            </a:endParaRPr>
          </a:p>
          <a:p>
            <a:pPr eaLnBrk="1" hangingPunct="1">
              <a:spcBef>
                <a:spcPts val="575"/>
              </a:spcBef>
            </a:pPr>
            <a:r>
              <a:rPr lang="en-US" altLang="en-US" dirty="0">
                <a:sym typeface="Symbol" pitchFamily="18" charset="2"/>
              </a:rPr>
              <a:t>Obviously for large objects like baseballs, the change in momentum from a photon would be quite small.</a:t>
            </a:r>
          </a:p>
          <a:p>
            <a:pPr eaLnBrk="1" hangingPunct="1">
              <a:spcBef>
                <a:spcPct val="20000"/>
              </a:spcBef>
            </a:pPr>
            <a:endParaRPr lang="en-US" altLang="en-US" i="1" baseline="-25000" dirty="0">
              <a:solidFill>
                <a:srgbClr val="000000"/>
              </a:solidFill>
              <a:cs typeface="Times New Roman" pitchFamily="18" charset="0"/>
              <a:sym typeface="Symbol" pitchFamily="18" charset="2"/>
            </a:endParaRPr>
          </a:p>
        </p:txBody>
      </p:sp>
      <p:grpSp>
        <p:nvGrpSpPr>
          <p:cNvPr id="2" name="Group 8"/>
          <p:cNvGrpSpPr>
            <a:grpSpLocks/>
          </p:cNvGrpSpPr>
          <p:nvPr/>
        </p:nvGrpSpPr>
        <p:grpSpPr bwMode="auto">
          <a:xfrm>
            <a:off x="6180138" y="4148138"/>
            <a:ext cx="765175" cy="765175"/>
            <a:chOff x="694" y="3385"/>
            <a:chExt cx="482" cy="482"/>
          </a:xfrm>
        </p:grpSpPr>
        <p:sp>
          <p:nvSpPr>
            <p:cNvPr id="136201" name="Oval 9"/>
            <p:cNvSpPr>
              <a:spLocks noChangeArrowheads="1"/>
            </p:cNvSpPr>
            <p:nvPr/>
          </p:nvSpPr>
          <p:spPr bwMode="auto">
            <a:xfrm>
              <a:off x="694" y="3385"/>
              <a:ext cx="482" cy="482"/>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72712" name="Text Box 10"/>
            <p:cNvSpPr txBox="1">
              <a:spLocks noChangeArrowheads="1"/>
            </p:cNvSpPr>
            <p:nvPr/>
          </p:nvSpPr>
          <p:spPr bwMode="auto">
            <a:xfrm>
              <a:off x="824" y="3469"/>
              <a:ext cx="266" cy="288"/>
            </a:xfrm>
            <a:prstGeom prst="rect">
              <a:avLst/>
            </a:prstGeom>
            <a:noFill/>
            <a:ln w="9525">
              <a:noFill/>
              <a:miter lim="800000"/>
              <a:headEnd/>
              <a:tailEnd/>
            </a:ln>
          </p:spPr>
          <p:txBody>
            <a:bodyPr wrap="none">
              <a:spAutoFit/>
            </a:bodyPr>
            <a:lstStyle/>
            <a:p>
              <a:pPr eaLnBrk="1" hangingPunct="1"/>
              <a:r>
                <a:rPr lang="en-US" altLang="en-US"/>
                <a:t>e</a:t>
              </a:r>
              <a:r>
                <a:rPr lang="en-US" altLang="en-US" baseline="30000"/>
                <a:t>-</a:t>
              </a:r>
              <a:endParaRPr lang="en-US" altLang="en-US"/>
            </a:p>
          </p:txBody>
        </p:sp>
      </p:grpSp>
      <p:sp>
        <p:nvSpPr>
          <p:cNvPr id="136203" name="Freeform 11"/>
          <p:cNvSpPr>
            <a:spLocks/>
          </p:cNvSpPr>
          <p:nvPr/>
        </p:nvSpPr>
        <p:spPr bwMode="auto">
          <a:xfrm rot="10800000">
            <a:off x="6938963" y="4587875"/>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36204" name="Freeform 12"/>
          <p:cNvSpPr>
            <a:spLocks/>
          </p:cNvSpPr>
          <p:nvPr/>
        </p:nvSpPr>
        <p:spPr bwMode="auto">
          <a:xfrm>
            <a:off x="6958013" y="434975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7271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3026">
                                            <p:txEl>
                                              <p:pRg st="1" end="1"/>
                                            </p:txEl>
                                          </p:spTgt>
                                        </p:tgtEl>
                                        <p:attrNameLst>
                                          <p:attrName>style.visibility</p:attrName>
                                        </p:attrNameLst>
                                      </p:cBhvr>
                                      <p:to>
                                        <p:strVal val="visible"/>
                                      </p:to>
                                    </p:set>
                                    <p:anim calcmode="lin" valueType="num">
                                      <p:cBhvr additive="base">
                                        <p:cTn id="7" dur="500" fill="hold"/>
                                        <p:tgtEl>
                                          <p:spTgt spid="1153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3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153026">
                                            <p:txEl>
                                              <p:pRg st="2" end="2"/>
                                            </p:txEl>
                                          </p:spTgt>
                                        </p:tgtEl>
                                        <p:attrNameLst>
                                          <p:attrName>style.visibility</p:attrName>
                                        </p:attrNameLst>
                                      </p:cBhvr>
                                      <p:to>
                                        <p:strVal val="visible"/>
                                      </p:to>
                                    </p:set>
                                    <p:anim calcmode="lin" valueType="num">
                                      <p:cBhvr additive="base">
                                        <p:cTn id="18" dur="500" fill="hold"/>
                                        <p:tgtEl>
                                          <p:spTgt spid="115302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53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153026">
                                            <p:txEl>
                                              <p:pRg st="3" end="3"/>
                                            </p:txEl>
                                          </p:spTgt>
                                        </p:tgtEl>
                                        <p:attrNameLst>
                                          <p:attrName>style.visibility</p:attrName>
                                        </p:attrNameLst>
                                      </p:cBhvr>
                                      <p:to>
                                        <p:strVal val="visible"/>
                                      </p:to>
                                    </p:set>
                                    <p:anim calcmode="lin" valueType="num">
                                      <p:cBhvr additive="base">
                                        <p:cTn id="24" dur="500" fill="hold"/>
                                        <p:tgtEl>
                                          <p:spTgt spid="115302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53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153026">
                                            <p:txEl>
                                              <p:pRg st="4" end="4"/>
                                            </p:txEl>
                                          </p:spTgt>
                                        </p:tgtEl>
                                        <p:attrNameLst>
                                          <p:attrName>style.visibility</p:attrName>
                                        </p:attrNameLst>
                                      </p:cBhvr>
                                      <p:to>
                                        <p:strVal val="visible"/>
                                      </p:to>
                                    </p:set>
                                    <p:anim calcmode="lin" valueType="num">
                                      <p:cBhvr additive="base">
                                        <p:cTn id="30" dur="500" fill="hold"/>
                                        <p:tgtEl>
                                          <p:spTgt spid="115302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53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36203"/>
                                        </p:tgtEl>
                                        <p:attrNameLst>
                                          <p:attrName>style.visibility</p:attrName>
                                        </p:attrNameLst>
                                      </p:cBhvr>
                                      <p:to>
                                        <p:strVal val="visible"/>
                                      </p:to>
                                    </p:set>
                                    <p:animEffect transition="in" filter="wipe(right)">
                                      <p:cBhvr>
                                        <p:cTn id="36" dur="500"/>
                                        <p:tgtEl>
                                          <p:spTgt spid="136203"/>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par>
                          <p:cTn id="37" fill="hold" nodeType="afterGroup">
                            <p:stCondLst>
                              <p:cond delay="500"/>
                            </p:stCondLst>
                            <p:childTnLst>
                              <p:par>
                                <p:cTn id="38" presetID="22" presetClass="exit" presetSubtype="2" fill="hold" grpId="1" nodeType="afterEffect">
                                  <p:stCondLst>
                                    <p:cond delay="0"/>
                                  </p:stCondLst>
                                  <p:childTnLst>
                                    <p:animEffect transition="out" filter="wipe(right)">
                                      <p:cBhvr>
                                        <p:cTn id="39" dur="500"/>
                                        <p:tgtEl>
                                          <p:spTgt spid="136203"/>
                                        </p:tgtEl>
                                      </p:cBhvr>
                                    </p:animEffect>
                                    <p:set>
                                      <p:cBhvr>
                                        <p:cTn id="40" dur="1" fill="hold">
                                          <p:stCondLst>
                                            <p:cond delay="499"/>
                                          </p:stCondLst>
                                        </p:cTn>
                                        <p:tgtEl>
                                          <p:spTgt spid="136203"/>
                                        </p:tgtEl>
                                        <p:attrNameLst>
                                          <p:attrName>style.visibility</p:attrName>
                                        </p:attrNameLst>
                                      </p:cBhvr>
                                      <p:to>
                                        <p:strVal val="hidden"/>
                                      </p:to>
                                    </p:set>
                                  </p:childTnLst>
                                </p:cTn>
                              </p:par>
                              <p:par>
                                <p:cTn id="41" presetID="35" presetClass="path" presetSubtype="0" fill="hold" nodeType="withEffect">
                                  <p:stCondLst>
                                    <p:cond delay="0"/>
                                  </p:stCondLst>
                                  <p:childTnLst>
                                    <p:animMotion origin="layout" path="M 1.66667E-6 1.85185E-6 L -0.79393 1.85185E-6 " pathEditMode="relative" rAng="0" ptsTypes="AA">
                                      <p:cBhvr>
                                        <p:cTn id="42" dur="5000" fill="hold"/>
                                        <p:tgtEl>
                                          <p:spTgt spid="2"/>
                                        </p:tgtEl>
                                        <p:attrNameLst>
                                          <p:attrName>ppt_x</p:attrName>
                                          <p:attrName>ppt_y</p:attrName>
                                        </p:attrNameLst>
                                      </p:cBhvr>
                                      <p:rCtr x="-397" y="0"/>
                                    </p:animMotion>
                                  </p:childTnLst>
                                </p:cTn>
                              </p:par>
                              <p:par>
                                <p:cTn id="43" presetID="22" presetClass="entr" presetSubtype="8" fill="hold" grpId="0" nodeType="withEffect">
                                  <p:stCondLst>
                                    <p:cond delay="0"/>
                                  </p:stCondLst>
                                  <p:childTnLst>
                                    <p:set>
                                      <p:cBhvr>
                                        <p:cTn id="44" dur="1" fill="hold">
                                          <p:stCondLst>
                                            <p:cond delay="0"/>
                                          </p:stCondLst>
                                        </p:cTn>
                                        <p:tgtEl>
                                          <p:spTgt spid="136204"/>
                                        </p:tgtEl>
                                        <p:attrNameLst>
                                          <p:attrName>style.visibility</p:attrName>
                                        </p:attrNameLst>
                                      </p:cBhvr>
                                      <p:to>
                                        <p:strVal val="visible"/>
                                      </p:to>
                                    </p:set>
                                    <p:animEffect transition="in" filter="wipe(left)">
                                      <p:cBhvr>
                                        <p:cTn id="45" dur="500"/>
                                        <p:tgtEl>
                                          <p:spTgt spid="136204"/>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par>
                                <p:cTn id="46" presetID="22" presetClass="exit" presetSubtype="8" fill="hold" grpId="1" nodeType="withEffect">
                                  <p:stCondLst>
                                    <p:cond delay="0"/>
                                  </p:stCondLst>
                                  <p:childTnLst>
                                    <p:animEffect transition="out" filter="wipe(left)">
                                      <p:cBhvr>
                                        <p:cTn id="47" dur="500"/>
                                        <p:tgtEl>
                                          <p:spTgt spid="136204"/>
                                        </p:tgtEl>
                                      </p:cBhvr>
                                    </p:animEffect>
                                    <p:set>
                                      <p:cBhvr>
                                        <p:cTn id="48" dur="1" fill="hold">
                                          <p:stCondLst>
                                            <p:cond delay="499"/>
                                          </p:stCondLst>
                                        </p:cTn>
                                        <p:tgtEl>
                                          <p:spTgt spid="13620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153026">
                                            <p:txEl>
                                              <p:pRg st="7" end="7"/>
                                            </p:txEl>
                                          </p:spTgt>
                                        </p:tgtEl>
                                        <p:attrNameLst>
                                          <p:attrName>style.visibility</p:attrName>
                                        </p:attrNameLst>
                                      </p:cBhvr>
                                      <p:to>
                                        <p:strVal val="visible"/>
                                      </p:to>
                                    </p:set>
                                    <p:anim calcmode="lin" valueType="num">
                                      <p:cBhvr additive="base">
                                        <p:cTn id="53" dur="500" fill="hold"/>
                                        <p:tgtEl>
                                          <p:spTgt spid="115302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530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153026">
                                            <p:txEl>
                                              <p:pRg st="8" end="8"/>
                                            </p:txEl>
                                          </p:spTgt>
                                        </p:tgtEl>
                                        <p:attrNameLst>
                                          <p:attrName>style.visibility</p:attrName>
                                        </p:attrNameLst>
                                      </p:cBhvr>
                                      <p:to>
                                        <p:strVal val="visible"/>
                                      </p:to>
                                    </p:set>
                                    <p:anim calcmode="lin" valueType="num">
                                      <p:cBhvr additive="base">
                                        <p:cTn id="59" dur="500" fill="hold"/>
                                        <p:tgtEl>
                                          <p:spTgt spid="1153026">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530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animBg="1"/>
      <p:bldP spid="136203" grpId="1" animBg="1"/>
      <p:bldP spid="136204" grpId="0" animBg="1"/>
      <p:bldP spid="13620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55082" name="Rectangle 10"/>
              <p:cNvSpPr>
                <a:spLocks noChangeArrowheads="1"/>
              </p:cNvSpPr>
              <p:nvPr/>
            </p:nvSpPr>
            <p:spPr bwMode="auto">
              <a:xfrm>
                <a:off x="674688" y="1749425"/>
                <a:ext cx="7772400" cy="5108575"/>
              </a:xfrm>
              <a:prstGeom prst="rect">
                <a:avLst/>
              </a:prstGeom>
              <a:solidFill>
                <a:srgbClr val="FFFFCC"/>
              </a:solidFill>
              <a:ln w="9525">
                <a:noFill/>
                <a:miter lim="800000"/>
                <a:headEnd/>
                <a:tailEnd/>
              </a:ln>
            </p:spPr>
            <p:txBody>
              <a:bodyPr/>
              <a:lstStyle/>
              <a:p>
                <a:pPr eaLnBrk="1" hangingPunct="1">
                  <a:spcBef>
                    <a:spcPct val="20000"/>
                  </a:spcBef>
                </a:pPr>
                <a:r>
                  <a:rPr lang="en-US" altLang="en-US" dirty="0" smtClean="0">
                    <a:sym typeface="Symbol" pitchFamily="18" charset="2"/>
                  </a:rPr>
                  <a:t>EXAMPLE: An electron and a jet fighter are observed to have equal speeds of 500. m s</a:t>
                </a:r>
                <a:r>
                  <a:rPr lang="en-US" altLang="en-US" baseline="30000" dirty="0">
                    <a:sym typeface="Symbol" pitchFamily="18" charset="2"/>
                  </a:rPr>
                  <a:t>-1</a:t>
                </a:r>
                <a:r>
                  <a:rPr lang="en-US" altLang="en-US" dirty="0">
                    <a:sym typeface="Symbol" pitchFamily="18" charset="2"/>
                  </a:rPr>
                  <a:t>, accurate to within 0.0200%. What is the minimum uncertainty in the position of each if the mass of the jet is 1.00 metric ton?</a:t>
                </a:r>
              </a:p>
              <a:p>
                <a:pPr eaLnBrk="1" hangingPunct="1">
                  <a:spcBef>
                    <a:spcPct val="20000"/>
                  </a:spcBef>
                </a:pPr>
                <a:r>
                  <a:rPr lang="en-US" altLang="en-US" dirty="0">
                    <a:sym typeface="Symbol" pitchFamily="18" charset="2"/>
                  </a:rPr>
                  <a:t>SOLUTION: First find the uncertainty in </a:t>
                </a:r>
                <a14:m>
                  <m:oMath xmlns:m="http://schemas.openxmlformats.org/officeDocument/2006/math">
                    <m:r>
                      <a:rPr lang="en-US" altLang="en-US" i="1" dirty="0" smtClean="0">
                        <a:latin typeface="Cambria Math" panose="02040503050406030204" pitchFamily="18" charset="0"/>
                        <a:sym typeface="Symbol" pitchFamily="18" charset="2"/>
                      </a:rPr>
                      <m:t>𝑣</m:t>
                    </m:r>
                  </m:oMath>
                </a14:m>
                <a:r>
                  <a:rPr lang="en-US" altLang="en-US" dirty="0">
                    <a:sym typeface="Symbol" pitchFamily="18" charset="2"/>
                  </a:rPr>
                  <a:t>:</a:t>
                </a:r>
              </a:p>
              <a:p>
                <a:pPr eaLnBrk="1" hangingPunct="1">
                  <a:spcBef>
                    <a:spcPct val="20000"/>
                  </a:spcBef>
                </a:pPr>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cs typeface="Courier New" pitchFamily="49" charset="0"/>
                        <a:sym typeface="Symbol" pitchFamily="18" charset="2"/>
                      </a:rPr>
                      <m:t>𝑣</m:t>
                    </m:r>
                    <m:r>
                      <a:rPr lang="en-US" altLang="en-US" i="1" dirty="0">
                        <a:latin typeface="Cambria Math" panose="02040503050406030204" pitchFamily="18" charset="0"/>
                        <a:cs typeface="Courier New" pitchFamily="49" charset="0"/>
                        <a:sym typeface="Symbol" pitchFamily="18" charset="2"/>
                      </a:rPr>
                      <m:t>=0.000200(500.)=0.100</m:t>
                    </m:r>
                  </m:oMath>
                </a14:m>
                <a:r>
                  <a:rPr lang="en-US" altLang="en-US" dirty="0">
                    <a:cs typeface="Courier New" pitchFamily="49" charset="0"/>
                    <a:sym typeface="Symbol" pitchFamily="18" charset="2"/>
                  </a:rPr>
                  <a:t> </a:t>
                </a:r>
                <a:r>
                  <a:rPr lang="en-US" altLang="en-US" dirty="0" smtClean="0">
                    <a:cs typeface="Courier New" pitchFamily="49" charset="0"/>
                    <a:sym typeface="Symbol" pitchFamily="18" charset="2"/>
                  </a:rPr>
                  <a:t>ms</a:t>
                </a:r>
                <a:r>
                  <a:rPr lang="en-US" altLang="en-US" baseline="30000" dirty="0" smtClean="0">
                    <a:cs typeface="Courier New" pitchFamily="49" charset="0"/>
                    <a:sym typeface="Symbol" pitchFamily="18" charset="2"/>
                  </a:rPr>
                  <a:t>-1</a:t>
                </a:r>
                <a:r>
                  <a:rPr lang="en-US" altLang="en-US" dirty="0">
                    <a:cs typeface="Courier New" pitchFamily="49" charset="0"/>
                    <a:sym typeface="Symbol" pitchFamily="18" charset="2"/>
                  </a:rPr>
                  <a:t>.</a:t>
                </a:r>
              </a:p>
              <a:p>
                <a:pPr eaLnBrk="1" hangingPunct="1">
                  <a:spcBef>
                    <a:spcPct val="20000"/>
                  </a:spcBef>
                </a:pPr>
                <a:r>
                  <a:rPr lang="en-US" altLang="en-US" dirty="0">
                    <a:sym typeface="Symbol" pitchFamily="18" charset="2"/>
                  </a:rPr>
                  <a:t>From Heisenberg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rPr>
                      <m:t>𝑥</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h</m:t>
                        </m:r>
                      </m:num>
                      <m:den>
                        <m:r>
                          <a:rPr lang="en-US" altLang="en-US" sz="2000" i="1" dirty="0">
                            <a:latin typeface="Cambria Math" panose="02040503050406030204" pitchFamily="18" charset="0"/>
                          </a:rPr>
                          <m:t>4</m:t>
                        </m:r>
                        <m:r>
                          <a:rPr lang="en-US" altLang="en-US" sz="2000" i="1" dirty="0" smtClean="0">
                            <a:latin typeface="Cambria Math" panose="02040503050406030204" pitchFamily="18" charset="0"/>
                            <a:ea typeface="Cambria Math" panose="02040503050406030204" pitchFamily="18" charset="0"/>
                          </a:rPr>
                          <m:t>𝜋</m:t>
                        </m:r>
                        <m:r>
                          <m:rPr>
                            <m:sty m:val="p"/>
                          </m:rPr>
                          <a:rPr lang="el-GR" altLang="en-US" sz="2000" i="1" dirty="0" smtClean="0">
                            <a:latin typeface="Cambria Math" panose="02040503050406030204" pitchFamily="18" charset="0"/>
                            <a:ea typeface="Cambria Math" panose="02040503050406030204" pitchFamily="18" charset="0"/>
                            <a:sym typeface="Symbol" pitchFamily="18" charset="2"/>
                          </a:rPr>
                          <m:t>Δ</m:t>
                        </m:r>
                        <m:r>
                          <a:rPr lang="en-US" altLang="en-US" sz="2000" i="1" dirty="0">
                            <a:latin typeface="Cambria Math" panose="02040503050406030204" pitchFamily="18" charset="0"/>
                            <a:cs typeface="Courier New" pitchFamily="49" charset="0"/>
                          </a:rPr>
                          <m:t>𝑝</m:t>
                        </m:r>
                      </m:den>
                    </m:f>
                    <m:r>
                      <a:rPr lang="en-US" altLang="en-US" sz="2000" i="1" dirty="0" smtClean="0">
                        <a:latin typeface="Cambria Math" panose="02040503050406030204" pitchFamily="18" charset="0"/>
                      </a:rPr>
                      <m:t>=</m:t>
                    </m:r>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h</m:t>
                        </m:r>
                      </m:num>
                      <m:den>
                        <m:r>
                          <a:rPr lang="en-US" altLang="en-US" sz="2000" i="1" dirty="0">
                            <a:latin typeface="Cambria Math" panose="02040503050406030204" pitchFamily="18" charset="0"/>
                          </a:rPr>
                          <m:t>4</m:t>
                        </m:r>
                        <m:r>
                          <a:rPr lang="en-US" altLang="en-US" sz="2000" i="1" dirty="0" smtClean="0">
                            <a:latin typeface="Cambria Math" panose="02040503050406030204" pitchFamily="18" charset="0"/>
                            <a:ea typeface="Cambria Math" panose="02040503050406030204" pitchFamily="18" charset="0"/>
                          </a:rPr>
                          <m:t>𝜋</m:t>
                        </m:r>
                        <m:r>
                          <a:rPr lang="en-US" altLang="en-US" sz="2000" i="1" dirty="0">
                            <a:latin typeface="Cambria Math" panose="02040503050406030204" pitchFamily="18" charset="0"/>
                            <a:sym typeface="Symbol" pitchFamily="18" charset="2"/>
                          </a:rPr>
                          <m:t>𝑚</m:t>
                        </m:r>
                        <m:r>
                          <m:rPr>
                            <m:sty m:val="p"/>
                          </m:rPr>
                          <a:rPr lang="el-GR" altLang="en-US" sz="2000" i="1" dirty="0" smtClean="0">
                            <a:latin typeface="Cambria Math" panose="02040503050406030204" pitchFamily="18" charset="0"/>
                            <a:ea typeface="Cambria Math" panose="02040503050406030204" pitchFamily="18" charset="0"/>
                            <a:sym typeface="Symbol" pitchFamily="18" charset="2"/>
                          </a:rPr>
                          <m:t>Δ</m:t>
                        </m:r>
                        <m:r>
                          <a:rPr lang="en-US" altLang="en-US" sz="2000" i="1" dirty="0">
                            <a:latin typeface="Cambria Math" panose="02040503050406030204" pitchFamily="18" charset="0"/>
                            <a:cs typeface="Courier New" pitchFamily="49" charset="0"/>
                          </a:rPr>
                          <m:t>𝑣</m:t>
                        </m:r>
                      </m:den>
                    </m:f>
                    <m:r>
                      <a:rPr lang="en-US" altLang="en-US" sz="2000" i="1" dirty="0">
                        <a:latin typeface="Cambria Math" panose="02040503050406030204" pitchFamily="18" charset="0"/>
                        <a:sym typeface="Symbol" pitchFamily="18" charset="2"/>
                      </a:rPr>
                      <m:t>.</m:t>
                    </m:r>
                  </m:oMath>
                </a14:m>
                <a:endParaRPr lang="en-US" altLang="en-US" dirty="0">
                  <a:sym typeface="Symbol" pitchFamily="18" charset="2"/>
                </a:endParaRPr>
              </a:p>
              <a:p>
                <a:pPr eaLnBrk="1" hangingPunct="1">
                  <a:spcBef>
                    <a:spcPts val="0"/>
                  </a:spcBef>
                </a:pPr>
                <a:r>
                  <a:rPr lang="en-US" altLang="en-US" dirty="0">
                    <a:sym typeface="Symbol" pitchFamily="18" charset="2"/>
                  </a:rPr>
                  <a:t>For the jet </a:t>
                </a:r>
                <a:endParaRPr lang="en-US" altLang="en-US" dirty="0" smtClean="0">
                  <a:sym typeface="Symbol" pitchFamily="18" charset="2"/>
                </a:endParaRPr>
              </a:p>
              <a:p>
                <a:pPr eaLnBrk="1" hangingPunct="1">
                  <a:spcBef>
                    <a:spcPts val="600"/>
                  </a:spcBef>
                  <a:spcAft>
                    <a:spcPts val="600"/>
                  </a:spcAft>
                </a:pPr>
                <a:r>
                  <a:rPr lang="en-US" altLang="en-US" sz="2000" dirty="0">
                    <a:ea typeface="Cambria Math" panose="02040503050406030204" pitchFamily="18" charset="0"/>
                    <a:sym typeface="Symbol" pitchFamily="18" charset="2"/>
                  </a:rPr>
                  <a:t>	</a:t>
                </a:r>
                <a:r>
                  <a:rPr lang="en-US" altLang="en-US" sz="2000" dirty="0" smtClean="0">
                    <a:ea typeface="Cambria Math" panose="02040503050406030204" pitchFamily="18" charset="0"/>
                    <a:sym typeface="Symbol" pitchFamily="18" charset="2"/>
                  </a:rPr>
                  <a:t>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rPr>
                      <m:t>𝑥</m:t>
                    </m:r>
                    <m:r>
                      <a:rPr lang="en-US" altLang="en-US" sz="2000" i="1" dirty="0">
                        <a:latin typeface="Cambria Math" panose="02040503050406030204" pitchFamily="18" charset="0"/>
                        <a:sym typeface="Symbol" pitchFamily="18" charset="2"/>
                      </a:rPr>
                      <m:t>=</m:t>
                    </m:r>
                  </m:oMath>
                </a14:m>
                <a:endParaRPr lang="en-US" altLang="en-US" dirty="0">
                  <a:sym typeface="Symbol" pitchFamily="18" charset="2"/>
                </a:endParaRPr>
              </a:p>
              <a:p>
                <a:pPr eaLnBrk="1" hangingPunct="1">
                  <a:spcBef>
                    <a:spcPts val="0"/>
                  </a:spcBef>
                </a:pPr>
                <a:r>
                  <a:rPr lang="en-US" altLang="en-US" dirty="0">
                    <a:sym typeface="Symbol" pitchFamily="18" charset="2"/>
                  </a:rPr>
                  <a:t>For the electron </a:t>
                </a:r>
              </a:p>
              <a:p>
                <a:pPr eaLnBrk="1" hangingPunct="1">
                  <a:spcBef>
                    <a:spcPts val="600"/>
                  </a:spcBef>
                  <a:spcAft>
                    <a:spcPts val="600"/>
                  </a:spcAft>
                </a:pPr>
                <a:r>
                  <a:rPr lang="en-US" altLang="en-US" dirty="0">
                    <a:cs typeface="Courier New" pitchFamily="49" charset="0"/>
                  </a:rPr>
                  <a:t> </a:t>
                </a:r>
                <a:r>
                  <a:rPr lang="en-US" altLang="en-US" dirty="0" smtClean="0">
                    <a:cs typeface="Courier New" pitchFamily="49" charset="0"/>
                  </a:rPr>
                  <a:t>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rPr>
                      <m:t>𝑥</m:t>
                    </m:r>
                    <m:r>
                      <a:rPr lang="en-US" altLang="en-US" sz="2000" i="1" dirty="0">
                        <a:latin typeface="Cambria Math" panose="02040503050406030204" pitchFamily="18" charset="0"/>
                        <a:sym typeface="Symbol" pitchFamily="18" charset="2"/>
                      </a:rPr>
                      <m:t>=</m:t>
                    </m:r>
                  </m:oMath>
                </a14:m>
                <a:endParaRPr lang="en-US" altLang="en-US" dirty="0">
                  <a:sym typeface="Symbol" pitchFamily="18" charset="2"/>
                </a:endParaRPr>
              </a:p>
              <a:p>
                <a:pPr eaLnBrk="1" hangingPunct="1">
                  <a:spcBef>
                    <a:spcPct val="20000"/>
                  </a:spcBef>
                </a:pPr>
                <a:r>
                  <a:rPr lang="en-US" altLang="en-US" dirty="0">
                    <a:sym typeface="Symbol" pitchFamily="18" charset="2"/>
                  </a:rPr>
                  <a:t> </a:t>
                </a:r>
              </a:p>
            </p:txBody>
          </p:sp>
        </mc:Choice>
        <mc:Fallback xmlns="">
          <p:sp>
            <p:nvSpPr>
              <p:cNvPr id="1155082" name="Rectangle 10"/>
              <p:cNvSpPr>
                <a:spLocks noRot="1" noChangeAspect="1" noMove="1" noResize="1" noEditPoints="1" noAdjustHandles="1" noChangeArrowheads="1" noChangeShapeType="1" noTextEdit="1"/>
              </p:cNvSpPr>
              <p:nvPr/>
            </p:nvSpPr>
            <p:spPr bwMode="auto">
              <a:xfrm>
                <a:off x="674688" y="1749425"/>
                <a:ext cx="7772400" cy="5108575"/>
              </a:xfrm>
              <a:prstGeom prst="rect">
                <a:avLst/>
              </a:prstGeom>
              <a:blipFill>
                <a:blip r:embed="rId5"/>
                <a:stretch>
                  <a:fillRect l="-1255" t="-835" r="-1412"/>
                </a:stretch>
              </a:blipFill>
              <a:ln w="9525">
                <a:noFill/>
                <a:miter lim="800000"/>
                <a:headEnd/>
                <a:tailEnd/>
              </a:ln>
            </p:spPr>
            <p:txBody>
              <a:bodyPr/>
              <a:lstStyle/>
              <a:p>
                <a:r>
                  <a:rPr lang="en-US">
                    <a:noFill/>
                  </a:rPr>
                  <a:t> </a:t>
                </a:r>
              </a:p>
            </p:txBody>
          </p:sp>
        </mc:Fallback>
      </mc:AlternateContent>
      <p:sp>
        <p:nvSpPr>
          <p:cNvPr id="7373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
        <p:nvSpPr>
          <p:cNvPr id="73732"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a:t>
            </a:r>
            <a:endParaRPr lang="en-US" altLang="en-US">
              <a:solidFill>
                <a:srgbClr val="000000"/>
              </a:solidFill>
              <a:cs typeface="Times New Roman" pitchFamily="18"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5082">
                                            <p:txEl>
                                              <p:pRg st="0" end="0"/>
                                            </p:txEl>
                                          </p:spTgt>
                                        </p:tgtEl>
                                        <p:attrNameLst>
                                          <p:attrName>style.visibility</p:attrName>
                                        </p:attrNameLst>
                                      </p:cBhvr>
                                      <p:to>
                                        <p:strVal val="visible"/>
                                      </p:to>
                                    </p:set>
                                    <p:anim calcmode="lin" valueType="num">
                                      <p:cBhvr additive="base">
                                        <p:cTn id="7" dur="500" fill="hold"/>
                                        <p:tgtEl>
                                          <p:spTgt spid="1155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82">
                                            <p:txEl>
                                              <p:pRg st="1" end="1"/>
                                            </p:txEl>
                                          </p:spTgt>
                                        </p:tgtEl>
                                        <p:attrNameLst>
                                          <p:attrName>style.visibility</p:attrName>
                                        </p:attrNameLst>
                                      </p:cBhvr>
                                      <p:to>
                                        <p:strVal val="visible"/>
                                      </p:to>
                                    </p:set>
                                    <p:anim calcmode="lin" valueType="num">
                                      <p:cBhvr additive="base">
                                        <p:cTn id="13" dur="500" fill="hold"/>
                                        <p:tgtEl>
                                          <p:spTgt spid="11550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82">
                                            <p:txEl>
                                              <p:pRg st="2" end="2"/>
                                            </p:txEl>
                                          </p:spTgt>
                                        </p:tgtEl>
                                        <p:attrNameLst>
                                          <p:attrName>style.visibility</p:attrName>
                                        </p:attrNameLst>
                                      </p:cBhvr>
                                      <p:to>
                                        <p:strVal val="visible"/>
                                      </p:to>
                                    </p:set>
                                    <p:anim calcmode="lin" valueType="num">
                                      <p:cBhvr additive="base">
                                        <p:cTn id="19" dur="500" fill="hold"/>
                                        <p:tgtEl>
                                          <p:spTgt spid="11550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082">
                                            <p:txEl>
                                              <p:pRg st="3" end="3"/>
                                            </p:txEl>
                                          </p:spTgt>
                                        </p:tgtEl>
                                        <p:attrNameLst>
                                          <p:attrName>style.visibility</p:attrName>
                                        </p:attrNameLst>
                                      </p:cBhvr>
                                      <p:to>
                                        <p:strVal val="visible"/>
                                      </p:to>
                                    </p:set>
                                    <p:anim calcmode="lin" valueType="num">
                                      <p:cBhvr additive="base">
                                        <p:cTn id="25" dur="500" fill="hold"/>
                                        <p:tgtEl>
                                          <p:spTgt spid="11550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0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5082">
                                            <p:txEl>
                                              <p:pRg st="4" end="4"/>
                                            </p:txEl>
                                          </p:spTgt>
                                        </p:tgtEl>
                                        <p:attrNameLst>
                                          <p:attrName>style.visibility</p:attrName>
                                        </p:attrNameLst>
                                      </p:cBhvr>
                                      <p:to>
                                        <p:strVal val="visible"/>
                                      </p:to>
                                    </p:set>
                                    <p:anim calcmode="lin" valueType="num">
                                      <p:cBhvr additive="base">
                                        <p:cTn id="31" dur="500" fill="hold"/>
                                        <p:tgtEl>
                                          <p:spTgt spid="11550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50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5082">
                                            <p:txEl>
                                              <p:pRg st="5" end="5"/>
                                            </p:txEl>
                                          </p:spTgt>
                                        </p:tgtEl>
                                        <p:attrNameLst>
                                          <p:attrName>style.visibility</p:attrName>
                                        </p:attrNameLst>
                                      </p:cBhvr>
                                      <p:to>
                                        <p:strVal val="visible"/>
                                      </p:to>
                                    </p:set>
                                    <p:anim calcmode="lin" valueType="num">
                                      <p:cBhvr additive="base">
                                        <p:cTn id="37" dur="500" fill="hold"/>
                                        <p:tgtEl>
                                          <p:spTgt spid="115508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50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55082">
                                            <p:txEl>
                                              <p:pRg st="6" end="6"/>
                                            </p:txEl>
                                          </p:spTgt>
                                        </p:tgtEl>
                                        <p:attrNameLst>
                                          <p:attrName>style.visibility</p:attrName>
                                        </p:attrNameLst>
                                      </p:cBhvr>
                                      <p:to>
                                        <p:strVal val="visible"/>
                                      </p:to>
                                    </p:set>
                                    <p:anim calcmode="lin" valueType="num">
                                      <p:cBhvr additive="base">
                                        <p:cTn id="43" dur="500" fill="hold"/>
                                        <p:tgtEl>
                                          <p:spTgt spid="115508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550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55082">
                                            <p:txEl>
                                              <p:pRg st="7" end="7"/>
                                            </p:txEl>
                                          </p:spTgt>
                                        </p:tgtEl>
                                        <p:attrNameLst>
                                          <p:attrName>style.visibility</p:attrName>
                                        </p:attrNameLst>
                                      </p:cBhvr>
                                      <p:to>
                                        <p:strVal val="visible"/>
                                      </p:to>
                                    </p:set>
                                    <p:anim calcmode="lin" valueType="num">
                                      <p:cBhvr additive="base">
                                        <p:cTn id="49" dur="500" fill="hold"/>
                                        <p:tgtEl>
                                          <p:spTgt spid="115508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550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55082">
                                            <p:txEl>
                                              <p:pRg st="8" end="8"/>
                                            </p:txEl>
                                          </p:spTgt>
                                        </p:tgtEl>
                                        <p:attrNameLst>
                                          <p:attrName>style.visibility</p:attrName>
                                        </p:attrNameLst>
                                      </p:cBhvr>
                                      <p:to>
                                        <p:strVal val="visible"/>
                                      </p:to>
                                    </p:set>
                                    <p:anim calcmode="lin" valueType="num">
                                      <p:cBhvr additive="base">
                                        <p:cTn id="55" dur="500" fill="hold"/>
                                        <p:tgtEl>
                                          <p:spTgt spid="115508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5508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57124" name="Rectangle 4"/>
              <p:cNvSpPr>
                <a:spLocks noChangeArrowheads="1"/>
              </p:cNvSpPr>
              <p:nvPr/>
            </p:nvSpPr>
            <p:spPr bwMode="auto">
              <a:xfrm>
                <a:off x="674688" y="1754188"/>
                <a:ext cx="7772400" cy="5103812"/>
              </a:xfrm>
              <a:prstGeom prst="rect">
                <a:avLst/>
              </a:prstGeom>
              <a:solidFill>
                <a:srgbClr val="FFFFCC"/>
              </a:solidFill>
              <a:ln w="9525">
                <a:noFill/>
                <a:miter lim="800000"/>
                <a:headEnd/>
                <a:tailEnd/>
              </a:ln>
            </p:spPr>
            <p:txBody>
              <a:bodyPr/>
              <a:lstStyle/>
              <a:p>
                <a:pPr eaLnBrk="1" hangingPunct="1">
                  <a:spcBef>
                    <a:spcPct val="20000"/>
                  </a:spcBef>
                </a:pPr>
                <a:r>
                  <a:rPr lang="en-US" altLang="en-US" dirty="0" smtClean="0">
                    <a:sym typeface="Symbol" pitchFamily="18" charset="2"/>
                  </a:rPr>
                  <a:t>EXAMPLE: An electron in an excited state has a      lifetime of 1.0010</a:t>
                </a:r>
                <a:r>
                  <a:rPr lang="en-US" altLang="en-US" baseline="30000" dirty="0">
                    <a:sym typeface="Symbol" pitchFamily="18" charset="2"/>
                  </a:rPr>
                  <a:t>-8</a:t>
                </a:r>
                <a:r>
                  <a:rPr lang="en-US" altLang="en-US" dirty="0">
                    <a:sym typeface="Symbol" pitchFamily="18" charset="2"/>
                  </a:rPr>
                  <a:t> seconds before it de-excites.</a:t>
                </a:r>
              </a:p>
              <a:p>
                <a:pPr eaLnBrk="1" hangingPunct="1">
                  <a:spcBef>
                    <a:spcPct val="20000"/>
                  </a:spcBef>
                </a:pPr>
                <a:r>
                  <a:rPr lang="en-US" altLang="en-US" dirty="0">
                    <a:sym typeface="Symbol" pitchFamily="18" charset="2"/>
                  </a:rPr>
                  <a:t>(a) What is the minimum uncertainty in the energy                   of the photon emitted on de-excitation?</a:t>
                </a:r>
              </a:p>
              <a:p>
                <a:pPr eaLnBrk="1" hangingPunct="1">
                  <a:spcBef>
                    <a:spcPct val="20000"/>
                  </a:spcBef>
                </a:pPr>
                <a:r>
                  <a:rPr lang="en-US" altLang="en-US" dirty="0" smtClean="0">
                    <a:sym typeface="Symbol" pitchFamily="18" charset="2"/>
                  </a:rPr>
                  <a:t>SOLUTION</a:t>
                </a:r>
                <a:r>
                  <a:rPr lang="en-US" altLang="en-US" dirty="0">
                    <a:sym typeface="Symbol" pitchFamily="18" charset="2"/>
                  </a:rPr>
                  <a:t>: </a:t>
                </a:r>
              </a:p>
              <a:p>
                <a:pPr eaLnBrk="1" hangingPunct="1">
                  <a:spcBef>
                    <a:spcPct val="20000"/>
                  </a:spcBef>
                </a:pPr>
                <a:r>
                  <a:rPr lang="en-US" altLang="en-US" dirty="0">
                    <a:sym typeface="Symbol" pitchFamily="18" charset="2"/>
                  </a:rPr>
                  <a:t>(a) Use the energy form of Heisenberg:</a:t>
                </a:r>
              </a:p>
              <a:p>
                <a:pPr eaLnBrk="1" hangingPunct="1">
                  <a:spcBef>
                    <a:spcPct val="20000"/>
                  </a:spcBef>
                </a:pPr>
                <a:r>
                  <a:rPr lang="en-US" altLang="en-US" dirty="0">
                    <a:cs typeface="Courier New" pitchFamily="49" charset="0"/>
                  </a:rPr>
                  <a:t>  Thus </a:t>
                </a:r>
                <a14:m>
                  <m:oMath xmlns:m="http://schemas.openxmlformats.org/officeDocument/2006/math">
                    <m:r>
                      <m:rPr>
                        <m:sty m:val="p"/>
                      </m:rPr>
                      <a:rPr lang="el-GR" altLang="en-US" i="1" dirty="0" smtClean="0">
                        <a:latin typeface="Cambria Math" panose="02040503050406030204" pitchFamily="18" charset="0"/>
                        <a:ea typeface="Cambria Math" panose="02040503050406030204" pitchFamily="18" charset="0"/>
                      </a:rPr>
                      <m:t>Δ</m:t>
                    </m:r>
                    <m:r>
                      <a:rPr lang="en-US" altLang="en-US" i="1" dirty="0">
                        <a:latin typeface="Cambria Math" panose="02040503050406030204" pitchFamily="18" charset="0"/>
                      </a:rPr>
                      <m:t>𝐸</m:t>
                    </m:r>
                    <m:r>
                      <m:rPr>
                        <m:sty m:val="p"/>
                      </m:rPr>
                      <a:rPr lang="el-GR" altLang="en-US" i="1" dirty="0" smtClean="0">
                        <a:latin typeface="Cambria Math" panose="02040503050406030204" pitchFamily="18" charset="0"/>
                        <a:ea typeface="Cambria Math" panose="02040503050406030204" pitchFamily="18" charset="0"/>
                      </a:rPr>
                      <m:t>Δ</m:t>
                    </m:r>
                    <m:r>
                      <a:rPr lang="en-US" altLang="en-US" i="1" dirty="0">
                        <a:latin typeface="Cambria Math" panose="02040503050406030204" pitchFamily="18" charset="0"/>
                        <a:cs typeface="Courier New" pitchFamily="49" charset="0"/>
                      </a:rPr>
                      <m:t>𝑡</m:t>
                    </m:r>
                    <m:r>
                      <a:rPr lang="en-US" altLang="en-US" i="1" dirty="0">
                        <a:latin typeface="Cambria Math" panose="02040503050406030204" pitchFamily="18" charset="0"/>
                        <a:sym typeface="Symbol" pitchFamily="18" charset="2"/>
                      </a:rPr>
                      <m:t>=</m:t>
                    </m:r>
                    <m:f>
                      <m:fPr>
                        <m:ctrlPr>
                          <a:rPr lang="en-US" altLang="en-US" i="1" dirty="0">
                            <a:latin typeface="Cambria Math" panose="02040503050406030204" pitchFamily="18" charset="0"/>
                          </a:rPr>
                        </m:ctrlPr>
                      </m:fPr>
                      <m:num>
                        <m:r>
                          <a:rPr lang="en-US" altLang="en-US" i="1" dirty="0">
                            <a:latin typeface="Cambria Math" panose="02040503050406030204" pitchFamily="18" charset="0"/>
                          </a:rPr>
                          <m:t>h</m:t>
                        </m:r>
                      </m:num>
                      <m:den>
                        <m:r>
                          <a:rPr lang="en-US" altLang="en-US" i="1" dirty="0">
                            <a:latin typeface="Cambria Math" panose="02040503050406030204" pitchFamily="18" charset="0"/>
                          </a:rPr>
                          <m:t>4</m:t>
                        </m:r>
                        <m:r>
                          <a:rPr lang="en-US" altLang="en-US" i="1" dirty="0" smtClean="0">
                            <a:latin typeface="Cambria Math" panose="02040503050406030204" pitchFamily="18" charset="0"/>
                            <a:ea typeface="Cambria Math" panose="02040503050406030204" pitchFamily="18" charset="0"/>
                          </a:rPr>
                          <m:t>𝜋</m:t>
                        </m:r>
                      </m:den>
                    </m:f>
                    <m:r>
                      <a:rPr lang="en-US" altLang="en-US" i="1" dirty="0">
                        <a:latin typeface="Cambria Math" panose="02040503050406030204" pitchFamily="18" charset="0"/>
                        <a:sym typeface="Symbol" pitchFamily="18" charset="2"/>
                      </a:rPr>
                      <m:t> </m:t>
                    </m:r>
                  </m:oMath>
                </a14:m>
                <a:r>
                  <a:rPr lang="en-US" altLang="en-US" dirty="0">
                    <a:sym typeface="Symbol" pitchFamily="18" charset="2"/>
                  </a:rPr>
                  <a:t>so </a:t>
                </a:r>
                <a:r>
                  <a:rPr lang="en-US" altLang="en-US" dirty="0" smtClean="0">
                    <a:sym typeface="Symbol" pitchFamily="18" charset="2"/>
                  </a:rPr>
                  <a:t>that	 </a:t>
                </a:r>
                <a:endParaRPr lang="en-US" altLang="en-US" i="1" dirty="0" smtClean="0">
                  <a:latin typeface="Cambria Math" panose="02040503050406030204" pitchFamily="18" charset="0"/>
                  <a:ea typeface="Cambria Math" panose="02040503050406030204" pitchFamily="18" charset="0"/>
                </a:endParaRPr>
              </a:p>
              <a:p>
                <a:pPr eaLnBrk="1" hangingPunct="1">
                  <a:spcBef>
                    <a:spcPct val="20000"/>
                  </a:spcBef>
                </a:pPr>
                <a:r>
                  <a:rPr lang="en-US" altLang="en-US" dirty="0" smtClean="0">
                    <a:sym typeface="Symbol" pitchFamily="18" charset="2"/>
                  </a:rPr>
                  <a:t> </a:t>
                </a:r>
                <a:endParaRPr lang="en-US" altLang="en-US" dirty="0">
                  <a:sym typeface="Symbol" pitchFamily="18" charset="2"/>
                </a:endParaRPr>
              </a:p>
            </p:txBody>
          </p:sp>
        </mc:Choice>
        <mc:Fallback xmlns="">
          <p:sp>
            <p:nvSpPr>
              <p:cNvPr id="1157124" name="Rectangle 4"/>
              <p:cNvSpPr>
                <a:spLocks noRot="1" noChangeAspect="1" noMove="1" noResize="1" noEditPoints="1" noAdjustHandles="1" noChangeArrowheads="1" noChangeShapeType="1" noTextEdit="1"/>
              </p:cNvSpPr>
              <p:nvPr/>
            </p:nvSpPr>
            <p:spPr bwMode="auto">
              <a:xfrm>
                <a:off x="674688" y="1754188"/>
                <a:ext cx="7772400" cy="5103812"/>
              </a:xfrm>
              <a:prstGeom prst="rect">
                <a:avLst/>
              </a:prstGeom>
              <a:blipFill>
                <a:blip r:embed="rId5"/>
                <a:stretch>
                  <a:fillRect l="-1255" t="-836" r="-10667"/>
                </a:stretch>
              </a:blipFill>
              <a:ln w="9525">
                <a:noFill/>
                <a:miter lim="800000"/>
                <a:headEnd/>
                <a:tailEnd/>
              </a:ln>
            </p:spPr>
            <p:txBody>
              <a:bodyPr/>
              <a:lstStyle/>
              <a:p>
                <a:r>
                  <a:rPr lang="en-US">
                    <a:noFill/>
                  </a:rPr>
                  <a:t> </a:t>
                </a:r>
              </a:p>
            </p:txBody>
          </p:sp>
        </mc:Fallback>
      </mc:AlternateContent>
      <p:sp>
        <p:nvSpPr>
          <p:cNvPr id="7475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
        <p:nvSpPr>
          <p:cNvPr id="74756"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a:t>
            </a:r>
            <a:endParaRPr lang="en-US" altLang="en-US">
              <a:solidFill>
                <a:srgbClr val="000000"/>
              </a:solidFill>
              <a:cs typeface="Times New Roman" pitchFamily="18"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24">
                                            <p:txEl>
                                              <p:pRg st="0" end="0"/>
                                            </p:txEl>
                                          </p:spTgt>
                                        </p:tgtEl>
                                        <p:attrNameLst>
                                          <p:attrName>style.visibility</p:attrName>
                                        </p:attrNameLst>
                                      </p:cBhvr>
                                      <p:to>
                                        <p:strVal val="visible"/>
                                      </p:to>
                                    </p:set>
                                    <p:anim calcmode="lin" valueType="num">
                                      <p:cBhvr additive="base">
                                        <p:cTn id="7" dur="500" fill="hold"/>
                                        <p:tgtEl>
                                          <p:spTgt spid="1157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7124">
                                            <p:txEl>
                                              <p:pRg st="1" end="1"/>
                                            </p:txEl>
                                          </p:spTgt>
                                        </p:tgtEl>
                                        <p:attrNameLst>
                                          <p:attrName>style.visibility</p:attrName>
                                        </p:attrNameLst>
                                      </p:cBhvr>
                                      <p:to>
                                        <p:strVal val="visible"/>
                                      </p:to>
                                    </p:set>
                                    <p:anim calcmode="lin" valueType="num">
                                      <p:cBhvr additive="base">
                                        <p:cTn id="13" dur="500" fill="hold"/>
                                        <p:tgtEl>
                                          <p:spTgt spid="11571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7124">
                                            <p:txEl>
                                              <p:pRg st="2" end="2"/>
                                            </p:txEl>
                                          </p:spTgt>
                                        </p:tgtEl>
                                        <p:attrNameLst>
                                          <p:attrName>style.visibility</p:attrName>
                                        </p:attrNameLst>
                                      </p:cBhvr>
                                      <p:to>
                                        <p:strVal val="visible"/>
                                      </p:to>
                                    </p:set>
                                    <p:anim calcmode="lin" valueType="num">
                                      <p:cBhvr additive="base">
                                        <p:cTn id="19" dur="500" fill="hold"/>
                                        <p:tgtEl>
                                          <p:spTgt spid="11571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7124">
                                            <p:txEl>
                                              <p:pRg st="3" end="3"/>
                                            </p:txEl>
                                          </p:spTgt>
                                        </p:tgtEl>
                                        <p:attrNameLst>
                                          <p:attrName>style.visibility</p:attrName>
                                        </p:attrNameLst>
                                      </p:cBhvr>
                                      <p:to>
                                        <p:strVal val="visible"/>
                                      </p:to>
                                    </p:set>
                                    <p:anim calcmode="lin" valueType="num">
                                      <p:cBhvr additive="base">
                                        <p:cTn id="25" dur="500" fill="hold"/>
                                        <p:tgtEl>
                                          <p:spTgt spid="11571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7124">
                                            <p:txEl>
                                              <p:pRg st="4" end="4"/>
                                            </p:txEl>
                                          </p:spTgt>
                                        </p:tgtEl>
                                        <p:attrNameLst>
                                          <p:attrName>style.visibility</p:attrName>
                                        </p:attrNameLst>
                                      </p:cBhvr>
                                      <p:to>
                                        <p:strVal val="visible"/>
                                      </p:to>
                                    </p:set>
                                    <p:anim calcmode="lin" valueType="num">
                                      <p:cBhvr additive="base">
                                        <p:cTn id="31" dur="500" fill="hold"/>
                                        <p:tgtEl>
                                          <p:spTgt spid="115712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71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7124">
                                            <p:txEl>
                                              <p:pRg st="5" end="5"/>
                                            </p:txEl>
                                          </p:spTgt>
                                        </p:tgtEl>
                                        <p:attrNameLst>
                                          <p:attrName>style.visibility</p:attrName>
                                        </p:attrNameLst>
                                      </p:cBhvr>
                                      <p:to>
                                        <p:strVal val="visible"/>
                                      </p:to>
                                    </p:set>
                                    <p:anim calcmode="lin" valueType="num">
                                      <p:cBhvr additive="base">
                                        <p:cTn id="37" dur="500" fill="hold"/>
                                        <p:tgtEl>
                                          <p:spTgt spid="115712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71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57124" name="Rectangle 4"/>
              <p:cNvSpPr>
                <a:spLocks noChangeArrowheads="1"/>
              </p:cNvSpPr>
              <p:nvPr/>
            </p:nvSpPr>
            <p:spPr bwMode="auto">
              <a:xfrm>
                <a:off x="674688" y="1754188"/>
                <a:ext cx="7772400" cy="4378480"/>
              </a:xfrm>
              <a:prstGeom prst="rect">
                <a:avLst/>
              </a:prstGeom>
              <a:solidFill>
                <a:srgbClr val="FFFFCC"/>
              </a:solidFill>
              <a:ln w="9525">
                <a:noFill/>
                <a:miter lim="800000"/>
                <a:headEnd/>
                <a:tailEnd/>
              </a:ln>
            </p:spPr>
            <p:txBody>
              <a:bodyPr/>
              <a:lstStyle/>
              <a:p>
                <a:pPr eaLnBrk="1" hangingPunct="1">
                  <a:spcBef>
                    <a:spcPct val="20000"/>
                  </a:spcBef>
                </a:pPr>
                <a:r>
                  <a:rPr lang="en-US" altLang="en-US" dirty="0" smtClean="0">
                    <a:sym typeface="Symbol" pitchFamily="18" charset="2"/>
                  </a:rPr>
                  <a:t>EXAMPLE: An electron in an excited state has a      lifetime of 1.0010</a:t>
                </a:r>
                <a:r>
                  <a:rPr lang="en-US" altLang="en-US" baseline="30000" dirty="0">
                    <a:sym typeface="Symbol" pitchFamily="18" charset="2"/>
                  </a:rPr>
                  <a:t>-8</a:t>
                </a:r>
                <a:r>
                  <a:rPr lang="en-US" altLang="en-US" dirty="0">
                    <a:sym typeface="Symbol" pitchFamily="18" charset="2"/>
                  </a:rPr>
                  <a:t> seconds before it de-excites.</a:t>
                </a:r>
              </a:p>
              <a:p>
                <a:pPr eaLnBrk="1" hangingPunct="1">
                  <a:spcBef>
                    <a:spcPct val="20000"/>
                  </a:spcBef>
                </a:pPr>
                <a:r>
                  <a:rPr lang="en-US" altLang="en-US" dirty="0" smtClean="0">
                    <a:sym typeface="Symbol" pitchFamily="18" charset="2"/>
                  </a:rPr>
                  <a:t>(</a:t>
                </a:r>
                <a:r>
                  <a:rPr lang="en-US" altLang="en-US" dirty="0">
                    <a:sym typeface="Symbol" pitchFamily="18" charset="2"/>
                  </a:rPr>
                  <a:t>b) What is the magnitude in the broadening of the frequency of the spectral line? </a:t>
                </a:r>
              </a:p>
              <a:p>
                <a:pPr eaLnBrk="1" hangingPunct="1">
                  <a:spcBef>
                    <a:spcPct val="20000"/>
                  </a:spcBef>
                </a:pPr>
                <a:r>
                  <a:rPr lang="en-US" altLang="en-US" dirty="0">
                    <a:sym typeface="Symbol" pitchFamily="18" charset="2"/>
                  </a:rPr>
                  <a:t>SOLUTION: </a:t>
                </a:r>
              </a:p>
              <a:p>
                <a:pPr eaLnBrk="1" hangingPunct="1">
                  <a:spcBef>
                    <a:spcPct val="20000"/>
                  </a:spcBef>
                </a:pPr>
                <a:r>
                  <a:rPr lang="en-US" altLang="en-US" dirty="0" smtClean="0">
                    <a:sym typeface="Symbol" pitchFamily="18" charset="2"/>
                  </a:rPr>
                  <a:t>(</a:t>
                </a:r>
                <a:r>
                  <a:rPr lang="en-US" altLang="en-US" dirty="0">
                    <a:sym typeface="Symbol" pitchFamily="18" charset="2"/>
                  </a:rPr>
                  <a:t>b) Use </a:t>
                </a:r>
                <a14:m>
                  <m:oMath xmlns:m="http://schemas.openxmlformats.org/officeDocument/2006/math">
                    <m:r>
                      <a:rPr lang="en-US" altLang="en-US" i="1" dirty="0" smtClean="0">
                        <a:latin typeface="Cambria Math" panose="02040503050406030204" pitchFamily="18" charset="0"/>
                        <a:sym typeface="Symbol" pitchFamily="18" charset="2"/>
                      </a:rPr>
                      <m:t>𝐸</m:t>
                    </m:r>
                    <m:r>
                      <a:rPr lang="en-US" altLang="en-US" i="1" dirty="0" smtClean="0">
                        <a:latin typeface="Cambria Math" panose="02040503050406030204" pitchFamily="18" charset="0"/>
                        <a:sym typeface="Symbol" pitchFamily="18" charset="2"/>
                      </a:rPr>
                      <m:t>=</m:t>
                    </m:r>
                    <m:r>
                      <a:rPr lang="en-US" altLang="en-US" i="1" dirty="0" err="1">
                        <a:latin typeface="Cambria Math" panose="02040503050406030204" pitchFamily="18" charset="0"/>
                        <a:sym typeface="Symbol" pitchFamily="18" charset="2"/>
                      </a:rPr>
                      <m:t>h𝑓</m:t>
                    </m:r>
                    <m:r>
                      <a:rPr lang="en-US" altLang="en-US" i="1" dirty="0">
                        <a:latin typeface="Cambria Math" panose="02040503050406030204" pitchFamily="18" charset="0"/>
                        <a:sym typeface="Symbol" pitchFamily="18" charset="2"/>
                      </a:rPr>
                      <m:t> </m:t>
                    </m:r>
                  </m:oMath>
                </a14:m>
                <a:r>
                  <a:rPr lang="en-US" altLang="en-US" dirty="0">
                    <a:sym typeface="Symbol" pitchFamily="18" charset="2"/>
                  </a:rPr>
                  <a:t>which becomes </a:t>
                </a:r>
                <a14:m>
                  <m:oMath xmlns:m="http://schemas.openxmlformats.org/officeDocument/2006/math">
                    <m:r>
                      <m:rPr>
                        <m:sty m:val="p"/>
                      </m:rPr>
                      <a:rPr lang="el-GR" altLang="en-US" i="1" dirty="0" smtClean="0">
                        <a:latin typeface="Cambria Math" panose="02040503050406030204" pitchFamily="18" charset="0"/>
                        <a:ea typeface="Cambria Math" panose="02040503050406030204" pitchFamily="18" charset="0"/>
                      </a:rPr>
                      <m:t>Δ</m:t>
                    </m:r>
                    <m:r>
                      <a:rPr lang="en-US" altLang="en-US" i="1" dirty="0">
                        <a:latin typeface="Cambria Math" panose="02040503050406030204" pitchFamily="18" charset="0"/>
                      </a:rPr>
                      <m:t>𝐸</m:t>
                    </m:r>
                    <m:r>
                      <a:rPr lang="en-US" altLang="en-US" i="1" dirty="0">
                        <a:latin typeface="Cambria Math" panose="02040503050406030204" pitchFamily="18" charset="0"/>
                      </a:rPr>
                      <m:t>=</m:t>
                    </m:r>
                    <m:r>
                      <a:rPr lang="en-US" altLang="en-US" i="1" dirty="0">
                        <a:latin typeface="Cambria Math" panose="02040503050406030204" pitchFamily="18" charset="0"/>
                        <a:sym typeface="Symbol" pitchFamily="18" charset="2"/>
                      </a:rPr>
                      <m:t>h</m:t>
                    </m:r>
                    <m:r>
                      <m:rPr>
                        <m:sty m:val="p"/>
                      </m:rPr>
                      <a:rPr lang="el-GR" altLang="en-US" i="1" dirty="0" smtClean="0">
                        <a:latin typeface="Cambria Math" panose="02040503050406030204" pitchFamily="18" charset="0"/>
                        <a:ea typeface="Cambria Math" panose="02040503050406030204" pitchFamily="18" charset="0"/>
                        <a:sym typeface="Symbol" pitchFamily="18" charset="2"/>
                      </a:rPr>
                      <m:t>Δ</m:t>
                    </m:r>
                    <m:r>
                      <a:rPr lang="en-US" altLang="en-US" i="1" dirty="0">
                        <a:latin typeface="Cambria Math" panose="02040503050406030204" pitchFamily="18" charset="0"/>
                        <a:sym typeface="Symbol" pitchFamily="18" charset="2"/>
                      </a:rPr>
                      <m:t>𝑓</m:t>
                    </m:r>
                  </m:oMath>
                </a14:m>
                <a:r>
                  <a:rPr lang="en-US" altLang="en-US" dirty="0">
                    <a:sym typeface="Symbol" pitchFamily="18" charset="2"/>
                  </a:rPr>
                  <a:t>. </a:t>
                </a:r>
              </a:p>
              <a:p>
                <a:pPr eaLnBrk="1" hangingPunct="1">
                  <a:spcBef>
                    <a:spcPct val="20000"/>
                  </a:spcBef>
                </a:pPr>
                <a:r>
                  <a:rPr lang="en-US" altLang="en-US" dirty="0">
                    <a:cs typeface="Courier New" pitchFamily="49" charset="0"/>
                  </a:rPr>
                  <a:t>     </a:t>
                </a:r>
                <a14:m>
                  <m:oMath xmlns:m="http://schemas.openxmlformats.org/officeDocument/2006/math">
                    <m:r>
                      <m:rPr>
                        <m:sty m:val="p"/>
                      </m:rPr>
                      <a:rPr lang="el-GR" altLang="en-US" i="1" dirty="0" smtClean="0">
                        <a:latin typeface="Cambria Math" panose="02040503050406030204" pitchFamily="18" charset="0"/>
                        <a:ea typeface="Cambria Math" panose="02040503050406030204" pitchFamily="18" charset="0"/>
                      </a:rPr>
                      <m:t>Δ</m:t>
                    </m:r>
                    <m:r>
                      <a:rPr lang="en-US" altLang="en-US" i="1" dirty="0">
                        <a:latin typeface="Cambria Math" panose="02040503050406030204" pitchFamily="18" charset="0"/>
                      </a:rPr>
                      <m:t>𝑓</m:t>
                    </m:r>
                    <m:r>
                      <a:rPr lang="en-US" altLang="en-US" i="1" dirty="0">
                        <a:latin typeface="Cambria Math" panose="02040503050406030204" pitchFamily="18" charset="0"/>
                        <a:sym typeface="Symbol" pitchFamily="18" charset="2"/>
                      </a:rPr>
                      <m:t>=</m:t>
                    </m:r>
                    <m:f>
                      <m:fPr>
                        <m:ctrlPr>
                          <a:rPr lang="en-US" altLang="en-US" i="1" dirty="0">
                            <a:latin typeface="Cambria Math" panose="02040503050406030204" pitchFamily="18" charset="0"/>
                            <a:ea typeface="Cambria Math" panose="02040503050406030204" pitchFamily="18" charset="0"/>
                            <a:sym typeface="Symbol" pitchFamily="18" charset="2"/>
                          </a:rPr>
                        </m:ctrlPr>
                      </m:fPr>
                      <m:num>
                        <m:r>
                          <m:rPr>
                            <m:sty m:val="p"/>
                          </m:rPr>
                          <a:rPr lang="el-GR" altLang="en-US" i="1" dirty="0" smtClean="0">
                            <a:latin typeface="Cambria Math" panose="02040503050406030204" pitchFamily="18" charset="0"/>
                            <a:ea typeface="Cambria Math" panose="02040503050406030204" pitchFamily="18" charset="0"/>
                            <a:sym typeface="Symbol" pitchFamily="18" charset="2"/>
                          </a:rPr>
                          <m:t>Δ</m:t>
                        </m:r>
                        <m:r>
                          <a:rPr lang="en-US" altLang="en-US" i="1" dirty="0">
                            <a:latin typeface="Cambria Math" panose="02040503050406030204" pitchFamily="18" charset="0"/>
                          </a:rPr>
                          <m:t>𝐸</m:t>
                        </m:r>
                      </m:num>
                      <m:den>
                        <m:r>
                          <a:rPr lang="en-US" altLang="en-US" i="1" dirty="0">
                            <a:latin typeface="Cambria Math" panose="02040503050406030204" pitchFamily="18" charset="0"/>
                            <a:sym typeface="Symbol" pitchFamily="18" charset="2"/>
                          </a:rPr>
                          <m:t>h</m:t>
                        </m:r>
                      </m:den>
                    </m:f>
                  </m:oMath>
                </a14:m>
                <a:endParaRPr lang="en-US" altLang="en-US" i="1" dirty="0" smtClean="0">
                  <a:latin typeface="Cambria Math" panose="02040503050406030204" pitchFamily="18" charset="0"/>
                  <a:sym typeface="Symbol" pitchFamily="18" charset="2"/>
                </a:endParaRPr>
              </a:p>
              <a:p>
                <a:pPr eaLnBrk="1" hangingPunct="1">
                  <a:spcBef>
                    <a:spcPct val="20000"/>
                  </a:spcBef>
                </a:pPr>
                <a:r>
                  <a:rPr lang="en-US" altLang="en-US" dirty="0" smtClean="0">
                    <a:sym typeface="Symbol" pitchFamily="18" charset="2"/>
                  </a:rPr>
                  <a:t>	</a:t>
                </a:r>
                <a:endParaRPr lang="en-US" altLang="en-US" dirty="0">
                  <a:sym typeface="Symbol" pitchFamily="18" charset="2"/>
                </a:endParaRPr>
              </a:p>
            </p:txBody>
          </p:sp>
        </mc:Choice>
        <mc:Fallback xmlns="">
          <p:sp>
            <p:nvSpPr>
              <p:cNvPr id="1157124" name="Rectangle 4"/>
              <p:cNvSpPr>
                <a:spLocks noRot="1" noChangeAspect="1" noMove="1" noResize="1" noEditPoints="1" noAdjustHandles="1" noChangeArrowheads="1" noChangeShapeType="1" noTextEdit="1"/>
              </p:cNvSpPr>
              <p:nvPr/>
            </p:nvSpPr>
            <p:spPr bwMode="auto">
              <a:xfrm>
                <a:off x="674688" y="1754188"/>
                <a:ext cx="7772400" cy="4378480"/>
              </a:xfrm>
              <a:prstGeom prst="rect">
                <a:avLst/>
              </a:prstGeom>
              <a:blipFill>
                <a:blip r:embed="rId6"/>
                <a:stretch>
                  <a:fillRect l="-1255" t="-975"/>
                </a:stretch>
              </a:blipFill>
              <a:ln w="9525">
                <a:noFill/>
                <a:miter lim="800000"/>
                <a:headEnd/>
                <a:tailEnd/>
              </a:ln>
            </p:spPr>
            <p:txBody>
              <a:bodyPr/>
              <a:lstStyle/>
              <a:p>
                <a:r>
                  <a:rPr lang="en-US">
                    <a:noFill/>
                  </a:rPr>
                  <a:t> </a:t>
                </a:r>
              </a:p>
            </p:txBody>
          </p:sp>
        </mc:Fallback>
      </mc:AlternateContent>
      <p:sp>
        <p:nvSpPr>
          <p:cNvPr id="7475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
        <p:nvSpPr>
          <p:cNvPr id="74756"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a:t>
            </a:r>
            <a:endParaRPr lang="en-US" altLang="en-US">
              <a:solidFill>
                <a:srgbClr val="000000"/>
              </a:solidFill>
              <a:cs typeface="Times New Roman" pitchFamily="18" charset="0"/>
              <a:sym typeface="Symbol" pitchFamily="18" charset="2"/>
            </a:endParaRPr>
          </a:p>
        </p:txBody>
      </p:sp>
      <p:pic>
        <p:nvPicPr>
          <p:cNvPr id="1157125" name="Picture 5"/>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7731125" y="1835150"/>
            <a:ext cx="1189038" cy="358298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70649718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24">
                                            <p:txEl>
                                              <p:pRg st="0" end="0"/>
                                            </p:txEl>
                                          </p:spTgt>
                                        </p:tgtEl>
                                        <p:attrNameLst>
                                          <p:attrName>style.visibility</p:attrName>
                                        </p:attrNameLst>
                                      </p:cBhvr>
                                      <p:to>
                                        <p:strVal val="visible"/>
                                      </p:to>
                                    </p:set>
                                    <p:anim calcmode="lin" valueType="num">
                                      <p:cBhvr additive="base">
                                        <p:cTn id="7" dur="500" fill="hold"/>
                                        <p:tgtEl>
                                          <p:spTgt spid="1157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7124">
                                            <p:txEl>
                                              <p:pRg st="1" end="1"/>
                                            </p:txEl>
                                          </p:spTgt>
                                        </p:tgtEl>
                                        <p:attrNameLst>
                                          <p:attrName>style.visibility</p:attrName>
                                        </p:attrNameLst>
                                      </p:cBhvr>
                                      <p:to>
                                        <p:strVal val="visible"/>
                                      </p:to>
                                    </p:set>
                                    <p:anim calcmode="lin" valueType="num">
                                      <p:cBhvr additive="base">
                                        <p:cTn id="13" dur="500" fill="hold"/>
                                        <p:tgtEl>
                                          <p:spTgt spid="11571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7124">
                                            <p:txEl>
                                              <p:pRg st="2" end="2"/>
                                            </p:txEl>
                                          </p:spTgt>
                                        </p:tgtEl>
                                        <p:attrNameLst>
                                          <p:attrName>style.visibility</p:attrName>
                                        </p:attrNameLst>
                                      </p:cBhvr>
                                      <p:to>
                                        <p:strVal val="visible"/>
                                      </p:to>
                                    </p:set>
                                    <p:anim calcmode="lin" valueType="num">
                                      <p:cBhvr additive="base">
                                        <p:cTn id="19" dur="500" fill="hold"/>
                                        <p:tgtEl>
                                          <p:spTgt spid="11571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7124">
                                            <p:txEl>
                                              <p:pRg st="3" end="3"/>
                                            </p:txEl>
                                          </p:spTgt>
                                        </p:tgtEl>
                                        <p:attrNameLst>
                                          <p:attrName>style.visibility</p:attrName>
                                        </p:attrNameLst>
                                      </p:cBhvr>
                                      <p:to>
                                        <p:strVal val="visible"/>
                                      </p:to>
                                    </p:set>
                                    <p:anim calcmode="lin" valueType="num">
                                      <p:cBhvr additive="base">
                                        <p:cTn id="25" dur="500" fill="hold"/>
                                        <p:tgtEl>
                                          <p:spTgt spid="11571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7124">
                                            <p:txEl>
                                              <p:pRg st="4" end="4"/>
                                            </p:txEl>
                                          </p:spTgt>
                                        </p:tgtEl>
                                        <p:attrNameLst>
                                          <p:attrName>style.visibility</p:attrName>
                                        </p:attrNameLst>
                                      </p:cBhvr>
                                      <p:to>
                                        <p:strVal val="visible"/>
                                      </p:to>
                                    </p:set>
                                    <p:anim calcmode="lin" valueType="num">
                                      <p:cBhvr additive="base">
                                        <p:cTn id="31" dur="500" fill="hold"/>
                                        <p:tgtEl>
                                          <p:spTgt spid="115712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71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7124">
                                            <p:txEl>
                                              <p:pRg st="5" end="5"/>
                                            </p:txEl>
                                          </p:spTgt>
                                        </p:tgtEl>
                                        <p:attrNameLst>
                                          <p:attrName>style.visibility</p:attrName>
                                        </p:attrNameLst>
                                      </p:cBhvr>
                                      <p:to>
                                        <p:strVal val="visible"/>
                                      </p:to>
                                    </p:set>
                                    <p:anim calcmode="lin" valueType="num">
                                      <p:cBhvr additive="base">
                                        <p:cTn id="37" dur="500" fill="hold"/>
                                        <p:tgtEl>
                                          <p:spTgt spid="115712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71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nodeType="afterGroup">
                            <p:stCondLst>
                              <p:cond delay="500"/>
                            </p:stCondLst>
                            <p:childTnLst>
                              <p:par>
                                <p:cTn id="40" presetID="22" presetClass="entr" presetSubtype="1" fill="hold" nodeType="afterEffect">
                                  <p:stCondLst>
                                    <p:cond delay="0"/>
                                  </p:stCondLst>
                                  <p:childTnLst>
                                    <p:set>
                                      <p:cBhvr>
                                        <p:cTn id="41" dur="1" fill="hold">
                                          <p:stCondLst>
                                            <p:cond delay="0"/>
                                          </p:stCondLst>
                                        </p:cTn>
                                        <p:tgtEl>
                                          <p:spTgt spid="1157125"/>
                                        </p:tgtEl>
                                        <p:attrNameLst>
                                          <p:attrName>style.visibility</p:attrName>
                                        </p:attrNameLst>
                                      </p:cBhvr>
                                      <p:to>
                                        <p:strVal val="visible"/>
                                      </p:to>
                                    </p:set>
                                    <p:animEffect transition="in" filter="wipe(up)">
                                      <p:cBhvr>
                                        <p:cTn id="42" dur="2000"/>
                                        <p:tgtEl>
                                          <p:spTgt spid="1157125"/>
                                        </p:tgtEl>
                                      </p:cBhvr>
                                    </p:animEffect>
                                  </p:childTnLst>
                                  <p:subTnLst>
                                    <p:audio>
                                      <p:cMediaNode>
                                        <p:cTn display="0" masterRel="sameClick">
                                          <p:stCondLst>
                                            <p:cond evt="begin" delay="0">
                                              <p:tn val="40"/>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2"/>
          <p:cNvSpPr>
            <a:spLocks noChangeArrowheads="1"/>
          </p:cNvSpPr>
          <p:nvPr/>
        </p:nvSpPr>
        <p:spPr bwMode="auto">
          <a:xfrm>
            <a:off x="685800" y="1338263"/>
            <a:ext cx="7772400" cy="43211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73175" indent="-533400">
              <a:spcBef>
                <a:spcPct val="20000"/>
              </a:spcBef>
              <a:buChar char="–"/>
              <a:defRPr sz="2800">
                <a:solidFill>
                  <a:schemeClr val="tx1"/>
                </a:solidFill>
                <a:latin typeface="Arial" panose="020B0604020202020204" pitchFamily="34" charset="0"/>
              </a:defRPr>
            </a:lvl2pPr>
            <a:lvl3pPr marL="1844675" indent="-457200">
              <a:spcBef>
                <a:spcPct val="20000"/>
              </a:spcBef>
              <a:buChar char="•"/>
              <a:defRPr sz="2400">
                <a:solidFill>
                  <a:schemeClr val="tx1"/>
                </a:solidFill>
                <a:latin typeface="Arial" panose="020B0604020202020204" pitchFamily="34" charset="0"/>
              </a:defRPr>
            </a:lvl3pPr>
            <a:lvl4pPr marL="2339975" indent="-381000">
              <a:spcBef>
                <a:spcPct val="20000"/>
              </a:spcBef>
              <a:buChar char="–"/>
              <a:defRPr sz="2000">
                <a:solidFill>
                  <a:schemeClr val="tx1"/>
                </a:solidFill>
                <a:latin typeface="Arial" panose="020B0604020202020204" pitchFamily="34" charset="0"/>
              </a:defRPr>
            </a:lvl4pPr>
            <a:lvl5pPr marL="2835275" indent="-381000">
              <a:spcBef>
                <a:spcPct val="20000"/>
              </a:spcBef>
              <a:buChar char="»"/>
              <a:defRPr sz="2000">
                <a:solidFill>
                  <a:schemeClr val="tx1"/>
                </a:solidFill>
                <a:latin typeface="Arial" panose="020B0604020202020204" pitchFamily="34" charset="0"/>
              </a:defRPr>
            </a:lvl5pPr>
            <a:lvl6pPr marL="3292475"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49675"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206875"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64075"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i="1" dirty="0" smtClean="0">
                <a:solidFill>
                  <a:srgbClr val="333399"/>
                </a:solidFill>
                <a:cs typeface="Times New Roman" panose="02020603050405020304" pitchFamily="18" charset="0"/>
              </a:rPr>
              <a:t>Matter and antimatter</a:t>
            </a:r>
            <a:r>
              <a:rPr lang="en-US" altLang="en-US" sz="2000" dirty="0" smtClean="0">
                <a:solidFill>
                  <a:srgbClr val="000000"/>
                </a:solidFill>
                <a:latin typeface="Courier New" panose="02070309020205020404" pitchFamily="49" charset="0"/>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Every particle has an antiparticle which has                             the same mass but all of its quantum                             numbers are the opposite.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an antiproton (p) has the same mass                                 as a proton (p), but the opposite charge (-1).</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an antielectron (e</a:t>
            </a:r>
            <a:r>
              <a:rPr lang="en-US" altLang="en-US" sz="2400" baseline="30000" dirty="0" smtClean="0">
                <a:solidFill>
                  <a:srgbClr val="000000"/>
                </a:solidFill>
                <a:latin typeface="+mn-lt"/>
                <a:cs typeface="Times New Roman" panose="02020603050405020304" pitchFamily="18" charset="0"/>
              </a:rPr>
              <a:t>+</a:t>
            </a:r>
            <a:r>
              <a:rPr lang="en-US" altLang="en-US" sz="2400" dirty="0" smtClean="0">
                <a:solidFill>
                  <a:srgbClr val="000000"/>
                </a:solidFill>
                <a:latin typeface="+mn-lt"/>
                <a:cs typeface="Times New Roman" panose="02020603050405020304" pitchFamily="18" charset="0"/>
              </a:rPr>
              <a:t> or e ) has the same                          mass as an electron but the opposite charge                       (+1). 	</a:t>
            </a:r>
          </a:p>
        </p:txBody>
      </p:sp>
      <p:sp>
        <p:nvSpPr>
          <p:cNvPr id="1386500" name="Line 4"/>
          <p:cNvSpPr>
            <a:spLocks noChangeShapeType="1"/>
          </p:cNvSpPr>
          <p:nvPr/>
        </p:nvSpPr>
        <p:spPr bwMode="auto">
          <a:xfrm>
            <a:off x="3675063" y="3044825"/>
            <a:ext cx="96837" cy="0"/>
          </a:xfrm>
          <a:prstGeom prst="line">
            <a:avLst/>
          </a:prstGeom>
          <a:noFill/>
          <a:ln w="19050">
            <a:solidFill>
              <a:schemeClr val="tx1"/>
            </a:solidFill>
            <a:round/>
            <a:headEnd/>
            <a:tailEnd/>
          </a:ln>
        </p:spPr>
        <p:txBody>
          <a:bodyPr/>
          <a:lstStyle/>
          <a:p>
            <a:endParaRPr lang="en-US"/>
          </a:p>
        </p:txBody>
      </p:sp>
      <p:sp>
        <p:nvSpPr>
          <p:cNvPr id="1386501" name="Line 5"/>
          <p:cNvSpPr>
            <a:spLocks noChangeShapeType="1"/>
          </p:cNvSpPr>
          <p:nvPr/>
        </p:nvSpPr>
        <p:spPr bwMode="auto">
          <a:xfrm>
            <a:off x="4629150" y="3856038"/>
            <a:ext cx="96838" cy="0"/>
          </a:xfrm>
          <a:prstGeom prst="line">
            <a:avLst/>
          </a:prstGeom>
          <a:noFill/>
          <a:ln w="19050">
            <a:solidFill>
              <a:schemeClr val="tx1"/>
            </a:solidFill>
            <a:round/>
            <a:headEnd/>
            <a:tailEnd/>
          </a:ln>
        </p:spPr>
        <p:txBody>
          <a:bodyPr/>
          <a:lstStyle/>
          <a:p>
            <a:endParaRPr lang="en-US"/>
          </a:p>
        </p:txBody>
      </p:sp>
      <p:sp>
        <p:nvSpPr>
          <p:cNvPr id="1386502" name="Rectangle 6"/>
          <p:cNvSpPr>
            <a:spLocks noChangeArrowheads="1"/>
          </p:cNvSpPr>
          <p:nvPr/>
        </p:nvSpPr>
        <p:spPr bwMode="auto">
          <a:xfrm>
            <a:off x="673100" y="5657850"/>
            <a:ext cx="7764463" cy="1200150"/>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i="1" dirty="0" smtClean="0">
                <a:latin typeface="+mn-lt"/>
                <a:cs typeface="Arial" panose="020B0604020202020204" pitchFamily="34" charset="0"/>
              </a:rPr>
              <a:t>FYI</a:t>
            </a:r>
          </a:p>
          <a:p>
            <a:pPr>
              <a:spcBef>
                <a:spcPct val="0"/>
              </a:spcBef>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When matter meets antimatter both annihilate each other to become pure energy!</a:t>
            </a:r>
          </a:p>
        </p:txBody>
      </p:sp>
      <p:pic>
        <p:nvPicPr>
          <p:cNvPr id="1386504" name="Picture 8" descr="dirac_equatio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65350" y="4792663"/>
            <a:ext cx="3709988" cy="901700"/>
          </a:xfrm>
          <a:prstGeom prst="rect">
            <a:avLst/>
          </a:prstGeom>
          <a:noFill/>
          <a:ln w="9525">
            <a:noFill/>
            <a:miter lim="800000"/>
            <a:headEnd/>
            <a:tailEnd/>
          </a:ln>
        </p:spPr>
      </p:pic>
      <p:sp>
        <p:nvSpPr>
          <p:cNvPr id="7578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pic>
        <p:nvPicPr>
          <p:cNvPr id="2" name="Picture 1"/>
          <p:cNvPicPr>
            <a:picLocks noChangeAspect="1"/>
          </p:cNvPicPr>
          <p:nvPr/>
        </p:nvPicPr>
        <p:blipFill>
          <a:blip r:embed="rId7" cstate="print"/>
          <a:stretch>
            <a:fillRect/>
          </a:stretch>
        </p:blipFill>
        <p:spPr>
          <a:xfrm>
            <a:off x="6969125" y="1352550"/>
            <a:ext cx="2073275" cy="1741488"/>
          </a:xfrm>
          <a:prstGeom prst="rect">
            <a:avLst/>
          </a:prstGeom>
          <a:ln>
            <a:noFill/>
          </a:ln>
          <a:effectLst>
            <a:outerShdw blurRad="292100" dist="139700" dir="2700000" algn="tl" rotWithShape="0">
              <a:srgbClr val="333333">
                <a:alpha val="65000"/>
              </a:srgbClr>
            </a:outerShdw>
          </a:effectLst>
        </p:spPr>
      </p:pic>
      <p:sp>
        <p:nvSpPr>
          <p:cNvPr id="1386511" name="Text Box 15"/>
          <p:cNvSpPr txBox="1">
            <a:spLocks noChangeArrowheads="1"/>
          </p:cNvSpPr>
          <p:nvPr/>
        </p:nvSpPr>
        <p:spPr bwMode="auto">
          <a:xfrm>
            <a:off x="6926263" y="2454275"/>
            <a:ext cx="2174875" cy="708025"/>
          </a:xfrm>
          <a:prstGeom prst="rect">
            <a:avLst/>
          </a:prstGeom>
          <a:noFill/>
          <a:ln w="9525">
            <a:noFill/>
            <a:miter lim="800000"/>
            <a:headEnd/>
            <a:tailEnd/>
          </a:ln>
        </p:spPr>
        <p:txBody>
          <a:bodyPr>
            <a:spAutoFit/>
          </a:bodyPr>
          <a:lstStyle/>
          <a:p>
            <a:pPr algn="ctr"/>
            <a:r>
              <a:rPr lang="en-US" altLang="en-US" sz="2000" i="1" dirty="0">
                <a:solidFill>
                  <a:schemeClr val="bg1"/>
                </a:solidFill>
              </a:rPr>
              <a:t>Angels and Demons</a:t>
            </a:r>
          </a:p>
        </p:txBody>
      </p:sp>
      <p:pic>
        <p:nvPicPr>
          <p:cNvPr id="1386510" name="Picture 14" descr="Dirac"/>
          <p:cNvPicPr>
            <a:picLocks noChangeAspect="1" noChangeArrowheads="1"/>
          </p:cNvPicPr>
          <p:nvPr/>
        </p:nvPicPr>
        <p:blipFill rotWithShape="1">
          <a:blip r:embed="rId8" cstate="print"/>
          <a:srcRect b="5846"/>
          <a:stretch/>
        </p:blipFill>
        <p:spPr bwMode="auto">
          <a:xfrm>
            <a:off x="6986588" y="3162300"/>
            <a:ext cx="2055812" cy="2855913"/>
          </a:xfrm>
          <a:prstGeom prst="rect">
            <a:avLst/>
          </a:prstGeom>
          <a:ln>
            <a:noFill/>
          </a:ln>
          <a:effectLst>
            <a:outerShdw blurRad="292100" dist="139700" dir="2700000" algn="tl" rotWithShape="0">
              <a:srgbClr val="333333">
                <a:alpha val="65000"/>
              </a:srgbClr>
            </a:outerShdw>
          </a:effectLst>
          <a:extLst/>
        </p:spPr>
      </p:pic>
      <p:sp>
        <p:nvSpPr>
          <p:cNvPr id="1386512" name="Text Box 16"/>
          <p:cNvSpPr txBox="1">
            <a:spLocks noChangeArrowheads="1"/>
          </p:cNvSpPr>
          <p:nvPr/>
        </p:nvSpPr>
        <p:spPr bwMode="auto">
          <a:xfrm>
            <a:off x="6969125" y="3094038"/>
            <a:ext cx="2174875" cy="461962"/>
          </a:xfrm>
          <a:prstGeom prst="rect">
            <a:avLst/>
          </a:prstGeom>
          <a:noFill/>
          <a:ln w="9525">
            <a:noFill/>
            <a:miter lim="800000"/>
            <a:headEnd/>
            <a:tailEnd/>
          </a:ln>
        </p:spPr>
        <p:txBody>
          <a:bodyPr>
            <a:spAutoFit/>
          </a:bodyPr>
          <a:lstStyle/>
          <a:p>
            <a:pPr algn="ctr"/>
            <a:r>
              <a:rPr lang="en-US" altLang="en-US" i="1">
                <a:solidFill>
                  <a:schemeClr val="bg1"/>
                </a:solidFill>
              </a:rPr>
              <a:t>Paul Dirac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6498">
                                            <p:txEl>
                                              <p:pRg st="0" end="0"/>
                                            </p:txEl>
                                          </p:spTgt>
                                        </p:tgtEl>
                                        <p:attrNameLst>
                                          <p:attrName>style.visibility</p:attrName>
                                        </p:attrNameLst>
                                      </p:cBhvr>
                                      <p:to>
                                        <p:strVal val="visible"/>
                                      </p:to>
                                    </p:set>
                                    <p:anim calcmode="lin" valueType="num">
                                      <p:cBhvr additive="base">
                                        <p:cTn id="7" dur="500" fill="hold"/>
                                        <p:tgtEl>
                                          <p:spTgt spid="1386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64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86498">
                                            <p:txEl>
                                              <p:pRg st="1" end="1"/>
                                            </p:txEl>
                                          </p:spTgt>
                                        </p:tgtEl>
                                        <p:attrNameLst>
                                          <p:attrName>style.visibility</p:attrName>
                                        </p:attrNameLst>
                                      </p:cBhvr>
                                      <p:to>
                                        <p:strVal val="visible"/>
                                      </p:to>
                                    </p:set>
                                    <p:anim calcmode="lin" valueType="num">
                                      <p:cBhvr additive="base">
                                        <p:cTn id="13" dur="500" fill="hold"/>
                                        <p:tgtEl>
                                          <p:spTgt spid="13864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86511"/>
                                        </p:tgtEl>
                                        <p:attrNameLst>
                                          <p:attrName>style.visibility</p:attrName>
                                        </p:attrNameLst>
                                      </p:cBhvr>
                                      <p:to>
                                        <p:strVal val="visible"/>
                                      </p:to>
                                    </p:set>
                                    <p:anim calcmode="lin" valueType="num">
                                      <p:cBhvr additive="base">
                                        <p:cTn id="24" dur="500" fill="hold"/>
                                        <p:tgtEl>
                                          <p:spTgt spid="1386511"/>
                                        </p:tgtEl>
                                        <p:attrNameLst>
                                          <p:attrName>ppt_x</p:attrName>
                                        </p:attrNameLst>
                                      </p:cBhvr>
                                      <p:tavLst>
                                        <p:tav tm="0">
                                          <p:val>
                                            <p:strVal val="1+#ppt_w/2"/>
                                          </p:val>
                                        </p:tav>
                                        <p:tav tm="100000">
                                          <p:val>
                                            <p:strVal val="#ppt_x"/>
                                          </p:val>
                                        </p:tav>
                                      </p:tavLst>
                                    </p:anim>
                                    <p:anim calcmode="lin" valueType="num">
                                      <p:cBhvr additive="base">
                                        <p:cTn id="25" dur="500" fill="hold"/>
                                        <p:tgtEl>
                                          <p:spTgt spid="13865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86498">
                                            <p:txEl>
                                              <p:pRg st="2" end="2"/>
                                            </p:txEl>
                                          </p:spTgt>
                                        </p:tgtEl>
                                        <p:attrNameLst>
                                          <p:attrName>style.visibility</p:attrName>
                                        </p:attrNameLst>
                                      </p:cBhvr>
                                      <p:to>
                                        <p:strVal val="visible"/>
                                      </p:to>
                                    </p:set>
                                    <p:anim calcmode="lin" valueType="num">
                                      <p:cBhvr additive="base">
                                        <p:cTn id="30" dur="500" fill="hold"/>
                                        <p:tgtEl>
                                          <p:spTgt spid="13864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8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2" presetClass="entr" presetSubtype="4" fill="hold" grpId="0" nodeType="withEffect">
                                  <p:stCondLst>
                                    <p:cond delay="0"/>
                                  </p:stCondLst>
                                  <p:childTnLst>
                                    <p:set>
                                      <p:cBhvr>
                                        <p:cTn id="33" dur="1" fill="hold">
                                          <p:stCondLst>
                                            <p:cond delay="0"/>
                                          </p:stCondLst>
                                        </p:cTn>
                                        <p:tgtEl>
                                          <p:spTgt spid="1386500"/>
                                        </p:tgtEl>
                                        <p:attrNameLst>
                                          <p:attrName>style.visibility</p:attrName>
                                        </p:attrNameLst>
                                      </p:cBhvr>
                                      <p:to>
                                        <p:strVal val="visible"/>
                                      </p:to>
                                    </p:set>
                                    <p:anim calcmode="lin" valueType="num">
                                      <p:cBhvr additive="base">
                                        <p:cTn id="34" dur="500" fill="hold"/>
                                        <p:tgtEl>
                                          <p:spTgt spid="1386500"/>
                                        </p:tgtEl>
                                        <p:attrNameLst>
                                          <p:attrName>ppt_x</p:attrName>
                                        </p:attrNameLst>
                                      </p:cBhvr>
                                      <p:tavLst>
                                        <p:tav tm="0">
                                          <p:val>
                                            <p:strVal val="#ppt_x"/>
                                          </p:val>
                                        </p:tav>
                                        <p:tav tm="100000">
                                          <p:val>
                                            <p:strVal val="#ppt_x"/>
                                          </p:val>
                                        </p:tav>
                                      </p:tavLst>
                                    </p:anim>
                                    <p:anim calcmode="lin" valueType="num">
                                      <p:cBhvr additive="base">
                                        <p:cTn id="35" dur="500" fill="hold"/>
                                        <p:tgtEl>
                                          <p:spTgt spid="1386500"/>
                                        </p:tgtEl>
                                        <p:attrNameLst>
                                          <p:attrName>ppt_y</p:attrName>
                                        </p:attrNameLst>
                                      </p:cBhvr>
                                      <p:tavLst>
                                        <p:tav tm="0">
                                          <p:val>
                                            <p:strVal val="1+#ppt_h/2"/>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386510"/>
                                        </p:tgtEl>
                                        <p:attrNameLst>
                                          <p:attrName>style.visibility</p:attrName>
                                        </p:attrNameLst>
                                      </p:cBhvr>
                                      <p:to>
                                        <p:strVal val="visible"/>
                                      </p:to>
                                    </p:set>
                                    <p:anim calcmode="lin" valueType="num">
                                      <p:cBhvr>
                                        <p:cTn id="38" dur="500" fill="hold"/>
                                        <p:tgtEl>
                                          <p:spTgt spid="1386510"/>
                                        </p:tgtEl>
                                        <p:attrNameLst>
                                          <p:attrName>ppt_w</p:attrName>
                                        </p:attrNameLst>
                                      </p:cBhvr>
                                      <p:tavLst>
                                        <p:tav tm="0">
                                          <p:val>
                                            <p:fltVal val="0"/>
                                          </p:val>
                                        </p:tav>
                                        <p:tav tm="100000">
                                          <p:val>
                                            <p:strVal val="#ppt_w"/>
                                          </p:val>
                                        </p:tav>
                                      </p:tavLst>
                                    </p:anim>
                                    <p:anim calcmode="lin" valueType="num">
                                      <p:cBhvr>
                                        <p:cTn id="39" dur="500" fill="hold"/>
                                        <p:tgtEl>
                                          <p:spTgt spid="1386510"/>
                                        </p:tgtEl>
                                        <p:attrNameLst>
                                          <p:attrName>ppt_h</p:attrName>
                                        </p:attrNameLst>
                                      </p:cBhvr>
                                      <p:tavLst>
                                        <p:tav tm="0">
                                          <p:val>
                                            <p:fltVal val="0"/>
                                          </p:val>
                                        </p:tav>
                                        <p:tav tm="100000">
                                          <p:val>
                                            <p:strVal val="#ppt_h"/>
                                          </p:val>
                                        </p:tav>
                                      </p:tavLst>
                                    </p:anim>
                                    <p:animEffect transition="in" filter="fade">
                                      <p:cBhvr>
                                        <p:cTn id="40" dur="500"/>
                                        <p:tgtEl>
                                          <p:spTgt spid="1386510"/>
                                        </p:tgtEl>
                                      </p:cBhvr>
                                    </p:animEffect>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1386512"/>
                                        </p:tgtEl>
                                        <p:attrNameLst>
                                          <p:attrName>style.visibility</p:attrName>
                                        </p:attrNameLst>
                                      </p:cBhvr>
                                      <p:to>
                                        <p:strVal val="visible"/>
                                      </p:to>
                                    </p:set>
                                    <p:anim calcmode="lin" valueType="num">
                                      <p:cBhvr additive="base">
                                        <p:cTn id="44" dur="500" fill="hold"/>
                                        <p:tgtEl>
                                          <p:spTgt spid="1386512"/>
                                        </p:tgtEl>
                                        <p:attrNameLst>
                                          <p:attrName>ppt_x</p:attrName>
                                        </p:attrNameLst>
                                      </p:cBhvr>
                                      <p:tavLst>
                                        <p:tav tm="0">
                                          <p:val>
                                            <p:strVal val="1+#ppt_w/2"/>
                                          </p:val>
                                        </p:tav>
                                        <p:tav tm="100000">
                                          <p:val>
                                            <p:strVal val="#ppt_x"/>
                                          </p:val>
                                        </p:tav>
                                      </p:tavLst>
                                    </p:anim>
                                    <p:anim calcmode="lin" valueType="num">
                                      <p:cBhvr additive="base">
                                        <p:cTn id="45" dur="500" fill="hold"/>
                                        <p:tgtEl>
                                          <p:spTgt spid="13865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386498">
                                            <p:txEl>
                                              <p:pRg st="3" end="3"/>
                                            </p:txEl>
                                          </p:spTgt>
                                        </p:tgtEl>
                                        <p:attrNameLst>
                                          <p:attrName>style.visibility</p:attrName>
                                        </p:attrNameLst>
                                      </p:cBhvr>
                                      <p:to>
                                        <p:strVal val="visible"/>
                                      </p:to>
                                    </p:set>
                                    <p:anim calcmode="lin" valueType="num">
                                      <p:cBhvr additive="base">
                                        <p:cTn id="50" dur="500" fill="hold"/>
                                        <p:tgtEl>
                                          <p:spTgt spid="1386498">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864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par>
                                <p:cTn id="52" presetID="2" presetClass="entr" presetSubtype="4" fill="hold" grpId="0" nodeType="withEffect">
                                  <p:stCondLst>
                                    <p:cond delay="0"/>
                                  </p:stCondLst>
                                  <p:childTnLst>
                                    <p:set>
                                      <p:cBhvr>
                                        <p:cTn id="53" dur="1" fill="hold">
                                          <p:stCondLst>
                                            <p:cond delay="0"/>
                                          </p:stCondLst>
                                        </p:cTn>
                                        <p:tgtEl>
                                          <p:spTgt spid="1386501"/>
                                        </p:tgtEl>
                                        <p:attrNameLst>
                                          <p:attrName>style.visibility</p:attrName>
                                        </p:attrNameLst>
                                      </p:cBhvr>
                                      <p:to>
                                        <p:strVal val="visible"/>
                                      </p:to>
                                    </p:set>
                                    <p:anim calcmode="lin" valueType="num">
                                      <p:cBhvr additive="base">
                                        <p:cTn id="54" dur="500" fill="hold"/>
                                        <p:tgtEl>
                                          <p:spTgt spid="1386501"/>
                                        </p:tgtEl>
                                        <p:attrNameLst>
                                          <p:attrName>ppt_x</p:attrName>
                                        </p:attrNameLst>
                                      </p:cBhvr>
                                      <p:tavLst>
                                        <p:tav tm="0">
                                          <p:val>
                                            <p:strVal val="#ppt_x"/>
                                          </p:val>
                                        </p:tav>
                                        <p:tav tm="100000">
                                          <p:val>
                                            <p:strVal val="#ppt_x"/>
                                          </p:val>
                                        </p:tav>
                                      </p:tavLst>
                                    </p:anim>
                                    <p:anim calcmode="lin" valueType="num">
                                      <p:cBhvr additive="base">
                                        <p:cTn id="55" dur="500" fill="hold"/>
                                        <p:tgtEl>
                                          <p:spTgt spid="1386501"/>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386504"/>
                                        </p:tgtEl>
                                        <p:attrNameLst>
                                          <p:attrName>style.visibility</p:attrName>
                                        </p:attrNameLst>
                                      </p:cBhvr>
                                      <p:to>
                                        <p:strVal val="visible"/>
                                      </p:to>
                                    </p:set>
                                    <p:animEffect transition="in" filter="wipe(left)">
                                      <p:cBhvr>
                                        <p:cTn id="60" dur="5000"/>
                                        <p:tgtEl>
                                          <p:spTgt spid="1386504"/>
                                        </p:tgtEl>
                                      </p:cBhvr>
                                    </p:animEffect>
                                  </p:childTnLst>
                                  <p:subTnLst>
                                    <p:audio>
                                      <p:cMediaNode>
                                        <p:cTn display="0" masterRel="sameClick">
                                          <p:stCondLst>
                                            <p:cond evt="begin" delay="0">
                                              <p:tn val="58"/>
                                            </p:cond>
                                          </p:stCondLst>
                                          <p:endCondLst>
                                            <p:cond evt="onStopAudio" delay="0">
                                              <p:tgtEl>
                                                <p:sldTgt/>
                                              </p:tgtEl>
                                            </p:cond>
                                          </p:endCondLst>
                                        </p:cTn>
                                        <p:tgtEl>
                                          <p:sndTgt r:embed="rId5" name="drumroll.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86502">
                                            <p:txEl>
                                              <p:pRg st="1" end="1"/>
                                            </p:txEl>
                                          </p:spTgt>
                                        </p:tgtEl>
                                        <p:attrNameLst>
                                          <p:attrName>style.visibility</p:attrName>
                                        </p:attrNameLst>
                                      </p:cBhvr>
                                      <p:to>
                                        <p:strVal val="visible"/>
                                      </p:to>
                                    </p:set>
                                    <p:anim calcmode="lin" valueType="num">
                                      <p:cBhvr additive="base">
                                        <p:cTn id="65" dur="500" fill="hold"/>
                                        <p:tgtEl>
                                          <p:spTgt spid="1386502">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865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500" grpId="0" animBg="1"/>
      <p:bldP spid="1386501" grpId="0" animBg="1"/>
      <p:bldP spid="1386511" grpId="0"/>
      <p:bldP spid="13865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96745" name="Rectangle 9"/>
              <p:cNvSpPr>
                <a:spLocks noChangeArrowheads="1"/>
              </p:cNvSpPr>
              <p:nvPr/>
            </p:nvSpPr>
            <p:spPr bwMode="auto">
              <a:xfrm>
                <a:off x="674688" y="1770063"/>
                <a:ext cx="7772400" cy="5087937"/>
              </a:xfrm>
              <a:prstGeom prst="rect">
                <a:avLst/>
              </a:prstGeom>
              <a:solidFill>
                <a:srgbClr val="FFFFCC"/>
              </a:solidFill>
              <a:ln w="9525">
                <a:noFill/>
                <a:miter lim="800000"/>
                <a:headEnd/>
                <a:tailEnd/>
              </a:ln>
            </p:spPr>
            <p:txBody>
              <a:bodyPr/>
              <a:lstStyle/>
              <a:p>
                <a:pPr>
                  <a:spcBef>
                    <a:spcPct val="20000"/>
                  </a:spcBef>
                </a:pPr>
                <a:r>
                  <a:rPr lang="en-US" altLang="en-US" dirty="0" smtClean="0">
                    <a:sym typeface="Symbol" pitchFamily="18" charset="2"/>
                  </a:rPr>
                  <a:t>EXAMPLE: </a:t>
                </a:r>
                <a:r>
                  <a:rPr lang="en-US" altLang="en-US" dirty="0">
                    <a:solidFill>
                      <a:srgbClr val="000000"/>
                    </a:solidFill>
                    <a:ea typeface="Cambria Math" pitchFamily="18" charset="0"/>
                    <a:cs typeface="Times New Roman" pitchFamily="18" charset="0"/>
                  </a:rPr>
                  <a:t>A proton and an antiproton are created from the void as allowed by the HUP. How much time do they exist before annihilating each other?</a:t>
                </a:r>
              </a:p>
              <a:p>
                <a:pPr>
                  <a:spcBef>
                    <a:spcPct val="20000"/>
                  </a:spcBef>
                </a:pPr>
                <a:r>
                  <a:rPr lang="en-US" altLang="en-US" dirty="0">
                    <a:solidFill>
                      <a:srgbClr val="000000"/>
                    </a:solidFill>
                    <a:ea typeface="Cambria Math" pitchFamily="18" charset="0"/>
                    <a:cs typeface="Times New Roman" pitchFamily="18" charset="0"/>
                  </a:rPr>
                  <a:t>SOLUTION: A proton has a mass of </a:t>
                </a:r>
                <a14:m>
                  <m:oMath xmlns:m="http://schemas.openxmlformats.org/officeDocument/2006/math">
                    <m:r>
                      <a:rPr lang="en-US" altLang="en-US" i="1" dirty="0" smtClean="0">
                        <a:solidFill>
                          <a:srgbClr val="000000"/>
                        </a:solidFill>
                        <a:latin typeface="Cambria Math" panose="02040503050406030204" pitchFamily="18" charset="0"/>
                        <a:ea typeface="Cambria Math" pitchFamily="18" charset="0"/>
                        <a:cs typeface="Times New Roman" pitchFamily="18" charset="0"/>
                      </a:rPr>
                      <m:t>1.67</m:t>
                    </m:r>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m:t>
                    </m:r>
                    <m:sSup>
                      <m:sSupPr>
                        <m:ctrlPr>
                          <a:rPr lang="en-US" altLang="en-US" b="0" i="1" dirty="0" smtClean="0">
                            <a:solidFill>
                              <a:srgbClr val="000000"/>
                            </a:solidFill>
                            <a:latin typeface="Cambria Math" panose="02040503050406030204" pitchFamily="18" charset="0"/>
                            <a:ea typeface="Cambria Math" pitchFamily="18" charset="0"/>
                            <a:cs typeface="Times New Roman" pitchFamily="18" charset="0"/>
                            <a:sym typeface="Symbol" pitchFamily="18" charset="2"/>
                          </a:rPr>
                        </m:ctrlPr>
                      </m:sSupPr>
                      <m:e>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10</m:t>
                        </m:r>
                      </m:e>
                      <m:sup>
                        <m:r>
                          <a:rPr lang="en-US" altLang="en-US" b="0" i="1" dirty="0" smtClean="0">
                            <a:solidFill>
                              <a:srgbClr val="000000"/>
                            </a:solidFill>
                            <a:latin typeface="Cambria Math" panose="02040503050406030204" pitchFamily="18" charset="0"/>
                            <a:ea typeface="Cambria Math" pitchFamily="18" charset="0"/>
                            <a:cs typeface="Times New Roman" pitchFamily="18" charset="0"/>
                            <a:sym typeface="Symbol" pitchFamily="18" charset="2"/>
                          </a:rPr>
                          <m:t>−27</m:t>
                        </m:r>
                      </m:sup>
                    </m:sSup>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 </m:t>
                    </m:r>
                  </m:oMath>
                </a14:m>
                <a:r>
                  <a:rPr lang="en-US" altLang="en-US" dirty="0">
                    <a:solidFill>
                      <a:srgbClr val="000000"/>
                    </a:solidFill>
                    <a:ea typeface="Cambria Math" pitchFamily="18" charset="0"/>
                    <a:cs typeface="Times New Roman" pitchFamily="18" charset="0"/>
                    <a:sym typeface="Symbol" pitchFamily="18" charset="2"/>
                  </a:rPr>
                  <a:t>kg.</a:t>
                </a:r>
              </a:p>
              <a:p>
                <a:pPr>
                  <a:spcBef>
                    <a:spcPct val="20000"/>
                  </a:spcBef>
                </a:pPr>
                <a:r>
                  <a:rPr lang="en-US" altLang="en-US" dirty="0">
                    <a:solidFill>
                      <a:srgbClr val="000000"/>
                    </a:solidFill>
                    <a:ea typeface="Cambria Math" pitchFamily="18" charset="0"/>
                    <a:cs typeface="Times New Roman" pitchFamily="18" charset="0"/>
                    <a:sym typeface="Symbol" pitchFamily="18" charset="2"/>
                  </a:rPr>
                  <a:t>From </a:t>
                </a:r>
                <a14:m>
                  <m:oMath xmlns:m="http://schemas.openxmlformats.org/officeDocument/2006/math">
                    <m:r>
                      <m:rPr>
                        <m:sty m:val="p"/>
                      </m:rPr>
                      <a:rPr lang="el-GR" alt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𝐸</m:t>
                    </m:r>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m:t>
                    </m:r>
                    <m:r>
                      <m:rPr>
                        <m:sty m:val="p"/>
                      </m:rPr>
                      <a:rPr lang="el-GR" alt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𝑚</m:t>
                    </m:r>
                    <m:sSup>
                      <m:sSupPr>
                        <m:ctrlPr>
                          <a:rPr lang="en-US" altLang="en-US" b="0" i="1" dirty="0" smtClean="0">
                            <a:solidFill>
                              <a:srgbClr val="000000"/>
                            </a:solidFill>
                            <a:latin typeface="Cambria Math" panose="02040503050406030204" pitchFamily="18" charset="0"/>
                            <a:ea typeface="Cambria Math" pitchFamily="18" charset="0"/>
                            <a:cs typeface="Times New Roman" pitchFamily="18" charset="0"/>
                            <a:sym typeface="Symbol" pitchFamily="18" charset="2"/>
                          </a:rPr>
                        </m:ctrlPr>
                      </m:sSupPr>
                      <m:e>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𝑐</m:t>
                        </m:r>
                      </m:e>
                      <m:sup>
                        <m:r>
                          <a:rPr lang="en-US" altLang="en-US" b="0" i="1" dirty="0" smtClean="0">
                            <a:solidFill>
                              <a:srgbClr val="000000"/>
                            </a:solidFill>
                            <a:latin typeface="Cambria Math" panose="02040503050406030204" pitchFamily="18" charset="0"/>
                            <a:ea typeface="Cambria Math" pitchFamily="18" charset="0"/>
                            <a:cs typeface="Times New Roman" pitchFamily="18" charset="0"/>
                            <a:sym typeface="Symbol" pitchFamily="18" charset="2"/>
                          </a:rPr>
                          <m:t>2</m:t>
                        </m:r>
                      </m:sup>
                    </m:sSup>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 </m:t>
                    </m:r>
                  </m:oMath>
                </a14:m>
                <a:r>
                  <a:rPr lang="en-US" altLang="en-US" dirty="0">
                    <a:solidFill>
                      <a:srgbClr val="000000"/>
                    </a:solidFill>
                    <a:ea typeface="Cambria Math" pitchFamily="18" charset="0"/>
                    <a:cs typeface="Times New Roman" pitchFamily="18" charset="0"/>
                    <a:sym typeface="Symbol" pitchFamily="18" charset="2"/>
                  </a:rPr>
                  <a:t>we can calculate the energy of a proton (or an antiproton) to be </a:t>
                </a:r>
              </a:p>
              <a:p>
                <a:pPr>
                  <a:spcBef>
                    <a:spcPct val="20000"/>
                  </a:spcBef>
                </a:pPr>
                <a:r>
                  <a:rPr lang="en-US" altLang="en-US" dirty="0" smtClean="0">
                    <a:solidFill>
                      <a:srgbClr val="000000"/>
                    </a:solidFill>
                    <a:ea typeface="Cambria Math" panose="02040503050406030204" pitchFamily="18" charset="0"/>
                    <a:cs typeface="Times New Roman" pitchFamily="18" charset="0"/>
                    <a:sym typeface="Symbol" pitchFamily="18" charset="2"/>
                  </a:rPr>
                  <a:t>	</a:t>
                </a:r>
                <a14:m>
                  <m:oMath xmlns:m="http://schemas.openxmlformats.org/officeDocument/2006/math">
                    <m:r>
                      <m:rPr>
                        <m:sty m:val="p"/>
                      </m:rPr>
                      <a:rPr lang="el-GR" alt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𝐸</m:t>
                    </m:r>
                    <m:r>
                      <a:rPr lang="en-US" altLang="en-US" i="1" dirty="0">
                        <a:solidFill>
                          <a:srgbClr val="000000"/>
                        </a:solidFill>
                        <a:latin typeface="Cambria Math" panose="02040503050406030204" pitchFamily="18" charset="0"/>
                        <a:ea typeface="Cambria Math" pitchFamily="18" charset="0"/>
                        <a:cs typeface="Times New Roman" pitchFamily="18" charset="0"/>
                        <a:sym typeface="Symbol" pitchFamily="18" charset="2"/>
                      </a:rPr>
                      <m:t>=</m:t>
                    </m:r>
                  </m:oMath>
                </a14:m>
                <a:endParaRPr lang="en-US" altLang="en-US" dirty="0">
                  <a:solidFill>
                    <a:srgbClr val="000000"/>
                  </a:solidFill>
                  <a:ea typeface="Cambria Math" pitchFamily="18" charset="0"/>
                  <a:cs typeface="Times New Roman" pitchFamily="18" charset="0"/>
                  <a:sym typeface="Symbol" pitchFamily="18" charset="2"/>
                </a:endParaRPr>
              </a:p>
              <a:p>
                <a:pPr>
                  <a:spcBef>
                    <a:spcPct val="20000"/>
                  </a:spcBef>
                </a:pPr>
                <a:r>
                  <a:rPr lang="en-US" altLang="en-US" dirty="0">
                    <a:solidFill>
                      <a:srgbClr val="000000"/>
                    </a:solidFill>
                    <a:ea typeface="Cambria Math" pitchFamily="18" charset="0"/>
                    <a:cs typeface="Times New Roman" pitchFamily="18" charset="0"/>
                    <a:sym typeface="Symbol" pitchFamily="18" charset="2"/>
                  </a:rPr>
                  <a:t>Since we need both p and p, the energy doubles.</a:t>
                </a:r>
              </a:p>
              <a:p>
                <a:pPr>
                  <a:spcBef>
                    <a:spcPct val="20000"/>
                  </a:spcBef>
                </a:pPr>
                <a:r>
                  <a:rPr lang="en-US" altLang="en-US" dirty="0">
                    <a:solidFill>
                      <a:srgbClr val="000000"/>
                    </a:solidFill>
                    <a:ea typeface="Cambria Math" pitchFamily="18" charset="0"/>
                    <a:cs typeface="Times New Roman" pitchFamily="18" charset="0"/>
                    <a:sym typeface="Symbol" pitchFamily="18" charset="2"/>
                  </a:rPr>
                  <a:t>The energy form of the HUP,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rPr>
                      <m:t>𝐸</m:t>
                    </m:r>
                    <m:r>
                      <m:rPr>
                        <m:sty m:val="p"/>
                      </m:rPr>
                      <a:rPr lang="el-GR" altLang="en-US" sz="2000" i="1" dirty="0" smtClean="0">
                        <a:latin typeface="Cambria Math" panose="02040503050406030204" pitchFamily="18" charset="0"/>
                        <a:ea typeface="Cambria Math" panose="02040503050406030204" pitchFamily="18" charset="0"/>
                      </a:rPr>
                      <m:t>Δ</m:t>
                    </m:r>
                    <m:r>
                      <a:rPr lang="en-US" altLang="en-US" sz="2000" i="1" dirty="0">
                        <a:latin typeface="Cambria Math" panose="02040503050406030204" pitchFamily="18" charset="0"/>
                      </a:rPr>
                      <m:t>𝑡</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h</m:t>
                        </m:r>
                      </m:num>
                      <m:den>
                        <m:r>
                          <a:rPr lang="en-US" altLang="en-US" sz="2000" i="1" dirty="0">
                            <a:latin typeface="Cambria Math" panose="02040503050406030204" pitchFamily="18" charset="0"/>
                          </a:rPr>
                          <m:t>4</m:t>
                        </m:r>
                        <m:r>
                          <a:rPr lang="en-US" altLang="en-US" sz="2000" i="1" dirty="0" smtClean="0">
                            <a:latin typeface="Cambria Math" panose="02040503050406030204" pitchFamily="18" charset="0"/>
                            <a:ea typeface="Cambria Math" panose="02040503050406030204" pitchFamily="18" charset="0"/>
                          </a:rPr>
                          <m:t>𝜋</m:t>
                        </m:r>
                      </m:den>
                    </m:f>
                  </m:oMath>
                </a14:m>
                <a:r>
                  <a:rPr lang="en-US" altLang="en-US" dirty="0">
                    <a:sym typeface="Symbol" pitchFamily="18" charset="2"/>
                  </a:rPr>
                  <a:t>, yields</a:t>
                </a:r>
                <a:endParaRPr lang="en-US" altLang="en-US" dirty="0">
                  <a:solidFill>
                    <a:srgbClr val="000000"/>
                  </a:solidFill>
                  <a:sym typeface="Symbol" pitchFamily="18" charset="2"/>
                </a:endParaRPr>
              </a:p>
              <a:p>
                <a:pPr>
                  <a:spcBef>
                    <a:spcPct val="20000"/>
                  </a:spcBef>
                </a:pPr>
                <a:r>
                  <a:rPr lang="en-US" altLang="en-US" dirty="0"/>
                  <a:t>    	      </a:t>
                </a:r>
                <a14:m>
                  <m:oMath xmlns:m="http://schemas.openxmlformats.org/officeDocument/2006/math">
                    <m:r>
                      <m:rPr>
                        <m:sty m:val="p"/>
                      </m:rPr>
                      <a:rPr lang="el-GR" altLang="en-US" i="1" dirty="0" smtClean="0">
                        <a:latin typeface="Cambria Math" panose="02040503050406030204" pitchFamily="18" charset="0"/>
                        <a:ea typeface="Cambria Math" panose="02040503050406030204" pitchFamily="18" charset="0"/>
                      </a:rPr>
                      <m:t>Δ</m:t>
                    </m:r>
                    <m:r>
                      <a:rPr lang="en-US" altLang="en-US" i="1" dirty="0" smtClean="0">
                        <a:latin typeface="Cambria Math" panose="02040503050406030204" pitchFamily="18" charset="0"/>
                      </a:rPr>
                      <m:t>𝑡</m:t>
                    </m:r>
                    <m:r>
                      <a:rPr lang="en-US" altLang="en-US" i="1" dirty="0">
                        <a:latin typeface="Cambria Math" panose="02040503050406030204" pitchFamily="18" charset="0"/>
                        <a:sym typeface="Symbol" pitchFamily="18" charset="2"/>
                      </a:rPr>
                      <m:t>=</m:t>
                    </m:r>
                    <m:f>
                      <m:fPr>
                        <m:ctrlPr>
                          <a:rPr lang="en-US" altLang="en-US" i="1" dirty="0">
                            <a:latin typeface="Cambria Math" panose="02040503050406030204" pitchFamily="18" charset="0"/>
                          </a:rPr>
                        </m:ctrlPr>
                      </m:fPr>
                      <m:num>
                        <m:r>
                          <a:rPr lang="en-US" altLang="en-US" i="1" dirty="0">
                            <a:latin typeface="Cambria Math" panose="02040503050406030204" pitchFamily="18" charset="0"/>
                          </a:rPr>
                          <m:t>h</m:t>
                        </m:r>
                      </m:num>
                      <m:den>
                        <m:r>
                          <a:rPr lang="en-US" altLang="en-US" i="1" dirty="0">
                            <a:latin typeface="Cambria Math" panose="02040503050406030204" pitchFamily="18" charset="0"/>
                          </a:rPr>
                          <m:t>4</m:t>
                        </m:r>
                        <m:r>
                          <a:rPr lang="en-US" altLang="en-US" i="1" dirty="0" smtClean="0">
                            <a:latin typeface="Cambria Math" panose="02040503050406030204" pitchFamily="18" charset="0"/>
                            <a:ea typeface="Cambria Math" panose="02040503050406030204" pitchFamily="18" charset="0"/>
                          </a:rPr>
                          <m:t>𝜋</m:t>
                        </m:r>
                        <m:r>
                          <m:rPr>
                            <m:sty m:val="p"/>
                          </m:rPr>
                          <a:rPr lang="el-GR" altLang="en-US" i="1" dirty="0" smtClean="0">
                            <a:latin typeface="Cambria Math" panose="02040503050406030204" pitchFamily="18" charset="0"/>
                            <a:ea typeface="Cambria Math" panose="02040503050406030204" pitchFamily="18" charset="0"/>
                          </a:rPr>
                          <m:t>Δ</m:t>
                        </m:r>
                        <m:r>
                          <a:rPr lang="en-US" altLang="en-US" i="1" dirty="0">
                            <a:latin typeface="Cambria Math" panose="02040503050406030204" pitchFamily="18" charset="0"/>
                          </a:rPr>
                          <m:t>𝐸</m:t>
                        </m:r>
                      </m:den>
                    </m:f>
                    <m:r>
                      <a:rPr lang="en-US" altLang="en-US" i="1" dirty="0">
                        <a:latin typeface="Cambria Math" panose="02040503050406030204" pitchFamily="18" charset="0"/>
                        <a:sym typeface="Symbol" pitchFamily="18" charset="2"/>
                      </a:rPr>
                      <m:t> </m:t>
                    </m:r>
                    <m:r>
                      <a:rPr lang="en-US" altLang="en-US" i="1" dirty="0" smtClean="0">
                        <a:latin typeface="Cambria Math" panose="02040503050406030204" pitchFamily="18" charset="0"/>
                        <a:sym typeface="Symbol" pitchFamily="18" charset="2"/>
                      </a:rPr>
                      <m:t>=</m:t>
                    </m:r>
                  </m:oMath>
                </a14:m>
                <a:endParaRPr lang="en-US" altLang="en-US" dirty="0">
                  <a:solidFill>
                    <a:srgbClr val="000000"/>
                  </a:solidFill>
                  <a:sym typeface="Symbol" pitchFamily="18" charset="2"/>
                </a:endParaRPr>
              </a:p>
            </p:txBody>
          </p:sp>
        </mc:Choice>
        <mc:Fallback xmlns="">
          <p:sp>
            <p:nvSpPr>
              <p:cNvPr id="1396745" name="Rectangle 9"/>
              <p:cNvSpPr>
                <a:spLocks noRot="1" noChangeAspect="1" noMove="1" noResize="1" noEditPoints="1" noAdjustHandles="1" noChangeArrowheads="1" noChangeShapeType="1" noTextEdit="1"/>
              </p:cNvSpPr>
              <p:nvPr/>
            </p:nvSpPr>
            <p:spPr bwMode="auto">
              <a:xfrm>
                <a:off x="674688" y="1770063"/>
                <a:ext cx="7772400" cy="5087937"/>
              </a:xfrm>
              <a:prstGeom prst="rect">
                <a:avLst/>
              </a:prstGeom>
              <a:blipFill>
                <a:blip r:embed="rId5"/>
                <a:stretch>
                  <a:fillRect l="-1255" t="-838" r="-1804"/>
                </a:stretch>
              </a:blipFill>
              <a:ln w="9525">
                <a:noFill/>
                <a:miter lim="800000"/>
                <a:headEnd/>
                <a:tailEnd/>
              </a:ln>
            </p:spPr>
            <p:txBody>
              <a:bodyPr/>
              <a:lstStyle/>
              <a:p>
                <a:r>
                  <a:rPr lang="en-US">
                    <a:noFill/>
                  </a:rPr>
                  <a:t> </a:t>
                </a:r>
              </a:p>
            </p:txBody>
          </p:sp>
        </mc:Fallback>
      </mc:AlternateContent>
      <p:sp>
        <p:nvSpPr>
          <p:cNvPr id="1396746" name="Line 10"/>
          <p:cNvSpPr>
            <a:spLocks noChangeShapeType="1"/>
          </p:cNvSpPr>
          <p:nvPr/>
        </p:nvSpPr>
        <p:spPr bwMode="auto">
          <a:xfrm>
            <a:off x="4540250" y="4735101"/>
            <a:ext cx="107950" cy="0"/>
          </a:xfrm>
          <a:prstGeom prst="line">
            <a:avLst/>
          </a:prstGeom>
          <a:noFill/>
          <a:ln w="19050">
            <a:solidFill>
              <a:schemeClr val="tx1"/>
            </a:solidFill>
            <a:round/>
            <a:headEnd/>
            <a:tailEnd/>
          </a:ln>
        </p:spPr>
        <p:txBody>
          <a:bodyPr/>
          <a:lstStyle/>
          <a:p>
            <a:endParaRPr lang="en-US"/>
          </a:p>
        </p:txBody>
      </p:sp>
      <p:sp>
        <p:nvSpPr>
          <p:cNvPr id="7680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16"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Pair production and annihilation</a:t>
            </a:r>
            <a:endParaRPr lang="en-US" altLang="en-US">
              <a:solidFill>
                <a:srgbClr val="000000"/>
              </a:solidFill>
              <a:cs typeface="Times New Roman" pitchFamily="18"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96745">
                                            <p:txEl>
                                              <p:pRg st="0" end="0"/>
                                            </p:txEl>
                                          </p:spTgt>
                                        </p:tgtEl>
                                        <p:attrNameLst>
                                          <p:attrName>style.visibility</p:attrName>
                                        </p:attrNameLst>
                                      </p:cBhvr>
                                      <p:to>
                                        <p:strVal val="visible"/>
                                      </p:to>
                                    </p:set>
                                    <p:anim calcmode="lin" valueType="num">
                                      <p:cBhvr additive="base">
                                        <p:cTn id="13" dur="500" fill="hold"/>
                                        <p:tgtEl>
                                          <p:spTgt spid="139674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67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96745">
                                            <p:txEl>
                                              <p:pRg st="1" end="1"/>
                                            </p:txEl>
                                          </p:spTgt>
                                        </p:tgtEl>
                                        <p:attrNameLst>
                                          <p:attrName>style.visibility</p:attrName>
                                        </p:attrNameLst>
                                      </p:cBhvr>
                                      <p:to>
                                        <p:strVal val="visible"/>
                                      </p:to>
                                    </p:set>
                                    <p:anim calcmode="lin" valueType="num">
                                      <p:cBhvr additive="base">
                                        <p:cTn id="19" dur="500" fill="hold"/>
                                        <p:tgtEl>
                                          <p:spTgt spid="139674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67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96745">
                                            <p:txEl>
                                              <p:pRg st="2" end="2"/>
                                            </p:txEl>
                                          </p:spTgt>
                                        </p:tgtEl>
                                        <p:attrNameLst>
                                          <p:attrName>style.visibility</p:attrName>
                                        </p:attrNameLst>
                                      </p:cBhvr>
                                      <p:to>
                                        <p:strVal val="visible"/>
                                      </p:to>
                                    </p:set>
                                    <p:anim calcmode="lin" valueType="num">
                                      <p:cBhvr additive="base">
                                        <p:cTn id="25" dur="500" fill="hold"/>
                                        <p:tgtEl>
                                          <p:spTgt spid="139674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674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96745">
                                            <p:txEl>
                                              <p:pRg st="3" end="3"/>
                                            </p:txEl>
                                          </p:spTgt>
                                        </p:tgtEl>
                                        <p:attrNameLst>
                                          <p:attrName>style.visibility</p:attrName>
                                        </p:attrNameLst>
                                      </p:cBhvr>
                                      <p:to>
                                        <p:strVal val="visible"/>
                                      </p:to>
                                    </p:set>
                                    <p:anim calcmode="lin" valueType="num">
                                      <p:cBhvr additive="base">
                                        <p:cTn id="31" dur="500" fill="hold"/>
                                        <p:tgtEl>
                                          <p:spTgt spid="139674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9674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96745">
                                            <p:txEl>
                                              <p:pRg st="4" end="4"/>
                                            </p:txEl>
                                          </p:spTgt>
                                        </p:tgtEl>
                                        <p:attrNameLst>
                                          <p:attrName>style.visibility</p:attrName>
                                        </p:attrNameLst>
                                      </p:cBhvr>
                                      <p:to>
                                        <p:strVal val="visible"/>
                                      </p:to>
                                    </p:set>
                                    <p:anim calcmode="lin" valueType="num">
                                      <p:cBhvr additive="base">
                                        <p:cTn id="37" dur="500" fill="hold"/>
                                        <p:tgtEl>
                                          <p:spTgt spid="139674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9674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2" presetClass="entr" presetSubtype="4" fill="hold" grpId="0" nodeType="withEffect">
                                  <p:stCondLst>
                                    <p:cond delay="0"/>
                                  </p:stCondLst>
                                  <p:childTnLst>
                                    <p:set>
                                      <p:cBhvr>
                                        <p:cTn id="40" dur="1" fill="hold">
                                          <p:stCondLst>
                                            <p:cond delay="0"/>
                                          </p:stCondLst>
                                        </p:cTn>
                                        <p:tgtEl>
                                          <p:spTgt spid="1396746"/>
                                        </p:tgtEl>
                                        <p:attrNameLst>
                                          <p:attrName>style.visibility</p:attrName>
                                        </p:attrNameLst>
                                      </p:cBhvr>
                                      <p:to>
                                        <p:strVal val="visible"/>
                                      </p:to>
                                    </p:set>
                                    <p:anim calcmode="lin" valueType="num">
                                      <p:cBhvr additive="base">
                                        <p:cTn id="41" dur="500" fill="hold"/>
                                        <p:tgtEl>
                                          <p:spTgt spid="1396746"/>
                                        </p:tgtEl>
                                        <p:attrNameLst>
                                          <p:attrName>ppt_x</p:attrName>
                                        </p:attrNameLst>
                                      </p:cBhvr>
                                      <p:tavLst>
                                        <p:tav tm="0">
                                          <p:val>
                                            <p:strVal val="#ppt_x"/>
                                          </p:val>
                                        </p:tav>
                                        <p:tav tm="100000">
                                          <p:val>
                                            <p:strVal val="#ppt_x"/>
                                          </p:val>
                                        </p:tav>
                                      </p:tavLst>
                                    </p:anim>
                                    <p:anim calcmode="lin" valueType="num">
                                      <p:cBhvr additive="base">
                                        <p:cTn id="42" dur="500" fill="hold"/>
                                        <p:tgtEl>
                                          <p:spTgt spid="13967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96745">
                                            <p:txEl>
                                              <p:pRg st="5" end="5"/>
                                            </p:txEl>
                                          </p:spTgt>
                                        </p:tgtEl>
                                        <p:attrNameLst>
                                          <p:attrName>style.visibility</p:attrName>
                                        </p:attrNameLst>
                                      </p:cBhvr>
                                      <p:to>
                                        <p:strVal val="visible"/>
                                      </p:to>
                                    </p:set>
                                    <p:anim calcmode="lin" valueType="num">
                                      <p:cBhvr additive="base">
                                        <p:cTn id="47" dur="500" fill="hold"/>
                                        <p:tgtEl>
                                          <p:spTgt spid="139674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9674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96745">
                                            <p:txEl>
                                              <p:pRg st="6" end="6"/>
                                            </p:txEl>
                                          </p:spTgt>
                                        </p:tgtEl>
                                        <p:attrNameLst>
                                          <p:attrName>style.visibility</p:attrName>
                                        </p:attrNameLst>
                                      </p:cBhvr>
                                      <p:to>
                                        <p:strVal val="visible"/>
                                      </p:to>
                                    </p:set>
                                    <p:anim calcmode="lin" valueType="num">
                                      <p:cBhvr additive="base">
                                        <p:cTn id="53" dur="500" fill="hold"/>
                                        <p:tgtEl>
                                          <p:spTgt spid="139674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9674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74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16" name="Text Box 432"/>
          <p:cNvSpPr txBox="1">
            <a:spLocks noChangeArrowheads="1"/>
          </p:cNvSpPr>
          <p:nvPr/>
        </p:nvSpPr>
        <p:spPr bwMode="auto">
          <a:xfrm>
            <a:off x="698500" y="1766888"/>
            <a:ext cx="749300" cy="376237"/>
          </a:xfrm>
          <a:prstGeom prst="rect">
            <a:avLst/>
          </a:prstGeom>
          <a:solidFill>
            <a:schemeClr val="accent2"/>
          </a:solidFill>
          <a:ln w="9525">
            <a:solidFill>
              <a:schemeClr val="tx2"/>
            </a:solidFill>
            <a:miter lim="800000"/>
            <a:headEnd/>
            <a:tailEnd/>
          </a:ln>
        </p:spPr>
        <p:txBody>
          <a:bodyPr>
            <a:spAutoFit/>
          </a:bodyPr>
          <a:lstStyle/>
          <a:p>
            <a:pPr eaLnBrk="1" hangingPunct="1">
              <a:spcBef>
                <a:spcPct val="50000"/>
              </a:spcBef>
            </a:pPr>
            <a:r>
              <a:rPr lang="en-US" altLang="en-US" sz="1800">
                <a:solidFill>
                  <a:schemeClr val="bg1"/>
                </a:solidFill>
              </a:rPr>
              <a:t>Year </a:t>
            </a:r>
            <a:endParaRPr lang="en-US" altLang="en-US" sz="1800">
              <a:sym typeface="Symbol" pitchFamily="18" charset="2"/>
            </a:endParaRPr>
          </a:p>
        </p:txBody>
      </p:sp>
      <p:sp>
        <p:nvSpPr>
          <p:cNvPr id="93617" name="Text Box 433"/>
          <p:cNvSpPr txBox="1">
            <a:spLocks noChangeArrowheads="1"/>
          </p:cNvSpPr>
          <p:nvPr/>
        </p:nvSpPr>
        <p:spPr bwMode="auto">
          <a:xfrm>
            <a:off x="1447800" y="1766888"/>
            <a:ext cx="2286000" cy="376237"/>
          </a:xfrm>
          <a:prstGeom prst="rect">
            <a:avLst/>
          </a:prstGeom>
          <a:solidFill>
            <a:schemeClr val="hlink"/>
          </a:solidFill>
          <a:ln w="9525">
            <a:solidFill>
              <a:schemeClr val="tx2"/>
            </a:solidFill>
            <a:miter lim="800000"/>
            <a:headEnd/>
            <a:tailEnd/>
          </a:ln>
        </p:spPr>
        <p:txBody>
          <a:bodyPr>
            <a:spAutoFit/>
          </a:bodyPr>
          <a:lstStyle/>
          <a:p>
            <a:pPr eaLnBrk="1" hangingPunct="1">
              <a:spcBef>
                <a:spcPct val="50000"/>
              </a:spcBef>
            </a:pPr>
            <a:r>
              <a:rPr lang="en-US" altLang="en-US" sz="1800">
                <a:solidFill>
                  <a:schemeClr val="bg1"/>
                </a:solidFill>
              </a:rPr>
              <a:t>Physicist</a:t>
            </a:r>
            <a:endParaRPr lang="en-US" altLang="en-US" sz="1800">
              <a:sym typeface="Symbol" pitchFamily="18" charset="2"/>
            </a:endParaRPr>
          </a:p>
        </p:txBody>
      </p:sp>
      <p:sp>
        <p:nvSpPr>
          <p:cNvPr id="93618" name="Text Box 434"/>
          <p:cNvSpPr txBox="1">
            <a:spLocks noChangeArrowheads="1"/>
          </p:cNvSpPr>
          <p:nvPr/>
        </p:nvSpPr>
        <p:spPr bwMode="auto">
          <a:xfrm>
            <a:off x="3733800" y="1766888"/>
            <a:ext cx="2667000" cy="376237"/>
          </a:xfrm>
          <a:prstGeom prst="rect">
            <a:avLst/>
          </a:prstGeom>
          <a:solidFill>
            <a:schemeClr val="accent2"/>
          </a:solidFill>
          <a:ln w="9525">
            <a:solidFill>
              <a:schemeClr val="tx2"/>
            </a:solidFill>
            <a:miter lim="800000"/>
            <a:headEnd/>
            <a:tailEnd/>
          </a:ln>
        </p:spPr>
        <p:txBody>
          <a:bodyPr>
            <a:spAutoFit/>
          </a:bodyPr>
          <a:lstStyle/>
          <a:p>
            <a:pPr eaLnBrk="1" hangingPunct="1">
              <a:spcBef>
                <a:spcPct val="50000"/>
              </a:spcBef>
            </a:pPr>
            <a:r>
              <a:rPr lang="en-US" altLang="en-US" sz="1800">
                <a:solidFill>
                  <a:schemeClr val="bg1"/>
                </a:solidFill>
              </a:rPr>
              <a:t>Concept </a:t>
            </a:r>
            <a:endParaRPr lang="en-US" altLang="en-US" sz="1800">
              <a:sym typeface="Symbol" pitchFamily="18" charset="2"/>
            </a:endParaRPr>
          </a:p>
        </p:txBody>
      </p:sp>
      <p:sp>
        <p:nvSpPr>
          <p:cNvPr id="93619" name="Text Box 435"/>
          <p:cNvSpPr txBox="1">
            <a:spLocks noChangeArrowheads="1"/>
          </p:cNvSpPr>
          <p:nvPr/>
        </p:nvSpPr>
        <p:spPr bwMode="auto">
          <a:xfrm>
            <a:off x="6400800" y="1766888"/>
            <a:ext cx="2057400" cy="376237"/>
          </a:xfrm>
          <a:prstGeom prst="rect">
            <a:avLst/>
          </a:prstGeom>
          <a:solidFill>
            <a:schemeClr val="hlink"/>
          </a:solidFill>
          <a:ln w="9525">
            <a:solidFill>
              <a:schemeClr val="tx2"/>
            </a:solidFill>
            <a:miter lim="800000"/>
            <a:headEnd/>
            <a:tailEnd/>
          </a:ln>
        </p:spPr>
        <p:txBody>
          <a:bodyPr>
            <a:spAutoFit/>
          </a:bodyPr>
          <a:lstStyle/>
          <a:p>
            <a:pPr eaLnBrk="1" hangingPunct="1">
              <a:spcBef>
                <a:spcPct val="50000"/>
              </a:spcBef>
            </a:pPr>
            <a:r>
              <a:rPr lang="en-US" altLang="en-US" sz="1800">
                <a:solidFill>
                  <a:schemeClr val="bg1"/>
                </a:solidFill>
              </a:rPr>
              <a:t>Equation </a:t>
            </a:r>
            <a:endParaRPr lang="en-US" altLang="en-US" sz="1800">
              <a:sym typeface="Symbol" pitchFamily="18" charset="2"/>
            </a:endParaRPr>
          </a:p>
        </p:txBody>
      </p:sp>
      <p:sp>
        <p:nvSpPr>
          <p:cNvPr id="93620" name="Text Box 436"/>
          <p:cNvSpPr txBox="1">
            <a:spLocks noChangeArrowheads="1"/>
          </p:cNvSpPr>
          <p:nvPr/>
        </p:nvSpPr>
        <p:spPr bwMode="auto">
          <a:xfrm>
            <a:off x="698500" y="2133600"/>
            <a:ext cx="749300" cy="376238"/>
          </a:xfrm>
          <a:prstGeom prst="rect">
            <a:avLst/>
          </a:prstGeom>
          <a:solidFill>
            <a:schemeClr val="bg1"/>
          </a:solidFill>
          <a:ln w="9525">
            <a:solidFill>
              <a:schemeClr val="tx2"/>
            </a:solidFill>
            <a:miter lim="800000"/>
            <a:headEnd/>
            <a:tailEnd/>
          </a:ln>
        </p:spPr>
        <p:txBody>
          <a:bodyPr>
            <a:spAutoFit/>
          </a:bodyPr>
          <a:lstStyle/>
          <a:p>
            <a:pPr eaLnBrk="1" hangingPunct="1">
              <a:spcBef>
                <a:spcPct val="50000"/>
              </a:spcBef>
            </a:pPr>
            <a:r>
              <a:rPr lang="en-US" altLang="en-US" sz="1800"/>
              <a:t>1900 </a:t>
            </a:r>
            <a:endParaRPr lang="en-US" altLang="en-US" sz="1800">
              <a:sym typeface="Symbol" pitchFamily="18" charset="2"/>
            </a:endParaRPr>
          </a:p>
        </p:txBody>
      </p:sp>
      <p:sp>
        <p:nvSpPr>
          <p:cNvPr id="93621" name="Text Box 437"/>
          <p:cNvSpPr txBox="1">
            <a:spLocks noChangeArrowheads="1"/>
          </p:cNvSpPr>
          <p:nvPr/>
        </p:nvSpPr>
        <p:spPr bwMode="auto">
          <a:xfrm>
            <a:off x="1447800" y="2133600"/>
            <a:ext cx="2286000" cy="376238"/>
          </a:xfrm>
          <a:prstGeom prst="rect">
            <a:avLst/>
          </a:prstGeom>
          <a:solidFill>
            <a:schemeClr val="bg1"/>
          </a:solidFill>
          <a:ln w="9525">
            <a:solidFill>
              <a:schemeClr val="tx2"/>
            </a:solidFill>
            <a:miter lim="800000"/>
            <a:headEnd/>
            <a:tailEnd/>
          </a:ln>
        </p:spPr>
        <p:txBody>
          <a:bodyPr>
            <a:spAutoFit/>
          </a:bodyPr>
          <a:lstStyle/>
          <a:p>
            <a:pPr eaLnBrk="1" hangingPunct="1">
              <a:spcBef>
                <a:spcPct val="50000"/>
              </a:spcBef>
            </a:pPr>
            <a:r>
              <a:rPr lang="en-US" altLang="en-US" sz="1800"/>
              <a:t>Planck</a:t>
            </a:r>
            <a:endParaRPr lang="en-US" altLang="en-US" sz="1800">
              <a:sym typeface="Symbol" pitchFamily="18" charset="2"/>
            </a:endParaRPr>
          </a:p>
        </p:txBody>
      </p:sp>
      <p:sp>
        <p:nvSpPr>
          <p:cNvPr id="93622" name="Text Box 438"/>
          <p:cNvSpPr txBox="1">
            <a:spLocks noChangeArrowheads="1"/>
          </p:cNvSpPr>
          <p:nvPr/>
        </p:nvSpPr>
        <p:spPr bwMode="auto">
          <a:xfrm>
            <a:off x="3733800" y="2133600"/>
            <a:ext cx="2667000" cy="376238"/>
          </a:xfrm>
          <a:prstGeom prst="rect">
            <a:avLst/>
          </a:prstGeom>
          <a:solidFill>
            <a:schemeClr val="bg1"/>
          </a:solidFill>
          <a:ln w="9525">
            <a:solidFill>
              <a:schemeClr val="tx2"/>
            </a:solidFill>
            <a:miter lim="800000"/>
            <a:headEnd/>
            <a:tailEnd/>
          </a:ln>
        </p:spPr>
        <p:txBody>
          <a:bodyPr>
            <a:spAutoFit/>
          </a:bodyPr>
          <a:lstStyle/>
          <a:p>
            <a:pPr eaLnBrk="1" hangingPunct="1">
              <a:spcBef>
                <a:spcPct val="50000"/>
              </a:spcBef>
            </a:pPr>
            <a:r>
              <a:rPr lang="en-US" altLang="en-US" sz="1800"/>
              <a:t>Energy Quanta </a:t>
            </a:r>
            <a:endParaRPr lang="en-US" altLang="en-US" sz="1800">
              <a:sym typeface="Symbol" pitchFamily="18" charset="2"/>
            </a:endParaRPr>
          </a:p>
        </p:txBody>
      </p:sp>
      <p:sp>
        <p:nvSpPr>
          <p:cNvPr id="93623" name="Text Box 439"/>
          <p:cNvSpPr txBox="1">
            <a:spLocks noChangeArrowheads="1"/>
          </p:cNvSpPr>
          <p:nvPr/>
        </p:nvSpPr>
        <p:spPr bwMode="auto">
          <a:xfrm>
            <a:off x="6400800" y="2133600"/>
            <a:ext cx="2057400" cy="376238"/>
          </a:xfrm>
          <a:prstGeom prst="rect">
            <a:avLst/>
          </a:prstGeom>
          <a:solidFill>
            <a:schemeClr val="bg1"/>
          </a:solidFill>
          <a:ln w="9525">
            <a:solidFill>
              <a:schemeClr val="tx2"/>
            </a:solidFill>
            <a:miter lim="800000"/>
            <a:headEnd/>
            <a:tailEnd/>
          </a:ln>
        </p:spPr>
        <p:txBody>
          <a:bodyPr>
            <a:spAutoFit/>
          </a:bodyPr>
          <a:lstStyle/>
          <a:p>
            <a:pPr eaLnBrk="1" hangingPunct="1">
              <a:spcBef>
                <a:spcPct val="50000"/>
              </a:spcBef>
            </a:pPr>
            <a:r>
              <a:rPr lang="en-US" altLang="en-US" sz="1800" i="1"/>
              <a:t>E </a:t>
            </a:r>
            <a:r>
              <a:rPr lang="en-US" altLang="en-US" sz="1800"/>
              <a:t>= </a:t>
            </a:r>
            <a:r>
              <a:rPr lang="en-US" altLang="en-US" sz="1800" i="1"/>
              <a:t>hf</a:t>
            </a:r>
            <a:r>
              <a:rPr lang="en-US" altLang="en-US" sz="1800"/>
              <a:t> </a:t>
            </a:r>
          </a:p>
        </p:txBody>
      </p:sp>
      <p:sp>
        <p:nvSpPr>
          <p:cNvPr id="93624" name="Text Box 440"/>
          <p:cNvSpPr txBox="1">
            <a:spLocks noChangeArrowheads="1"/>
          </p:cNvSpPr>
          <p:nvPr/>
        </p:nvSpPr>
        <p:spPr bwMode="auto">
          <a:xfrm>
            <a:off x="698500" y="2509838"/>
            <a:ext cx="7493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1905 </a:t>
            </a:r>
            <a:endParaRPr lang="en-US" altLang="en-US" sz="1800">
              <a:sym typeface="Symbol" pitchFamily="18" charset="2"/>
            </a:endParaRPr>
          </a:p>
        </p:txBody>
      </p:sp>
      <p:sp>
        <p:nvSpPr>
          <p:cNvPr id="93625" name="Text Box 441"/>
          <p:cNvSpPr txBox="1">
            <a:spLocks noChangeArrowheads="1"/>
          </p:cNvSpPr>
          <p:nvPr/>
        </p:nvSpPr>
        <p:spPr bwMode="auto">
          <a:xfrm>
            <a:off x="1447800" y="2509838"/>
            <a:ext cx="2286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Einstein</a:t>
            </a:r>
            <a:endParaRPr lang="en-US" altLang="en-US" sz="1800">
              <a:sym typeface="Symbol" pitchFamily="18" charset="2"/>
            </a:endParaRPr>
          </a:p>
        </p:txBody>
      </p:sp>
      <p:sp>
        <p:nvSpPr>
          <p:cNvPr id="93626" name="Text Box 442"/>
          <p:cNvSpPr txBox="1">
            <a:spLocks noChangeArrowheads="1"/>
          </p:cNvSpPr>
          <p:nvPr/>
        </p:nvSpPr>
        <p:spPr bwMode="auto">
          <a:xfrm>
            <a:off x="3733800" y="2509838"/>
            <a:ext cx="2667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Light Particles </a:t>
            </a:r>
            <a:endParaRPr lang="en-US" altLang="en-US" sz="1800">
              <a:sym typeface="Symbol" pitchFamily="18" charset="2"/>
            </a:endParaRPr>
          </a:p>
        </p:txBody>
      </p:sp>
      <p:sp>
        <p:nvSpPr>
          <p:cNvPr id="93627" name="Text Box 443"/>
          <p:cNvSpPr txBox="1">
            <a:spLocks noChangeArrowheads="1"/>
          </p:cNvSpPr>
          <p:nvPr/>
        </p:nvSpPr>
        <p:spPr bwMode="auto">
          <a:xfrm>
            <a:off x="6400800" y="2509838"/>
            <a:ext cx="20574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i="1"/>
              <a:t>hf </a:t>
            </a:r>
            <a:r>
              <a:rPr lang="en-US" altLang="en-US" sz="1800"/>
              <a:t>= </a:t>
            </a:r>
            <a:r>
              <a:rPr lang="en-US" altLang="en-US" sz="1800" i="1"/>
              <a:t>K</a:t>
            </a:r>
            <a:r>
              <a:rPr lang="en-US" altLang="en-US" sz="1800" baseline="-25000"/>
              <a:t>max</a:t>
            </a:r>
            <a:r>
              <a:rPr lang="en-US" altLang="en-US" sz="1800" i="1" baseline="-25000"/>
              <a:t> </a:t>
            </a:r>
            <a:r>
              <a:rPr lang="en-US" altLang="en-US" sz="1800"/>
              <a:t>+ </a:t>
            </a:r>
            <a:r>
              <a:rPr lang="en-US" altLang="en-US" sz="1800">
                <a:sym typeface="Symbol" pitchFamily="18" charset="2"/>
              </a:rPr>
              <a:t></a:t>
            </a:r>
          </a:p>
        </p:txBody>
      </p:sp>
      <p:sp>
        <p:nvSpPr>
          <p:cNvPr id="93628" name="Text Box 444"/>
          <p:cNvSpPr txBox="1">
            <a:spLocks noChangeArrowheads="1"/>
          </p:cNvSpPr>
          <p:nvPr/>
        </p:nvSpPr>
        <p:spPr bwMode="auto">
          <a:xfrm>
            <a:off x="698500" y="2886075"/>
            <a:ext cx="7493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1913 </a:t>
            </a:r>
            <a:endParaRPr lang="en-US" altLang="en-US" sz="1800">
              <a:sym typeface="Symbol" pitchFamily="18" charset="2"/>
            </a:endParaRPr>
          </a:p>
        </p:txBody>
      </p:sp>
      <p:sp>
        <p:nvSpPr>
          <p:cNvPr id="93629" name="Text Box 445"/>
          <p:cNvSpPr txBox="1">
            <a:spLocks noChangeArrowheads="1"/>
          </p:cNvSpPr>
          <p:nvPr/>
        </p:nvSpPr>
        <p:spPr bwMode="auto">
          <a:xfrm>
            <a:off x="1447800" y="2886075"/>
            <a:ext cx="2286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Bohr</a:t>
            </a:r>
            <a:endParaRPr lang="en-US" altLang="en-US" sz="1800">
              <a:sym typeface="Symbol" pitchFamily="18" charset="2"/>
            </a:endParaRPr>
          </a:p>
        </p:txBody>
      </p:sp>
      <p:sp>
        <p:nvSpPr>
          <p:cNvPr id="93630" name="Text Box 446"/>
          <p:cNvSpPr txBox="1">
            <a:spLocks noChangeArrowheads="1"/>
          </p:cNvSpPr>
          <p:nvPr/>
        </p:nvSpPr>
        <p:spPr bwMode="auto">
          <a:xfrm>
            <a:off x="3733800" y="2886075"/>
            <a:ext cx="2667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Hydrogen Model </a:t>
            </a:r>
            <a:endParaRPr lang="en-US" altLang="en-US" sz="1800">
              <a:sym typeface="Symbol" pitchFamily="18" charset="2"/>
            </a:endParaRPr>
          </a:p>
        </p:txBody>
      </p:sp>
      <p:sp>
        <p:nvSpPr>
          <p:cNvPr id="93631" name="Text Box 447"/>
          <p:cNvSpPr txBox="1">
            <a:spLocks noChangeArrowheads="1"/>
          </p:cNvSpPr>
          <p:nvPr/>
        </p:nvSpPr>
        <p:spPr bwMode="auto">
          <a:xfrm>
            <a:off x="6400800" y="2886075"/>
            <a:ext cx="20574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i="1">
                <a:sym typeface="Symbol" pitchFamily="18" charset="2"/>
              </a:rPr>
              <a:t>E</a:t>
            </a:r>
            <a:r>
              <a:rPr lang="en-US" altLang="en-US" sz="1800" baseline="-25000">
                <a:sym typeface="Symbol" pitchFamily="18" charset="2"/>
              </a:rPr>
              <a:t>n</a:t>
            </a:r>
            <a:r>
              <a:rPr lang="en-US" altLang="en-US" sz="1800">
                <a:sym typeface="Symbol" pitchFamily="18" charset="2"/>
              </a:rPr>
              <a:t> = – 13.6 </a:t>
            </a:r>
            <a:r>
              <a:rPr lang="en-US" altLang="en-US" sz="1800" i="1">
                <a:sym typeface="Symbol" pitchFamily="18" charset="2"/>
              </a:rPr>
              <a:t>/</a:t>
            </a:r>
            <a:r>
              <a:rPr lang="en-US" altLang="en-US" sz="1800">
                <a:sym typeface="Symbol" pitchFamily="18" charset="2"/>
              </a:rPr>
              <a:t> </a:t>
            </a:r>
            <a:r>
              <a:rPr lang="en-US" altLang="en-US" sz="1800" i="1">
                <a:sym typeface="Symbol" pitchFamily="18" charset="2"/>
              </a:rPr>
              <a:t>n</a:t>
            </a:r>
            <a:r>
              <a:rPr lang="en-US" altLang="en-US" sz="1800" baseline="30000">
                <a:sym typeface="Symbol" pitchFamily="18" charset="2"/>
              </a:rPr>
              <a:t>2</a:t>
            </a:r>
          </a:p>
        </p:txBody>
      </p:sp>
      <p:sp>
        <p:nvSpPr>
          <p:cNvPr id="93632" name="Text Box 448"/>
          <p:cNvSpPr txBox="1">
            <a:spLocks noChangeArrowheads="1"/>
          </p:cNvSpPr>
          <p:nvPr/>
        </p:nvSpPr>
        <p:spPr bwMode="auto">
          <a:xfrm>
            <a:off x="698500" y="3262313"/>
            <a:ext cx="7493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1924 </a:t>
            </a:r>
            <a:endParaRPr lang="en-US" altLang="en-US" sz="1800">
              <a:sym typeface="Symbol" pitchFamily="18" charset="2"/>
            </a:endParaRPr>
          </a:p>
        </p:txBody>
      </p:sp>
      <p:sp>
        <p:nvSpPr>
          <p:cNvPr id="93633" name="Text Box 449"/>
          <p:cNvSpPr txBox="1">
            <a:spLocks noChangeArrowheads="1"/>
          </p:cNvSpPr>
          <p:nvPr/>
        </p:nvSpPr>
        <p:spPr bwMode="auto">
          <a:xfrm>
            <a:off x="1447800" y="3262313"/>
            <a:ext cx="2286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de Broglie</a:t>
            </a:r>
            <a:endParaRPr lang="en-US" altLang="en-US" sz="1800">
              <a:sym typeface="Symbol" pitchFamily="18" charset="2"/>
            </a:endParaRPr>
          </a:p>
        </p:txBody>
      </p:sp>
      <p:sp>
        <p:nvSpPr>
          <p:cNvPr id="93634" name="Text Box 450"/>
          <p:cNvSpPr txBox="1">
            <a:spLocks noChangeArrowheads="1"/>
          </p:cNvSpPr>
          <p:nvPr/>
        </p:nvSpPr>
        <p:spPr bwMode="auto">
          <a:xfrm>
            <a:off x="3733800" y="3262313"/>
            <a:ext cx="2667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Matter Waves </a:t>
            </a:r>
            <a:endParaRPr lang="en-US" altLang="en-US" sz="1800">
              <a:sym typeface="Symbol" pitchFamily="18" charset="2"/>
            </a:endParaRPr>
          </a:p>
        </p:txBody>
      </p:sp>
      <p:sp>
        <p:nvSpPr>
          <p:cNvPr id="93635" name="Text Box 451"/>
          <p:cNvSpPr txBox="1">
            <a:spLocks noChangeArrowheads="1"/>
          </p:cNvSpPr>
          <p:nvPr/>
        </p:nvSpPr>
        <p:spPr bwMode="auto">
          <a:xfrm>
            <a:off x="6400800" y="3262313"/>
            <a:ext cx="20574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sym typeface="Symbol" pitchFamily="18" charset="2"/>
              </a:rPr>
              <a:t> = </a:t>
            </a:r>
            <a:r>
              <a:rPr lang="en-US" altLang="en-US" sz="1800" i="1">
                <a:sym typeface="Symbol" pitchFamily="18" charset="2"/>
              </a:rPr>
              <a:t>h /</a:t>
            </a:r>
            <a:r>
              <a:rPr lang="en-US" altLang="en-US" sz="1800">
                <a:sym typeface="Symbol" pitchFamily="18" charset="2"/>
              </a:rPr>
              <a:t> </a:t>
            </a:r>
            <a:r>
              <a:rPr lang="en-US" altLang="en-US" sz="1800" i="1">
                <a:sym typeface="Symbol" pitchFamily="18" charset="2"/>
              </a:rPr>
              <a:t>p </a:t>
            </a:r>
          </a:p>
        </p:txBody>
      </p:sp>
      <p:sp>
        <p:nvSpPr>
          <p:cNvPr id="93636" name="Text Box 452"/>
          <p:cNvSpPr txBox="1">
            <a:spLocks noChangeArrowheads="1"/>
          </p:cNvSpPr>
          <p:nvPr/>
        </p:nvSpPr>
        <p:spPr bwMode="auto">
          <a:xfrm>
            <a:off x="698500" y="3638550"/>
            <a:ext cx="7493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1926 </a:t>
            </a:r>
            <a:endParaRPr lang="en-US" altLang="en-US" sz="1800">
              <a:sym typeface="Symbol" pitchFamily="18" charset="2"/>
            </a:endParaRPr>
          </a:p>
        </p:txBody>
      </p:sp>
      <p:sp>
        <p:nvSpPr>
          <p:cNvPr id="93637" name="Text Box 453"/>
          <p:cNvSpPr txBox="1">
            <a:spLocks noChangeArrowheads="1"/>
          </p:cNvSpPr>
          <p:nvPr/>
        </p:nvSpPr>
        <p:spPr bwMode="auto">
          <a:xfrm>
            <a:off x="1447800" y="3638550"/>
            <a:ext cx="2286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Schrödinger</a:t>
            </a:r>
          </a:p>
        </p:txBody>
      </p:sp>
      <p:sp>
        <p:nvSpPr>
          <p:cNvPr id="93638" name="Text Box 454"/>
          <p:cNvSpPr txBox="1">
            <a:spLocks noChangeArrowheads="1"/>
          </p:cNvSpPr>
          <p:nvPr/>
        </p:nvSpPr>
        <p:spPr bwMode="auto">
          <a:xfrm>
            <a:off x="3733800" y="3638550"/>
            <a:ext cx="2667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Wave Mechanics </a:t>
            </a:r>
            <a:endParaRPr lang="en-US" altLang="en-US" sz="1800">
              <a:sym typeface="Symbol" pitchFamily="18" charset="2"/>
            </a:endParaRPr>
          </a:p>
        </p:txBody>
      </p:sp>
      <p:sp>
        <p:nvSpPr>
          <p:cNvPr id="93639" name="Text Box 455"/>
          <p:cNvSpPr txBox="1">
            <a:spLocks noChangeArrowheads="1"/>
          </p:cNvSpPr>
          <p:nvPr/>
        </p:nvSpPr>
        <p:spPr bwMode="auto">
          <a:xfrm>
            <a:off x="6400800" y="3638550"/>
            <a:ext cx="20574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sym typeface="Symbol" pitchFamily="18" charset="2"/>
              </a:rPr>
              <a:t>(</a:t>
            </a:r>
            <a:r>
              <a:rPr lang="en-US" altLang="en-US" sz="1800" i="1">
                <a:sym typeface="Symbol" pitchFamily="18" charset="2"/>
              </a:rPr>
              <a:t>E</a:t>
            </a:r>
            <a:r>
              <a:rPr lang="en-US" altLang="en-US" sz="1800" baseline="-25000">
                <a:sym typeface="Symbol" pitchFamily="18" charset="2"/>
              </a:rPr>
              <a:t>K</a:t>
            </a:r>
            <a:r>
              <a:rPr lang="en-US" altLang="en-US" sz="1800">
                <a:sym typeface="Symbol" pitchFamily="18" charset="2"/>
              </a:rPr>
              <a:t> + </a:t>
            </a:r>
            <a:r>
              <a:rPr lang="en-US" altLang="en-US" sz="1800" i="1">
                <a:sym typeface="Symbol" pitchFamily="18" charset="2"/>
              </a:rPr>
              <a:t>E</a:t>
            </a:r>
            <a:r>
              <a:rPr lang="en-US" altLang="en-US" sz="1800" baseline="-25000">
                <a:sym typeface="Symbol" pitchFamily="18" charset="2"/>
              </a:rPr>
              <a:t>P</a:t>
            </a:r>
            <a:r>
              <a:rPr lang="en-US" altLang="en-US" sz="1800">
                <a:sym typeface="Symbol" pitchFamily="18" charset="2"/>
              </a:rPr>
              <a:t>) = </a:t>
            </a:r>
            <a:r>
              <a:rPr lang="en-US" altLang="en-US" sz="1800" i="1">
                <a:sym typeface="Symbol" pitchFamily="18" charset="2"/>
              </a:rPr>
              <a:t>E</a:t>
            </a:r>
            <a:r>
              <a:rPr lang="en-US" altLang="en-US" sz="1800">
                <a:sym typeface="Symbol" pitchFamily="18" charset="2"/>
              </a:rPr>
              <a:t></a:t>
            </a:r>
          </a:p>
        </p:txBody>
      </p:sp>
      <p:sp>
        <p:nvSpPr>
          <p:cNvPr id="93640" name="Text Box 456"/>
          <p:cNvSpPr txBox="1">
            <a:spLocks noChangeArrowheads="1"/>
          </p:cNvSpPr>
          <p:nvPr/>
        </p:nvSpPr>
        <p:spPr bwMode="auto">
          <a:xfrm>
            <a:off x="698500" y="4014788"/>
            <a:ext cx="7493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1927 </a:t>
            </a:r>
            <a:endParaRPr lang="en-US" altLang="en-US" sz="1800">
              <a:sym typeface="Symbol" pitchFamily="18" charset="2"/>
            </a:endParaRPr>
          </a:p>
        </p:txBody>
      </p:sp>
      <p:sp>
        <p:nvSpPr>
          <p:cNvPr id="93641" name="Text Box 457"/>
          <p:cNvSpPr txBox="1">
            <a:spLocks noChangeArrowheads="1"/>
          </p:cNvSpPr>
          <p:nvPr/>
        </p:nvSpPr>
        <p:spPr bwMode="auto">
          <a:xfrm>
            <a:off x="1447800" y="4014788"/>
            <a:ext cx="2286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Heisenberg</a:t>
            </a:r>
          </a:p>
        </p:txBody>
      </p:sp>
      <p:sp>
        <p:nvSpPr>
          <p:cNvPr id="93642" name="Text Box 458"/>
          <p:cNvSpPr txBox="1">
            <a:spLocks noChangeArrowheads="1"/>
          </p:cNvSpPr>
          <p:nvPr/>
        </p:nvSpPr>
        <p:spPr bwMode="auto">
          <a:xfrm>
            <a:off x="3733800" y="4014788"/>
            <a:ext cx="2667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Uncertainty Principle </a:t>
            </a:r>
            <a:endParaRPr lang="en-US" altLang="en-US" sz="1800">
              <a:sym typeface="Symbol" pitchFamily="18" charset="2"/>
            </a:endParaRPr>
          </a:p>
        </p:txBody>
      </p:sp>
      <p:sp>
        <p:nvSpPr>
          <p:cNvPr id="93643" name="Text Box 459"/>
          <p:cNvSpPr txBox="1">
            <a:spLocks noChangeArrowheads="1"/>
          </p:cNvSpPr>
          <p:nvPr/>
        </p:nvSpPr>
        <p:spPr bwMode="auto">
          <a:xfrm>
            <a:off x="6400800" y="4014788"/>
            <a:ext cx="20574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sym typeface="Symbol" pitchFamily="18" charset="2"/>
              </a:rPr>
              <a:t></a:t>
            </a:r>
            <a:r>
              <a:rPr lang="en-US" altLang="en-US" sz="1800" i="1">
                <a:sym typeface="Symbol" pitchFamily="18" charset="2"/>
              </a:rPr>
              <a:t>x </a:t>
            </a:r>
            <a:r>
              <a:rPr lang="en-US" altLang="en-US" sz="1800">
                <a:sym typeface="Symbol" pitchFamily="18" charset="2"/>
              </a:rPr>
              <a:t></a:t>
            </a:r>
            <a:r>
              <a:rPr lang="en-US" altLang="en-US" sz="1800" i="1">
                <a:sym typeface="Symbol" pitchFamily="18" charset="2"/>
              </a:rPr>
              <a:t>p </a:t>
            </a:r>
            <a:r>
              <a:rPr lang="en-US" altLang="en-US" sz="1800">
                <a:sym typeface="Symbol" pitchFamily="18" charset="2"/>
              </a:rPr>
              <a:t> </a:t>
            </a:r>
            <a:r>
              <a:rPr lang="en-US" altLang="en-US" sz="1800" i="1">
                <a:sym typeface="Symbol" pitchFamily="18" charset="2"/>
              </a:rPr>
              <a:t>h /</a:t>
            </a:r>
            <a:r>
              <a:rPr lang="en-US" altLang="en-US" sz="1800">
                <a:sym typeface="Symbol" pitchFamily="18" charset="2"/>
              </a:rPr>
              <a:t> 4</a:t>
            </a:r>
          </a:p>
        </p:txBody>
      </p:sp>
      <p:sp>
        <p:nvSpPr>
          <p:cNvPr id="93644" name="Text Box 460"/>
          <p:cNvSpPr txBox="1">
            <a:spLocks noChangeArrowheads="1"/>
          </p:cNvSpPr>
          <p:nvPr/>
        </p:nvSpPr>
        <p:spPr bwMode="auto">
          <a:xfrm>
            <a:off x="698500" y="4391025"/>
            <a:ext cx="7493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1928 </a:t>
            </a:r>
            <a:endParaRPr lang="en-US" altLang="en-US" sz="1800">
              <a:sym typeface="Symbol" pitchFamily="18" charset="2"/>
            </a:endParaRPr>
          </a:p>
        </p:txBody>
      </p:sp>
      <p:sp>
        <p:nvSpPr>
          <p:cNvPr id="93645" name="Text Box 461"/>
          <p:cNvSpPr txBox="1">
            <a:spLocks noChangeArrowheads="1"/>
          </p:cNvSpPr>
          <p:nvPr/>
        </p:nvSpPr>
        <p:spPr bwMode="auto">
          <a:xfrm>
            <a:off x="1447800" y="4391025"/>
            <a:ext cx="2286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Dirac</a:t>
            </a:r>
          </a:p>
        </p:txBody>
      </p:sp>
      <p:sp>
        <p:nvSpPr>
          <p:cNvPr id="93646" name="Text Box 462"/>
          <p:cNvSpPr txBox="1">
            <a:spLocks noChangeArrowheads="1"/>
          </p:cNvSpPr>
          <p:nvPr/>
        </p:nvSpPr>
        <p:spPr bwMode="auto">
          <a:xfrm>
            <a:off x="3733800" y="4391025"/>
            <a:ext cx="2667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Antimatter </a:t>
            </a:r>
            <a:endParaRPr lang="en-US" altLang="en-US" sz="1800">
              <a:sym typeface="Symbol" pitchFamily="18" charset="2"/>
            </a:endParaRPr>
          </a:p>
        </p:txBody>
      </p:sp>
      <p:sp>
        <p:nvSpPr>
          <p:cNvPr id="93647" name="Text Box 463"/>
          <p:cNvSpPr txBox="1">
            <a:spLocks noChangeArrowheads="1"/>
          </p:cNvSpPr>
          <p:nvPr/>
        </p:nvSpPr>
        <p:spPr bwMode="auto">
          <a:xfrm>
            <a:off x="6400800" y="4391025"/>
            <a:ext cx="20574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i="1">
                <a:sym typeface="Symbol" pitchFamily="18" charset="2"/>
              </a:rPr>
              <a:t>hf  </a:t>
            </a:r>
            <a:r>
              <a:rPr lang="en-US" altLang="en-US" sz="1800">
                <a:sym typeface="Symbol" pitchFamily="18" charset="2"/>
              </a:rPr>
              <a:t> 2</a:t>
            </a:r>
            <a:r>
              <a:rPr lang="en-US" altLang="en-US" sz="1800" i="1">
                <a:sym typeface="Symbol" pitchFamily="18" charset="2"/>
              </a:rPr>
              <a:t>m</a:t>
            </a:r>
            <a:r>
              <a:rPr lang="en-US" altLang="en-US" sz="1800" baseline="-25000">
                <a:sym typeface="Symbol" pitchFamily="18" charset="2"/>
              </a:rPr>
              <a:t>e</a:t>
            </a:r>
            <a:r>
              <a:rPr lang="en-US" altLang="en-US" sz="1800" i="1">
                <a:sym typeface="Symbol" pitchFamily="18" charset="2"/>
              </a:rPr>
              <a:t>c</a:t>
            </a:r>
            <a:r>
              <a:rPr lang="en-US" altLang="en-US" sz="1800" baseline="30000">
                <a:sym typeface="Symbol" pitchFamily="18" charset="2"/>
              </a:rPr>
              <a:t>2</a:t>
            </a:r>
            <a:endParaRPr lang="en-US" altLang="en-US" sz="1800">
              <a:sym typeface="Symbol" pitchFamily="18" charset="2"/>
            </a:endParaRPr>
          </a:p>
        </p:txBody>
      </p:sp>
      <p:sp>
        <p:nvSpPr>
          <p:cNvPr id="93680" name="Text Box 496"/>
          <p:cNvSpPr txBox="1">
            <a:spLocks noChangeArrowheads="1"/>
          </p:cNvSpPr>
          <p:nvPr/>
        </p:nvSpPr>
        <p:spPr bwMode="auto">
          <a:xfrm>
            <a:off x="698500" y="1389063"/>
            <a:ext cx="7751763" cy="376237"/>
          </a:xfrm>
          <a:prstGeom prst="rect">
            <a:avLst/>
          </a:prstGeom>
          <a:solidFill>
            <a:srgbClr val="FFFFCC"/>
          </a:solidFill>
          <a:ln w="9525">
            <a:solidFill>
              <a:schemeClr val="tx2"/>
            </a:solidFill>
            <a:miter lim="800000"/>
            <a:headEnd/>
            <a:tailEnd/>
          </a:ln>
        </p:spPr>
        <p:txBody>
          <a:bodyPr>
            <a:spAutoFit/>
          </a:bodyPr>
          <a:lstStyle/>
          <a:p>
            <a:pPr algn="ctr" eaLnBrk="1" hangingPunct="1">
              <a:spcBef>
                <a:spcPct val="50000"/>
              </a:spcBef>
            </a:pPr>
            <a:r>
              <a:rPr lang="en-US" altLang="en-US" sz="1800" b="1">
                <a:sym typeface="Symbol" pitchFamily="18" charset="2"/>
              </a:rPr>
              <a:t>THE QUANTUM REVOLUTION</a:t>
            </a:r>
            <a:r>
              <a:rPr lang="en-US" altLang="en-US" sz="1800">
                <a:solidFill>
                  <a:schemeClr val="bg1"/>
                </a:solidFill>
              </a:rPr>
              <a:t> </a:t>
            </a:r>
          </a:p>
        </p:txBody>
      </p:sp>
      <p:pic>
        <p:nvPicPr>
          <p:cNvPr id="93682" name="Picture 498" descr="Einstein and Planck"/>
          <p:cNvPicPr>
            <a:picLocks noChangeAspect="1" noChangeArrowheads="1"/>
          </p:cNvPicPr>
          <p:nvPr/>
        </p:nvPicPr>
        <p:blipFill>
          <a:blip r:embed="rId5" cstate="print"/>
          <a:srcRect/>
          <a:stretch>
            <a:fillRect/>
          </a:stretch>
        </p:blipFill>
        <p:spPr bwMode="auto">
          <a:xfrm>
            <a:off x="698500" y="4767263"/>
            <a:ext cx="2116138" cy="1541462"/>
          </a:xfrm>
          <a:prstGeom prst="rect">
            <a:avLst/>
          </a:prstGeom>
          <a:ln>
            <a:noFill/>
          </a:ln>
          <a:effectLst>
            <a:outerShdw blurRad="292100" dist="139700" dir="2700000" algn="tl" rotWithShape="0">
              <a:srgbClr val="333333">
                <a:alpha val="65000"/>
              </a:srgbClr>
            </a:outerShdw>
          </a:effectLst>
          <a:extLst/>
        </p:spPr>
      </p:pic>
      <p:pic>
        <p:nvPicPr>
          <p:cNvPr id="93683" name="Picture 499" descr="Bohr"/>
          <p:cNvPicPr>
            <a:picLocks noChangeAspect="1" noChangeArrowheads="1"/>
          </p:cNvPicPr>
          <p:nvPr/>
        </p:nvPicPr>
        <p:blipFill>
          <a:blip r:embed="rId6" cstate="print"/>
          <a:srcRect/>
          <a:stretch>
            <a:fillRect/>
          </a:stretch>
        </p:blipFill>
        <p:spPr bwMode="auto">
          <a:xfrm>
            <a:off x="2390775" y="4764088"/>
            <a:ext cx="1262063" cy="1544637"/>
          </a:xfrm>
          <a:prstGeom prst="rect">
            <a:avLst/>
          </a:prstGeom>
          <a:ln>
            <a:noFill/>
          </a:ln>
          <a:effectLst>
            <a:outerShdw blurRad="292100" dist="139700" dir="2700000" algn="tl" rotWithShape="0">
              <a:srgbClr val="333333">
                <a:alpha val="65000"/>
              </a:srgbClr>
            </a:outerShdw>
          </a:effectLst>
          <a:extLst/>
        </p:spPr>
      </p:pic>
      <p:pic>
        <p:nvPicPr>
          <p:cNvPr id="93684" name="Picture 500" descr="de Broglie"/>
          <p:cNvPicPr>
            <a:picLocks noChangeAspect="1" noChangeArrowheads="1"/>
          </p:cNvPicPr>
          <p:nvPr/>
        </p:nvPicPr>
        <p:blipFill>
          <a:blip r:embed="rId7" cstate="print"/>
          <a:srcRect/>
          <a:stretch>
            <a:fillRect/>
          </a:stretch>
        </p:blipFill>
        <p:spPr bwMode="auto">
          <a:xfrm>
            <a:off x="3625850" y="4767263"/>
            <a:ext cx="1112838" cy="1543050"/>
          </a:xfrm>
          <a:prstGeom prst="rect">
            <a:avLst/>
          </a:prstGeom>
          <a:ln>
            <a:noFill/>
          </a:ln>
          <a:effectLst>
            <a:outerShdw blurRad="292100" dist="139700" dir="2700000" algn="tl" rotWithShape="0">
              <a:srgbClr val="333333">
                <a:alpha val="65000"/>
              </a:srgbClr>
            </a:outerShdw>
          </a:effectLst>
          <a:extLst/>
        </p:spPr>
      </p:pic>
      <p:pic>
        <p:nvPicPr>
          <p:cNvPr id="93685" name="Picture 501" descr="Dirac"/>
          <p:cNvPicPr>
            <a:picLocks noChangeAspect="1" noChangeArrowheads="1"/>
          </p:cNvPicPr>
          <p:nvPr/>
        </p:nvPicPr>
        <p:blipFill>
          <a:blip r:embed="rId8" cstate="print"/>
          <a:srcRect/>
          <a:stretch>
            <a:fillRect/>
          </a:stretch>
        </p:blipFill>
        <p:spPr bwMode="auto">
          <a:xfrm>
            <a:off x="7258050" y="4770438"/>
            <a:ext cx="1214438" cy="1538287"/>
          </a:xfrm>
          <a:prstGeom prst="rect">
            <a:avLst/>
          </a:prstGeom>
          <a:ln>
            <a:noFill/>
          </a:ln>
          <a:effectLst>
            <a:outerShdw blurRad="292100" dist="139700" dir="2700000" algn="tl" rotWithShape="0">
              <a:srgbClr val="333333">
                <a:alpha val="65000"/>
              </a:srgbClr>
            </a:outerShdw>
          </a:effectLst>
          <a:extLst/>
        </p:spPr>
      </p:pic>
      <p:pic>
        <p:nvPicPr>
          <p:cNvPr id="93686" name="Picture 502" descr="heisenberg"/>
          <p:cNvPicPr>
            <a:picLocks noChangeAspect="1" noChangeArrowheads="1"/>
          </p:cNvPicPr>
          <p:nvPr/>
        </p:nvPicPr>
        <p:blipFill>
          <a:blip r:embed="rId9" cstate="print"/>
          <a:srcRect/>
          <a:stretch>
            <a:fillRect/>
          </a:stretch>
        </p:blipFill>
        <p:spPr bwMode="auto">
          <a:xfrm>
            <a:off x="6135688" y="4767263"/>
            <a:ext cx="1136650" cy="1541462"/>
          </a:xfrm>
          <a:prstGeom prst="rect">
            <a:avLst/>
          </a:prstGeom>
          <a:ln>
            <a:noFill/>
          </a:ln>
          <a:effectLst>
            <a:outerShdw blurRad="292100" dist="139700" dir="2700000" algn="tl" rotWithShape="0">
              <a:srgbClr val="333333">
                <a:alpha val="65000"/>
              </a:srgbClr>
            </a:outerShdw>
          </a:effectLst>
          <a:extLst/>
        </p:spPr>
      </p:pic>
      <p:pic>
        <p:nvPicPr>
          <p:cNvPr id="93687" name="Picture 503" descr="schroedinger"/>
          <p:cNvPicPr>
            <a:picLocks noChangeAspect="1" noChangeArrowheads="1"/>
          </p:cNvPicPr>
          <p:nvPr/>
        </p:nvPicPr>
        <p:blipFill>
          <a:blip r:embed="rId10" cstate="print"/>
          <a:srcRect/>
          <a:stretch>
            <a:fillRect/>
          </a:stretch>
        </p:blipFill>
        <p:spPr bwMode="auto">
          <a:xfrm>
            <a:off x="4703763" y="4770438"/>
            <a:ext cx="1458912" cy="1536700"/>
          </a:xfrm>
          <a:prstGeom prst="rect">
            <a:avLst/>
          </a:prstGeom>
          <a:ln>
            <a:noFill/>
          </a:ln>
          <a:effectLst>
            <a:outerShdw blurRad="292100" dist="139700" dir="2700000" algn="tl" rotWithShape="0">
              <a:srgbClr val="333333">
                <a:alpha val="65000"/>
              </a:srgbClr>
            </a:outerShdw>
          </a:effectLst>
          <a:extLst/>
        </p:spPr>
      </p:pic>
      <p:sp>
        <p:nvSpPr>
          <p:cNvPr id="7786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680"/>
                                        </p:tgtEl>
                                        <p:attrNameLst>
                                          <p:attrName>style.visibility</p:attrName>
                                        </p:attrNameLst>
                                      </p:cBhvr>
                                      <p:to>
                                        <p:strVal val="visible"/>
                                      </p:to>
                                    </p:set>
                                    <p:anim calcmode="lin" valueType="num">
                                      <p:cBhvr additive="base">
                                        <p:cTn id="7" dur="500" fill="hold"/>
                                        <p:tgtEl>
                                          <p:spTgt spid="93680"/>
                                        </p:tgtEl>
                                        <p:attrNameLst>
                                          <p:attrName>ppt_x</p:attrName>
                                        </p:attrNameLst>
                                      </p:cBhvr>
                                      <p:tavLst>
                                        <p:tav tm="0">
                                          <p:val>
                                            <p:strVal val="1+#ppt_w/2"/>
                                          </p:val>
                                        </p:tav>
                                        <p:tav tm="100000">
                                          <p:val>
                                            <p:strVal val="#ppt_x"/>
                                          </p:val>
                                        </p:tav>
                                      </p:tavLst>
                                    </p:anim>
                                    <p:anim calcmode="lin" valueType="num">
                                      <p:cBhvr additive="base">
                                        <p:cTn id="8" dur="500" fill="hold"/>
                                        <p:tgtEl>
                                          <p:spTgt spid="936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3616"/>
                                        </p:tgtEl>
                                        <p:attrNameLst>
                                          <p:attrName>style.visibility</p:attrName>
                                        </p:attrNameLst>
                                      </p:cBhvr>
                                      <p:to>
                                        <p:strVal val="visible"/>
                                      </p:to>
                                    </p:set>
                                    <p:anim calcmode="lin" valueType="num">
                                      <p:cBhvr additive="base">
                                        <p:cTn id="12" dur="500" fill="hold"/>
                                        <p:tgtEl>
                                          <p:spTgt spid="93616"/>
                                        </p:tgtEl>
                                        <p:attrNameLst>
                                          <p:attrName>ppt_x</p:attrName>
                                        </p:attrNameLst>
                                      </p:cBhvr>
                                      <p:tavLst>
                                        <p:tav tm="0">
                                          <p:val>
                                            <p:strVal val="1+#ppt_w/2"/>
                                          </p:val>
                                        </p:tav>
                                        <p:tav tm="100000">
                                          <p:val>
                                            <p:strVal val="#ppt_x"/>
                                          </p:val>
                                        </p:tav>
                                      </p:tavLst>
                                    </p:anim>
                                    <p:anim calcmode="lin" valueType="num">
                                      <p:cBhvr additive="base">
                                        <p:cTn id="13" dur="500" fill="hold"/>
                                        <p:tgtEl>
                                          <p:spTgt spid="936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3617"/>
                                        </p:tgtEl>
                                        <p:attrNameLst>
                                          <p:attrName>style.visibility</p:attrName>
                                        </p:attrNameLst>
                                      </p:cBhvr>
                                      <p:to>
                                        <p:strVal val="visible"/>
                                      </p:to>
                                    </p:set>
                                    <p:anim calcmode="lin" valueType="num">
                                      <p:cBhvr additive="base">
                                        <p:cTn id="17" dur="500" fill="hold"/>
                                        <p:tgtEl>
                                          <p:spTgt spid="93617"/>
                                        </p:tgtEl>
                                        <p:attrNameLst>
                                          <p:attrName>ppt_x</p:attrName>
                                        </p:attrNameLst>
                                      </p:cBhvr>
                                      <p:tavLst>
                                        <p:tav tm="0">
                                          <p:val>
                                            <p:strVal val="1+#ppt_w/2"/>
                                          </p:val>
                                        </p:tav>
                                        <p:tav tm="100000">
                                          <p:val>
                                            <p:strVal val="#ppt_x"/>
                                          </p:val>
                                        </p:tav>
                                      </p:tavLst>
                                    </p:anim>
                                    <p:anim calcmode="lin" valueType="num">
                                      <p:cBhvr additive="base">
                                        <p:cTn id="18" dur="500" fill="hold"/>
                                        <p:tgtEl>
                                          <p:spTgt spid="936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suction.wav"/>
                                        </p:tgtEl>
                                      </p:cMediaNode>
                                    </p:audio>
                                  </p:sub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3618"/>
                                        </p:tgtEl>
                                        <p:attrNameLst>
                                          <p:attrName>style.visibility</p:attrName>
                                        </p:attrNameLst>
                                      </p:cBhvr>
                                      <p:to>
                                        <p:strVal val="visible"/>
                                      </p:to>
                                    </p:set>
                                    <p:anim calcmode="lin" valueType="num">
                                      <p:cBhvr additive="base">
                                        <p:cTn id="22" dur="500" fill="hold"/>
                                        <p:tgtEl>
                                          <p:spTgt spid="93618"/>
                                        </p:tgtEl>
                                        <p:attrNameLst>
                                          <p:attrName>ppt_x</p:attrName>
                                        </p:attrNameLst>
                                      </p:cBhvr>
                                      <p:tavLst>
                                        <p:tav tm="0">
                                          <p:val>
                                            <p:strVal val="1+#ppt_w/2"/>
                                          </p:val>
                                        </p:tav>
                                        <p:tav tm="100000">
                                          <p:val>
                                            <p:strVal val="#ppt_x"/>
                                          </p:val>
                                        </p:tav>
                                      </p:tavLst>
                                    </p:anim>
                                    <p:anim calcmode="lin" valueType="num">
                                      <p:cBhvr additive="base">
                                        <p:cTn id="23" dur="500" fill="hold"/>
                                        <p:tgtEl>
                                          <p:spTgt spid="936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suction.wav"/>
                                        </p:tgtEl>
                                      </p:cMediaNode>
                                    </p:audio>
                                  </p:sub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93619"/>
                                        </p:tgtEl>
                                        <p:attrNameLst>
                                          <p:attrName>style.visibility</p:attrName>
                                        </p:attrNameLst>
                                      </p:cBhvr>
                                      <p:to>
                                        <p:strVal val="visible"/>
                                      </p:to>
                                    </p:set>
                                    <p:anim calcmode="lin" valueType="num">
                                      <p:cBhvr additive="base">
                                        <p:cTn id="27" dur="500" fill="hold"/>
                                        <p:tgtEl>
                                          <p:spTgt spid="93619"/>
                                        </p:tgtEl>
                                        <p:attrNameLst>
                                          <p:attrName>ppt_x</p:attrName>
                                        </p:attrNameLst>
                                      </p:cBhvr>
                                      <p:tavLst>
                                        <p:tav tm="0">
                                          <p:val>
                                            <p:strVal val="1+#ppt_w/2"/>
                                          </p:val>
                                        </p:tav>
                                        <p:tav tm="100000">
                                          <p:val>
                                            <p:strVal val="#ppt_x"/>
                                          </p:val>
                                        </p:tav>
                                      </p:tavLst>
                                    </p:anim>
                                    <p:anim calcmode="lin" valueType="num">
                                      <p:cBhvr additive="base">
                                        <p:cTn id="28" dur="500" fill="hold"/>
                                        <p:tgtEl>
                                          <p:spTgt spid="936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suction.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3620"/>
                                        </p:tgtEl>
                                        <p:attrNameLst>
                                          <p:attrName>style.visibility</p:attrName>
                                        </p:attrNameLst>
                                      </p:cBhvr>
                                      <p:to>
                                        <p:strVal val="visible"/>
                                      </p:to>
                                    </p:set>
                                    <p:anim calcmode="lin" valueType="num">
                                      <p:cBhvr additive="base">
                                        <p:cTn id="33" dur="500" fill="hold"/>
                                        <p:tgtEl>
                                          <p:spTgt spid="93620"/>
                                        </p:tgtEl>
                                        <p:attrNameLst>
                                          <p:attrName>ppt_x</p:attrName>
                                        </p:attrNameLst>
                                      </p:cBhvr>
                                      <p:tavLst>
                                        <p:tav tm="0">
                                          <p:val>
                                            <p:strVal val="1+#ppt_w/2"/>
                                          </p:val>
                                        </p:tav>
                                        <p:tav tm="100000">
                                          <p:val>
                                            <p:strVal val="#ppt_x"/>
                                          </p:val>
                                        </p:tav>
                                      </p:tavLst>
                                    </p:anim>
                                    <p:anim calcmode="lin" valueType="num">
                                      <p:cBhvr additive="base">
                                        <p:cTn id="34" dur="500" fill="hold"/>
                                        <p:tgtEl>
                                          <p:spTgt spid="936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suction.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3621"/>
                                        </p:tgtEl>
                                        <p:attrNameLst>
                                          <p:attrName>style.visibility</p:attrName>
                                        </p:attrNameLst>
                                      </p:cBhvr>
                                      <p:to>
                                        <p:strVal val="visible"/>
                                      </p:to>
                                    </p:set>
                                    <p:anim calcmode="lin" valueType="num">
                                      <p:cBhvr additive="base">
                                        <p:cTn id="39" dur="500" fill="hold"/>
                                        <p:tgtEl>
                                          <p:spTgt spid="93621"/>
                                        </p:tgtEl>
                                        <p:attrNameLst>
                                          <p:attrName>ppt_x</p:attrName>
                                        </p:attrNameLst>
                                      </p:cBhvr>
                                      <p:tavLst>
                                        <p:tav tm="0">
                                          <p:val>
                                            <p:strVal val="1+#ppt_w/2"/>
                                          </p:val>
                                        </p:tav>
                                        <p:tav tm="100000">
                                          <p:val>
                                            <p:strVal val="#ppt_x"/>
                                          </p:val>
                                        </p:tav>
                                      </p:tavLst>
                                    </p:anim>
                                    <p:anim calcmode="lin" valueType="num">
                                      <p:cBhvr additive="base">
                                        <p:cTn id="40" dur="500" fill="hold"/>
                                        <p:tgtEl>
                                          <p:spTgt spid="936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suction.wav"/>
                                        </p:tgtEl>
                                      </p:cMediaNode>
                                    </p:audio>
                                  </p:subTnLst>
                                </p:cTn>
                              </p:par>
                              <p:par>
                                <p:cTn id="41" presetID="2" presetClass="entr" presetSubtype="2" fill="hold" nodeType="withEffect">
                                  <p:stCondLst>
                                    <p:cond delay="0"/>
                                  </p:stCondLst>
                                  <p:childTnLst>
                                    <p:set>
                                      <p:cBhvr>
                                        <p:cTn id="42" dur="1" fill="hold">
                                          <p:stCondLst>
                                            <p:cond delay="0"/>
                                          </p:stCondLst>
                                        </p:cTn>
                                        <p:tgtEl>
                                          <p:spTgt spid="93682"/>
                                        </p:tgtEl>
                                        <p:attrNameLst>
                                          <p:attrName>style.visibility</p:attrName>
                                        </p:attrNameLst>
                                      </p:cBhvr>
                                      <p:to>
                                        <p:strVal val="visible"/>
                                      </p:to>
                                    </p:set>
                                    <p:anim calcmode="lin" valueType="num">
                                      <p:cBhvr additive="base">
                                        <p:cTn id="43" dur="500" fill="hold"/>
                                        <p:tgtEl>
                                          <p:spTgt spid="93682"/>
                                        </p:tgtEl>
                                        <p:attrNameLst>
                                          <p:attrName>ppt_x</p:attrName>
                                        </p:attrNameLst>
                                      </p:cBhvr>
                                      <p:tavLst>
                                        <p:tav tm="0">
                                          <p:val>
                                            <p:strVal val="1+#ppt_w/2"/>
                                          </p:val>
                                        </p:tav>
                                        <p:tav tm="100000">
                                          <p:val>
                                            <p:strVal val="#ppt_x"/>
                                          </p:val>
                                        </p:tav>
                                      </p:tavLst>
                                    </p:anim>
                                    <p:anim calcmode="lin" valueType="num">
                                      <p:cBhvr additive="base">
                                        <p:cTn id="44" dur="500" fill="hold"/>
                                        <p:tgtEl>
                                          <p:spTgt spid="9368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3622"/>
                                        </p:tgtEl>
                                        <p:attrNameLst>
                                          <p:attrName>style.visibility</p:attrName>
                                        </p:attrNameLst>
                                      </p:cBhvr>
                                      <p:to>
                                        <p:strVal val="visible"/>
                                      </p:to>
                                    </p:set>
                                    <p:anim calcmode="lin" valueType="num">
                                      <p:cBhvr additive="base">
                                        <p:cTn id="49" dur="500" fill="hold"/>
                                        <p:tgtEl>
                                          <p:spTgt spid="93622"/>
                                        </p:tgtEl>
                                        <p:attrNameLst>
                                          <p:attrName>ppt_x</p:attrName>
                                        </p:attrNameLst>
                                      </p:cBhvr>
                                      <p:tavLst>
                                        <p:tav tm="0">
                                          <p:val>
                                            <p:strVal val="1+#ppt_w/2"/>
                                          </p:val>
                                        </p:tav>
                                        <p:tav tm="100000">
                                          <p:val>
                                            <p:strVal val="#ppt_x"/>
                                          </p:val>
                                        </p:tav>
                                      </p:tavLst>
                                    </p:anim>
                                    <p:anim calcmode="lin" valueType="num">
                                      <p:cBhvr additive="base">
                                        <p:cTn id="50" dur="500" fill="hold"/>
                                        <p:tgtEl>
                                          <p:spTgt spid="936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suction.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3623"/>
                                        </p:tgtEl>
                                        <p:attrNameLst>
                                          <p:attrName>style.visibility</p:attrName>
                                        </p:attrNameLst>
                                      </p:cBhvr>
                                      <p:to>
                                        <p:strVal val="visible"/>
                                      </p:to>
                                    </p:set>
                                    <p:anim calcmode="lin" valueType="num">
                                      <p:cBhvr additive="base">
                                        <p:cTn id="55" dur="500" fill="hold"/>
                                        <p:tgtEl>
                                          <p:spTgt spid="93623"/>
                                        </p:tgtEl>
                                        <p:attrNameLst>
                                          <p:attrName>ppt_x</p:attrName>
                                        </p:attrNameLst>
                                      </p:cBhvr>
                                      <p:tavLst>
                                        <p:tav tm="0">
                                          <p:val>
                                            <p:strVal val="1+#ppt_w/2"/>
                                          </p:val>
                                        </p:tav>
                                        <p:tav tm="100000">
                                          <p:val>
                                            <p:strVal val="#ppt_x"/>
                                          </p:val>
                                        </p:tav>
                                      </p:tavLst>
                                    </p:anim>
                                    <p:anim calcmode="lin" valueType="num">
                                      <p:cBhvr additive="base">
                                        <p:cTn id="56" dur="500" fill="hold"/>
                                        <p:tgtEl>
                                          <p:spTgt spid="936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suction.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93624"/>
                                        </p:tgtEl>
                                        <p:attrNameLst>
                                          <p:attrName>style.visibility</p:attrName>
                                        </p:attrNameLst>
                                      </p:cBhvr>
                                      <p:to>
                                        <p:strVal val="visible"/>
                                      </p:to>
                                    </p:set>
                                    <p:anim calcmode="lin" valueType="num">
                                      <p:cBhvr additive="base">
                                        <p:cTn id="61" dur="500" fill="hold"/>
                                        <p:tgtEl>
                                          <p:spTgt spid="93624"/>
                                        </p:tgtEl>
                                        <p:attrNameLst>
                                          <p:attrName>ppt_x</p:attrName>
                                        </p:attrNameLst>
                                      </p:cBhvr>
                                      <p:tavLst>
                                        <p:tav tm="0">
                                          <p:val>
                                            <p:strVal val="1+#ppt_w/2"/>
                                          </p:val>
                                        </p:tav>
                                        <p:tav tm="100000">
                                          <p:val>
                                            <p:strVal val="#ppt_x"/>
                                          </p:val>
                                        </p:tav>
                                      </p:tavLst>
                                    </p:anim>
                                    <p:anim calcmode="lin" valueType="num">
                                      <p:cBhvr additive="base">
                                        <p:cTn id="62" dur="500" fill="hold"/>
                                        <p:tgtEl>
                                          <p:spTgt spid="936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suctio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93625"/>
                                        </p:tgtEl>
                                        <p:attrNameLst>
                                          <p:attrName>style.visibility</p:attrName>
                                        </p:attrNameLst>
                                      </p:cBhvr>
                                      <p:to>
                                        <p:strVal val="visible"/>
                                      </p:to>
                                    </p:set>
                                    <p:anim calcmode="lin" valueType="num">
                                      <p:cBhvr additive="base">
                                        <p:cTn id="67" dur="500" fill="hold"/>
                                        <p:tgtEl>
                                          <p:spTgt spid="93625"/>
                                        </p:tgtEl>
                                        <p:attrNameLst>
                                          <p:attrName>ppt_x</p:attrName>
                                        </p:attrNameLst>
                                      </p:cBhvr>
                                      <p:tavLst>
                                        <p:tav tm="0">
                                          <p:val>
                                            <p:strVal val="1+#ppt_w/2"/>
                                          </p:val>
                                        </p:tav>
                                        <p:tav tm="100000">
                                          <p:val>
                                            <p:strVal val="#ppt_x"/>
                                          </p:val>
                                        </p:tav>
                                      </p:tavLst>
                                    </p:anim>
                                    <p:anim calcmode="lin" valueType="num">
                                      <p:cBhvr additive="base">
                                        <p:cTn id="68" dur="500" fill="hold"/>
                                        <p:tgtEl>
                                          <p:spTgt spid="936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93626"/>
                                        </p:tgtEl>
                                        <p:attrNameLst>
                                          <p:attrName>style.visibility</p:attrName>
                                        </p:attrNameLst>
                                      </p:cBhvr>
                                      <p:to>
                                        <p:strVal val="visible"/>
                                      </p:to>
                                    </p:set>
                                    <p:anim calcmode="lin" valueType="num">
                                      <p:cBhvr additive="base">
                                        <p:cTn id="73" dur="500" fill="hold"/>
                                        <p:tgtEl>
                                          <p:spTgt spid="93626"/>
                                        </p:tgtEl>
                                        <p:attrNameLst>
                                          <p:attrName>ppt_x</p:attrName>
                                        </p:attrNameLst>
                                      </p:cBhvr>
                                      <p:tavLst>
                                        <p:tav tm="0">
                                          <p:val>
                                            <p:strVal val="1+#ppt_w/2"/>
                                          </p:val>
                                        </p:tav>
                                        <p:tav tm="100000">
                                          <p:val>
                                            <p:strVal val="#ppt_x"/>
                                          </p:val>
                                        </p:tav>
                                      </p:tavLst>
                                    </p:anim>
                                    <p:anim calcmode="lin" valueType="num">
                                      <p:cBhvr additive="base">
                                        <p:cTn id="74" dur="500" fill="hold"/>
                                        <p:tgtEl>
                                          <p:spTgt spid="936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suction.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93627"/>
                                        </p:tgtEl>
                                        <p:attrNameLst>
                                          <p:attrName>style.visibility</p:attrName>
                                        </p:attrNameLst>
                                      </p:cBhvr>
                                      <p:to>
                                        <p:strVal val="visible"/>
                                      </p:to>
                                    </p:set>
                                    <p:anim calcmode="lin" valueType="num">
                                      <p:cBhvr additive="base">
                                        <p:cTn id="79" dur="500" fill="hold"/>
                                        <p:tgtEl>
                                          <p:spTgt spid="93627"/>
                                        </p:tgtEl>
                                        <p:attrNameLst>
                                          <p:attrName>ppt_x</p:attrName>
                                        </p:attrNameLst>
                                      </p:cBhvr>
                                      <p:tavLst>
                                        <p:tav tm="0">
                                          <p:val>
                                            <p:strVal val="1+#ppt_w/2"/>
                                          </p:val>
                                        </p:tav>
                                        <p:tav tm="100000">
                                          <p:val>
                                            <p:strVal val="#ppt_x"/>
                                          </p:val>
                                        </p:tav>
                                      </p:tavLst>
                                    </p:anim>
                                    <p:anim calcmode="lin" valueType="num">
                                      <p:cBhvr additive="base">
                                        <p:cTn id="80" dur="500" fill="hold"/>
                                        <p:tgtEl>
                                          <p:spTgt spid="936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suction.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93628"/>
                                        </p:tgtEl>
                                        <p:attrNameLst>
                                          <p:attrName>style.visibility</p:attrName>
                                        </p:attrNameLst>
                                      </p:cBhvr>
                                      <p:to>
                                        <p:strVal val="visible"/>
                                      </p:to>
                                    </p:set>
                                    <p:anim calcmode="lin" valueType="num">
                                      <p:cBhvr additive="base">
                                        <p:cTn id="85" dur="500" fill="hold"/>
                                        <p:tgtEl>
                                          <p:spTgt spid="93628"/>
                                        </p:tgtEl>
                                        <p:attrNameLst>
                                          <p:attrName>ppt_x</p:attrName>
                                        </p:attrNameLst>
                                      </p:cBhvr>
                                      <p:tavLst>
                                        <p:tav tm="0">
                                          <p:val>
                                            <p:strVal val="1+#ppt_w/2"/>
                                          </p:val>
                                        </p:tav>
                                        <p:tav tm="100000">
                                          <p:val>
                                            <p:strVal val="#ppt_x"/>
                                          </p:val>
                                        </p:tav>
                                      </p:tavLst>
                                    </p:anim>
                                    <p:anim calcmode="lin" valueType="num">
                                      <p:cBhvr additive="base">
                                        <p:cTn id="86" dur="500" fill="hold"/>
                                        <p:tgtEl>
                                          <p:spTgt spid="936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suction.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93629"/>
                                        </p:tgtEl>
                                        <p:attrNameLst>
                                          <p:attrName>style.visibility</p:attrName>
                                        </p:attrNameLst>
                                      </p:cBhvr>
                                      <p:to>
                                        <p:strVal val="visible"/>
                                      </p:to>
                                    </p:set>
                                    <p:anim calcmode="lin" valueType="num">
                                      <p:cBhvr additive="base">
                                        <p:cTn id="91" dur="500" fill="hold"/>
                                        <p:tgtEl>
                                          <p:spTgt spid="93629"/>
                                        </p:tgtEl>
                                        <p:attrNameLst>
                                          <p:attrName>ppt_x</p:attrName>
                                        </p:attrNameLst>
                                      </p:cBhvr>
                                      <p:tavLst>
                                        <p:tav tm="0">
                                          <p:val>
                                            <p:strVal val="1+#ppt_w/2"/>
                                          </p:val>
                                        </p:tav>
                                        <p:tav tm="100000">
                                          <p:val>
                                            <p:strVal val="#ppt_x"/>
                                          </p:val>
                                        </p:tav>
                                      </p:tavLst>
                                    </p:anim>
                                    <p:anim calcmode="lin" valueType="num">
                                      <p:cBhvr additive="base">
                                        <p:cTn id="92" dur="500" fill="hold"/>
                                        <p:tgtEl>
                                          <p:spTgt spid="936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suction.wav"/>
                                        </p:tgtEl>
                                      </p:cMediaNode>
                                    </p:audio>
                                  </p:subTnLst>
                                </p:cTn>
                              </p:par>
                              <p:par>
                                <p:cTn id="93" presetID="2" presetClass="entr" presetSubtype="2" fill="hold" nodeType="withEffect">
                                  <p:stCondLst>
                                    <p:cond delay="0"/>
                                  </p:stCondLst>
                                  <p:childTnLst>
                                    <p:set>
                                      <p:cBhvr>
                                        <p:cTn id="94" dur="1" fill="hold">
                                          <p:stCondLst>
                                            <p:cond delay="0"/>
                                          </p:stCondLst>
                                        </p:cTn>
                                        <p:tgtEl>
                                          <p:spTgt spid="93683"/>
                                        </p:tgtEl>
                                        <p:attrNameLst>
                                          <p:attrName>style.visibility</p:attrName>
                                        </p:attrNameLst>
                                      </p:cBhvr>
                                      <p:to>
                                        <p:strVal val="visible"/>
                                      </p:to>
                                    </p:set>
                                    <p:anim calcmode="lin" valueType="num">
                                      <p:cBhvr additive="base">
                                        <p:cTn id="95" dur="500" fill="hold"/>
                                        <p:tgtEl>
                                          <p:spTgt spid="93683"/>
                                        </p:tgtEl>
                                        <p:attrNameLst>
                                          <p:attrName>ppt_x</p:attrName>
                                        </p:attrNameLst>
                                      </p:cBhvr>
                                      <p:tavLst>
                                        <p:tav tm="0">
                                          <p:val>
                                            <p:strVal val="1+#ppt_w/2"/>
                                          </p:val>
                                        </p:tav>
                                        <p:tav tm="100000">
                                          <p:val>
                                            <p:strVal val="#ppt_x"/>
                                          </p:val>
                                        </p:tav>
                                      </p:tavLst>
                                    </p:anim>
                                    <p:anim calcmode="lin" valueType="num">
                                      <p:cBhvr additive="base">
                                        <p:cTn id="96" dur="500" fill="hold"/>
                                        <p:tgtEl>
                                          <p:spTgt spid="93683"/>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93630"/>
                                        </p:tgtEl>
                                        <p:attrNameLst>
                                          <p:attrName>style.visibility</p:attrName>
                                        </p:attrNameLst>
                                      </p:cBhvr>
                                      <p:to>
                                        <p:strVal val="visible"/>
                                      </p:to>
                                    </p:set>
                                    <p:anim calcmode="lin" valueType="num">
                                      <p:cBhvr additive="base">
                                        <p:cTn id="101" dur="500" fill="hold"/>
                                        <p:tgtEl>
                                          <p:spTgt spid="93630"/>
                                        </p:tgtEl>
                                        <p:attrNameLst>
                                          <p:attrName>ppt_x</p:attrName>
                                        </p:attrNameLst>
                                      </p:cBhvr>
                                      <p:tavLst>
                                        <p:tav tm="0">
                                          <p:val>
                                            <p:strVal val="1+#ppt_w/2"/>
                                          </p:val>
                                        </p:tav>
                                        <p:tav tm="100000">
                                          <p:val>
                                            <p:strVal val="#ppt_x"/>
                                          </p:val>
                                        </p:tav>
                                      </p:tavLst>
                                    </p:anim>
                                    <p:anim calcmode="lin" valueType="num">
                                      <p:cBhvr additive="base">
                                        <p:cTn id="102" dur="500" fill="hold"/>
                                        <p:tgtEl>
                                          <p:spTgt spid="936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93631"/>
                                        </p:tgtEl>
                                        <p:attrNameLst>
                                          <p:attrName>style.visibility</p:attrName>
                                        </p:attrNameLst>
                                      </p:cBhvr>
                                      <p:to>
                                        <p:strVal val="visible"/>
                                      </p:to>
                                    </p:set>
                                    <p:anim calcmode="lin" valueType="num">
                                      <p:cBhvr additive="base">
                                        <p:cTn id="107" dur="500" fill="hold"/>
                                        <p:tgtEl>
                                          <p:spTgt spid="93631"/>
                                        </p:tgtEl>
                                        <p:attrNameLst>
                                          <p:attrName>ppt_x</p:attrName>
                                        </p:attrNameLst>
                                      </p:cBhvr>
                                      <p:tavLst>
                                        <p:tav tm="0">
                                          <p:val>
                                            <p:strVal val="1+#ppt_w/2"/>
                                          </p:val>
                                        </p:tav>
                                        <p:tav tm="100000">
                                          <p:val>
                                            <p:strVal val="#ppt_x"/>
                                          </p:val>
                                        </p:tav>
                                      </p:tavLst>
                                    </p:anim>
                                    <p:anim calcmode="lin" valueType="num">
                                      <p:cBhvr additive="base">
                                        <p:cTn id="108" dur="500" fill="hold"/>
                                        <p:tgtEl>
                                          <p:spTgt spid="936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suctio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93632"/>
                                        </p:tgtEl>
                                        <p:attrNameLst>
                                          <p:attrName>style.visibility</p:attrName>
                                        </p:attrNameLst>
                                      </p:cBhvr>
                                      <p:to>
                                        <p:strVal val="visible"/>
                                      </p:to>
                                    </p:set>
                                    <p:anim calcmode="lin" valueType="num">
                                      <p:cBhvr additive="base">
                                        <p:cTn id="113" dur="500" fill="hold"/>
                                        <p:tgtEl>
                                          <p:spTgt spid="93632"/>
                                        </p:tgtEl>
                                        <p:attrNameLst>
                                          <p:attrName>ppt_x</p:attrName>
                                        </p:attrNameLst>
                                      </p:cBhvr>
                                      <p:tavLst>
                                        <p:tav tm="0">
                                          <p:val>
                                            <p:strVal val="1+#ppt_w/2"/>
                                          </p:val>
                                        </p:tav>
                                        <p:tav tm="100000">
                                          <p:val>
                                            <p:strVal val="#ppt_x"/>
                                          </p:val>
                                        </p:tav>
                                      </p:tavLst>
                                    </p:anim>
                                    <p:anim calcmode="lin" valueType="num">
                                      <p:cBhvr additive="base">
                                        <p:cTn id="114" dur="500" fill="hold"/>
                                        <p:tgtEl>
                                          <p:spTgt spid="936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suction.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93633"/>
                                        </p:tgtEl>
                                        <p:attrNameLst>
                                          <p:attrName>style.visibility</p:attrName>
                                        </p:attrNameLst>
                                      </p:cBhvr>
                                      <p:to>
                                        <p:strVal val="visible"/>
                                      </p:to>
                                    </p:set>
                                    <p:anim calcmode="lin" valueType="num">
                                      <p:cBhvr additive="base">
                                        <p:cTn id="119" dur="500" fill="hold"/>
                                        <p:tgtEl>
                                          <p:spTgt spid="93633"/>
                                        </p:tgtEl>
                                        <p:attrNameLst>
                                          <p:attrName>ppt_x</p:attrName>
                                        </p:attrNameLst>
                                      </p:cBhvr>
                                      <p:tavLst>
                                        <p:tav tm="0">
                                          <p:val>
                                            <p:strVal val="1+#ppt_w/2"/>
                                          </p:val>
                                        </p:tav>
                                        <p:tav tm="100000">
                                          <p:val>
                                            <p:strVal val="#ppt_x"/>
                                          </p:val>
                                        </p:tav>
                                      </p:tavLst>
                                    </p:anim>
                                    <p:anim calcmode="lin" valueType="num">
                                      <p:cBhvr additive="base">
                                        <p:cTn id="120" dur="500" fill="hold"/>
                                        <p:tgtEl>
                                          <p:spTgt spid="936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suction.wav"/>
                                        </p:tgtEl>
                                      </p:cMediaNode>
                                    </p:audio>
                                  </p:subTnLst>
                                </p:cTn>
                              </p:par>
                              <p:par>
                                <p:cTn id="121" presetID="2" presetClass="entr" presetSubtype="2" fill="hold" nodeType="withEffect">
                                  <p:stCondLst>
                                    <p:cond delay="0"/>
                                  </p:stCondLst>
                                  <p:childTnLst>
                                    <p:set>
                                      <p:cBhvr>
                                        <p:cTn id="122" dur="1" fill="hold">
                                          <p:stCondLst>
                                            <p:cond delay="0"/>
                                          </p:stCondLst>
                                        </p:cTn>
                                        <p:tgtEl>
                                          <p:spTgt spid="93684"/>
                                        </p:tgtEl>
                                        <p:attrNameLst>
                                          <p:attrName>style.visibility</p:attrName>
                                        </p:attrNameLst>
                                      </p:cBhvr>
                                      <p:to>
                                        <p:strVal val="visible"/>
                                      </p:to>
                                    </p:set>
                                    <p:anim calcmode="lin" valueType="num">
                                      <p:cBhvr additive="base">
                                        <p:cTn id="123" dur="500" fill="hold"/>
                                        <p:tgtEl>
                                          <p:spTgt spid="93684"/>
                                        </p:tgtEl>
                                        <p:attrNameLst>
                                          <p:attrName>ppt_x</p:attrName>
                                        </p:attrNameLst>
                                      </p:cBhvr>
                                      <p:tavLst>
                                        <p:tav tm="0">
                                          <p:val>
                                            <p:strVal val="1+#ppt_w/2"/>
                                          </p:val>
                                        </p:tav>
                                        <p:tav tm="100000">
                                          <p:val>
                                            <p:strVal val="#ppt_x"/>
                                          </p:val>
                                        </p:tav>
                                      </p:tavLst>
                                    </p:anim>
                                    <p:anim calcmode="lin" valueType="num">
                                      <p:cBhvr additive="base">
                                        <p:cTn id="124" dur="500" fill="hold"/>
                                        <p:tgtEl>
                                          <p:spTgt spid="93684"/>
                                        </p:tgtEl>
                                        <p:attrNameLst>
                                          <p:attrName>ppt_y</p:attrName>
                                        </p:attrNameLst>
                                      </p:cBhvr>
                                      <p:tavLst>
                                        <p:tav tm="0">
                                          <p:val>
                                            <p:strVal val="#ppt_y"/>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2" fill="hold" grpId="0" nodeType="clickEffect">
                                  <p:stCondLst>
                                    <p:cond delay="0"/>
                                  </p:stCondLst>
                                  <p:childTnLst>
                                    <p:set>
                                      <p:cBhvr>
                                        <p:cTn id="128" dur="1" fill="hold">
                                          <p:stCondLst>
                                            <p:cond delay="0"/>
                                          </p:stCondLst>
                                        </p:cTn>
                                        <p:tgtEl>
                                          <p:spTgt spid="93634"/>
                                        </p:tgtEl>
                                        <p:attrNameLst>
                                          <p:attrName>style.visibility</p:attrName>
                                        </p:attrNameLst>
                                      </p:cBhvr>
                                      <p:to>
                                        <p:strVal val="visible"/>
                                      </p:to>
                                    </p:set>
                                    <p:anim calcmode="lin" valueType="num">
                                      <p:cBhvr additive="base">
                                        <p:cTn id="129" dur="500" fill="hold"/>
                                        <p:tgtEl>
                                          <p:spTgt spid="93634"/>
                                        </p:tgtEl>
                                        <p:attrNameLst>
                                          <p:attrName>ppt_x</p:attrName>
                                        </p:attrNameLst>
                                      </p:cBhvr>
                                      <p:tavLst>
                                        <p:tav tm="0">
                                          <p:val>
                                            <p:strVal val="1+#ppt_w/2"/>
                                          </p:val>
                                        </p:tav>
                                        <p:tav tm="100000">
                                          <p:val>
                                            <p:strVal val="#ppt_x"/>
                                          </p:val>
                                        </p:tav>
                                      </p:tavLst>
                                    </p:anim>
                                    <p:anim calcmode="lin" valueType="num">
                                      <p:cBhvr additive="base">
                                        <p:cTn id="130" dur="500" fill="hold"/>
                                        <p:tgtEl>
                                          <p:spTgt spid="936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4" name="suction.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93635"/>
                                        </p:tgtEl>
                                        <p:attrNameLst>
                                          <p:attrName>style.visibility</p:attrName>
                                        </p:attrNameLst>
                                      </p:cBhvr>
                                      <p:to>
                                        <p:strVal val="visible"/>
                                      </p:to>
                                    </p:set>
                                    <p:anim calcmode="lin" valueType="num">
                                      <p:cBhvr additive="base">
                                        <p:cTn id="135" dur="500" fill="hold"/>
                                        <p:tgtEl>
                                          <p:spTgt spid="93635"/>
                                        </p:tgtEl>
                                        <p:attrNameLst>
                                          <p:attrName>ppt_x</p:attrName>
                                        </p:attrNameLst>
                                      </p:cBhvr>
                                      <p:tavLst>
                                        <p:tav tm="0">
                                          <p:val>
                                            <p:strVal val="1+#ppt_w/2"/>
                                          </p:val>
                                        </p:tav>
                                        <p:tav tm="100000">
                                          <p:val>
                                            <p:strVal val="#ppt_x"/>
                                          </p:val>
                                        </p:tav>
                                      </p:tavLst>
                                    </p:anim>
                                    <p:anim calcmode="lin" valueType="num">
                                      <p:cBhvr additive="base">
                                        <p:cTn id="136" dur="500" fill="hold"/>
                                        <p:tgtEl>
                                          <p:spTgt spid="936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4" name="suction.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2" fill="hold" grpId="0" nodeType="clickEffect">
                                  <p:stCondLst>
                                    <p:cond delay="0"/>
                                  </p:stCondLst>
                                  <p:childTnLst>
                                    <p:set>
                                      <p:cBhvr>
                                        <p:cTn id="140" dur="1" fill="hold">
                                          <p:stCondLst>
                                            <p:cond delay="0"/>
                                          </p:stCondLst>
                                        </p:cTn>
                                        <p:tgtEl>
                                          <p:spTgt spid="93636"/>
                                        </p:tgtEl>
                                        <p:attrNameLst>
                                          <p:attrName>style.visibility</p:attrName>
                                        </p:attrNameLst>
                                      </p:cBhvr>
                                      <p:to>
                                        <p:strVal val="visible"/>
                                      </p:to>
                                    </p:set>
                                    <p:anim calcmode="lin" valueType="num">
                                      <p:cBhvr additive="base">
                                        <p:cTn id="141" dur="500" fill="hold"/>
                                        <p:tgtEl>
                                          <p:spTgt spid="93636"/>
                                        </p:tgtEl>
                                        <p:attrNameLst>
                                          <p:attrName>ppt_x</p:attrName>
                                        </p:attrNameLst>
                                      </p:cBhvr>
                                      <p:tavLst>
                                        <p:tav tm="0">
                                          <p:val>
                                            <p:strVal val="1+#ppt_w/2"/>
                                          </p:val>
                                        </p:tav>
                                        <p:tav tm="100000">
                                          <p:val>
                                            <p:strVal val="#ppt_x"/>
                                          </p:val>
                                        </p:tav>
                                      </p:tavLst>
                                    </p:anim>
                                    <p:anim calcmode="lin" valueType="num">
                                      <p:cBhvr additive="base">
                                        <p:cTn id="142" dur="500" fill="hold"/>
                                        <p:tgtEl>
                                          <p:spTgt spid="936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suction.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2" fill="hold" grpId="0" nodeType="clickEffect">
                                  <p:stCondLst>
                                    <p:cond delay="0"/>
                                  </p:stCondLst>
                                  <p:childTnLst>
                                    <p:set>
                                      <p:cBhvr>
                                        <p:cTn id="146" dur="1" fill="hold">
                                          <p:stCondLst>
                                            <p:cond delay="0"/>
                                          </p:stCondLst>
                                        </p:cTn>
                                        <p:tgtEl>
                                          <p:spTgt spid="93637"/>
                                        </p:tgtEl>
                                        <p:attrNameLst>
                                          <p:attrName>style.visibility</p:attrName>
                                        </p:attrNameLst>
                                      </p:cBhvr>
                                      <p:to>
                                        <p:strVal val="visible"/>
                                      </p:to>
                                    </p:set>
                                    <p:anim calcmode="lin" valueType="num">
                                      <p:cBhvr additive="base">
                                        <p:cTn id="147" dur="500" fill="hold"/>
                                        <p:tgtEl>
                                          <p:spTgt spid="93637"/>
                                        </p:tgtEl>
                                        <p:attrNameLst>
                                          <p:attrName>ppt_x</p:attrName>
                                        </p:attrNameLst>
                                      </p:cBhvr>
                                      <p:tavLst>
                                        <p:tav tm="0">
                                          <p:val>
                                            <p:strVal val="1+#ppt_w/2"/>
                                          </p:val>
                                        </p:tav>
                                        <p:tav tm="100000">
                                          <p:val>
                                            <p:strVal val="#ppt_x"/>
                                          </p:val>
                                        </p:tav>
                                      </p:tavLst>
                                    </p:anim>
                                    <p:anim calcmode="lin" valueType="num">
                                      <p:cBhvr additive="base">
                                        <p:cTn id="148" dur="500" fill="hold"/>
                                        <p:tgtEl>
                                          <p:spTgt spid="936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5"/>
                                            </p:cond>
                                          </p:stCondLst>
                                          <p:endCondLst>
                                            <p:cond evt="onStopAudio" delay="0">
                                              <p:tgtEl>
                                                <p:sldTgt/>
                                              </p:tgtEl>
                                            </p:cond>
                                          </p:endCondLst>
                                        </p:cTn>
                                        <p:tgtEl>
                                          <p:sndTgt r:embed="rId4" name="suction.wav"/>
                                        </p:tgtEl>
                                      </p:cMediaNode>
                                    </p:audio>
                                  </p:subTnLst>
                                </p:cTn>
                              </p:par>
                              <p:par>
                                <p:cTn id="149" presetID="2" presetClass="entr" presetSubtype="2" fill="hold" nodeType="withEffect">
                                  <p:stCondLst>
                                    <p:cond delay="0"/>
                                  </p:stCondLst>
                                  <p:childTnLst>
                                    <p:set>
                                      <p:cBhvr>
                                        <p:cTn id="150" dur="1" fill="hold">
                                          <p:stCondLst>
                                            <p:cond delay="0"/>
                                          </p:stCondLst>
                                        </p:cTn>
                                        <p:tgtEl>
                                          <p:spTgt spid="93687"/>
                                        </p:tgtEl>
                                        <p:attrNameLst>
                                          <p:attrName>style.visibility</p:attrName>
                                        </p:attrNameLst>
                                      </p:cBhvr>
                                      <p:to>
                                        <p:strVal val="visible"/>
                                      </p:to>
                                    </p:set>
                                    <p:anim calcmode="lin" valueType="num">
                                      <p:cBhvr additive="base">
                                        <p:cTn id="151" dur="500" fill="hold"/>
                                        <p:tgtEl>
                                          <p:spTgt spid="93687"/>
                                        </p:tgtEl>
                                        <p:attrNameLst>
                                          <p:attrName>ppt_x</p:attrName>
                                        </p:attrNameLst>
                                      </p:cBhvr>
                                      <p:tavLst>
                                        <p:tav tm="0">
                                          <p:val>
                                            <p:strVal val="1+#ppt_w/2"/>
                                          </p:val>
                                        </p:tav>
                                        <p:tav tm="100000">
                                          <p:val>
                                            <p:strVal val="#ppt_x"/>
                                          </p:val>
                                        </p:tav>
                                      </p:tavLst>
                                    </p:anim>
                                    <p:anim calcmode="lin" valueType="num">
                                      <p:cBhvr additive="base">
                                        <p:cTn id="152" dur="500" fill="hold"/>
                                        <p:tgtEl>
                                          <p:spTgt spid="93687"/>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93638"/>
                                        </p:tgtEl>
                                        <p:attrNameLst>
                                          <p:attrName>style.visibility</p:attrName>
                                        </p:attrNameLst>
                                      </p:cBhvr>
                                      <p:to>
                                        <p:strVal val="visible"/>
                                      </p:to>
                                    </p:set>
                                    <p:anim calcmode="lin" valueType="num">
                                      <p:cBhvr additive="base">
                                        <p:cTn id="157" dur="500" fill="hold"/>
                                        <p:tgtEl>
                                          <p:spTgt spid="93638"/>
                                        </p:tgtEl>
                                        <p:attrNameLst>
                                          <p:attrName>ppt_x</p:attrName>
                                        </p:attrNameLst>
                                      </p:cBhvr>
                                      <p:tavLst>
                                        <p:tav tm="0">
                                          <p:val>
                                            <p:strVal val="1+#ppt_w/2"/>
                                          </p:val>
                                        </p:tav>
                                        <p:tav tm="100000">
                                          <p:val>
                                            <p:strVal val="#ppt_x"/>
                                          </p:val>
                                        </p:tav>
                                      </p:tavLst>
                                    </p:anim>
                                    <p:anim calcmode="lin" valueType="num">
                                      <p:cBhvr additive="base">
                                        <p:cTn id="158" dur="500" fill="hold"/>
                                        <p:tgtEl>
                                          <p:spTgt spid="936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suction.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93639"/>
                                        </p:tgtEl>
                                        <p:attrNameLst>
                                          <p:attrName>style.visibility</p:attrName>
                                        </p:attrNameLst>
                                      </p:cBhvr>
                                      <p:to>
                                        <p:strVal val="visible"/>
                                      </p:to>
                                    </p:set>
                                    <p:anim calcmode="lin" valueType="num">
                                      <p:cBhvr additive="base">
                                        <p:cTn id="163" dur="500" fill="hold"/>
                                        <p:tgtEl>
                                          <p:spTgt spid="93639"/>
                                        </p:tgtEl>
                                        <p:attrNameLst>
                                          <p:attrName>ppt_x</p:attrName>
                                        </p:attrNameLst>
                                      </p:cBhvr>
                                      <p:tavLst>
                                        <p:tav tm="0">
                                          <p:val>
                                            <p:strVal val="1+#ppt_w/2"/>
                                          </p:val>
                                        </p:tav>
                                        <p:tav tm="100000">
                                          <p:val>
                                            <p:strVal val="#ppt_x"/>
                                          </p:val>
                                        </p:tav>
                                      </p:tavLst>
                                    </p:anim>
                                    <p:anim calcmode="lin" valueType="num">
                                      <p:cBhvr additive="base">
                                        <p:cTn id="164" dur="500" fill="hold"/>
                                        <p:tgtEl>
                                          <p:spTgt spid="936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4" name="suction.wav"/>
                                        </p:tgtEl>
                                      </p:cMediaNode>
                                    </p:audio>
                                  </p:sub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2" fill="hold" grpId="0" nodeType="clickEffect">
                                  <p:stCondLst>
                                    <p:cond delay="0"/>
                                  </p:stCondLst>
                                  <p:childTnLst>
                                    <p:set>
                                      <p:cBhvr>
                                        <p:cTn id="168" dur="1" fill="hold">
                                          <p:stCondLst>
                                            <p:cond delay="0"/>
                                          </p:stCondLst>
                                        </p:cTn>
                                        <p:tgtEl>
                                          <p:spTgt spid="93640"/>
                                        </p:tgtEl>
                                        <p:attrNameLst>
                                          <p:attrName>style.visibility</p:attrName>
                                        </p:attrNameLst>
                                      </p:cBhvr>
                                      <p:to>
                                        <p:strVal val="visible"/>
                                      </p:to>
                                    </p:set>
                                    <p:anim calcmode="lin" valueType="num">
                                      <p:cBhvr additive="base">
                                        <p:cTn id="169" dur="500" fill="hold"/>
                                        <p:tgtEl>
                                          <p:spTgt spid="93640"/>
                                        </p:tgtEl>
                                        <p:attrNameLst>
                                          <p:attrName>ppt_x</p:attrName>
                                        </p:attrNameLst>
                                      </p:cBhvr>
                                      <p:tavLst>
                                        <p:tav tm="0">
                                          <p:val>
                                            <p:strVal val="1+#ppt_w/2"/>
                                          </p:val>
                                        </p:tav>
                                        <p:tav tm="100000">
                                          <p:val>
                                            <p:strVal val="#ppt_x"/>
                                          </p:val>
                                        </p:tav>
                                      </p:tavLst>
                                    </p:anim>
                                    <p:anim calcmode="lin" valueType="num">
                                      <p:cBhvr additive="base">
                                        <p:cTn id="170" dur="500" fill="hold"/>
                                        <p:tgtEl>
                                          <p:spTgt spid="936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4" name="suction.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2" fill="hold" grpId="0" nodeType="clickEffect">
                                  <p:stCondLst>
                                    <p:cond delay="0"/>
                                  </p:stCondLst>
                                  <p:childTnLst>
                                    <p:set>
                                      <p:cBhvr>
                                        <p:cTn id="174" dur="1" fill="hold">
                                          <p:stCondLst>
                                            <p:cond delay="0"/>
                                          </p:stCondLst>
                                        </p:cTn>
                                        <p:tgtEl>
                                          <p:spTgt spid="93641"/>
                                        </p:tgtEl>
                                        <p:attrNameLst>
                                          <p:attrName>style.visibility</p:attrName>
                                        </p:attrNameLst>
                                      </p:cBhvr>
                                      <p:to>
                                        <p:strVal val="visible"/>
                                      </p:to>
                                    </p:set>
                                    <p:anim calcmode="lin" valueType="num">
                                      <p:cBhvr additive="base">
                                        <p:cTn id="175" dur="500" fill="hold"/>
                                        <p:tgtEl>
                                          <p:spTgt spid="93641"/>
                                        </p:tgtEl>
                                        <p:attrNameLst>
                                          <p:attrName>ppt_x</p:attrName>
                                        </p:attrNameLst>
                                      </p:cBhvr>
                                      <p:tavLst>
                                        <p:tav tm="0">
                                          <p:val>
                                            <p:strVal val="1+#ppt_w/2"/>
                                          </p:val>
                                        </p:tav>
                                        <p:tav tm="100000">
                                          <p:val>
                                            <p:strVal val="#ppt_x"/>
                                          </p:val>
                                        </p:tav>
                                      </p:tavLst>
                                    </p:anim>
                                    <p:anim calcmode="lin" valueType="num">
                                      <p:cBhvr additive="base">
                                        <p:cTn id="176" dur="500" fill="hold"/>
                                        <p:tgtEl>
                                          <p:spTgt spid="936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4" name="suction.wav"/>
                                        </p:tgtEl>
                                      </p:cMediaNode>
                                    </p:audio>
                                  </p:subTnLst>
                                </p:cTn>
                              </p:par>
                              <p:par>
                                <p:cTn id="177" presetID="2" presetClass="entr" presetSubtype="2" fill="hold" nodeType="withEffect">
                                  <p:stCondLst>
                                    <p:cond delay="0"/>
                                  </p:stCondLst>
                                  <p:childTnLst>
                                    <p:set>
                                      <p:cBhvr>
                                        <p:cTn id="178" dur="1" fill="hold">
                                          <p:stCondLst>
                                            <p:cond delay="0"/>
                                          </p:stCondLst>
                                        </p:cTn>
                                        <p:tgtEl>
                                          <p:spTgt spid="93686"/>
                                        </p:tgtEl>
                                        <p:attrNameLst>
                                          <p:attrName>style.visibility</p:attrName>
                                        </p:attrNameLst>
                                      </p:cBhvr>
                                      <p:to>
                                        <p:strVal val="visible"/>
                                      </p:to>
                                    </p:set>
                                    <p:anim calcmode="lin" valueType="num">
                                      <p:cBhvr additive="base">
                                        <p:cTn id="179" dur="500" fill="hold"/>
                                        <p:tgtEl>
                                          <p:spTgt spid="93686"/>
                                        </p:tgtEl>
                                        <p:attrNameLst>
                                          <p:attrName>ppt_x</p:attrName>
                                        </p:attrNameLst>
                                      </p:cBhvr>
                                      <p:tavLst>
                                        <p:tav tm="0">
                                          <p:val>
                                            <p:strVal val="1+#ppt_w/2"/>
                                          </p:val>
                                        </p:tav>
                                        <p:tav tm="100000">
                                          <p:val>
                                            <p:strVal val="#ppt_x"/>
                                          </p:val>
                                        </p:tav>
                                      </p:tavLst>
                                    </p:anim>
                                    <p:anim calcmode="lin" valueType="num">
                                      <p:cBhvr additive="base">
                                        <p:cTn id="180" dur="500" fill="hold"/>
                                        <p:tgtEl>
                                          <p:spTgt spid="93686"/>
                                        </p:tgtEl>
                                        <p:attrNameLst>
                                          <p:attrName>ppt_y</p:attrName>
                                        </p:attrNameLst>
                                      </p:cBhvr>
                                      <p:tavLst>
                                        <p:tav tm="0">
                                          <p:val>
                                            <p:strVal val="#ppt_y"/>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2" fill="hold" grpId="0" nodeType="clickEffect">
                                  <p:stCondLst>
                                    <p:cond delay="0"/>
                                  </p:stCondLst>
                                  <p:childTnLst>
                                    <p:set>
                                      <p:cBhvr>
                                        <p:cTn id="184" dur="1" fill="hold">
                                          <p:stCondLst>
                                            <p:cond delay="0"/>
                                          </p:stCondLst>
                                        </p:cTn>
                                        <p:tgtEl>
                                          <p:spTgt spid="93642"/>
                                        </p:tgtEl>
                                        <p:attrNameLst>
                                          <p:attrName>style.visibility</p:attrName>
                                        </p:attrNameLst>
                                      </p:cBhvr>
                                      <p:to>
                                        <p:strVal val="visible"/>
                                      </p:to>
                                    </p:set>
                                    <p:anim calcmode="lin" valueType="num">
                                      <p:cBhvr additive="base">
                                        <p:cTn id="185" dur="500" fill="hold"/>
                                        <p:tgtEl>
                                          <p:spTgt spid="93642"/>
                                        </p:tgtEl>
                                        <p:attrNameLst>
                                          <p:attrName>ppt_x</p:attrName>
                                        </p:attrNameLst>
                                      </p:cBhvr>
                                      <p:tavLst>
                                        <p:tav tm="0">
                                          <p:val>
                                            <p:strVal val="1+#ppt_w/2"/>
                                          </p:val>
                                        </p:tav>
                                        <p:tav tm="100000">
                                          <p:val>
                                            <p:strVal val="#ppt_x"/>
                                          </p:val>
                                        </p:tav>
                                      </p:tavLst>
                                    </p:anim>
                                    <p:anim calcmode="lin" valueType="num">
                                      <p:cBhvr additive="base">
                                        <p:cTn id="186" dur="500" fill="hold"/>
                                        <p:tgtEl>
                                          <p:spTgt spid="936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3"/>
                                            </p:cond>
                                          </p:stCondLst>
                                          <p:endCondLst>
                                            <p:cond evt="onStopAudio" delay="0">
                                              <p:tgtEl>
                                                <p:sldTgt/>
                                              </p:tgtEl>
                                            </p:cond>
                                          </p:endCondLst>
                                        </p:cTn>
                                        <p:tgtEl>
                                          <p:sndTgt r:embed="rId4" name="suction.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2" fill="hold" grpId="0" nodeType="clickEffect">
                                  <p:stCondLst>
                                    <p:cond delay="0"/>
                                  </p:stCondLst>
                                  <p:childTnLst>
                                    <p:set>
                                      <p:cBhvr>
                                        <p:cTn id="190" dur="1" fill="hold">
                                          <p:stCondLst>
                                            <p:cond delay="0"/>
                                          </p:stCondLst>
                                        </p:cTn>
                                        <p:tgtEl>
                                          <p:spTgt spid="93643"/>
                                        </p:tgtEl>
                                        <p:attrNameLst>
                                          <p:attrName>style.visibility</p:attrName>
                                        </p:attrNameLst>
                                      </p:cBhvr>
                                      <p:to>
                                        <p:strVal val="visible"/>
                                      </p:to>
                                    </p:set>
                                    <p:anim calcmode="lin" valueType="num">
                                      <p:cBhvr additive="base">
                                        <p:cTn id="191" dur="500" fill="hold"/>
                                        <p:tgtEl>
                                          <p:spTgt spid="93643"/>
                                        </p:tgtEl>
                                        <p:attrNameLst>
                                          <p:attrName>ppt_x</p:attrName>
                                        </p:attrNameLst>
                                      </p:cBhvr>
                                      <p:tavLst>
                                        <p:tav tm="0">
                                          <p:val>
                                            <p:strVal val="1+#ppt_w/2"/>
                                          </p:val>
                                        </p:tav>
                                        <p:tav tm="100000">
                                          <p:val>
                                            <p:strVal val="#ppt_x"/>
                                          </p:val>
                                        </p:tav>
                                      </p:tavLst>
                                    </p:anim>
                                    <p:anim calcmode="lin" valueType="num">
                                      <p:cBhvr additive="base">
                                        <p:cTn id="192" dur="500" fill="hold"/>
                                        <p:tgtEl>
                                          <p:spTgt spid="936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4" name="suction.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2" fill="hold" grpId="0" nodeType="clickEffect">
                                  <p:stCondLst>
                                    <p:cond delay="0"/>
                                  </p:stCondLst>
                                  <p:childTnLst>
                                    <p:set>
                                      <p:cBhvr>
                                        <p:cTn id="196" dur="1" fill="hold">
                                          <p:stCondLst>
                                            <p:cond delay="0"/>
                                          </p:stCondLst>
                                        </p:cTn>
                                        <p:tgtEl>
                                          <p:spTgt spid="93644"/>
                                        </p:tgtEl>
                                        <p:attrNameLst>
                                          <p:attrName>style.visibility</p:attrName>
                                        </p:attrNameLst>
                                      </p:cBhvr>
                                      <p:to>
                                        <p:strVal val="visible"/>
                                      </p:to>
                                    </p:set>
                                    <p:anim calcmode="lin" valueType="num">
                                      <p:cBhvr additive="base">
                                        <p:cTn id="197" dur="500" fill="hold"/>
                                        <p:tgtEl>
                                          <p:spTgt spid="93644"/>
                                        </p:tgtEl>
                                        <p:attrNameLst>
                                          <p:attrName>ppt_x</p:attrName>
                                        </p:attrNameLst>
                                      </p:cBhvr>
                                      <p:tavLst>
                                        <p:tav tm="0">
                                          <p:val>
                                            <p:strVal val="1+#ppt_w/2"/>
                                          </p:val>
                                        </p:tav>
                                        <p:tav tm="100000">
                                          <p:val>
                                            <p:strVal val="#ppt_x"/>
                                          </p:val>
                                        </p:tav>
                                      </p:tavLst>
                                    </p:anim>
                                    <p:anim calcmode="lin" valueType="num">
                                      <p:cBhvr additive="base">
                                        <p:cTn id="198" dur="500" fill="hold"/>
                                        <p:tgtEl>
                                          <p:spTgt spid="936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suction.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2" presetClass="entr" presetSubtype="2" fill="hold" grpId="0" nodeType="clickEffect">
                                  <p:stCondLst>
                                    <p:cond delay="0"/>
                                  </p:stCondLst>
                                  <p:childTnLst>
                                    <p:set>
                                      <p:cBhvr>
                                        <p:cTn id="202" dur="1" fill="hold">
                                          <p:stCondLst>
                                            <p:cond delay="0"/>
                                          </p:stCondLst>
                                        </p:cTn>
                                        <p:tgtEl>
                                          <p:spTgt spid="93645"/>
                                        </p:tgtEl>
                                        <p:attrNameLst>
                                          <p:attrName>style.visibility</p:attrName>
                                        </p:attrNameLst>
                                      </p:cBhvr>
                                      <p:to>
                                        <p:strVal val="visible"/>
                                      </p:to>
                                    </p:set>
                                    <p:anim calcmode="lin" valueType="num">
                                      <p:cBhvr additive="base">
                                        <p:cTn id="203" dur="500" fill="hold"/>
                                        <p:tgtEl>
                                          <p:spTgt spid="93645"/>
                                        </p:tgtEl>
                                        <p:attrNameLst>
                                          <p:attrName>ppt_x</p:attrName>
                                        </p:attrNameLst>
                                      </p:cBhvr>
                                      <p:tavLst>
                                        <p:tav tm="0">
                                          <p:val>
                                            <p:strVal val="1+#ppt_w/2"/>
                                          </p:val>
                                        </p:tav>
                                        <p:tav tm="100000">
                                          <p:val>
                                            <p:strVal val="#ppt_x"/>
                                          </p:val>
                                        </p:tav>
                                      </p:tavLst>
                                    </p:anim>
                                    <p:anim calcmode="lin" valueType="num">
                                      <p:cBhvr additive="base">
                                        <p:cTn id="204" dur="500" fill="hold"/>
                                        <p:tgtEl>
                                          <p:spTgt spid="936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1"/>
                                            </p:cond>
                                          </p:stCondLst>
                                          <p:endCondLst>
                                            <p:cond evt="onStopAudio" delay="0">
                                              <p:tgtEl>
                                                <p:sldTgt/>
                                              </p:tgtEl>
                                            </p:cond>
                                          </p:endCondLst>
                                        </p:cTn>
                                        <p:tgtEl>
                                          <p:sndTgt r:embed="rId4" name="suction.wav"/>
                                        </p:tgtEl>
                                      </p:cMediaNode>
                                    </p:audio>
                                  </p:subTnLst>
                                </p:cTn>
                              </p:par>
                              <p:par>
                                <p:cTn id="205" presetID="2" presetClass="entr" presetSubtype="2" fill="hold" nodeType="withEffect">
                                  <p:stCondLst>
                                    <p:cond delay="0"/>
                                  </p:stCondLst>
                                  <p:childTnLst>
                                    <p:set>
                                      <p:cBhvr>
                                        <p:cTn id="206" dur="1" fill="hold">
                                          <p:stCondLst>
                                            <p:cond delay="0"/>
                                          </p:stCondLst>
                                        </p:cTn>
                                        <p:tgtEl>
                                          <p:spTgt spid="93685"/>
                                        </p:tgtEl>
                                        <p:attrNameLst>
                                          <p:attrName>style.visibility</p:attrName>
                                        </p:attrNameLst>
                                      </p:cBhvr>
                                      <p:to>
                                        <p:strVal val="visible"/>
                                      </p:to>
                                    </p:set>
                                    <p:anim calcmode="lin" valueType="num">
                                      <p:cBhvr additive="base">
                                        <p:cTn id="207" dur="500" fill="hold"/>
                                        <p:tgtEl>
                                          <p:spTgt spid="93685"/>
                                        </p:tgtEl>
                                        <p:attrNameLst>
                                          <p:attrName>ppt_x</p:attrName>
                                        </p:attrNameLst>
                                      </p:cBhvr>
                                      <p:tavLst>
                                        <p:tav tm="0">
                                          <p:val>
                                            <p:strVal val="1+#ppt_w/2"/>
                                          </p:val>
                                        </p:tav>
                                        <p:tav tm="100000">
                                          <p:val>
                                            <p:strVal val="#ppt_x"/>
                                          </p:val>
                                        </p:tav>
                                      </p:tavLst>
                                    </p:anim>
                                    <p:anim calcmode="lin" valueType="num">
                                      <p:cBhvr additive="base">
                                        <p:cTn id="208" dur="500" fill="hold"/>
                                        <p:tgtEl>
                                          <p:spTgt spid="93685"/>
                                        </p:tgtEl>
                                        <p:attrNameLst>
                                          <p:attrName>ppt_y</p:attrName>
                                        </p:attrNameLst>
                                      </p:cBhvr>
                                      <p:tavLst>
                                        <p:tav tm="0">
                                          <p:val>
                                            <p:strVal val="#ppt_y"/>
                                          </p:val>
                                        </p:tav>
                                        <p:tav tm="100000">
                                          <p:val>
                                            <p:strVal val="#ppt_y"/>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 presetClass="entr" presetSubtype="2" fill="hold" grpId="0" nodeType="clickEffect">
                                  <p:stCondLst>
                                    <p:cond delay="0"/>
                                  </p:stCondLst>
                                  <p:childTnLst>
                                    <p:set>
                                      <p:cBhvr>
                                        <p:cTn id="212" dur="1" fill="hold">
                                          <p:stCondLst>
                                            <p:cond delay="0"/>
                                          </p:stCondLst>
                                        </p:cTn>
                                        <p:tgtEl>
                                          <p:spTgt spid="93646"/>
                                        </p:tgtEl>
                                        <p:attrNameLst>
                                          <p:attrName>style.visibility</p:attrName>
                                        </p:attrNameLst>
                                      </p:cBhvr>
                                      <p:to>
                                        <p:strVal val="visible"/>
                                      </p:to>
                                    </p:set>
                                    <p:anim calcmode="lin" valueType="num">
                                      <p:cBhvr additive="base">
                                        <p:cTn id="213" dur="500" fill="hold"/>
                                        <p:tgtEl>
                                          <p:spTgt spid="93646"/>
                                        </p:tgtEl>
                                        <p:attrNameLst>
                                          <p:attrName>ppt_x</p:attrName>
                                        </p:attrNameLst>
                                      </p:cBhvr>
                                      <p:tavLst>
                                        <p:tav tm="0">
                                          <p:val>
                                            <p:strVal val="1+#ppt_w/2"/>
                                          </p:val>
                                        </p:tav>
                                        <p:tav tm="100000">
                                          <p:val>
                                            <p:strVal val="#ppt_x"/>
                                          </p:val>
                                        </p:tav>
                                      </p:tavLst>
                                    </p:anim>
                                    <p:anim calcmode="lin" valueType="num">
                                      <p:cBhvr additive="base">
                                        <p:cTn id="214" dur="500" fill="hold"/>
                                        <p:tgtEl>
                                          <p:spTgt spid="936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suction.wav"/>
                                        </p:tgtEl>
                                      </p:cMediaNode>
                                    </p:audio>
                                  </p:subTnLst>
                                </p:cTn>
                              </p:par>
                            </p:childTnLst>
                          </p:cTn>
                        </p:par>
                      </p:childTnLst>
                    </p:cTn>
                  </p:par>
                  <p:par>
                    <p:cTn id="215" fill="hold" nodeType="clickPar">
                      <p:stCondLst>
                        <p:cond delay="indefinite"/>
                      </p:stCondLst>
                      <p:childTnLst>
                        <p:par>
                          <p:cTn id="216" fill="hold" nodeType="withGroup">
                            <p:stCondLst>
                              <p:cond delay="0"/>
                            </p:stCondLst>
                            <p:childTnLst>
                              <p:par>
                                <p:cTn id="217" presetID="2" presetClass="entr" presetSubtype="2" fill="hold" grpId="0" nodeType="clickEffect">
                                  <p:stCondLst>
                                    <p:cond delay="0"/>
                                  </p:stCondLst>
                                  <p:childTnLst>
                                    <p:set>
                                      <p:cBhvr>
                                        <p:cTn id="218" dur="1" fill="hold">
                                          <p:stCondLst>
                                            <p:cond delay="0"/>
                                          </p:stCondLst>
                                        </p:cTn>
                                        <p:tgtEl>
                                          <p:spTgt spid="93647"/>
                                        </p:tgtEl>
                                        <p:attrNameLst>
                                          <p:attrName>style.visibility</p:attrName>
                                        </p:attrNameLst>
                                      </p:cBhvr>
                                      <p:to>
                                        <p:strVal val="visible"/>
                                      </p:to>
                                    </p:set>
                                    <p:anim calcmode="lin" valueType="num">
                                      <p:cBhvr additive="base">
                                        <p:cTn id="219" dur="500" fill="hold"/>
                                        <p:tgtEl>
                                          <p:spTgt spid="93647"/>
                                        </p:tgtEl>
                                        <p:attrNameLst>
                                          <p:attrName>ppt_x</p:attrName>
                                        </p:attrNameLst>
                                      </p:cBhvr>
                                      <p:tavLst>
                                        <p:tav tm="0">
                                          <p:val>
                                            <p:strVal val="1+#ppt_w/2"/>
                                          </p:val>
                                        </p:tav>
                                        <p:tav tm="100000">
                                          <p:val>
                                            <p:strVal val="#ppt_x"/>
                                          </p:val>
                                        </p:tav>
                                      </p:tavLst>
                                    </p:anim>
                                    <p:anim calcmode="lin" valueType="num">
                                      <p:cBhvr additive="base">
                                        <p:cTn id="220" dur="500" fill="hold"/>
                                        <p:tgtEl>
                                          <p:spTgt spid="936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7"/>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16" grpId="0" animBg="1"/>
      <p:bldP spid="93617" grpId="0" animBg="1"/>
      <p:bldP spid="93618" grpId="0" animBg="1"/>
      <p:bldP spid="93619" grpId="0" animBg="1"/>
      <p:bldP spid="93620" grpId="0" animBg="1"/>
      <p:bldP spid="93621" grpId="0" animBg="1"/>
      <p:bldP spid="93622" grpId="0" animBg="1"/>
      <p:bldP spid="93623" grpId="0" animBg="1"/>
      <p:bldP spid="93624" grpId="0" animBg="1"/>
      <p:bldP spid="93625" grpId="0" animBg="1"/>
      <p:bldP spid="93626" grpId="0" animBg="1"/>
      <p:bldP spid="93627" grpId="0" animBg="1"/>
      <p:bldP spid="93628" grpId="0" animBg="1"/>
      <p:bldP spid="93629" grpId="0" animBg="1"/>
      <p:bldP spid="93630" grpId="0" animBg="1"/>
      <p:bldP spid="93631" grpId="0" animBg="1"/>
      <p:bldP spid="93632" grpId="0" animBg="1"/>
      <p:bldP spid="93633" grpId="0" animBg="1"/>
      <p:bldP spid="93634" grpId="0" animBg="1"/>
      <p:bldP spid="93635" grpId="0" animBg="1"/>
      <p:bldP spid="93636" grpId="0" animBg="1"/>
      <p:bldP spid="93637" grpId="0" animBg="1"/>
      <p:bldP spid="93638" grpId="0" animBg="1"/>
      <p:bldP spid="93639" grpId="0" animBg="1"/>
      <p:bldP spid="93640" grpId="0" animBg="1"/>
      <p:bldP spid="93641" grpId="0" animBg="1"/>
      <p:bldP spid="93642" grpId="0" animBg="1"/>
      <p:bldP spid="93643" grpId="0" animBg="1"/>
      <p:bldP spid="93644" grpId="0" animBg="1"/>
      <p:bldP spid="93645" grpId="0" animBg="1"/>
      <p:bldP spid="93646" grpId="0" animBg="1"/>
      <p:bldP spid="93647" grpId="0" animBg="1"/>
      <p:bldP spid="9368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690" name="Picture 506" descr="einstein"/>
          <p:cNvPicPr>
            <a:picLocks noChangeAspect="1" noChangeArrowheads="1"/>
          </p:cNvPicPr>
          <p:nvPr/>
        </p:nvPicPr>
        <p:blipFill rotWithShape="1">
          <a:blip r:embed="rId6" cstate="print"/>
          <a:srcRect l="1770" t="1604" r="1195" b="1524"/>
          <a:stretch/>
        </p:blipFill>
        <p:spPr bwMode="auto">
          <a:xfrm>
            <a:off x="228600" y="1308100"/>
            <a:ext cx="3749675" cy="4227513"/>
          </a:xfrm>
          <a:prstGeom prst="rect">
            <a:avLst/>
          </a:prstGeom>
          <a:ln>
            <a:noFill/>
          </a:ln>
          <a:effectLst>
            <a:outerShdw blurRad="292100" dist="139700" dir="2700000" algn="tl" rotWithShape="0">
              <a:srgbClr val="333333">
                <a:alpha val="65000"/>
              </a:srgbClr>
            </a:outerShdw>
          </a:effectLst>
          <a:extLst/>
        </p:spPr>
      </p:pic>
      <p:pic>
        <p:nvPicPr>
          <p:cNvPr id="93693" name="Picture 509" descr="heisenberg"/>
          <p:cNvPicPr>
            <a:picLocks noChangeAspect="1" noChangeArrowheads="1"/>
          </p:cNvPicPr>
          <p:nvPr/>
        </p:nvPicPr>
        <p:blipFill>
          <a:blip r:embed="rId7" cstate="print"/>
          <a:srcRect/>
          <a:stretch>
            <a:fillRect/>
          </a:stretch>
        </p:blipFill>
        <p:spPr bwMode="auto">
          <a:xfrm>
            <a:off x="3978275" y="76200"/>
            <a:ext cx="2216150" cy="3005138"/>
          </a:xfrm>
          <a:prstGeom prst="rect">
            <a:avLst/>
          </a:prstGeom>
          <a:ln>
            <a:noFill/>
          </a:ln>
          <a:effectLst>
            <a:outerShdw blurRad="292100" dist="139700" dir="2700000" algn="tl" rotWithShape="0">
              <a:srgbClr val="333333">
                <a:alpha val="65000"/>
              </a:srgbClr>
            </a:outerShdw>
          </a:effectLst>
          <a:extLst/>
        </p:spPr>
      </p:pic>
      <p:sp>
        <p:nvSpPr>
          <p:cNvPr id="93696" name="Text Box 512"/>
          <p:cNvSpPr txBox="1">
            <a:spLocks noChangeArrowheads="1"/>
          </p:cNvSpPr>
          <p:nvPr/>
        </p:nvSpPr>
        <p:spPr bwMode="auto">
          <a:xfrm>
            <a:off x="6194425" y="1830388"/>
            <a:ext cx="2571750" cy="1190625"/>
          </a:xfrm>
          <a:prstGeom prst="rect">
            <a:avLst/>
          </a:prstGeom>
          <a:solidFill>
            <a:schemeClr val="accent2"/>
          </a:solidFill>
          <a:ln w="9525">
            <a:noFill/>
            <a:miter lim="800000"/>
            <a:headEnd/>
            <a:tailEnd/>
          </a:ln>
        </p:spPr>
        <p:txBody>
          <a:bodyPr>
            <a:spAutoFit/>
          </a:bodyPr>
          <a:lstStyle/>
          <a:p>
            <a:pPr eaLnBrk="1" hangingPunct="1"/>
            <a:r>
              <a:rPr lang="en-US" altLang="en-US" sz="1800">
                <a:solidFill>
                  <a:schemeClr val="bg1"/>
                </a:solidFill>
              </a:rPr>
              <a:t>FYI:  Heisenberg's uncertainty principle has not been disproved to date.</a:t>
            </a:r>
          </a:p>
        </p:txBody>
      </p:sp>
      <p:pic>
        <p:nvPicPr>
          <p:cNvPr id="93697" name="Picture 513" descr="schroedinger"/>
          <p:cNvPicPr>
            <a:picLocks noChangeAspect="1" noChangeArrowheads="1"/>
          </p:cNvPicPr>
          <p:nvPr/>
        </p:nvPicPr>
        <p:blipFill>
          <a:blip r:embed="rId8" cstate="print"/>
          <a:srcRect/>
          <a:stretch>
            <a:fillRect/>
          </a:stretch>
        </p:blipFill>
        <p:spPr bwMode="auto">
          <a:xfrm>
            <a:off x="3511550" y="3021013"/>
            <a:ext cx="3568700" cy="3746500"/>
          </a:xfrm>
          <a:prstGeom prst="rect">
            <a:avLst/>
          </a:prstGeom>
          <a:ln>
            <a:noFill/>
          </a:ln>
          <a:effectLst>
            <a:outerShdw blurRad="292100" dist="139700" dir="2700000" algn="tl" rotWithShape="0">
              <a:srgbClr val="333333">
                <a:alpha val="65000"/>
              </a:srgbClr>
            </a:outerShdw>
          </a:effectLst>
          <a:extLst/>
        </p:spPr>
      </p:pic>
      <p:sp>
        <p:nvSpPr>
          <p:cNvPr id="93699" name="AutoShape 515"/>
          <p:cNvSpPr>
            <a:spLocks noChangeArrowheads="1"/>
          </p:cNvSpPr>
          <p:nvPr/>
        </p:nvSpPr>
        <p:spPr bwMode="auto">
          <a:xfrm>
            <a:off x="6194425" y="76200"/>
            <a:ext cx="2571750" cy="1741488"/>
          </a:xfrm>
          <a:prstGeom prst="wedgeRectCallout">
            <a:avLst>
              <a:gd name="adj1" fmla="val -79690"/>
              <a:gd name="adj2" fmla="val 44620"/>
            </a:avLst>
          </a:prstGeom>
          <a:solidFill>
            <a:schemeClr val="accent1"/>
          </a:solidFill>
          <a:ln w="9525">
            <a:noFill/>
            <a:miter lim="800000"/>
            <a:headEnd/>
            <a:tailEnd/>
          </a:ln>
        </p:spPr>
        <p:txBody>
          <a:bodyPr/>
          <a:lstStyle/>
          <a:p>
            <a:pPr algn="r" eaLnBrk="1" hangingPunct="1"/>
            <a:r>
              <a:rPr lang="en-US" altLang="en-US" sz="1800"/>
              <a:t>"Yes, but my heart was not really in it."</a:t>
            </a:r>
          </a:p>
          <a:p>
            <a:pPr algn="r" eaLnBrk="1" hangingPunct="1"/>
            <a:r>
              <a:rPr lang="en-US" altLang="en-US" sz="1800"/>
              <a:t>	-on his heading the German atomic bomb effort in WWII.</a:t>
            </a:r>
          </a:p>
        </p:txBody>
      </p:sp>
      <p:sp>
        <p:nvSpPr>
          <p:cNvPr id="93700" name="AutoShape 516"/>
          <p:cNvSpPr>
            <a:spLocks noChangeArrowheads="1"/>
          </p:cNvSpPr>
          <p:nvPr/>
        </p:nvSpPr>
        <p:spPr bwMode="auto">
          <a:xfrm>
            <a:off x="6800850" y="3008313"/>
            <a:ext cx="1965325" cy="2293937"/>
          </a:xfrm>
          <a:prstGeom prst="wedgeRectCallout">
            <a:avLst>
              <a:gd name="adj1" fmla="val -93375"/>
              <a:gd name="adj2" fmla="val 46542"/>
            </a:avLst>
          </a:prstGeom>
          <a:solidFill>
            <a:schemeClr val="accent1"/>
          </a:solidFill>
          <a:ln w="9525">
            <a:noFill/>
            <a:miter lim="800000"/>
            <a:headEnd/>
            <a:tailEnd/>
          </a:ln>
        </p:spPr>
        <p:txBody>
          <a:bodyPr/>
          <a:lstStyle/>
          <a:p>
            <a:pPr algn="r" eaLnBrk="1" hangingPunct="1"/>
            <a:r>
              <a:rPr lang="en-US" altLang="en-US" sz="1800"/>
              <a:t>"It has never happened that a woman has slept with me and did not wish, as a consequence, to live with me all her life."</a:t>
            </a:r>
          </a:p>
        </p:txBody>
      </p:sp>
      <p:sp>
        <p:nvSpPr>
          <p:cNvPr id="93701" name="Text Box 517"/>
          <p:cNvSpPr txBox="1">
            <a:spLocks noChangeArrowheads="1"/>
          </p:cNvSpPr>
          <p:nvPr/>
        </p:nvSpPr>
        <p:spPr bwMode="auto">
          <a:xfrm>
            <a:off x="6800850" y="5302250"/>
            <a:ext cx="1965325" cy="1465263"/>
          </a:xfrm>
          <a:prstGeom prst="rect">
            <a:avLst/>
          </a:prstGeom>
          <a:solidFill>
            <a:srgbClr val="008000"/>
          </a:solidFill>
          <a:ln w="9525">
            <a:noFill/>
            <a:miter lim="800000"/>
            <a:headEnd/>
            <a:tailEnd/>
          </a:ln>
        </p:spPr>
        <p:txBody>
          <a:bodyPr>
            <a:spAutoFit/>
          </a:bodyPr>
          <a:lstStyle/>
          <a:p>
            <a:pPr eaLnBrk="1" hangingPunct="1"/>
            <a:r>
              <a:rPr lang="en-US" altLang="en-US" sz="1800">
                <a:solidFill>
                  <a:schemeClr val="bg1"/>
                </a:solidFill>
              </a:rPr>
              <a:t>FYI:  Schrodinger's statement has never been disproved, either!</a:t>
            </a:r>
          </a:p>
        </p:txBody>
      </p:sp>
      <p:sp>
        <p:nvSpPr>
          <p:cNvPr id="93691" name="AutoShape 507"/>
          <p:cNvSpPr>
            <a:spLocks noChangeArrowheads="1"/>
          </p:cNvSpPr>
          <p:nvPr/>
        </p:nvSpPr>
        <p:spPr bwMode="auto">
          <a:xfrm>
            <a:off x="228600" y="76200"/>
            <a:ext cx="3749675" cy="1524000"/>
          </a:xfrm>
          <a:prstGeom prst="wedgeRectCallout">
            <a:avLst>
              <a:gd name="adj1" fmla="val 10755"/>
              <a:gd name="adj2" fmla="val 71042"/>
            </a:avLst>
          </a:prstGeom>
          <a:solidFill>
            <a:schemeClr val="accent1"/>
          </a:solidFill>
          <a:ln w="9525">
            <a:noFill/>
            <a:miter lim="800000"/>
            <a:headEnd/>
            <a:tailEnd/>
          </a:ln>
        </p:spPr>
        <p:txBody>
          <a:bodyPr/>
          <a:lstStyle/>
          <a:p>
            <a:pPr eaLnBrk="1" hangingPunct="1"/>
            <a:r>
              <a:rPr lang="en-US" altLang="en-US" sz="1800"/>
              <a:t>"The theory [quantum mechanics] yields much, but it hardly brings us close to the secrets of the Ancient One.  In any case, I am convinced that He does not play dice."</a:t>
            </a:r>
          </a:p>
        </p:txBody>
      </p:sp>
      <p:sp>
        <p:nvSpPr>
          <p:cNvPr id="93692" name="Text Box 508"/>
          <p:cNvSpPr txBox="1">
            <a:spLocks noChangeArrowheads="1"/>
          </p:cNvSpPr>
          <p:nvPr/>
        </p:nvSpPr>
        <p:spPr bwMode="auto">
          <a:xfrm>
            <a:off x="228600" y="5302250"/>
            <a:ext cx="3749675" cy="1465263"/>
          </a:xfrm>
          <a:prstGeom prst="rect">
            <a:avLst/>
          </a:prstGeom>
          <a:solidFill>
            <a:srgbClr val="FF0000"/>
          </a:solidFill>
          <a:ln w="9525">
            <a:noFill/>
            <a:miter lim="800000"/>
            <a:headEnd/>
            <a:tailEnd/>
          </a:ln>
        </p:spPr>
        <p:txBody>
          <a:bodyPr>
            <a:spAutoFit/>
          </a:bodyPr>
          <a:lstStyle/>
          <a:p>
            <a:pPr eaLnBrk="1" hangingPunct="1"/>
            <a:r>
              <a:rPr lang="en-US" altLang="en-US" sz="1800">
                <a:solidFill>
                  <a:schemeClr val="bg1"/>
                </a:solidFill>
              </a:rPr>
              <a:t>FYI:  Einstein spent the rest of his life believing this.  He tried to develop a grand unified field theory that would eliminate the need for quantum mechanics - and failed.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690"/>
                                        </p:tgtEl>
                                        <p:attrNameLst>
                                          <p:attrName>style.visibility</p:attrName>
                                        </p:attrNameLst>
                                      </p:cBhvr>
                                      <p:to>
                                        <p:strVal val="visible"/>
                                      </p:to>
                                    </p:set>
                                    <p:animEffect transition="in" filter="fade">
                                      <p:cBhvr>
                                        <p:cTn id="7" dur="2000"/>
                                        <p:tgtEl>
                                          <p:spTgt spid="93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3691"/>
                                        </p:tgtEl>
                                        <p:attrNameLst>
                                          <p:attrName>style.visibility</p:attrName>
                                        </p:attrNameLst>
                                      </p:cBhvr>
                                      <p:to>
                                        <p:strVal val="visible"/>
                                      </p:to>
                                    </p:set>
                                    <p:animEffect transition="in" filter="wipe(down)">
                                      <p:cBhvr>
                                        <p:cTn id="12" dur="500"/>
                                        <p:tgtEl>
                                          <p:spTgt spid="93691"/>
                                        </p:tgtEl>
                                      </p:cBhvr>
                                    </p:animEffect>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3692"/>
                                        </p:tgtEl>
                                        <p:attrNameLst>
                                          <p:attrName>style.visibility</p:attrName>
                                        </p:attrNameLst>
                                      </p:cBhvr>
                                      <p:to>
                                        <p:strVal val="visible"/>
                                      </p:to>
                                    </p:set>
                                    <p:anim calcmode="lin" valueType="num">
                                      <p:cBhvr>
                                        <p:cTn id="17" dur="500" fill="hold"/>
                                        <p:tgtEl>
                                          <p:spTgt spid="93692"/>
                                        </p:tgtEl>
                                        <p:attrNameLst>
                                          <p:attrName>ppt_w</p:attrName>
                                        </p:attrNameLst>
                                      </p:cBhvr>
                                      <p:tavLst>
                                        <p:tav tm="0">
                                          <p:val>
                                            <p:fltVal val="0"/>
                                          </p:val>
                                        </p:tav>
                                        <p:tav tm="100000">
                                          <p:val>
                                            <p:strVal val="#ppt_w"/>
                                          </p:val>
                                        </p:tav>
                                      </p:tavLst>
                                    </p:anim>
                                    <p:anim calcmode="lin" valueType="num">
                                      <p:cBhvr>
                                        <p:cTn id="18" dur="500" fill="hold"/>
                                        <p:tgtEl>
                                          <p:spTgt spid="936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5"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3693"/>
                                        </p:tgtEl>
                                        <p:attrNameLst>
                                          <p:attrName>style.visibility</p:attrName>
                                        </p:attrNameLst>
                                      </p:cBhvr>
                                      <p:to>
                                        <p:strVal val="visible"/>
                                      </p:to>
                                    </p:set>
                                    <p:animEffect transition="in" filter="fade">
                                      <p:cBhvr>
                                        <p:cTn id="23" dur="2000"/>
                                        <p:tgtEl>
                                          <p:spTgt spid="936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3699"/>
                                        </p:tgtEl>
                                        <p:attrNameLst>
                                          <p:attrName>style.visibility</p:attrName>
                                        </p:attrNameLst>
                                      </p:cBhvr>
                                      <p:to>
                                        <p:strVal val="visible"/>
                                      </p:to>
                                    </p:set>
                                    <p:animEffect transition="in" filter="wipe(left)">
                                      <p:cBhvr>
                                        <p:cTn id="28" dur="500"/>
                                        <p:tgtEl>
                                          <p:spTgt spid="93699"/>
                                        </p:tgtEl>
                                      </p:cBhvr>
                                    </p:animEffect>
                                  </p:childTnLst>
                                  <p:subTnLst>
                                    <p:audio>
                                      <p:cMediaNode>
                                        <p:cTn display="0" masterRel="sameClick">
                                          <p:stCondLst>
                                            <p:cond evt="begin" delay="0">
                                              <p:tn val="26"/>
                                            </p:cond>
                                          </p:stCondLst>
                                          <p:endCondLst>
                                            <p:cond evt="onStopAudio" delay="0">
                                              <p:tgtEl>
                                                <p:sldTgt/>
                                              </p:tgtEl>
                                            </p:cond>
                                          </p:endCondLst>
                                        </p:cTn>
                                        <p:tgtEl>
                                          <p:sndTgt r:embed="rId4" name="suction.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3696"/>
                                        </p:tgtEl>
                                        <p:attrNameLst>
                                          <p:attrName>style.visibility</p:attrName>
                                        </p:attrNameLst>
                                      </p:cBhvr>
                                      <p:to>
                                        <p:strVal val="visible"/>
                                      </p:to>
                                    </p:set>
                                    <p:anim calcmode="lin" valueType="num">
                                      <p:cBhvr>
                                        <p:cTn id="33" dur="500" fill="hold"/>
                                        <p:tgtEl>
                                          <p:spTgt spid="93696"/>
                                        </p:tgtEl>
                                        <p:attrNameLst>
                                          <p:attrName>ppt_w</p:attrName>
                                        </p:attrNameLst>
                                      </p:cBhvr>
                                      <p:tavLst>
                                        <p:tav tm="0">
                                          <p:val>
                                            <p:fltVal val="0"/>
                                          </p:val>
                                        </p:tav>
                                        <p:tav tm="100000">
                                          <p:val>
                                            <p:strVal val="#ppt_w"/>
                                          </p:val>
                                        </p:tav>
                                      </p:tavLst>
                                    </p:anim>
                                    <p:anim calcmode="lin" valueType="num">
                                      <p:cBhvr>
                                        <p:cTn id="34" dur="500" fill="hold"/>
                                        <p:tgtEl>
                                          <p:spTgt spid="936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5" name="cashreg.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93697"/>
                                        </p:tgtEl>
                                        <p:attrNameLst>
                                          <p:attrName>style.visibility</p:attrName>
                                        </p:attrNameLst>
                                      </p:cBhvr>
                                      <p:to>
                                        <p:strVal val="visible"/>
                                      </p:to>
                                    </p:set>
                                    <p:animEffect transition="in" filter="fade">
                                      <p:cBhvr>
                                        <p:cTn id="39" dur="2000"/>
                                        <p:tgtEl>
                                          <p:spTgt spid="9369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3700"/>
                                        </p:tgtEl>
                                        <p:attrNameLst>
                                          <p:attrName>style.visibility</p:attrName>
                                        </p:attrNameLst>
                                      </p:cBhvr>
                                      <p:to>
                                        <p:strVal val="visible"/>
                                      </p:to>
                                    </p:set>
                                    <p:animEffect transition="in" filter="wipe(left)">
                                      <p:cBhvr>
                                        <p:cTn id="44" dur="500"/>
                                        <p:tgtEl>
                                          <p:spTgt spid="93700"/>
                                        </p:tgtEl>
                                      </p:cBhvr>
                                    </p:animEffect>
                                  </p:childTnLst>
                                  <p:subTnLst>
                                    <p:audio>
                                      <p:cMediaNode>
                                        <p:cTn display="0" masterRel="sameClick">
                                          <p:stCondLst>
                                            <p:cond evt="begin" delay="0">
                                              <p:tn val="42"/>
                                            </p:cond>
                                          </p:stCondLst>
                                          <p:endCondLst>
                                            <p:cond evt="onStopAudio" delay="0">
                                              <p:tgtEl>
                                                <p:sldTgt/>
                                              </p:tgtEl>
                                            </p:cond>
                                          </p:endCondLst>
                                        </p:cTn>
                                        <p:tgtEl>
                                          <p:sndTgt r:embed="rId4" name="suction.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3701"/>
                                        </p:tgtEl>
                                        <p:attrNameLst>
                                          <p:attrName>style.visibility</p:attrName>
                                        </p:attrNameLst>
                                      </p:cBhvr>
                                      <p:to>
                                        <p:strVal val="visible"/>
                                      </p:to>
                                    </p:set>
                                    <p:anim calcmode="lin" valueType="num">
                                      <p:cBhvr>
                                        <p:cTn id="49" dur="500" fill="hold"/>
                                        <p:tgtEl>
                                          <p:spTgt spid="93701"/>
                                        </p:tgtEl>
                                        <p:attrNameLst>
                                          <p:attrName>ppt_w</p:attrName>
                                        </p:attrNameLst>
                                      </p:cBhvr>
                                      <p:tavLst>
                                        <p:tav tm="0">
                                          <p:val>
                                            <p:fltVal val="0"/>
                                          </p:val>
                                        </p:tav>
                                        <p:tav tm="100000">
                                          <p:val>
                                            <p:strVal val="#ppt_w"/>
                                          </p:val>
                                        </p:tav>
                                      </p:tavLst>
                                    </p:anim>
                                    <p:anim calcmode="lin" valueType="num">
                                      <p:cBhvr>
                                        <p:cTn id="50" dur="500" fill="hold"/>
                                        <p:tgtEl>
                                          <p:spTgt spid="9370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 grpId="0" animBg="1"/>
      <p:bldP spid="93699" grpId="0" animBg="1"/>
      <p:bldP spid="93700" grpId="0" animBg="1"/>
      <p:bldP spid="93701" grpId="0" animBg="1"/>
      <p:bldP spid="93691" grpId="0" animBg="1"/>
      <p:bldP spid="9369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9875" name="Picture 12" descr="schrodingers-cat"/>
          <p:cNvPicPr>
            <a:picLocks noChangeAspect="1" noChangeArrowheads="1"/>
          </p:cNvPicPr>
          <p:nvPr/>
        </p:nvPicPr>
        <p:blipFill>
          <a:blip r:embed="rId4" cstate="print"/>
          <a:srcRect/>
          <a:stretch>
            <a:fillRect/>
          </a:stretch>
        </p:blipFill>
        <p:spPr bwMode="auto">
          <a:xfrm>
            <a:off x="2005013" y="719138"/>
            <a:ext cx="5133975" cy="5419725"/>
          </a:xfrm>
          <a:prstGeom prst="rect">
            <a:avLst/>
          </a:prstGeom>
          <a:noFill/>
          <a:ln w="9525">
            <a:noFill/>
            <a:miter lim="800000"/>
            <a:headEnd/>
            <a:tailEnd/>
          </a:ln>
        </p:spPr>
      </p:pic>
      <p:pic>
        <p:nvPicPr>
          <p:cNvPr id="1165326" name="Picture 14" descr="schroedingerfull"/>
          <p:cNvPicPr>
            <a:picLocks noChangeAspect="1" noChangeArrowheads="1"/>
          </p:cNvPicPr>
          <p:nvPr/>
        </p:nvPicPr>
        <p:blipFill>
          <a:blip r:embed="rId5" cstate="print"/>
          <a:srcRect/>
          <a:stretch>
            <a:fillRect/>
          </a:stretch>
        </p:blipFill>
        <p:spPr bwMode="auto">
          <a:xfrm>
            <a:off x="285750" y="704850"/>
            <a:ext cx="8572500" cy="5448300"/>
          </a:xfrm>
          <a:prstGeom prst="rect">
            <a:avLst/>
          </a:prstGeom>
          <a:noFill/>
          <a:ln w="9525">
            <a:noFill/>
            <a:miter lim="800000"/>
            <a:headEnd/>
            <a:tailEnd/>
          </a:ln>
        </p:spPr>
      </p:pic>
      <p:sp>
        <p:nvSpPr>
          <p:cNvPr id="1165327" name="Text Box 15"/>
          <p:cNvSpPr txBox="1">
            <a:spLocks noChangeArrowheads="1"/>
          </p:cNvSpPr>
          <p:nvPr/>
        </p:nvSpPr>
        <p:spPr bwMode="auto">
          <a:xfrm>
            <a:off x="1544638" y="6186488"/>
            <a:ext cx="6178550" cy="461962"/>
          </a:xfrm>
          <a:prstGeom prst="rect">
            <a:avLst/>
          </a:prstGeom>
          <a:noFill/>
          <a:ln w="9525">
            <a:noFill/>
            <a:miter lim="800000"/>
            <a:headEnd/>
            <a:tailEnd/>
          </a:ln>
        </p:spPr>
        <p:txBody>
          <a:bodyPr wrap="none">
            <a:spAutoFit/>
          </a:bodyPr>
          <a:lstStyle/>
          <a:p>
            <a:pPr eaLnBrk="1" hangingPunct="1"/>
            <a:r>
              <a:rPr lang="en-US" altLang="en-US" i="1">
                <a:solidFill>
                  <a:schemeClr val="bg1"/>
                </a:solidFill>
              </a:rPr>
              <a:t>Schr</a:t>
            </a:r>
            <a:r>
              <a:rPr lang="en-US" altLang="en-US" i="1">
                <a:solidFill>
                  <a:schemeClr val="bg1"/>
                </a:solidFill>
                <a:cs typeface="Times New Roman" pitchFamily="18" charset="0"/>
              </a:rPr>
              <a:t>ö</a:t>
            </a:r>
            <a:r>
              <a:rPr lang="en-US" altLang="en-US" i="1">
                <a:solidFill>
                  <a:schemeClr val="bg1"/>
                </a:solidFill>
              </a:rPr>
              <a:t>dinger's Cat</a:t>
            </a:r>
            <a:r>
              <a:rPr lang="en-US" altLang="en-US">
                <a:solidFill>
                  <a:schemeClr val="bg1"/>
                </a:solidFill>
              </a:rPr>
              <a:t>, Courtesy of Dean Tweed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65326"/>
                                        </p:tgtEl>
                                        <p:attrNameLst>
                                          <p:attrName>style.visibility</p:attrName>
                                        </p:attrNameLst>
                                      </p:cBhvr>
                                      <p:to>
                                        <p:strVal val="visible"/>
                                      </p:to>
                                    </p:set>
                                    <p:animEffect transition="in" filter="fade">
                                      <p:cBhvr>
                                        <p:cTn id="7" dur="2000"/>
                                        <p:tgtEl>
                                          <p:spTgt spid="11653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5327"/>
                                        </p:tgtEl>
                                        <p:attrNameLst>
                                          <p:attrName>style.visibility</p:attrName>
                                        </p:attrNameLst>
                                      </p:cBhvr>
                                      <p:to>
                                        <p:strVal val="visible"/>
                                      </p:to>
                                    </p:set>
                                    <p:animEffect transition="in" filter="fade">
                                      <p:cBhvr>
                                        <p:cTn id="10" dur="2000"/>
                                        <p:tgtEl>
                                          <p:spTgt spid="1165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chemeClr val="accent2"/>
                </a:solidFill>
                <a:cs typeface="Times New Roman" pitchFamily="18" charset="0"/>
              </a:rPr>
              <a:t>The quantum nature of radiation</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Back in the very early 1900s                                         physicists thought that within                                                 a few years everything having                                                    to do with physics would be                                            discovered and the “book of                                                    physics” would be complete.</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This “book of physics” has                                              come to be known as </a:t>
            </a:r>
            <a:r>
              <a:rPr lang="en-US" altLang="en-US" b="1" dirty="0" smtClean="0">
                <a:solidFill>
                  <a:srgbClr val="000000"/>
                </a:solidFill>
                <a:cs typeface="Times New Roman" pitchFamily="18" charset="0"/>
              </a:rPr>
              <a:t>______________ </a:t>
            </a:r>
            <a:r>
              <a:rPr lang="en-US" altLang="en-US" dirty="0" smtClean="0">
                <a:solidFill>
                  <a:srgbClr val="000000"/>
                </a:solidFill>
                <a:cs typeface="Times New Roman" pitchFamily="18" charset="0"/>
              </a:rPr>
              <a:t>and </a:t>
            </a:r>
            <a:r>
              <a:rPr lang="en-US" altLang="en-US" dirty="0">
                <a:solidFill>
                  <a:srgbClr val="000000"/>
                </a:solidFill>
                <a:cs typeface="Times New Roman" pitchFamily="18" charset="0"/>
              </a:rPr>
              <a:t>consists of </a:t>
            </a:r>
            <a:r>
              <a:rPr lang="en-US" altLang="en-US" u="sng" dirty="0" smtClean="0">
                <a:solidFill>
                  <a:srgbClr val="000000"/>
                </a:solidFill>
                <a:cs typeface="Times New Roman" pitchFamily="18" charset="0"/>
              </a:rPr>
              <a:t>_________________________ </a:t>
            </a:r>
            <a:r>
              <a:rPr lang="en-US" altLang="en-US" dirty="0" smtClean="0">
                <a:solidFill>
                  <a:srgbClr val="000000"/>
                </a:solidFill>
                <a:cs typeface="Times New Roman" pitchFamily="18" charset="0"/>
              </a:rPr>
              <a:t>on </a:t>
            </a:r>
            <a:r>
              <a:rPr lang="en-US" altLang="en-US" dirty="0">
                <a:solidFill>
                  <a:srgbClr val="000000"/>
                </a:solidFill>
                <a:cs typeface="Times New Roman" pitchFamily="18" charset="0"/>
              </a:rPr>
              <a:t>the one hand, and </a:t>
            </a:r>
            <a:r>
              <a:rPr lang="en-US" altLang="en-US" u="sng" dirty="0" smtClean="0">
                <a:solidFill>
                  <a:srgbClr val="000000"/>
                </a:solidFill>
                <a:cs typeface="Times New Roman" pitchFamily="18" charset="0"/>
              </a:rPr>
              <a:t>_______________ </a:t>
            </a:r>
            <a:r>
              <a:rPr lang="en-US" altLang="en-US" dirty="0" smtClean="0">
                <a:solidFill>
                  <a:srgbClr val="000000"/>
                </a:solidFill>
                <a:cs typeface="Times New Roman" pitchFamily="18" charset="0"/>
              </a:rPr>
              <a:t>on </a:t>
            </a:r>
            <a:r>
              <a:rPr lang="en-US" altLang="en-US" dirty="0">
                <a:solidFill>
                  <a:srgbClr val="000000"/>
                </a:solidFill>
                <a:cs typeface="Times New Roman" pitchFamily="18" charset="0"/>
              </a:rPr>
              <a:t>the other.</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Two men who spearheaded the physics revolution                           which we now call </a:t>
            </a:r>
            <a:r>
              <a:rPr lang="en-US" altLang="en-US" b="1" dirty="0" smtClean="0">
                <a:solidFill>
                  <a:srgbClr val="000000"/>
                </a:solidFill>
                <a:cs typeface="Times New Roman" pitchFamily="18" charset="0"/>
              </a:rPr>
              <a:t>____________________ </a:t>
            </a:r>
            <a:r>
              <a:rPr lang="en-US" altLang="en-US" dirty="0" smtClean="0">
                <a:solidFill>
                  <a:srgbClr val="000000"/>
                </a:solidFill>
                <a:cs typeface="Times New Roman" pitchFamily="18" charset="0"/>
              </a:rPr>
              <a:t>were </a:t>
            </a:r>
            <a:r>
              <a:rPr lang="en-US" altLang="en-US" dirty="0">
                <a:solidFill>
                  <a:srgbClr val="000000"/>
                </a:solidFill>
                <a:cs typeface="Times New Roman" pitchFamily="18" charset="0"/>
              </a:rPr>
              <a:t>Max Planck </a:t>
            </a:r>
            <a:r>
              <a:rPr lang="en-US" altLang="en-US" dirty="0" smtClean="0">
                <a:solidFill>
                  <a:srgbClr val="000000"/>
                </a:solidFill>
                <a:cs typeface="Times New Roman" pitchFamily="18" charset="0"/>
              </a:rPr>
              <a:t>and </a:t>
            </a:r>
            <a:r>
              <a:rPr lang="en-US" altLang="en-US" dirty="0">
                <a:solidFill>
                  <a:srgbClr val="000000"/>
                </a:solidFill>
                <a:cs typeface="Times New Roman" pitchFamily="18" charset="0"/>
              </a:rPr>
              <a:t>Albert Einstein.</a:t>
            </a:r>
            <a:endParaRPr lang="en-US" altLang="en-US" b="1" dirty="0">
              <a:solidFill>
                <a:srgbClr val="000000"/>
              </a:solidFill>
              <a:cs typeface="Times New Roman" pitchFamily="18" charset="0"/>
            </a:endParaRPr>
          </a:p>
        </p:txBody>
      </p:sp>
      <p:pic>
        <p:nvPicPr>
          <p:cNvPr id="1038340" name="Picture 4" descr="Einstein and Planck"/>
          <p:cNvPicPr>
            <a:picLocks noChangeAspect="1" noChangeArrowheads="1"/>
          </p:cNvPicPr>
          <p:nvPr/>
        </p:nvPicPr>
        <p:blipFill>
          <a:blip r:embed="rId5" cstate="print"/>
          <a:srcRect/>
          <a:stretch>
            <a:fillRect/>
          </a:stretch>
        </p:blipFill>
        <p:spPr bwMode="auto">
          <a:xfrm>
            <a:off x="5087938" y="1747838"/>
            <a:ext cx="3702050" cy="2695575"/>
          </a:xfrm>
          <a:prstGeom prst="rect">
            <a:avLst/>
          </a:prstGeom>
          <a:ln>
            <a:noFill/>
          </a:ln>
          <a:effectLst>
            <a:outerShdw blurRad="292100" dist="139700" dir="2700000" algn="tl" rotWithShape="0">
              <a:srgbClr val="333333">
                <a:alpha val="65000"/>
              </a:srgbClr>
            </a:outerShdw>
          </a:effectLst>
        </p:spPr>
      </p:pic>
      <p:sp>
        <p:nvSpPr>
          <p:cNvPr id="922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8338">
                                            <p:txEl>
                                              <p:pRg st="0" end="0"/>
                                            </p:txEl>
                                          </p:spTgt>
                                        </p:tgtEl>
                                        <p:attrNameLst>
                                          <p:attrName>style.visibility</p:attrName>
                                        </p:attrNameLst>
                                      </p:cBhvr>
                                      <p:to>
                                        <p:strVal val="visible"/>
                                      </p:to>
                                    </p:set>
                                    <p:anim calcmode="lin" valueType="num">
                                      <p:cBhvr additive="base">
                                        <p:cTn id="7" dur="500" fill="hold"/>
                                        <p:tgtEl>
                                          <p:spTgt spid="1038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8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38340"/>
                                        </p:tgtEl>
                                        <p:attrNameLst>
                                          <p:attrName>style.visibility</p:attrName>
                                        </p:attrNameLst>
                                      </p:cBhvr>
                                      <p:to>
                                        <p:strVal val="visible"/>
                                      </p:to>
                                    </p:set>
                                    <p:anim calcmode="lin" valueType="num">
                                      <p:cBhvr>
                                        <p:cTn id="11" dur="500" fill="hold"/>
                                        <p:tgtEl>
                                          <p:spTgt spid="1038340"/>
                                        </p:tgtEl>
                                        <p:attrNameLst>
                                          <p:attrName>ppt_w</p:attrName>
                                        </p:attrNameLst>
                                      </p:cBhvr>
                                      <p:tavLst>
                                        <p:tav tm="0">
                                          <p:val>
                                            <p:fltVal val="0"/>
                                          </p:val>
                                        </p:tav>
                                        <p:tav tm="100000">
                                          <p:val>
                                            <p:strVal val="#ppt_w"/>
                                          </p:val>
                                        </p:tav>
                                      </p:tavLst>
                                    </p:anim>
                                    <p:anim calcmode="lin" valueType="num">
                                      <p:cBhvr>
                                        <p:cTn id="12" dur="500" fill="hold"/>
                                        <p:tgtEl>
                                          <p:spTgt spid="1038340"/>
                                        </p:tgtEl>
                                        <p:attrNameLst>
                                          <p:attrName>ppt_h</p:attrName>
                                        </p:attrNameLst>
                                      </p:cBhvr>
                                      <p:tavLst>
                                        <p:tav tm="0">
                                          <p:val>
                                            <p:fltVal val="0"/>
                                          </p:val>
                                        </p:tav>
                                        <p:tav tm="100000">
                                          <p:val>
                                            <p:strVal val="#ppt_h"/>
                                          </p:val>
                                        </p:tav>
                                      </p:tavLst>
                                    </p:anim>
                                    <p:animEffect transition="in" filter="fade">
                                      <p:cBhvr>
                                        <p:cTn id="13" dur="500"/>
                                        <p:tgtEl>
                                          <p:spTgt spid="10383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8338">
                                            <p:txEl>
                                              <p:pRg st="1" end="1"/>
                                            </p:txEl>
                                          </p:spTgt>
                                        </p:tgtEl>
                                        <p:attrNameLst>
                                          <p:attrName>style.visibility</p:attrName>
                                        </p:attrNameLst>
                                      </p:cBhvr>
                                      <p:to>
                                        <p:strVal val="visible"/>
                                      </p:to>
                                    </p:set>
                                    <p:anim calcmode="lin" valueType="num">
                                      <p:cBhvr additive="base">
                                        <p:cTn id="18" dur="500" fill="hold"/>
                                        <p:tgtEl>
                                          <p:spTgt spid="103833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8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38338">
                                            <p:txEl>
                                              <p:pRg st="2" end="2"/>
                                            </p:txEl>
                                          </p:spTgt>
                                        </p:tgtEl>
                                        <p:attrNameLst>
                                          <p:attrName>style.visibility</p:attrName>
                                        </p:attrNameLst>
                                      </p:cBhvr>
                                      <p:to>
                                        <p:strVal val="visible"/>
                                      </p:to>
                                    </p:set>
                                    <p:anim calcmode="lin" valueType="num">
                                      <p:cBhvr additive="base">
                                        <p:cTn id="24" dur="500" fill="hold"/>
                                        <p:tgtEl>
                                          <p:spTgt spid="103833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38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38338">
                                            <p:txEl>
                                              <p:pRg st="3" end="3"/>
                                            </p:txEl>
                                          </p:spTgt>
                                        </p:tgtEl>
                                        <p:attrNameLst>
                                          <p:attrName>style.visibility</p:attrName>
                                        </p:attrNameLst>
                                      </p:cBhvr>
                                      <p:to>
                                        <p:strVal val="visible"/>
                                      </p:to>
                                    </p:set>
                                    <p:anim calcmode="lin" valueType="num">
                                      <p:cBhvr additive="base">
                                        <p:cTn id="30" dur="500" fill="hold"/>
                                        <p:tgtEl>
                                          <p:spTgt spid="10383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38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446" name="Rectangle 62"/>
          <p:cNvSpPr>
            <a:spLocks noChangeArrowheads="1"/>
          </p:cNvSpPr>
          <p:nvPr/>
        </p:nvSpPr>
        <p:spPr bwMode="auto">
          <a:xfrm>
            <a:off x="696913" y="6061075"/>
            <a:ext cx="7764462" cy="796925"/>
          </a:xfrm>
          <a:prstGeom prst="rect">
            <a:avLst/>
          </a:prstGeom>
          <a:solidFill>
            <a:srgbClr val="FFCCCC"/>
          </a:solidFill>
          <a:ln w="9525">
            <a:noFill/>
            <a:miter lim="800000"/>
            <a:headEnd/>
            <a:tailEnd/>
          </a:ln>
        </p:spPr>
        <p:txBody>
          <a:bodyPr/>
          <a:lstStyle/>
          <a:p>
            <a:pPr eaLnBrk="1" hangingPunct="1"/>
            <a:r>
              <a:rPr lang="en-US" altLang="en-US" b="1" i="1"/>
              <a:t>FYI   </a:t>
            </a:r>
            <a:r>
              <a:rPr lang="en-US" altLang="en-US" b="1">
                <a:sym typeface="Symbol" pitchFamily="18" charset="2"/>
              </a:rPr>
              <a:t></a:t>
            </a:r>
            <a:r>
              <a:rPr lang="en-US" altLang="en-US">
                <a:sym typeface="Symbol" pitchFamily="18" charset="2"/>
              </a:rPr>
              <a:t>Note that the intensity becomes zero for very long and very short wavelengths of light.</a:t>
            </a:r>
          </a:p>
        </p:txBody>
      </p:sp>
      <p:sp>
        <p:nvSpPr>
          <p:cNvPr id="1040386" name="Rectangle 2"/>
          <p:cNvSpPr>
            <a:spLocks noChangeArrowheads="1"/>
          </p:cNvSpPr>
          <p:nvPr/>
        </p:nvSpPr>
        <p:spPr bwMode="auto">
          <a:xfrm>
            <a:off x="685800" y="1343025"/>
            <a:ext cx="7772400" cy="4718050"/>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chemeClr val="accent2"/>
                </a:solidFill>
                <a:cs typeface="Times New Roman" pitchFamily="18" charset="0"/>
              </a:rPr>
              <a:t>The quantum nature of radiation</a:t>
            </a: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To understand Planck’s                                       contribution to modern                                                     physics we </a:t>
            </a:r>
            <a:r>
              <a:rPr lang="en-US" altLang="en-US" dirty="0" smtClean="0">
                <a:solidFill>
                  <a:srgbClr val="000000"/>
                </a:solidFill>
                <a:cs typeface="Times New Roman" pitchFamily="18" charset="0"/>
              </a:rPr>
              <a:t>visit </a:t>
            </a:r>
            <a:r>
              <a:rPr lang="en-US" altLang="en-US" dirty="0">
                <a:solidFill>
                  <a:srgbClr val="000000"/>
                </a:solidFill>
                <a:cs typeface="Times New Roman" pitchFamily="18" charset="0"/>
              </a:rPr>
              <a:t>black-                                                                 body radiation and its                                             characteristic curves:</a:t>
            </a:r>
          </a:p>
          <a:p>
            <a:pPr eaLnBrk="1" hangingPunct="1">
              <a:spcBef>
                <a:spcPct val="20000"/>
              </a:spcBef>
            </a:pPr>
            <a:r>
              <a:rPr lang="en-US" altLang="en-US" dirty="0" smtClean="0">
                <a:solidFill>
                  <a:srgbClr val="000000"/>
                </a:solidFill>
                <a:cs typeface="Times New Roman" pitchFamily="18" charset="0"/>
                <a:sym typeface="Symbol" pitchFamily="18" charset="2"/>
              </a:rPr>
              <a:t></a:t>
            </a:r>
            <a:r>
              <a:rPr lang="en-US" altLang="en-US" dirty="0" smtClean="0">
                <a:solidFill>
                  <a:srgbClr val="000000"/>
                </a:solidFill>
                <a:cs typeface="Times New Roman" pitchFamily="18" charset="0"/>
              </a:rPr>
              <a:t>Wien’s displacement 				          law </a:t>
            </a:r>
            <a:r>
              <a:rPr lang="en-US" altLang="en-US" dirty="0">
                <a:solidFill>
                  <a:srgbClr val="000000"/>
                </a:solidFill>
                <a:cs typeface="Times New Roman" pitchFamily="18" charset="0"/>
              </a:rPr>
              <a:t>which gives the                                            relationship between the                                               wavelength and intensity                                                         for different temperatures.</a:t>
            </a:r>
          </a:p>
        </p:txBody>
      </p:sp>
      <p:sp>
        <p:nvSpPr>
          <p:cNvPr id="1040389" name="Line 5"/>
          <p:cNvSpPr>
            <a:spLocks noChangeShapeType="1"/>
          </p:cNvSpPr>
          <p:nvPr/>
        </p:nvSpPr>
        <p:spPr bwMode="auto">
          <a:xfrm>
            <a:off x="5021263" y="4926013"/>
            <a:ext cx="4106862" cy="0"/>
          </a:xfrm>
          <a:prstGeom prst="line">
            <a:avLst/>
          </a:prstGeom>
          <a:noFill/>
          <a:ln w="9525">
            <a:solidFill>
              <a:schemeClr val="tx1"/>
            </a:solidFill>
            <a:round/>
            <a:headEnd/>
            <a:tailEnd type="triangle" w="med" len="med"/>
          </a:ln>
        </p:spPr>
        <p:txBody>
          <a:bodyPr/>
          <a:lstStyle/>
          <a:p>
            <a:endParaRPr lang="en-US"/>
          </a:p>
        </p:txBody>
      </p:sp>
      <p:sp>
        <p:nvSpPr>
          <p:cNvPr id="1040390" name="Line 6"/>
          <p:cNvSpPr>
            <a:spLocks noChangeShapeType="1"/>
          </p:cNvSpPr>
          <p:nvPr/>
        </p:nvSpPr>
        <p:spPr bwMode="auto">
          <a:xfrm flipV="1">
            <a:off x="5021263" y="2435225"/>
            <a:ext cx="0" cy="2490788"/>
          </a:xfrm>
          <a:prstGeom prst="line">
            <a:avLst/>
          </a:prstGeom>
          <a:noFill/>
          <a:ln w="9525">
            <a:solidFill>
              <a:schemeClr val="tx1"/>
            </a:solidFill>
            <a:round/>
            <a:headEnd/>
            <a:tailEnd type="triangle" w="med" len="med"/>
          </a:ln>
        </p:spPr>
        <p:txBody>
          <a:bodyPr/>
          <a:lstStyle/>
          <a:p>
            <a:endParaRPr lang="en-US"/>
          </a:p>
        </p:txBody>
      </p:sp>
      <p:grpSp>
        <p:nvGrpSpPr>
          <p:cNvPr id="2" name="Group 7"/>
          <p:cNvGrpSpPr>
            <a:grpSpLocks/>
          </p:cNvGrpSpPr>
          <p:nvPr/>
        </p:nvGrpSpPr>
        <p:grpSpPr bwMode="auto">
          <a:xfrm>
            <a:off x="5165725" y="4741863"/>
            <a:ext cx="609600" cy="184150"/>
            <a:chOff x="576" y="3740"/>
            <a:chExt cx="384" cy="116"/>
          </a:xfrm>
        </p:grpSpPr>
        <p:grpSp>
          <p:nvGrpSpPr>
            <p:cNvPr id="10294" name="Group 8"/>
            <p:cNvGrpSpPr>
              <a:grpSpLocks/>
            </p:cNvGrpSpPr>
            <p:nvPr/>
          </p:nvGrpSpPr>
          <p:grpSpPr bwMode="auto">
            <a:xfrm>
              <a:off x="576" y="3786"/>
              <a:ext cx="288" cy="70"/>
              <a:chOff x="576" y="3736"/>
              <a:chExt cx="288" cy="120"/>
            </a:xfrm>
          </p:grpSpPr>
          <p:sp>
            <p:nvSpPr>
              <p:cNvPr id="10296" name="Line 9"/>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97" name="Line 10"/>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98" name="Line 11"/>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99" name="Line 12"/>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95" name="Line 13"/>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4" name="Group 14"/>
          <p:cNvGrpSpPr>
            <a:grpSpLocks/>
          </p:cNvGrpSpPr>
          <p:nvPr/>
        </p:nvGrpSpPr>
        <p:grpSpPr bwMode="auto">
          <a:xfrm>
            <a:off x="5927725" y="4741863"/>
            <a:ext cx="609600" cy="184150"/>
            <a:chOff x="576" y="3740"/>
            <a:chExt cx="384" cy="116"/>
          </a:xfrm>
        </p:grpSpPr>
        <p:grpSp>
          <p:nvGrpSpPr>
            <p:cNvPr id="10288" name="Group 15"/>
            <p:cNvGrpSpPr>
              <a:grpSpLocks/>
            </p:cNvGrpSpPr>
            <p:nvPr/>
          </p:nvGrpSpPr>
          <p:grpSpPr bwMode="auto">
            <a:xfrm>
              <a:off x="576" y="3786"/>
              <a:ext cx="288" cy="70"/>
              <a:chOff x="576" y="3736"/>
              <a:chExt cx="288" cy="120"/>
            </a:xfrm>
          </p:grpSpPr>
          <p:sp>
            <p:nvSpPr>
              <p:cNvPr id="10290" name="Line 16"/>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91" name="Line 17"/>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92" name="Line 18"/>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93" name="Line 19"/>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89" name="Line 20"/>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6" name="Group 21"/>
          <p:cNvGrpSpPr>
            <a:grpSpLocks/>
          </p:cNvGrpSpPr>
          <p:nvPr/>
        </p:nvGrpSpPr>
        <p:grpSpPr bwMode="auto">
          <a:xfrm>
            <a:off x="6689725" y="4741863"/>
            <a:ext cx="609600" cy="184150"/>
            <a:chOff x="576" y="3740"/>
            <a:chExt cx="384" cy="116"/>
          </a:xfrm>
        </p:grpSpPr>
        <p:grpSp>
          <p:nvGrpSpPr>
            <p:cNvPr id="10282" name="Group 22"/>
            <p:cNvGrpSpPr>
              <a:grpSpLocks/>
            </p:cNvGrpSpPr>
            <p:nvPr/>
          </p:nvGrpSpPr>
          <p:grpSpPr bwMode="auto">
            <a:xfrm>
              <a:off x="576" y="3786"/>
              <a:ext cx="288" cy="70"/>
              <a:chOff x="576" y="3736"/>
              <a:chExt cx="288" cy="120"/>
            </a:xfrm>
          </p:grpSpPr>
          <p:sp>
            <p:nvSpPr>
              <p:cNvPr id="10284" name="Line 23"/>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85" name="Line 24"/>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86" name="Line 25"/>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87" name="Line 26"/>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83" name="Line 27"/>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8" name="Group 28"/>
          <p:cNvGrpSpPr>
            <a:grpSpLocks/>
          </p:cNvGrpSpPr>
          <p:nvPr/>
        </p:nvGrpSpPr>
        <p:grpSpPr bwMode="auto">
          <a:xfrm>
            <a:off x="7451725" y="4738688"/>
            <a:ext cx="609600" cy="184150"/>
            <a:chOff x="576" y="3740"/>
            <a:chExt cx="384" cy="116"/>
          </a:xfrm>
        </p:grpSpPr>
        <p:grpSp>
          <p:nvGrpSpPr>
            <p:cNvPr id="10276" name="Group 29"/>
            <p:cNvGrpSpPr>
              <a:grpSpLocks/>
            </p:cNvGrpSpPr>
            <p:nvPr/>
          </p:nvGrpSpPr>
          <p:grpSpPr bwMode="auto">
            <a:xfrm>
              <a:off x="576" y="3786"/>
              <a:ext cx="288" cy="70"/>
              <a:chOff x="576" y="3736"/>
              <a:chExt cx="288" cy="120"/>
            </a:xfrm>
          </p:grpSpPr>
          <p:sp>
            <p:nvSpPr>
              <p:cNvPr id="10278" name="Line 30"/>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79" name="Line 31"/>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80" name="Line 32"/>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81" name="Line 33"/>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77" name="Line 34"/>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0" name="Group 35"/>
          <p:cNvGrpSpPr>
            <a:grpSpLocks/>
          </p:cNvGrpSpPr>
          <p:nvPr/>
        </p:nvGrpSpPr>
        <p:grpSpPr bwMode="auto">
          <a:xfrm>
            <a:off x="8213725" y="4741863"/>
            <a:ext cx="609600" cy="184150"/>
            <a:chOff x="576" y="3740"/>
            <a:chExt cx="384" cy="116"/>
          </a:xfrm>
        </p:grpSpPr>
        <p:grpSp>
          <p:nvGrpSpPr>
            <p:cNvPr id="10270" name="Group 36"/>
            <p:cNvGrpSpPr>
              <a:grpSpLocks/>
            </p:cNvGrpSpPr>
            <p:nvPr/>
          </p:nvGrpSpPr>
          <p:grpSpPr bwMode="auto">
            <a:xfrm>
              <a:off x="576" y="3786"/>
              <a:ext cx="288" cy="70"/>
              <a:chOff x="576" y="3736"/>
              <a:chExt cx="288" cy="120"/>
            </a:xfrm>
          </p:grpSpPr>
          <p:sp>
            <p:nvSpPr>
              <p:cNvPr id="10272" name="Line 37"/>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73" name="Line 38"/>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74" name="Line 39"/>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75" name="Line 40"/>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71" name="Line 41"/>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sp>
        <p:nvSpPr>
          <p:cNvPr id="1040426" name="Text Box 42"/>
          <p:cNvSpPr txBox="1">
            <a:spLocks noChangeArrowheads="1"/>
          </p:cNvSpPr>
          <p:nvPr/>
        </p:nvSpPr>
        <p:spPr bwMode="auto">
          <a:xfrm rot="-5400000">
            <a:off x="4191795" y="3275806"/>
            <a:ext cx="1128712" cy="396875"/>
          </a:xfrm>
          <a:prstGeom prst="rect">
            <a:avLst/>
          </a:prstGeom>
          <a:noFill/>
          <a:ln w="9525">
            <a:noFill/>
            <a:miter lim="800000"/>
            <a:headEnd/>
            <a:tailEnd/>
          </a:ln>
        </p:spPr>
        <p:txBody>
          <a:bodyPr wrap="none">
            <a:spAutoFit/>
          </a:bodyPr>
          <a:lstStyle/>
          <a:p>
            <a:pPr eaLnBrk="1" hangingPunct="1"/>
            <a:r>
              <a:rPr lang="en-US" altLang="en-US" i="1"/>
              <a:t>Intensity</a:t>
            </a:r>
          </a:p>
        </p:txBody>
      </p:sp>
      <p:sp>
        <p:nvSpPr>
          <p:cNvPr id="1040427" name="Text Box 43"/>
          <p:cNvSpPr txBox="1">
            <a:spLocks noChangeArrowheads="1"/>
          </p:cNvSpPr>
          <p:nvPr/>
        </p:nvSpPr>
        <p:spPr bwMode="auto">
          <a:xfrm>
            <a:off x="6251575" y="5084763"/>
            <a:ext cx="2116138" cy="396875"/>
          </a:xfrm>
          <a:prstGeom prst="rect">
            <a:avLst/>
          </a:prstGeom>
          <a:noFill/>
          <a:ln w="9525">
            <a:noFill/>
            <a:miter lim="800000"/>
            <a:headEnd/>
            <a:tailEnd/>
          </a:ln>
        </p:spPr>
        <p:txBody>
          <a:bodyPr wrap="none">
            <a:spAutoFit/>
          </a:bodyPr>
          <a:lstStyle/>
          <a:p>
            <a:pPr eaLnBrk="1" hangingPunct="1"/>
            <a:r>
              <a:rPr lang="en-US" altLang="en-US" i="1"/>
              <a:t>Wavelength </a:t>
            </a:r>
            <a:r>
              <a:rPr lang="en-US" altLang="en-US"/>
              <a:t>(nm)</a:t>
            </a:r>
            <a:endParaRPr lang="en-US" altLang="en-US" i="1"/>
          </a:p>
        </p:txBody>
      </p:sp>
      <p:sp>
        <p:nvSpPr>
          <p:cNvPr id="1040428" name="Text Box 44"/>
          <p:cNvSpPr txBox="1">
            <a:spLocks noChangeArrowheads="1"/>
          </p:cNvSpPr>
          <p:nvPr/>
        </p:nvSpPr>
        <p:spPr bwMode="auto">
          <a:xfrm>
            <a:off x="5400675" y="4849813"/>
            <a:ext cx="749300" cy="396875"/>
          </a:xfrm>
          <a:prstGeom prst="rect">
            <a:avLst/>
          </a:prstGeom>
          <a:noFill/>
          <a:ln w="9525">
            <a:noFill/>
            <a:miter lim="800000"/>
            <a:headEnd/>
            <a:tailEnd/>
          </a:ln>
        </p:spPr>
        <p:txBody>
          <a:bodyPr wrap="none">
            <a:spAutoFit/>
          </a:bodyPr>
          <a:lstStyle/>
          <a:p>
            <a:pPr eaLnBrk="1" hangingPunct="1"/>
            <a:r>
              <a:rPr lang="en-US" altLang="en-US" sz="2000"/>
              <a:t>1000</a:t>
            </a:r>
          </a:p>
        </p:txBody>
      </p:sp>
      <p:sp>
        <p:nvSpPr>
          <p:cNvPr id="1040429" name="Text Box 45"/>
          <p:cNvSpPr txBox="1">
            <a:spLocks noChangeArrowheads="1"/>
          </p:cNvSpPr>
          <p:nvPr/>
        </p:nvSpPr>
        <p:spPr bwMode="auto">
          <a:xfrm>
            <a:off x="6153150" y="4852988"/>
            <a:ext cx="749300" cy="396875"/>
          </a:xfrm>
          <a:prstGeom prst="rect">
            <a:avLst/>
          </a:prstGeom>
          <a:noFill/>
          <a:ln w="9525">
            <a:noFill/>
            <a:miter lim="800000"/>
            <a:headEnd/>
            <a:tailEnd/>
          </a:ln>
        </p:spPr>
        <p:txBody>
          <a:bodyPr wrap="none">
            <a:spAutoFit/>
          </a:bodyPr>
          <a:lstStyle/>
          <a:p>
            <a:pPr eaLnBrk="1" hangingPunct="1"/>
            <a:r>
              <a:rPr lang="en-US" altLang="en-US" sz="2000"/>
              <a:t>2000</a:t>
            </a:r>
          </a:p>
        </p:txBody>
      </p:sp>
      <p:sp>
        <p:nvSpPr>
          <p:cNvPr id="1040430" name="Text Box 46"/>
          <p:cNvSpPr txBox="1">
            <a:spLocks noChangeArrowheads="1"/>
          </p:cNvSpPr>
          <p:nvPr/>
        </p:nvSpPr>
        <p:spPr bwMode="auto">
          <a:xfrm>
            <a:off x="6915150" y="4849813"/>
            <a:ext cx="749300" cy="396875"/>
          </a:xfrm>
          <a:prstGeom prst="rect">
            <a:avLst/>
          </a:prstGeom>
          <a:noFill/>
          <a:ln w="9525">
            <a:noFill/>
            <a:miter lim="800000"/>
            <a:headEnd/>
            <a:tailEnd/>
          </a:ln>
        </p:spPr>
        <p:txBody>
          <a:bodyPr wrap="none">
            <a:spAutoFit/>
          </a:bodyPr>
          <a:lstStyle/>
          <a:p>
            <a:pPr eaLnBrk="1" hangingPunct="1"/>
            <a:r>
              <a:rPr lang="en-US" altLang="en-US" sz="2000"/>
              <a:t>3000</a:t>
            </a:r>
          </a:p>
        </p:txBody>
      </p:sp>
      <p:sp>
        <p:nvSpPr>
          <p:cNvPr id="1040431" name="Text Box 47"/>
          <p:cNvSpPr txBox="1">
            <a:spLocks noChangeArrowheads="1"/>
          </p:cNvSpPr>
          <p:nvPr/>
        </p:nvSpPr>
        <p:spPr bwMode="auto">
          <a:xfrm>
            <a:off x="7696200" y="4849813"/>
            <a:ext cx="749300" cy="396875"/>
          </a:xfrm>
          <a:prstGeom prst="rect">
            <a:avLst/>
          </a:prstGeom>
          <a:noFill/>
          <a:ln w="9525">
            <a:noFill/>
            <a:miter lim="800000"/>
            <a:headEnd/>
            <a:tailEnd/>
          </a:ln>
        </p:spPr>
        <p:txBody>
          <a:bodyPr wrap="none">
            <a:spAutoFit/>
          </a:bodyPr>
          <a:lstStyle/>
          <a:p>
            <a:pPr eaLnBrk="1" hangingPunct="1"/>
            <a:r>
              <a:rPr lang="en-US" altLang="en-US" sz="2000"/>
              <a:t>4000</a:t>
            </a:r>
          </a:p>
        </p:txBody>
      </p:sp>
      <p:sp>
        <p:nvSpPr>
          <p:cNvPr id="1040432" name="Text Box 48"/>
          <p:cNvSpPr txBox="1">
            <a:spLocks noChangeArrowheads="1"/>
          </p:cNvSpPr>
          <p:nvPr/>
        </p:nvSpPr>
        <p:spPr bwMode="auto">
          <a:xfrm>
            <a:off x="8448675" y="4849813"/>
            <a:ext cx="749300" cy="396875"/>
          </a:xfrm>
          <a:prstGeom prst="rect">
            <a:avLst/>
          </a:prstGeom>
          <a:noFill/>
          <a:ln w="9525">
            <a:noFill/>
            <a:miter lim="800000"/>
            <a:headEnd/>
            <a:tailEnd/>
          </a:ln>
        </p:spPr>
        <p:txBody>
          <a:bodyPr wrap="none">
            <a:spAutoFit/>
          </a:bodyPr>
          <a:lstStyle/>
          <a:p>
            <a:pPr eaLnBrk="1" hangingPunct="1"/>
            <a:r>
              <a:rPr lang="en-US" altLang="en-US" sz="2000"/>
              <a:t>5000</a:t>
            </a:r>
          </a:p>
        </p:txBody>
      </p:sp>
      <p:sp>
        <p:nvSpPr>
          <p:cNvPr id="1040433" name="Freeform 49"/>
          <p:cNvSpPr>
            <a:spLocks/>
          </p:cNvSpPr>
          <p:nvPr/>
        </p:nvSpPr>
        <p:spPr bwMode="auto">
          <a:xfrm>
            <a:off x="5314950" y="4646613"/>
            <a:ext cx="3470275" cy="269875"/>
          </a:xfrm>
          <a:custGeom>
            <a:avLst/>
            <a:gdLst>
              <a:gd name="T0" fmla="*/ 0 w 2186"/>
              <a:gd name="T1" fmla="*/ 2147483647 h 170"/>
              <a:gd name="T2" fmla="*/ 2147483647 w 2186"/>
              <a:gd name="T3" fmla="*/ 2147483647 h 170"/>
              <a:gd name="T4" fmla="*/ 2147483647 w 2186"/>
              <a:gd name="T5" fmla="*/ 2147483647 h 170"/>
              <a:gd name="T6" fmla="*/ 2147483647 w 2186"/>
              <a:gd name="T7" fmla="*/ 2147483647 h 170"/>
              <a:gd name="T8" fmla="*/ 2147483647 w 2186"/>
              <a:gd name="T9" fmla="*/ 2147483647 h 170"/>
              <a:gd name="T10" fmla="*/ 2147483647 w 2186"/>
              <a:gd name="T11" fmla="*/ 2147483647 h 170"/>
              <a:gd name="T12" fmla="*/ 0 60000 65536"/>
              <a:gd name="T13" fmla="*/ 0 60000 65536"/>
              <a:gd name="T14" fmla="*/ 0 60000 65536"/>
              <a:gd name="T15" fmla="*/ 0 60000 65536"/>
              <a:gd name="T16" fmla="*/ 0 60000 65536"/>
              <a:gd name="T17" fmla="*/ 0 60000 65536"/>
              <a:gd name="T18" fmla="*/ 0 w 2186"/>
              <a:gd name="T19" fmla="*/ 0 h 170"/>
              <a:gd name="T20" fmla="*/ 2186 w 2186"/>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p:spPr>
        <p:txBody>
          <a:bodyPr/>
          <a:lstStyle/>
          <a:p>
            <a:endParaRPr lang="en-US"/>
          </a:p>
        </p:txBody>
      </p:sp>
      <p:sp>
        <p:nvSpPr>
          <p:cNvPr id="1040434" name="Freeform 50"/>
          <p:cNvSpPr>
            <a:spLocks/>
          </p:cNvSpPr>
          <p:nvPr/>
        </p:nvSpPr>
        <p:spPr bwMode="auto">
          <a:xfrm>
            <a:off x="5216525" y="4051300"/>
            <a:ext cx="3541713" cy="877888"/>
          </a:xfrm>
          <a:custGeom>
            <a:avLst/>
            <a:gdLst>
              <a:gd name="T0" fmla="*/ 0 w 2231"/>
              <a:gd name="T1" fmla="*/ 2147483647 h 553"/>
              <a:gd name="T2" fmla="*/ 2147483647 w 2231"/>
              <a:gd name="T3" fmla="*/ 2147483647 h 553"/>
              <a:gd name="T4" fmla="*/ 2147483647 w 2231"/>
              <a:gd name="T5" fmla="*/ 2147483647 h 553"/>
              <a:gd name="T6" fmla="*/ 2147483647 w 2231"/>
              <a:gd name="T7" fmla="*/ 2147483647 h 553"/>
              <a:gd name="T8" fmla="*/ 2147483647 w 2231"/>
              <a:gd name="T9" fmla="*/ 2147483647 h 553"/>
              <a:gd name="T10" fmla="*/ 2147483647 w 2231"/>
              <a:gd name="T11" fmla="*/ 2147483647 h 553"/>
              <a:gd name="T12" fmla="*/ 0 60000 65536"/>
              <a:gd name="T13" fmla="*/ 0 60000 65536"/>
              <a:gd name="T14" fmla="*/ 0 60000 65536"/>
              <a:gd name="T15" fmla="*/ 0 60000 65536"/>
              <a:gd name="T16" fmla="*/ 0 60000 65536"/>
              <a:gd name="T17" fmla="*/ 0 60000 65536"/>
              <a:gd name="T18" fmla="*/ 0 w 2231"/>
              <a:gd name="T19" fmla="*/ 0 h 553"/>
              <a:gd name="T20" fmla="*/ 2231 w 2231"/>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p:spPr>
        <p:txBody>
          <a:bodyPr/>
          <a:lstStyle/>
          <a:p>
            <a:endParaRPr lang="en-US"/>
          </a:p>
        </p:txBody>
      </p:sp>
      <p:sp>
        <p:nvSpPr>
          <p:cNvPr id="1040435" name="Freeform 51"/>
          <p:cNvSpPr>
            <a:spLocks/>
          </p:cNvSpPr>
          <p:nvPr/>
        </p:nvSpPr>
        <p:spPr bwMode="auto">
          <a:xfrm>
            <a:off x="5072063" y="2662238"/>
            <a:ext cx="3695700" cy="2273300"/>
          </a:xfrm>
          <a:custGeom>
            <a:avLst/>
            <a:gdLst>
              <a:gd name="T0" fmla="*/ 0 w 2328"/>
              <a:gd name="T1" fmla="*/ 2147483647 h 1432"/>
              <a:gd name="T2" fmla="*/ 2147483647 w 2328"/>
              <a:gd name="T3" fmla="*/ 2147483647 h 1432"/>
              <a:gd name="T4" fmla="*/ 2147483647 w 2328"/>
              <a:gd name="T5" fmla="*/ 2147483647 h 1432"/>
              <a:gd name="T6" fmla="*/ 2147483647 w 2328"/>
              <a:gd name="T7" fmla="*/ 2147483647 h 1432"/>
              <a:gd name="T8" fmla="*/ 2147483647 w 2328"/>
              <a:gd name="T9" fmla="*/ 2147483647 h 1432"/>
              <a:gd name="T10" fmla="*/ 2147483647 w 2328"/>
              <a:gd name="T11" fmla="*/ 2147483647 h 1432"/>
              <a:gd name="T12" fmla="*/ 0 60000 65536"/>
              <a:gd name="T13" fmla="*/ 0 60000 65536"/>
              <a:gd name="T14" fmla="*/ 0 60000 65536"/>
              <a:gd name="T15" fmla="*/ 0 60000 65536"/>
              <a:gd name="T16" fmla="*/ 0 60000 65536"/>
              <a:gd name="T17" fmla="*/ 0 60000 65536"/>
              <a:gd name="T18" fmla="*/ 0 w 2328"/>
              <a:gd name="T19" fmla="*/ 0 h 1432"/>
              <a:gd name="T20" fmla="*/ 2328 w 2328"/>
              <a:gd name="T21" fmla="*/ 1432 h 1432"/>
            </a:gdLst>
            <a:ahLst/>
            <a:cxnLst>
              <a:cxn ang="T12">
                <a:pos x="T0" y="T1"/>
              </a:cxn>
              <a:cxn ang="T13">
                <a:pos x="T2" y="T3"/>
              </a:cxn>
              <a:cxn ang="T14">
                <a:pos x="T4" y="T5"/>
              </a:cxn>
              <a:cxn ang="T15">
                <a:pos x="T6" y="T7"/>
              </a:cxn>
              <a:cxn ang="T16">
                <a:pos x="T8" y="T9"/>
              </a:cxn>
              <a:cxn ang="T17">
                <a:pos x="T10" y="T11"/>
              </a:cxn>
            </a:cxnLst>
            <a:rect l="T18" t="T19" r="T20" b="T21"/>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p:spPr>
        <p:txBody>
          <a:bodyPr/>
          <a:lstStyle/>
          <a:p>
            <a:endParaRPr lang="en-US"/>
          </a:p>
        </p:txBody>
      </p:sp>
      <p:sp>
        <p:nvSpPr>
          <p:cNvPr id="1040436" name="Rectangle 52"/>
          <p:cNvSpPr>
            <a:spLocks noChangeArrowheads="1"/>
          </p:cNvSpPr>
          <p:nvPr/>
        </p:nvSpPr>
        <p:spPr bwMode="auto">
          <a:xfrm>
            <a:off x="5270500" y="1931988"/>
            <a:ext cx="288925" cy="2994025"/>
          </a:xfrm>
          <a:prstGeom prst="rect">
            <a:avLst/>
          </a:prstGeom>
          <a:solidFill>
            <a:srgbClr val="92D050">
              <a:alpha val="41960"/>
            </a:srgbClr>
          </a:solidFill>
          <a:ln w="9525">
            <a:noFill/>
            <a:miter lim="800000"/>
            <a:headEnd/>
            <a:tailEnd/>
          </a:ln>
        </p:spPr>
        <p:txBody>
          <a:bodyPr wrap="none" anchor="ctr"/>
          <a:lstStyle/>
          <a:p>
            <a:pPr eaLnBrk="1" hangingPunct="1"/>
            <a:endParaRPr lang="en-US" altLang="en-US"/>
          </a:p>
        </p:txBody>
      </p:sp>
      <p:sp>
        <p:nvSpPr>
          <p:cNvPr id="1040437" name="Text Box 53"/>
          <p:cNvSpPr txBox="1">
            <a:spLocks noChangeArrowheads="1"/>
          </p:cNvSpPr>
          <p:nvPr/>
        </p:nvSpPr>
        <p:spPr bwMode="auto">
          <a:xfrm rot="16200000">
            <a:off x="4242594" y="2855119"/>
            <a:ext cx="2309813" cy="460375"/>
          </a:xfrm>
          <a:prstGeom prst="rect">
            <a:avLst/>
          </a:prstGeom>
          <a:noFill/>
          <a:ln w="9525">
            <a:noFill/>
            <a:miter lim="800000"/>
            <a:headEnd/>
            <a:tailEnd/>
          </a:ln>
          <a:effectLst/>
        </p:spPr>
        <p:txBody>
          <a:bodyPr wrap="none">
            <a:spAutoFit/>
          </a:bodyPr>
          <a:lstStyle/>
          <a:p>
            <a:pPr eaLnBrk="1" hangingPunct="1">
              <a:defRPr/>
            </a:pPr>
            <a:r>
              <a:rPr lang="en-US" i="1">
                <a:solidFill>
                  <a:schemeClr val="bg2">
                    <a:lumMod val="75000"/>
                  </a:schemeClr>
                </a:solidFill>
              </a:rPr>
              <a:t>visible radiation</a:t>
            </a:r>
          </a:p>
        </p:txBody>
      </p:sp>
      <p:sp>
        <p:nvSpPr>
          <p:cNvPr id="1040438" name="Text Box 54"/>
          <p:cNvSpPr txBox="1">
            <a:spLocks noChangeArrowheads="1"/>
          </p:cNvSpPr>
          <p:nvPr/>
        </p:nvSpPr>
        <p:spPr bwMode="auto">
          <a:xfrm rot="16200000">
            <a:off x="4185444" y="2978944"/>
            <a:ext cx="1881187" cy="460375"/>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UV radiation</a:t>
            </a:r>
          </a:p>
        </p:txBody>
      </p:sp>
      <p:sp>
        <p:nvSpPr>
          <p:cNvPr id="1040439" name="Text Box 55"/>
          <p:cNvSpPr txBox="1">
            <a:spLocks noChangeArrowheads="1"/>
          </p:cNvSpPr>
          <p:nvPr/>
        </p:nvSpPr>
        <p:spPr bwMode="auto">
          <a:xfrm rot="16200000">
            <a:off x="4790282" y="3023394"/>
            <a:ext cx="1760537" cy="460375"/>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IR radiation</a:t>
            </a:r>
          </a:p>
        </p:txBody>
      </p:sp>
      <p:grpSp>
        <p:nvGrpSpPr>
          <p:cNvPr id="12" name="Group 61"/>
          <p:cNvGrpSpPr>
            <a:grpSpLocks/>
          </p:cNvGrpSpPr>
          <p:nvPr/>
        </p:nvGrpSpPr>
        <p:grpSpPr bwMode="auto">
          <a:xfrm>
            <a:off x="809625" y="5561013"/>
            <a:ext cx="7464425" cy="461962"/>
            <a:chOff x="510" y="3539"/>
            <a:chExt cx="4702" cy="291"/>
          </a:xfrm>
        </p:grpSpPr>
        <p:sp>
          <p:nvSpPr>
            <p:cNvPr id="10268" name="Text Box 59"/>
            <p:cNvSpPr txBox="1">
              <a:spLocks noChangeArrowheads="1"/>
            </p:cNvSpPr>
            <p:nvPr/>
          </p:nvSpPr>
          <p:spPr bwMode="auto">
            <a:xfrm>
              <a:off x="2978" y="3539"/>
              <a:ext cx="2234"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Wien’s displacement law</a:t>
              </a:r>
            </a:p>
          </p:txBody>
        </p:sp>
        <p:sp>
          <p:nvSpPr>
            <p:cNvPr id="10269" name="Rectangle 60"/>
            <p:cNvSpPr>
              <a:spLocks noChangeArrowheads="1"/>
            </p:cNvSpPr>
            <p:nvPr/>
          </p:nvSpPr>
          <p:spPr bwMode="auto">
            <a:xfrm>
              <a:off x="510" y="3541"/>
              <a:ext cx="4701" cy="277"/>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1026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0386">
                                            <p:txEl>
                                              <p:pRg st="1" end="1"/>
                                            </p:txEl>
                                          </p:spTgt>
                                        </p:tgtEl>
                                        <p:attrNameLst>
                                          <p:attrName>style.visibility</p:attrName>
                                        </p:attrNameLst>
                                      </p:cBhvr>
                                      <p:to>
                                        <p:strVal val="visible"/>
                                      </p:to>
                                    </p:set>
                                    <p:anim calcmode="lin" valueType="num">
                                      <p:cBhvr additive="base">
                                        <p:cTn id="7" dur="500" fill="hold"/>
                                        <p:tgtEl>
                                          <p:spTgt spid="1040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0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40389"/>
                                        </p:tgtEl>
                                        <p:attrNameLst>
                                          <p:attrName>style.visibility</p:attrName>
                                        </p:attrNameLst>
                                      </p:cBhvr>
                                      <p:to>
                                        <p:strVal val="visible"/>
                                      </p:to>
                                    </p:set>
                                    <p:anim calcmode="lin" valueType="num">
                                      <p:cBhvr additive="base">
                                        <p:cTn id="13" dur="500" fill="hold"/>
                                        <p:tgtEl>
                                          <p:spTgt spid="1040389"/>
                                        </p:tgtEl>
                                        <p:attrNameLst>
                                          <p:attrName>ppt_x</p:attrName>
                                        </p:attrNameLst>
                                      </p:cBhvr>
                                      <p:tavLst>
                                        <p:tav tm="0">
                                          <p:val>
                                            <p:strVal val="1+#ppt_w/2"/>
                                          </p:val>
                                        </p:tav>
                                        <p:tav tm="100000">
                                          <p:val>
                                            <p:strVal val="#ppt_x"/>
                                          </p:val>
                                        </p:tav>
                                      </p:tavLst>
                                    </p:anim>
                                    <p:anim calcmode="lin" valueType="num">
                                      <p:cBhvr additive="base">
                                        <p:cTn id="14" dur="500" fill="hold"/>
                                        <p:tgtEl>
                                          <p:spTgt spid="1040389"/>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040390"/>
                                        </p:tgtEl>
                                        <p:attrNameLst>
                                          <p:attrName>style.visibility</p:attrName>
                                        </p:attrNameLst>
                                      </p:cBhvr>
                                      <p:to>
                                        <p:strVal val="visible"/>
                                      </p:to>
                                    </p:set>
                                    <p:anim calcmode="lin" valueType="num">
                                      <p:cBhvr additive="base">
                                        <p:cTn id="17" dur="500" fill="hold"/>
                                        <p:tgtEl>
                                          <p:spTgt spid="1040390"/>
                                        </p:tgtEl>
                                        <p:attrNameLst>
                                          <p:attrName>ppt_x</p:attrName>
                                        </p:attrNameLst>
                                      </p:cBhvr>
                                      <p:tavLst>
                                        <p:tav tm="0">
                                          <p:val>
                                            <p:strVal val="1+#ppt_w/2"/>
                                          </p:val>
                                        </p:tav>
                                        <p:tav tm="100000">
                                          <p:val>
                                            <p:strVal val="#ppt_x"/>
                                          </p:val>
                                        </p:tav>
                                      </p:tavLst>
                                    </p:anim>
                                    <p:anim calcmode="lin" valueType="num">
                                      <p:cBhvr additive="base">
                                        <p:cTn id="18" dur="500" fill="hold"/>
                                        <p:tgtEl>
                                          <p:spTgt spid="1040390"/>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0-#ppt_h/2"/>
                                          </p:val>
                                        </p:tav>
                                        <p:tav tm="100000">
                                          <p:val>
                                            <p:strVal val="#ppt_y"/>
                                          </p:val>
                                        </p:tav>
                                      </p:tavLst>
                                    </p:anim>
                                  </p:childTnLst>
                                </p:cTn>
                              </p:par>
                              <p:par>
                                <p:cTn id="23" presetID="2" presetClass="entr" presetSubtype="9"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par>
                                <p:cTn id="39" presetID="8" presetClass="emph" presetSubtype="0" fill="hold" grpId="1" nodeType="withEffect">
                                  <p:stCondLst>
                                    <p:cond delay="0"/>
                                  </p:stCondLst>
                                  <p:childTnLst>
                                    <p:animRot by="21600000">
                                      <p:cBhvr>
                                        <p:cTn id="40" dur="2000" fill="hold"/>
                                        <p:tgtEl>
                                          <p:spTgt spid="1040390"/>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par>
                                <p:cTn id="41" presetID="8" presetClass="emph" presetSubtype="0" fill="hold" grpId="1" nodeType="withEffect">
                                  <p:stCondLst>
                                    <p:cond delay="0"/>
                                  </p:stCondLst>
                                  <p:childTnLst>
                                    <p:animRot by="21600000">
                                      <p:cBhvr>
                                        <p:cTn id="42" dur="2000" fill="hold"/>
                                        <p:tgtEl>
                                          <p:spTgt spid="1040389"/>
                                        </p:tgtEl>
                                        <p:attrNameLst>
                                          <p:attrName>r</p:attrName>
                                        </p:attrNameLst>
                                      </p:cBhvr>
                                    </p:animRot>
                                  </p:childTnLst>
                                </p:cTn>
                              </p:par>
                              <p:par>
                                <p:cTn id="43" presetID="2" presetClass="entr" presetSubtype="1" fill="hold" grpId="0" nodeType="withEffect">
                                  <p:stCondLst>
                                    <p:cond delay="0"/>
                                  </p:stCondLst>
                                  <p:childTnLst>
                                    <p:set>
                                      <p:cBhvr>
                                        <p:cTn id="44" dur="1" fill="hold">
                                          <p:stCondLst>
                                            <p:cond delay="0"/>
                                          </p:stCondLst>
                                        </p:cTn>
                                        <p:tgtEl>
                                          <p:spTgt spid="1040426"/>
                                        </p:tgtEl>
                                        <p:attrNameLst>
                                          <p:attrName>style.visibility</p:attrName>
                                        </p:attrNameLst>
                                      </p:cBhvr>
                                      <p:to>
                                        <p:strVal val="visible"/>
                                      </p:to>
                                    </p:set>
                                    <p:anim calcmode="lin" valueType="num">
                                      <p:cBhvr additive="base">
                                        <p:cTn id="45" dur="500" fill="hold"/>
                                        <p:tgtEl>
                                          <p:spTgt spid="1040426"/>
                                        </p:tgtEl>
                                        <p:attrNameLst>
                                          <p:attrName>ppt_x</p:attrName>
                                        </p:attrNameLst>
                                      </p:cBhvr>
                                      <p:tavLst>
                                        <p:tav tm="0">
                                          <p:val>
                                            <p:strVal val="#ppt_x"/>
                                          </p:val>
                                        </p:tav>
                                        <p:tav tm="100000">
                                          <p:val>
                                            <p:strVal val="#ppt_x"/>
                                          </p:val>
                                        </p:tav>
                                      </p:tavLst>
                                    </p:anim>
                                    <p:anim calcmode="lin" valueType="num">
                                      <p:cBhvr additive="base">
                                        <p:cTn id="46" dur="500" fill="hold"/>
                                        <p:tgtEl>
                                          <p:spTgt spid="104042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suction.wav"/>
                                        </p:tgtEl>
                                      </p:cMediaNode>
                                    </p:audio>
                                  </p:subTnLst>
                                </p:cTn>
                              </p:par>
                              <p:par>
                                <p:cTn id="47" presetID="2" presetClass="entr" presetSubtype="1" fill="hold" grpId="0" nodeType="withEffect">
                                  <p:stCondLst>
                                    <p:cond delay="0"/>
                                  </p:stCondLst>
                                  <p:childTnLst>
                                    <p:set>
                                      <p:cBhvr>
                                        <p:cTn id="48" dur="1" fill="hold">
                                          <p:stCondLst>
                                            <p:cond delay="0"/>
                                          </p:stCondLst>
                                        </p:cTn>
                                        <p:tgtEl>
                                          <p:spTgt spid="1040427"/>
                                        </p:tgtEl>
                                        <p:attrNameLst>
                                          <p:attrName>style.visibility</p:attrName>
                                        </p:attrNameLst>
                                      </p:cBhvr>
                                      <p:to>
                                        <p:strVal val="visible"/>
                                      </p:to>
                                    </p:set>
                                    <p:anim calcmode="lin" valueType="num">
                                      <p:cBhvr additive="base">
                                        <p:cTn id="49" dur="500" fill="hold"/>
                                        <p:tgtEl>
                                          <p:spTgt spid="1040427"/>
                                        </p:tgtEl>
                                        <p:attrNameLst>
                                          <p:attrName>ppt_x</p:attrName>
                                        </p:attrNameLst>
                                      </p:cBhvr>
                                      <p:tavLst>
                                        <p:tav tm="0">
                                          <p:val>
                                            <p:strVal val="#ppt_x"/>
                                          </p:val>
                                        </p:tav>
                                        <p:tav tm="100000">
                                          <p:val>
                                            <p:strVal val="#ppt_x"/>
                                          </p:val>
                                        </p:tav>
                                      </p:tavLst>
                                    </p:anim>
                                    <p:anim calcmode="lin" valueType="num">
                                      <p:cBhvr additive="base">
                                        <p:cTn id="50" dur="500" fill="hold"/>
                                        <p:tgtEl>
                                          <p:spTgt spid="10404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suction.wav"/>
                                        </p:tgtEl>
                                      </p:cMediaNode>
                                    </p:audio>
                                  </p:subTnLst>
                                </p:cTn>
                              </p:par>
                            </p:childTnLst>
                          </p:cTn>
                        </p:par>
                        <p:par>
                          <p:cTn id="51" fill="hold" nodeType="afterGroup">
                            <p:stCondLst>
                              <p:cond delay="2000"/>
                            </p:stCondLst>
                            <p:childTnLst>
                              <p:par>
                                <p:cTn id="52" presetID="2" presetClass="entr" presetSubtype="1" fill="hold" grpId="0" nodeType="afterEffect">
                                  <p:stCondLst>
                                    <p:cond delay="0"/>
                                  </p:stCondLst>
                                  <p:childTnLst>
                                    <p:set>
                                      <p:cBhvr>
                                        <p:cTn id="53" dur="1" fill="hold">
                                          <p:stCondLst>
                                            <p:cond delay="0"/>
                                          </p:stCondLst>
                                        </p:cTn>
                                        <p:tgtEl>
                                          <p:spTgt spid="1040428"/>
                                        </p:tgtEl>
                                        <p:attrNameLst>
                                          <p:attrName>style.visibility</p:attrName>
                                        </p:attrNameLst>
                                      </p:cBhvr>
                                      <p:to>
                                        <p:strVal val="visible"/>
                                      </p:to>
                                    </p:set>
                                    <p:anim calcmode="lin" valueType="num">
                                      <p:cBhvr additive="base">
                                        <p:cTn id="54" dur="500" fill="hold"/>
                                        <p:tgtEl>
                                          <p:spTgt spid="1040428"/>
                                        </p:tgtEl>
                                        <p:attrNameLst>
                                          <p:attrName>ppt_x</p:attrName>
                                        </p:attrNameLst>
                                      </p:cBhvr>
                                      <p:tavLst>
                                        <p:tav tm="0">
                                          <p:val>
                                            <p:strVal val="#ppt_x"/>
                                          </p:val>
                                        </p:tav>
                                        <p:tav tm="100000">
                                          <p:val>
                                            <p:strVal val="#ppt_x"/>
                                          </p:val>
                                        </p:tav>
                                      </p:tavLst>
                                    </p:anim>
                                    <p:anim calcmode="lin" valueType="num">
                                      <p:cBhvr additive="base">
                                        <p:cTn id="55" dur="500" fill="hold"/>
                                        <p:tgtEl>
                                          <p:spTgt spid="10404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suction.wav"/>
                                        </p:tgtEl>
                                      </p:cMediaNode>
                                    </p:audio>
                                  </p:subTnLst>
                                </p:cTn>
                              </p:par>
                            </p:childTnLst>
                          </p:cTn>
                        </p:par>
                        <p:par>
                          <p:cTn id="56" fill="hold" nodeType="afterGroup">
                            <p:stCondLst>
                              <p:cond delay="2500"/>
                            </p:stCondLst>
                            <p:childTnLst>
                              <p:par>
                                <p:cTn id="57" presetID="2" presetClass="entr" presetSubtype="1" fill="hold" grpId="0" nodeType="afterEffect">
                                  <p:stCondLst>
                                    <p:cond delay="0"/>
                                  </p:stCondLst>
                                  <p:childTnLst>
                                    <p:set>
                                      <p:cBhvr>
                                        <p:cTn id="58" dur="1" fill="hold">
                                          <p:stCondLst>
                                            <p:cond delay="0"/>
                                          </p:stCondLst>
                                        </p:cTn>
                                        <p:tgtEl>
                                          <p:spTgt spid="1040429"/>
                                        </p:tgtEl>
                                        <p:attrNameLst>
                                          <p:attrName>style.visibility</p:attrName>
                                        </p:attrNameLst>
                                      </p:cBhvr>
                                      <p:to>
                                        <p:strVal val="visible"/>
                                      </p:to>
                                    </p:set>
                                    <p:anim calcmode="lin" valueType="num">
                                      <p:cBhvr additive="base">
                                        <p:cTn id="59" dur="500" fill="hold"/>
                                        <p:tgtEl>
                                          <p:spTgt spid="1040429"/>
                                        </p:tgtEl>
                                        <p:attrNameLst>
                                          <p:attrName>ppt_x</p:attrName>
                                        </p:attrNameLst>
                                      </p:cBhvr>
                                      <p:tavLst>
                                        <p:tav tm="0">
                                          <p:val>
                                            <p:strVal val="#ppt_x"/>
                                          </p:val>
                                        </p:tav>
                                        <p:tav tm="100000">
                                          <p:val>
                                            <p:strVal val="#ppt_x"/>
                                          </p:val>
                                        </p:tav>
                                      </p:tavLst>
                                    </p:anim>
                                    <p:anim calcmode="lin" valueType="num">
                                      <p:cBhvr additive="base">
                                        <p:cTn id="60" dur="500" fill="hold"/>
                                        <p:tgtEl>
                                          <p:spTgt spid="104042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suction.wav"/>
                                        </p:tgtEl>
                                      </p:cMediaNode>
                                    </p:audio>
                                  </p:subTnLst>
                                </p:cTn>
                              </p:par>
                            </p:childTnLst>
                          </p:cTn>
                        </p:par>
                        <p:par>
                          <p:cTn id="61" fill="hold" nodeType="afterGroup">
                            <p:stCondLst>
                              <p:cond delay="3000"/>
                            </p:stCondLst>
                            <p:childTnLst>
                              <p:par>
                                <p:cTn id="62" presetID="2" presetClass="entr" presetSubtype="1" fill="hold" grpId="0" nodeType="afterEffect">
                                  <p:stCondLst>
                                    <p:cond delay="0"/>
                                  </p:stCondLst>
                                  <p:childTnLst>
                                    <p:set>
                                      <p:cBhvr>
                                        <p:cTn id="63" dur="1" fill="hold">
                                          <p:stCondLst>
                                            <p:cond delay="0"/>
                                          </p:stCondLst>
                                        </p:cTn>
                                        <p:tgtEl>
                                          <p:spTgt spid="1040430"/>
                                        </p:tgtEl>
                                        <p:attrNameLst>
                                          <p:attrName>style.visibility</p:attrName>
                                        </p:attrNameLst>
                                      </p:cBhvr>
                                      <p:to>
                                        <p:strVal val="visible"/>
                                      </p:to>
                                    </p:set>
                                    <p:anim calcmode="lin" valueType="num">
                                      <p:cBhvr additive="base">
                                        <p:cTn id="64" dur="500" fill="hold"/>
                                        <p:tgtEl>
                                          <p:spTgt spid="1040430"/>
                                        </p:tgtEl>
                                        <p:attrNameLst>
                                          <p:attrName>ppt_x</p:attrName>
                                        </p:attrNameLst>
                                      </p:cBhvr>
                                      <p:tavLst>
                                        <p:tav tm="0">
                                          <p:val>
                                            <p:strVal val="#ppt_x"/>
                                          </p:val>
                                        </p:tav>
                                        <p:tav tm="100000">
                                          <p:val>
                                            <p:strVal val="#ppt_x"/>
                                          </p:val>
                                        </p:tav>
                                      </p:tavLst>
                                    </p:anim>
                                    <p:anim calcmode="lin" valueType="num">
                                      <p:cBhvr additive="base">
                                        <p:cTn id="65" dur="500" fill="hold"/>
                                        <p:tgtEl>
                                          <p:spTgt spid="10404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suction.wav"/>
                                        </p:tgtEl>
                                      </p:cMediaNode>
                                    </p:audio>
                                  </p:subTnLst>
                                </p:cTn>
                              </p:par>
                            </p:childTnLst>
                          </p:cTn>
                        </p:par>
                        <p:par>
                          <p:cTn id="66" fill="hold" nodeType="afterGroup">
                            <p:stCondLst>
                              <p:cond delay="3500"/>
                            </p:stCondLst>
                            <p:childTnLst>
                              <p:par>
                                <p:cTn id="67" presetID="2" presetClass="entr" presetSubtype="1" fill="hold" grpId="0" nodeType="afterEffect">
                                  <p:stCondLst>
                                    <p:cond delay="0"/>
                                  </p:stCondLst>
                                  <p:childTnLst>
                                    <p:set>
                                      <p:cBhvr>
                                        <p:cTn id="68" dur="1" fill="hold">
                                          <p:stCondLst>
                                            <p:cond delay="0"/>
                                          </p:stCondLst>
                                        </p:cTn>
                                        <p:tgtEl>
                                          <p:spTgt spid="1040431"/>
                                        </p:tgtEl>
                                        <p:attrNameLst>
                                          <p:attrName>style.visibility</p:attrName>
                                        </p:attrNameLst>
                                      </p:cBhvr>
                                      <p:to>
                                        <p:strVal val="visible"/>
                                      </p:to>
                                    </p:set>
                                    <p:anim calcmode="lin" valueType="num">
                                      <p:cBhvr additive="base">
                                        <p:cTn id="69" dur="500" fill="hold"/>
                                        <p:tgtEl>
                                          <p:spTgt spid="1040431"/>
                                        </p:tgtEl>
                                        <p:attrNameLst>
                                          <p:attrName>ppt_x</p:attrName>
                                        </p:attrNameLst>
                                      </p:cBhvr>
                                      <p:tavLst>
                                        <p:tav tm="0">
                                          <p:val>
                                            <p:strVal val="#ppt_x"/>
                                          </p:val>
                                        </p:tav>
                                        <p:tav tm="100000">
                                          <p:val>
                                            <p:strVal val="#ppt_x"/>
                                          </p:val>
                                        </p:tav>
                                      </p:tavLst>
                                    </p:anim>
                                    <p:anim calcmode="lin" valueType="num">
                                      <p:cBhvr additive="base">
                                        <p:cTn id="70" dur="500" fill="hold"/>
                                        <p:tgtEl>
                                          <p:spTgt spid="10404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par>
                          <p:cTn id="71" fill="hold" nodeType="afterGroup">
                            <p:stCondLst>
                              <p:cond delay="4000"/>
                            </p:stCondLst>
                            <p:childTnLst>
                              <p:par>
                                <p:cTn id="72" presetID="2" presetClass="entr" presetSubtype="1" fill="hold" grpId="0" nodeType="afterEffect">
                                  <p:stCondLst>
                                    <p:cond delay="0"/>
                                  </p:stCondLst>
                                  <p:childTnLst>
                                    <p:set>
                                      <p:cBhvr>
                                        <p:cTn id="73" dur="1" fill="hold">
                                          <p:stCondLst>
                                            <p:cond delay="0"/>
                                          </p:stCondLst>
                                        </p:cTn>
                                        <p:tgtEl>
                                          <p:spTgt spid="1040432"/>
                                        </p:tgtEl>
                                        <p:attrNameLst>
                                          <p:attrName>style.visibility</p:attrName>
                                        </p:attrNameLst>
                                      </p:cBhvr>
                                      <p:to>
                                        <p:strVal val="visible"/>
                                      </p:to>
                                    </p:set>
                                    <p:anim calcmode="lin" valueType="num">
                                      <p:cBhvr additive="base">
                                        <p:cTn id="74" dur="500" fill="hold"/>
                                        <p:tgtEl>
                                          <p:spTgt spid="1040432"/>
                                        </p:tgtEl>
                                        <p:attrNameLst>
                                          <p:attrName>ppt_x</p:attrName>
                                        </p:attrNameLst>
                                      </p:cBhvr>
                                      <p:tavLst>
                                        <p:tav tm="0">
                                          <p:val>
                                            <p:strVal val="#ppt_x"/>
                                          </p:val>
                                        </p:tav>
                                        <p:tav tm="100000">
                                          <p:val>
                                            <p:strVal val="#ppt_x"/>
                                          </p:val>
                                        </p:tav>
                                      </p:tavLst>
                                    </p:anim>
                                    <p:anim calcmode="lin" valueType="num">
                                      <p:cBhvr additive="base">
                                        <p:cTn id="75" dur="500" fill="hold"/>
                                        <p:tgtEl>
                                          <p:spTgt spid="10404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6" name="suction.wav"/>
                                        </p:tgtEl>
                                      </p:cMediaNode>
                                    </p:audio>
                                  </p:subTnLst>
                                </p:cTn>
                              </p:par>
                            </p:childTnLst>
                          </p:cTn>
                        </p:par>
                        <p:par>
                          <p:cTn id="76" fill="hold" nodeType="afterGroup">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1040433"/>
                                        </p:tgtEl>
                                        <p:attrNameLst>
                                          <p:attrName>style.visibility</p:attrName>
                                        </p:attrNameLst>
                                      </p:cBhvr>
                                      <p:to>
                                        <p:strVal val="visible"/>
                                      </p:to>
                                    </p:set>
                                    <p:animEffect transition="in" filter="wipe(left)">
                                      <p:cBhvr>
                                        <p:cTn id="79" dur="2000"/>
                                        <p:tgtEl>
                                          <p:spTgt spid="1040433"/>
                                        </p:tgtEl>
                                      </p:cBhvr>
                                    </p:animEffect>
                                  </p:childTnLst>
                                  <p:subTnLst>
                                    <p:audio>
                                      <p:cMediaNode>
                                        <p:cTn display="0" masterRel="sameClick">
                                          <p:stCondLst>
                                            <p:cond evt="begin" delay="0">
                                              <p:tn val="77"/>
                                            </p:cond>
                                          </p:stCondLst>
                                          <p:endCondLst>
                                            <p:cond evt="onStopAudio" delay="0">
                                              <p:tgtEl>
                                                <p:sldTgt/>
                                              </p:tgtEl>
                                            </p:cond>
                                          </p:endCondLst>
                                        </p:cTn>
                                        <p:tgtEl>
                                          <p:sndTgt r:embed="rId7" name="chimes.wav"/>
                                        </p:tgtEl>
                                      </p:cMediaNode>
                                    </p:audio>
                                  </p:subTnLst>
                                </p:cTn>
                              </p:par>
                            </p:childTnLst>
                          </p:cTn>
                        </p:par>
                        <p:par>
                          <p:cTn id="80" fill="hold" nodeType="afterGroup">
                            <p:stCondLst>
                              <p:cond delay="6500"/>
                            </p:stCondLst>
                            <p:childTnLst>
                              <p:par>
                                <p:cTn id="81" presetID="22" presetClass="entr" presetSubtype="8" fill="hold" grpId="0" nodeType="afterEffect">
                                  <p:stCondLst>
                                    <p:cond delay="0"/>
                                  </p:stCondLst>
                                  <p:childTnLst>
                                    <p:set>
                                      <p:cBhvr>
                                        <p:cTn id="82" dur="1" fill="hold">
                                          <p:stCondLst>
                                            <p:cond delay="0"/>
                                          </p:stCondLst>
                                        </p:cTn>
                                        <p:tgtEl>
                                          <p:spTgt spid="1040434"/>
                                        </p:tgtEl>
                                        <p:attrNameLst>
                                          <p:attrName>style.visibility</p:attrName>
                                        </p:attrNameLst>
                                      </p:cBhvr>
                                      <p:to>
                                        <p:strVal val="visible"/>
                                      </p:to>
                                    </p:set>
                                    <p:animEffect transition="in" filter="wipe(left)">
                                      <p:cBhvr>
                                        <p:cTn id="83" dur="2000"/>
                                        <p:tgtEl>
                                          <p:spTgt spid="1040434"/>
                                        </p:tgtEl>
                                      </p:cBhvr>
                                    </p:animEffect>
                                  </p:childTnLst>
                                  <p:subTnLst>
                                    <p:audio>
                                      <p:cMediaNode>
                                        <p:cTn display="0" masterRel="sameClick">
                                          <p:stCondLst>
                                            <p:cond evt="begin" delay="0">
                                              <p:tn val="81"/>
                                            </p:cond>
                                          </p:stCondLst>
                                          <p:endCondLst>
                                            <p:cond evt="onStopAudio" delay="0">
                                              <p:tgtEl>
                                                <p:sldTgt/>
                                              </p:tgtEl>
                                            </p:cond>
                                          </p:endCondLst>
                                        </p:cTn>
                                        <p:tgtEl>
                                          <p:sndTgt r:embed="rId7" name="chimes.wav"/>
                                        </p:tgtEl>
                                      </p:cMediaNode>
                                    </p:audio>
                                  </p:subTnLst>
                                </p:cTn>
                              </p:par>
                            </p:childTnLst>
                          </p:cTn>
                        </p:par>
                        <p:par>
                          <p:cTn id="84" fill="hold" nodeType="afterGroup">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040435"/>
                                        </p:tgtEl>
                                        <p:attrNameLst>
                                          <p:attrName>style.visibility</p:attrName>
                                        </p:attrNameLst>
                                      </p:cBhvr>
                                      <p:to>
                                        <p:strVal val="visible"/>
                                      </p:to>
                                    </p:set>
                                    <p:animEffect transition="in" filter="wipe(left)">
                                      <p:cBhvr>
                                        <p:cTn id="87" dur="2000"/>
                                        <p:tgtEl>
                                          <p:spTgt spid="1040435"/>
                                        </p:tgtEl>
                                      </p:cBhvr>
                                    </p:animEffect>
                                  </p:childTnLst>
                                  <p:subTnLst>
                                    <p:audio>
                                      <p:cMediaNode>
                                        <p:cTn display="0" masterRel="sameClick">
                                          <p:stCondLst>
                                            <p:cond evt="begin" delay="0">
                                              <p:tn val="85"/>
                                            </p:cond>
                                          </p:stCondLst>
                                          <p:endCondLst>
                                            <p:cond evt="onStopAudio" delay="0">
                                              <p:tgtEl>
                                                <p:sldTgt/>
                                              </p:tgtEl>
                                            </p:cond>
                                          </p:endCondLst>
                                        </p:cTn>
                                        <p:tgtEl>
                                          <p:sndTgt r:embed="rId7" name="chimes.wav"/>
                                        </p:tgtEl>
                                      </p:cMediaNode>
                                    </p:audio>
                                  </p:subTnLst>
                                </p:cTn>
                              </p:par>
                            </p:childTnLst>
                          </p:cTn>
                        </p:par>
                        <p:par>
                          <p:cTn id="88" fill="hold" nodeType="afterGroup">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1040436"/>
                                        </p:tgtEl>
                                        <p:attrNameLst>
                                          <p:attrName>style.visibility</p:attrName>
                                        </p:attrNameLst>
                                      </p:cBhvr>
                                      <p:to>
                                        <p:strVal val="visible"/>
                                      </p:to>
                                    </p:set>
                                    <p:animEffect transition="in" filter="wipe(down)">
                                      <p:cBhvr>
                                        <p:cTn id="91" dur="2000"/>
                                        <p:tgtEl>
                                          <p:spTgt spid="1040436"/>
                                        </p:tgtEl>
                                      </p:cBhvr>
                                    </p:animEffect>
                                  </p:childTnLst>
                                  <p:subTnLst>
                                    <p:audio>
                                      <p:cMediaNode>
                                        <p:cTn display="0" masterRel="sameClick">
                                          <p:stCondLst>
                                            <p:cond evt="begin" delay="0">
                                              <p:tn val="89"/>
                                            </p:cond>
                                          </p:stCondLst>
                                          <p:endCondLst>
                                            <p:cond evt="onStopAudio" delay="0">
                                              <p:tgtEl>
                                                <p:sldTgt/>
                                              </p:tgtEl>
                                            </p:cond>
                                          </p:endCondLst>
                                        </p:cTn>
                                        <p:tgtEl>
                                          <p:sndTgt r:embed="rId8" name="push.wav"/>
                                        </p:tgtEl>
                                      </p:cMediaNode>
                                    </p:audio>
                                  </p:subTnLst>
                                </p:cTn>
                              </p:par>
                            </p:childTnLst>
                          </p:cTn>
                        </p:par>
                        <p:par>
                          <p:cTn id="92" fill="hold" nodeType="afterGroup">
                            <p:stCondLst>
                              <p:cond delay="12500"/>
                            </p:stCondLst>
                            <p:childTnLst>
                              <p:par>
                                <p:cTn id="93" presetID="2" presetClass="entr" presetSubtype="1" fill="hold" grpId="0" nodeType="afterEffect">
                                  <p:stCondLst>
                                    <p:cond delay="0"/>
                                  </p:stCondLst>
                                  <p:childTnLst>
                                    <p:set>
                                      <p:cBhvr>
                                        <p:cTn id="94" dur="1" fill="hold">
                                          <p:stCondLst>
                                            <p:cond delay="0"/>
                                          </p:stCondLst>
                                        </p:cTn>
                                        <p:tgtEl>
                                          <p:spTgt spid="1040437"/>
                                        </p:tgtEl>
                                        <p:attrNameLst>
                                          <p:attrName>style.visibility</p:attrName>
                                        </p:attrNameLst>
                                      </p:cBhvr>
                                      <p:to>
                                        <p:strVal val="visible"/>
                                      </p:to>
                                    </p:set>
                                    <p:anim calcmode="lin" valueType="num">
                                      <p:cBhvr additive="base">
                                        <p:cTn id="95" dur="500" fill="hold"/>
                                        <p:tgtEl>
                                          <p:spTgt spid="1040437"/>
                                        </p:tgtEl>
                                        <p:attrNameLst>
                                          <p:attrName>ppt_x</p:attrName>
                                        </p:attrNameLst>
                                      </p:cBhvr>
                                      <p:tavLst>
                                        <p:tav tm="0">
                                          <p:val>
                                            <p:strVal val="#ppt_x"/>
                                          </p:val>
                                        </p:tav>
                                        <p:tav tm="100000">
                                          <p:val>
                                            <p:strVal val="#ppt_x"/>
                                          </p:val>
                                        </p:tav>
                                      </p:tavLst>
                                    </p:anim>
                                    <p:anim calcmode="lin" valueType="num">
                                      <p:cBhvr additive="base">
                                        <p:cTn id="96" dur="500" fill="hold"/>
                                        <p:tgtEl>
                                          <p:spTgt spid="104043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6" name="suction.wav"/>
                                        </p:tgtEl>
                                      </p:cMediaNode>
                                    </p:audio>
                                  </p:subTnLst>
                                </p:cTn>
                              </p:par>
                            </p:childTnLst>
                          </p:cTn>
                        </p:par>
                        <p:par>
                          <p:cTn id="97" fill="hold" nodeType="afterGroup">
                            <p:stCondLst>
                              <p:cond delay="13000"/>
                            </p:stCondLst>
                            <p:childTnLst>
                              <p:par>
                                <p:cTn id="98" presetID="2" presetClass="entr" presetSubtype="1" fill="hold" grpId="0" nodeType="afterEffect">
                                  <p:stCondLst>
                                    <p:cond delay="0"/>
                                  </p:stCondLst>
                                  <p:childTnLst>
                                    <p:set>
                                      <p:cBhvr>
                                        <p:cTn id="99" dur="1" fill="hold">
                                          <p:stCondLst>
                                            <p:cond delay="0"/>
                                          </p:stCondLst>
                                        </p:cTn>
                                        <p:tgtEl>
                                          <p:spTgt spid="1040438"/>
                                        </p:tgtEl>
                                        <p:attrNameLst>
                                          <p:attrName>style.visibility</p:attrName>
                                        </p:attrNameLst>
                                      </p:cBhvr>
                                      <p:to>
                                        <p:strVal val="visible"/>
                                      </p:to>
                                    </p:set>
                                    <p:anim calcmode="lin" valueType="num">
                                      <p:cBhvr additive="base">
                                        <p:cTn id="100" dur="500" fill="hold"/>
                                        <p:tgtEl>
                                          <p:spTgt spid="1040438"/>
                                        </p:tgtEl>
                                        <p:attrNameLst>
                                          <p:attrName>ppt_x</p:attrName>
                                        </p:attrNameLst>
                                      </p:cBhvr>
                                      <p:tavLst>
                                        <p:tav tm="0">
                                          <p:val>
                                            <p:strVal val="#ppt_x"/>
                                          </p:val>
                                        </p:tav>
                                        <p:tav tm="100000">
                                          <p:val>
                                            <p:strVal val="#ppt_x"/>
                                          </p:val>
                                        </p:tav>
                                      </p:tavLst>
                                    </p:anim>
                                    <p:anim calcmode="lin" valueType="num">
                                      <p:cBhvr additive="base">
                                        <p:cTn id="101" dur="500" fill="hold"/>
                                        <p:tgtEl>
                                          <p:spTgt spid="10404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6" name="suction.wav"/>
                                        </p:tgtEl>
                                      </p:cMediaNode>
                                    </p:audio>
                                  </p:subTnLst>
                                </p:cTn>
                              </p:par>
                            </p:childTnLst>
                          </p:cTn>
                        </p:par>
                        <p:par>
                          <p:cTn id="102" fill="hold" nodeType="afterGroup">
                            <p:stCondLst>
                              <p:cond delay="13500"/>
                            </p:stCondLst>
                            <p:childTnLst>
                              <p:par>
                                <p:cTn id="103" presetID="2" presetClass="entr" presetSubtype="1" fill="hold" grpId="0" nodeType="afterEffect">
                                  <p:stCondLst>
                                    <p:cond delay="0"/>
                                  </p:stCondLst>
                                  <p:childTnLst>
                                    <p:set>
                                      <p:cBhvr>
                                        <p:cTn id="104" dur="1" fill="hold">
                                          <p:stCondLst>
                                            <p:cond delay="0"/>
                                          </p:stCondLst>
                                        </p:cTn>
                                        <p:tgtEl>
                                          <p:spTgt spid="1040439"/>
                                        </p:tgtEl>
                                        <p:attrNameLst>
                                          <p:attrName>style.visibility</p:attrName>
                                        </p:attrNameLst>
                                      </p:cBhvr>
                                      <p:to>
                                        <p:strVal val="visible"/>
                                      </p:to>
                                    </p:set>
                                    <p:anim calcmode="lin" valueType="num">
                                      <p:cBhvr additive="base">
                                        <p:cTn id="105" dur="500" fill="hold"/>
                                        <p:tgtEl>
                                          <p:spTgt spid="1040439"/>
                                        </p:tgtEl>
                                        <p:attrNameLst>
                                          <p:attrName>ppt_x</p:attrName>
                                        </p:attrNameLst>
                                      </p:cBhvr>
                                      <p:tavLst>
                                        <p:tav tm="0">
                                          <p:val>
                                            <p:strVal val="#ppt_x"/>
                                          </p:val>
                                        </p:tav>
                                        <p:tav tm="100000">
                                          <p:val>
                                            <p:strVal val="#ppt_x"/>
                                          </p:val>
                                        </p:tav>
                                      </p:tavLst>
                                    </p:anim>
                                    <p:anim calcmode="lin" valueType="num">
                                      <p:cBhvr additive="base">
                                        <p:cTn id="106" dur="500" fill="hold"/>
                                        <p:tgtEl>
                                          <p:spTgt spid="10404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6" name="suction.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1040386">
                                            <p:txEl>
                                              <p:pRg st="2" end="2"/>
                                            </p:txEl>
                                          </p:spTgt>
                                        </p:tgtEl>
                                        <p:attrNameLst>
                                          <p:attrName>style.visibility</p:attrName>
                                        </p:attrNameLst>
                                      </p:cBhvr>
                                      <p:to>
                                        <p:strVal val="visible"/>
                                      </p:to>
                                    </p:set>
                                    <p:anim calcmode="lin" valueType="num">
                                      <p:cBhvr additive="base">
                                        <p:cTn id="111" dur="500" fill="hold"/>
                                        <p:tgtEl>
                                          <p:spTgt spid="1040386">
                                            <p:txEl>
                                              <p:pRg st="2" end="2"/>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040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p:cTn id="117" dur="500" fill="hold"/>
                                        <p:tgtEl>
                                          <p:spTgt spid="12"/>
                                        </p:tgtEl>
                                        <p:attrNameLst>
                                          <p:attrName>ppt_w</p:attrName>
                                        </p:attrNameLst>
                                      </p:cBhvr>
                                      <p:tavLst>
                                        <p:tav tm="0">
                                          <p:val>
                                            <p:fltVal val="0"/>
                                          </p:val>
                                        </p:tav>
                                        <p:tav tm="100000">
                                          <p:val>
                                            <p:strVal val="#ppt_w"/>
                                          </p:val>
                                        </p:tav>
                                      </p:tavLst>
                                    </p:anim>
                                    <p:anim calcmode="lin" valueType="num">
                                      <p:cBhvr>
                                        <p:cTn id="118" dur="500" fill="hold"/>
                                        <p:tgtEl>
                                          <p:spTgt spid="12"/>
                                        </p:tgtEl>
                                        <p:attrNameLst>
                                          <p:attrName>ppt_h</p:attrName>
                                        </p:attrNameLst>
                                      </p:cBhvr>
                                      <p:tavLst>
                                        <p:tav tm="0">
                                          <p:val>
                                            <p:fltVal val="0"/>
                                          </p:val>
                                        </p:tav>
                                        <p:tav tm="100000">
                                          <p:val>
                                            <p:strVal val="#ppt_h"/>
                                          </p:val>
                                        </p:tav>
                                      </p:tavLst>
                                    </p:anim>
                                    <p:animEffect transition="in" filter="fade">
                                      <p:cBhvr>
                                        <p:cTn id="119" dur="500"/>
                                        <p:tgtEl>
                                          <p:spTgt spid="12"/>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nodeType="clickEffect">
                                  <p:stCondLst>
                                    <p:cond delay="0"/>
                                  </p:stCondLst>
                                  <p:childTnLst>
                                    <p:set>
                                      <p:cBhvr>
                                        <p:cTn id="123" dur="1" fill="hold">
                                          <p:stCondLst>
                                            <p:cond delay="0"/>
                                          </p:stCondLst>
                                        </p:cTn>
                                        <p:tgtEl>
                                          <p:spTgt spid="1040446">
                                            <p:txEl>
                                              <p:pRg st="0" end="0"/>
                                            </p:txEl>
                                          </p:spTgt>
                                        </p:tgtEl>
                                        <p:attrNameLst>
                                          <p:attrName>style.visibility</p:attrName>
                                        </p:attrNameLst>
                                      </p:cBhvr>
                                      <p:to>
                                        <p:strVal val="visible"/>
                                      </p:to>
                                    </p:set>
                                    <p:anim calcmode="lin" valueType="num">
                                      <p:cBhvr additive="base">
                                        <p:cTn id="124" dur="500" fill="hold"/>
                                        <p:tgtEl>
                                          <p:spTgt spid="104044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10404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389" grpId="0" animBg="1"/>
      <p:bldP spid="1040389" grpId="1" animBg="1"/>
      <p:bldP spid="1040390" grpId="0" animBg="1"/>
      <p:bldP spid="1040390" grpId="1" animBg="1"/>
      <p:bldP spid="1040426" grpId="0"/>
      <p:bldP spid="1040427" grpId="0"/>
      <p:bldP spid="1040428" grpId="0"/>
      <p:bldP spid="1040429" grpId="0"/>
      <p:bldP spid="1040430" grpId="0"/>
      <p:bldP spid="1040431" grpId="0"/>
      <p:bldP spid="1040432" grpId="0"/>
      <p:bldP spid="1040433" grpId="0" animBg="1"/>
      <p:bldP spid="1040434" grpId="0" animBg="1"/>
      <p:bldP spid="1040435" grpId="0" animBg="1"/>
      <p:bldP spid="1040436" grpId="0" animBg="1"/>
      <p:bldP spid="1040437" grpId="0"/>
      <p:bldP spid="1040438" grpId="0"/>
      <p:bldP spid="10404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17854</TotalTime>
  <Words>5739</Words>
  <Application>Microsoft Office PowerPoint</Application>
  <PresentationFormat>On-screen Show (4:3)</PresentationFormat>
  <Paragraphs>899</Paragraphs>
  <Slides>78</Slides>
  <Notes>78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Calibri</vt:lpstr>
      <vt:lpstr>Cambria Math</vt:lpstr>
      <vt:lpstr>Courier New</vt:lpstr>
      <vt:lpstr>Rockwell</vt:lpstr>
      <vt:lpstr>Segoe UI</vt:lpstr>
      <vt:lpstr>Symbol</vt:lpstr>
      <vt:lpstr>Times New Roman</vt:lpstr>
      <vt:lpstr>Default Design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AHL 12.1 – The interaction of matter with radiation</vt:lpstr>
      <vt:lpstr>Topic 12: Quantum &amp; nuclear physics- AHL 12.1 – The interaction of matter with radiation</vt:lpstr>
      <vt:lpstr>Topic 12: Quantum &amp; nuclear physics- AHL 12.1 – The interaction of matter with radiation</vt:lpstr>
      <vt:lpstr>PowerPoint Presentation</vt:lpstr>
      <vt:lpstr>PowerPoint Presentation</vt:lpstr>
      <vt:lpstr>Topic 12: Quantum &amp; nuclear physics- AHL 12.1 – The interaction of matter with radiation</vt:lpstr>
      <vt:lpstr>Topic 12: Quantum &amp; nuclear physics- AHL 12.1 – The interaction of matter with radiation</vt:lpstr>
      <vt:lpstr>Topic 12: Quantum &amp; nuclear physics- AHL 12.1 – The interaction of matter with radiation</vt:lpstr>
      <vt:lpstr>Topic 12: Quantum &amp; nuclear physics- AHL 12.1 – The interaction of matter with radiation</vt:lpstr>
      <vt:lpstr>PowerPoint Presentation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1172</cp:revision>
  <cp:lastPrinted>2018-01-07T22:36:57Z</cp:lastPrinted>
  <dcterms:created xsi:type="dcterms:W3CDTF">2006-01-31T23:43:34Z</dcterms:created>
  <dcterms:modified xsi:type="dcterms:W3CDTF">2018-01-08T08:58:09Z</dcterms:modified>
</cp:coreProperties>
</file>