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440" r:id="rId2"/>
    <p:sldId id="441" r:id="rId3"/>
    <p:sldId id="442" r:id="rId4"/>
    <p:sldId id="443" r:id="rId5"/>
    <p:sldId id="444" r:id="rId6"/>
    <p:sldId id="445" r:id="rId7"/>
    <p:sldId id="446" r:id="rId8"/>
    <p:sldId id="447" r:id="rId9"/>
    <p:sldId id="397" r:id="rId10"/>
    <p:sldId id="398" r:id="rId11"/>
    <p:sldId id="408" r:id="rId12"/>
    <p:sldId id="410" r:id="rId13"/>
    <p:sldId id="409" r:id="rId14"/>
    <p:sldId id="411" r:id="rId15"/>
    <p:sldId id="404" r:id="rId16"/>
    <p:sldId id="405" r:id="rId17"/>
    <p:sldId id="406" r:id="rId18"/>
    <p:sldId id="432" r:id="rId19"/>
    <p:sldId id="407" r:id="rId20"/>
    <p:sldId id="412" r:id="rId21"/>
    <p:sldId id="413" r:id="rId22"/>
    <p:sldId id="414" r:id="rId23"/>
    <p:sldId id="415" r:id="rId24"/>
    <p:sldId id="428" r:id="rId25"/>
    <p:sldId id="429" r:id="rId26"/>
    <p:sldId id="430" r:id="rId27"/>
    <p:sldId id="431" r:id="rId28"/>
    <p:sldId id="433" r:id="rId29"/>
    <p:sldId id="434" r:id="rId30"/>
    <p:sldId id="435" r:id="rId31"/>
    <p:sldId id="436" r:id="rId32"/>
    <p:sldId id="437" r:id="rId33"/>
    <p:sldId id="438" r:id="rId34"/>
    <p:sldId id="439" r:id="rId35"/>
    <p:sldId id="399" r:id="rId36"/>
    <p:sldId id="400" r:id="rId37"/>
    <p:sldId id="416" r:id="rId38"/>
    <p:sldId id="402" r:id="rId39"/>
    <p:sldId id="403" r:id="rId40"/>
    <p:sldId id="417" r:id="rId41"/>
    <p:sldId id="418" r:id="rId42"/>
    <p:sldId id="419" r:id="rId43"/>
    <p:sldId id="420" r:id="rId44"/>
    <p:sldId id="421" r:id="rId45"/>
    <p:sldId id="422" r:id="rId46"/>
    <p:sldId id="423" r:id="rId47"/>
    <p:sldId id="424" r:id="rId48"/>
    <p:sldId id="425" r:id="rId49"/>
    <p:sldId id="426" r:id="rId50"/>
    <p:sldId id="427" r:id="rId51"/>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Arial" charset="0"/>
        <a:ea typeface="+mn-ea"/>
        <a:cs typeface="Arial" charset="0"/>
      </a:defRPr>
    </a:lvl1pPr>
    <a:lvl2pPr marL="457200" algn="l" rtl="0" fontAlgn="base">
      <a:spcBef>
        <a:spcPct val="0"/>
      </a:spcBef>
      <a:spcAft>
        <a:spcPct val="0"/>
      </a:spcAft>
      <a:defRPr sz="2400" kern="1200">
        <a:solidFill>
          <a:schemeClr val="tx1"/>
        </a:solidFill>
        <a:latin typeface="Arial" charset="0"/>
        <a:ea typeface="+mn-ea"/>
        <a:cs typeface="Arial" charset="0"/>
      </a:defRPr>
    </a:lvl2pPr>
    <a:lvl3pPr marL="914400" algn="l" rtl="0" fontAlgn="base">
      <a:spcBef>
        <a:spcPct val="0"/>
      </a:spcBef>
      <a:spcAft>
        <a:spcPct val="0"/>
      </a:spcAft>
      <a:defRPr sz="2400" kern="1200">
        <a:solidFill>
          <a:schemeClr val="tx1"/>
        </a:solidFill>
        <a:latin typeface="Arial" charset="0"/>
        <a:ea typeface="+mn-ea"/>
        <a:cs typeface="Arial" charset="0"/>
      </a:defRPr>
    </a:lvl3pPr>
    <a:lvl4pPr marL="1371600" algn="l" rtl="0" fontAlgn="base">
      <a:spcBef>
        <a:spcPct val="0"/>
      </a:spcBef>
      <a:spcAft>
        <a:spcPct val="0"/>
      </a:spcAft>
      <a:defRPr sz="2400" kern="1200">
        <a:solidFill>
          <a:schemeClr val="tx1"/>
        </a:solidFill>
        <a:latin typeface="Arial" charset="0"/>
        <a:ea typeface="+mn-ea"/>
        <a:cs typeface="Arial" charset="0"/>
      </a:defRPr>
    </a:lvl4pPr>
    <a:lvl5pPr marL="1828800" algn="l" rtl="0" fontAlgn="base">
      <a:spcBef>
        <a:spcPct val="0"/>
      </a:spcBef>
      <a:spcAft>
        <a:spcPct val="0"/>
      </a:spcAft>
      <a:defRPr sz="2400" kern="1200">
        <a:solidFill>
          <a:schemeClr val="tx1"/>
        </a:solidFill>
        <a:latin typeface="Arial" charset="0"/>
        <a:ea typeface="+mn-ea"/>
        <a:cs typeface="Arial" charset="0"/>
      </a:defRPr>
    </a:lvl5pPr>
    <a:lvl6pPr marL="2286000" algn="l" defTabSz="914400" rtl="0" eaLnBrk="1" latinLnBrk="0" hangingPunct="1">
      <a:defRPr sz="2400" kern="1200">
        <a:solidFill>
          <a:schemeClr val="tx1"/>
        </a:solidFill>
        <a:latin typeface="Arial" charset="0"/>
        <a:ea typeface="+mn-ea"/>
        <a:cs typeface="Arial" charset="0"/>
      </a:defRPr>
    </a:lvl6pPr>
    <a:lvl7pPr marL="2743200" algn="l" defTabSz="914400" rtl="0" eaLnBrk="1" latinLnBrk="0" hangingPunct="1">
      <a:defRPr sz="2400" kern="1200">
        <a:solidFill>
          <a:schemeClr val="tx1"/>
        </a:solidFill>
        <a:latin typeface="Arial" charset="0"/>
        <a:ea typeface="+mn-ea"/>
        <a:cs typeface="Arial" charset="0"/>
      </a:defRPr>
    </a:lvl7pPr>
    <a:lvl8pPr marL="3200400" algn="l" defTabSz="914400" rtl="0" eaLnBrk="1" latinLnBrk="0" hangingPunct="1">
      <a:defRPr sz="2400" kern="1200">
        <a:solidFill>
          <a:schemeClr val="tx1"/>
        </a:solidFill>
        <a:latin typeface="Arial" charset="0"/>
        <a:ea typeface="+mn-ea"/>
        <a:cs typeface="Arial" charset="0"/>
      </a:defRPr>
    </a:lvl8pPr>
    <a:lvl9pPr marL="3657600" algn="l" defTabSz="914400" rtl="0" eaLnBrk="1" latinLnBrk="0" hangingPunct="1">
      <a:defRPr sz="2400"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CCCC"/>
    <a:srgbClr val="008000"/>
    <a:srgbClr val="0099CC"/>
    <a:srgbClr val="CC0099"/>
    <a:srgbClr val="009999"/>
    <a:srgbClr val="FFC000"/>
    <a:srgbClr val="00FFCC"/>
    <a:srgbClr val="CC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797" autoAdjust="0"/>
  </p:normalViewPr>
  <p:slideViewPr>
    <p:cSldViewPr snapToGrid="0">
      <p:cViewPr varScale="1">
        <p:scale>
          <a:sx n="102" d="100"/>
          <a:sy n="102" d="100"/>
        </p:scale>
        <p:origin x="318" y="36"/>
      </p:cViewPr>
      <p:guideLst>
        <p:guide orient="horz" pos="2160"/>
        <p:guide pos="2880"/>
      </p:guideLst>
    </p:cSldViewPr>
  </p:slideViewPr>
  <p:notesTextViewPr>
    <p:cViewPr>
      <p:scale>
        <a:sx n="3" d="2"/>
        <a:sy n="3" d="2"/>
      </p:scale>
      <p:origin x="0" y="0"/>
    </p:cViewPr>
  </p:notesTextViewPr>
  <p:sorterViewPr>
    <p:cViewPr>
      <p:scale>
        <a:sx n="66" d="100"/>
        <a:sy n="66" d="100"/>
      </p:scale>
      <p:origin x="0" y="0"/>
    </p:cViewPr>
  </p:sorterViewPr>
  <p:notesViewPr>
    <p:cSldViewPr snapToGrid="0">
      <p:cViewPr varScale="1">
        <p:scale>
          <a:sx n="82" d="100"/>
          <a:sy n="82" d="100"/>
        </p:scale>
        <p:origin x="-1926"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200">
                <a:latin typeface="Arial" charset="0"/>
                <a:cs typeface="+mn-cs"/>
              </a:defRPr>
            </a:lvl1pPr>
          </a:lstStyle>
          <a:p>
            <a:pPr>
              <a:defRPr/>
            </a:pPr>
            <a:endParaRPr lang="en-US" altLang="en-US"/>
          </a:p>
        </p:txBody>
      </p:sp>
      <p:sp>
        <p:nvSpPr>
          <p:cNvPr id="3075" name="Rectangle 3"/>
          <p:cNvSpPr>
            <a:spLocks noGrp="1" noChangeArrowheads="1"/>
          </p:cNvSpPr>
          <p:nvPr>
            <p:ph type="dt" idx="1"/>
          </p:nvPr>
        </p:nvSpPr>
        <p:spPr bwMode="auto">
          <a:xfrm>
            <a:off x="3884613"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200">
                <a:latin typeface="Arial" charset="0"/>
                <a:cs typeface="+mn-cs"/>
              </a:defRPr>
            </a:lvl1pPr>
          </a:lstStyle>
          <a:p>
            <a:pPr>
              <a:defRPr/>
            </a:pPr>
            <a:endParaRPr lang="en-US" altLang="en-US"/>
          </a:p>
        </p:txBody>
      </p:sp>
      <p:sp>
        <p:nvSpPr>
          <p:cNvPr id="2970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685800" y="4343400"/>
            <a:ext cx="5486400" cy="4114800"/>
          </a:xfrm>
          <a:prstGeom prst="rect">
            <a:avLst/>
          </a:prstGeom>
          <a:noFill/>
          <a:ln>
            <a:noFill/>
          </a:ln>
          <a:effectLst/>
          <a:extLst/>
        </p:spPr>
        <p:txBody>
          <a:bodyPr vert="horz" wrap="square" lIns="91440" tIns="45720" rIns="91440" bIns="45720"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defRPr sz="1200">
                <a:latin typeface="Arial" charset="0"/>
                <a:cs typeface="+mn-cs"/>
              </a:defRPr>
            </a:lvl1pPr>
          </a:lstStyle>
          <a:p>
            <a:pPr>
              <a:defRPr/>
            </a:pPr>
            <a:endParaRPr lang="en-US" altLang="en-US"/>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a:defRPr sz="1200">
                <a:latin typeface="Arial" charset="0"/>
                <a:cs typeface="+mn-cs"/>
              </a:defRPr>
            </a:lvl1pPr>
          </a:lstStyle>
          <a:p>
            <a:pPr>
              <a:defRPr/>
            </a:pPr>
            <a:fld id="{DC3E13FB-FBDE-4A38-AE37-F35B5CF4AAE4}" type="slidenum">
              <a:rPr lang="en-US" altLang="en-US"/>
              <a:pPr>
                <a:defRPr/>
              </a:pPr>
              <a:t>‹#›</a:t>
            </a:fld>
            <a:endParaRPr lang="en-US" altLang="en-US"/>
          </a:p>
        </p:txBody>
      </p:sp>
    </p:spTree>
    <p:extLst>
      <p:ext uri="{BB962C8B-B14F-4D97-AF65-F5344CB8AC3E}">
        <p14:creationId xmlns:p14="http://schemas.microsoft.com/office/powerpoint/2010/main" val="275465269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ln>
            <a:miter lim="800000"/>
            <a:headEnd/>
            <a:tailEnd/>
          </a:ln>
        </p:spPr>
        <p:txBody>
          <a:bodyPr/>
          <a:lstStyle/>
          <a:p>
            <a:pPr>
              <a:defRPr/>
            </a:pPr>
            <a:fld id="{D5487073-B937-4A2C-ACF0-C7B08E0B16A9}" type="slidenum">
              <a:rPr lang="en-US" altLang="en-US" smtClean="0"/>
              <a:pPr>
                <a:defRPr/>
              </a:pPr>
              <a:t>1</a:t>
            </a:fld>
            <a:endParaRPr lang="en-US" altLang="en-US" smtClean="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p:spPr>
        <p:txBody>
          <a:bodyPr/>
          <a:lstStyle/>
          <a:p>
            <a:pPr eaLnBrk="1" hangingPunct="1"/>
            <a:r>
              <a:rPr lang="en-US" altLang="en-US" smtClean="0"/>
              <a:t>© 2015 by Timothy K. Lund</a:t>
            </a:r>
          </a:p>
        </p:txBody>
      </p:sp>
    </p:spTree>
    <p:extLst>
      <p:ext uri="{BB962C8B-B14F-4D97-AF65-F5344CB8AC3E}">
        <p14:creationId xmlns:p14="http://schemas.microsoft.com/office/powerpoint/2010/main" val="10992736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txBox="1">
            <a:spLocks noGrp="1" noChangeArrowheads="1"/>
          </p:cNvSpPr>
          <p:nvPr/>
        </p:nvSpPr>
        <p:spPr bwMode="auto">
          <a:xfrm>
            <a:off x="3884613" y="8685213"/>
            <a:ext cx="2971800" cy="457200"/>
          </a:xfrm>
          <a:prstGeom prst="rect">
            <a:avLst/>
          </a:prstGeom>
          <a:noFill/>
          <a:ln>
            <a:miter lim="800000"/>
            <a:headEnd/>
            <a:tailEnd/>
          </a:ln>
          <a:extLst/>
        </p:spPr>
        <p:txBody>
          <a:bodyPr anchor="b"/>
          <a:lstStyle/>
          <a:p>
            <a:pPr algn="r">
              <a:defRPr/>
            </a:pPr>
            <a:fld id="{6DA5EA40-B3D4-42A5-8F3F-85540CB53782}" type="slidenum">
              <a:rPr lang="en-US" altLang="en-US" sz="1200">
                <a:cs typeface="+mn-cs"/>
              </a:rPr>
              <a:pPr algn="r">
                <a:defRPr/>
              </a:pPr>
              <a:t>10</a:t>
            </a:fld>
            <a:endParaRPr lang="en-US" altLang="en-US" sz="1200">
              <a:cs typeface="+mn-cs"/>
            </a:endParaRPr>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p:spPr>
        <p:txBody>
          <a:bodyPr/>
          <a:lstStyle/>
          <a:p>
            <a:pPr eaLnBrk="1" hangingPunct="1"/>
            <a:r>
              <a:rPr lang="en-US" altLang="en-US"/>
              <a:t>© 2015 by Timothy K. Lund</a:t>
            </a:r>
          </a:p>
        </p:txBody>
      </p:sp>
    </p:spTree>
    <p:extLst>
      <p:ext uri="{BB962C8B-B14F-4D97-AF65-F5344CB8AC3E}">
        <p14:creationId xmlns:p14="http://schemas.microsoft.com/office/powerpoint/2010/main" val="17084484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txBox="1">
            <a:spLocks noGrp="1" noChangeArrowheads="1"/>
          </p:cNvSpPr>
          <p:nvPr/>
        </p:nvSpPr>
        <p:spPr bwMode="auto">
          <a:xfrm>
            <a:off x="3884613" y="8685213"/>
            <a:ext cx="2971800" cy="457200"/>
          </a:xfrm>
          <a:prstGeom prst="rect">
            <a:avLst/>
          </a:prstGeom>
          <a:noFill/>
          <a:ln>
            <a:miter lim="800000"/>
            <a:headEnd/>
            <a:tailEnd/>
          </a:ln>
          <a:extLst/>
        </p:spPr>
        <p:txBody>
          <a:bodyPr anchor="b"/>
          <a:lstStyle/>
          <a:p>
            <a:pPr algn="r">
              <a:defRPr/>
            </a:pPr>
            <a:fld id="{01286A99-07C6-4246-AF80-BBFFE2972AD3}" type="slidenum">
              <a:rPr lang="en-US" altLang="en-US" sz="1200">
                <a:cs typeface="+mn-cs"/>
              </a:rPr>
              <a:pPr algn="r">
                <a:defRPr/>
              </a:pPr>
              <a:t>11</a:t>
            </a:fld>
            <a:endParaRPr lang="en-US" altLang="en-US" sz="1200">
              <a:cs typeface="+mn-cs"/>
            </a:endParaRPr>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p:spPr>
        <p:txBody>
          <a:bodyPr/>
          <a:lstStyle/>
          <a:p>
            <a:pPr eaLnBrk="1" hangingPunct="1"/>
            <a:r>
              <a:rPr lang="en-US" altLang="en-US"/>
              <a:t>© 2015 by Timothy K. Lund</a:t>
            </a:r>
          </a:p>
        </p:txBody>
      </p:sp>
    </p:spTree>
    <p:extLst>
      <p:ext uri="{BB962C8B-B14F-4D97-AF65-F5344CB8AC3E}">
        <p14:creationId xmlns:p14="http://schemas.microsoft.com/office/powerpoint/2010/main" val="29529585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txBox="1">
            <a:spLocks noGrp="1" noChangeArrowheads="1"/>
          </p:cNvSpPr>
          <p:nvPr/>
        </p:nvSpPr>
        <p:spPr bwMode="auto">
          <a:xfrm>
            <a:off x="3884613" y="8685213"/>
            <a:ext cx="2971800" cy="457200"/>
          </a:xfrm>
          <a:prstGeom prst="rect">
            <a:avLst/>
          </a:prstGeom>
          <a:noFill/>
          <a:ln>
            <a:miter lim="800000"/>
            <a:headEnd/>
            <a:tailEnd/>
          </a:ln>
          <a:extLst/>
        </p:spPr>
        <p:txBody>
          <a:bodyPr anchor="b"/>
          <a:lstStyle/>
          <a:p>
            <a:pPr algn="r">
              <a:defRPr/>
            </a:pPr>
            <a:fld id="{DF7E46C3-539B-4370-96C8-14EAFCD0A63E}" type="slidenum">
              <a:rPr lang="en-US" altLang="en-US" sz="1200">
                <a:cs typeface="+mn-cs"/>
              </a:rPr>
              <a:pPr algn="r">
                <a:defRPr/>
              </a:pPr>
              <a:t>12</a:t>
            </a:fld>
            <a:endParaRPr lang="en-US" altLang="en-US" sz="1200">
              <a:cs typeface="+mn-cs"/>
            </a:endParaRPr>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p:spPr>
        <p:txBody>
          <a:bodyPr/>
          <a:lstStyle/>
          <a:p>
            <a:pPr eaLnBrk="1" hangingPunct="1"/>
            <a:r>
              <a:rPr lang="en-US" altLang="en-US"/>
              <a:t>© 2015 by Timothy K. Lund</a:t>
            </a:r>
          </a:p>
        </p:txBody>
      </p:sp>
    </p:spTree>
    <p:extLst>
      <p:ext uri="{BB962C8B-B14F-4D97-AF65-F5344CB8AC3E}">
        <p14:creationId xmlns:p14="http://schemas.microsoft.com/office/powerpoint/2010/main" val="26136347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txBox="1">
            <a:spLocks noGrp="1" noChangeArrowheads="1"/>
          </p:cNvSpPr>
          <p:nvPr/>
        </p:nvSpPr>
        <p:spPr bwMode="auto">
          <a:xfrm>
            <a:off x="3884613" y="8685213"/>
            <a:ext cx="2971800" cy="457200"/>
          </a:xfrm>
          <a:prstGeom prst="rect">
            <a:avLst/>
          </a:prstGeom>
          <a:noFill/>
          <a:ln>
            <a:miter lim="800000"/>
            <a:headEnd/>
            <a:tailEnd/>
          </a:ln>
          <a:extLst/>
        </p:spPr>
        <p:txBody>
          <a:bodyPr anchor="b"/>
          <a:lstStyle/>
          <a:p>
            <a:pPr algn="r">
              <a:defRPr/>
            </a:pPr>
            <a:fld id="{6A84CD18-957E-4B65-BB3C-5A17E5D24EA1}" type="slidenum">
              <a:rPr lang="en-US" altLang="en-US" sz="1200">
                <a:cs typeface="+mn-cs"/>
              </a:rPr>
              <a:pPr algn="r">
                <a:defRPr/>
              </a:pPr>
              <a:t>13</a:t>
            </a:fld>
            <a:endParaRPr lang="en-US" altLang="en-US" sz="1200">
              <a:cs typeface="+mn-cs"/>
            </a:endParaRPr>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p:spPr>
        <p:txBody>
          <a:bodyPr/>
          <a:lstStyle/>
          <a:p>
            <a:pPr eaLnBrk="1" hangingPunct="1"/>
            <a:r>
              <a:rPr lang="en-US" altLang="en-US"/>
              <a:t>© 2015 by Timothy K. Lund</a:t>
            </a:r>
          </a:p>
        </p:txBody>
      </p:sp>
    </p:spTree>
    <p:extLst>
      <p:ext uri="{BB962C8B-B14F-4D97-AF65-F5344CB8AC3E}">
        <p14:creationId xmlns:p14="http://schemas.microsoft.com/office/powerpoint/2010/main" val="42896866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txBox="1">
            <a:spLocks noGrp="1" noChangeArrowheads="1"/>
          </p:cNvSpPr>
          <p:nvPr/>
        </p:nvSpPr>
        <p:spPr bwMode="auto">
          <a:xfrm>
            <a:off x="3884613" y="8685213"/>
            <a:ext cx="2971800" cy="457200"/>
          </a:xfrm>
          <a:prstGeom prst="rect">
            <a:avLst/>
          </a:prstGeom>
          <a:noFill/>
          <a:ln>
            <a:miter lim="800000"/>
            <a:headEnd/>
            <a:tailEnd/>
          </a:ln>
          <a:extLst/>
        </p:spPr>
        <p:txBody>
          <a:bodyPr anchor="b"/>
          <a:lstStyle/>
          <a:p>
            <a:pPr algn="r">
              <a:defRPr/>
            </a:pPr>
            <a:fld id="{97F7DA21-96A8-4D06-8013-47715A93A5E9}" type="slidenum">
              <a:rPr lang="en-US" altLang="en-US" sz="1200">
                <a:cs typeface="+mn-cs"/>
              </a:rPr>
              <a:pPr algn="r">
                <a:defRPr/>
              </a:pPr>
              <a:t>14</a:t>
            </a:fld>
            <a:endParaRPr lang="en-US" altLang="en-US" sz="1200">
              <a:cs typeface="+mn-cs"/>
            </a:endParaRPr>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p:spPr>
        <p:txBody>
          <a:bodyPr/>
          <a:lstStyle/>
          <a:p>
            <a:pPr eaLnBrk="1" hangingPunct="1"/>
            <a:r>
              <a:rPr lang="en-US" altLang="en-US"/>
              <a:t>© 2015 by Timothy K. Lund</a:t>
            </a:r>
          </a:p>
        </p:txBody>
      </p:sp>
    </p:spTree>
    <p:extLst>
      <p:ext uri="{BB962C8B-B14F-4D97-AF65-F5344CB8AC3E}">
        <p14:creationId xmlns:p14="http://schemas.microsoft.com/office/powerpoint/2010/main" val="30305697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txBox="1">
            <a:spLocks noGrp="1" noChangeArrowheads="1"/>
          </p:cNvSpPr>
          <p:nvPr/>
        </p:nvSpPr>
        <p:spPr bwMode="auto">
          <a:xfrm>
            <a:off x="3884613" y="8685213"/>
            <a:ext cx="2971800" cy="457200"/>
          </a:xfrm>
          <a:prstGeom prst="rect">
            <a:avLst/>
          </a:prstGeom>
          <a:noFill/>
          <a:ln>
            <a:miter lim="800000"/>
            <a:headEnd/>
            <a:tailEnd/>
          </a:ln>
          <a:extLst/>
        </p:spPr>
        <p:txBody>
          <a:bodyPr anchor="b"/>
          <a:lstStyle/>
          <a:p>
            <a:pPr algn="r">
              <a:defRPr/>
            </a:pPr>
            <a:fld id="{F10AC848-B806-42A5-8051-07A8646522E0}" type="slidenum">
              <a:rPr lang="en-US" altLang="en-US" sz="1200">
                <a:cs typeface="+mn-cs"/>
              </a:rPr>
              <a:pPr algn="r">
                <a:defRPr/>
              </a:pPr>
              <a:t>15</a:t>
            </a:fld>
            <a:endParaRPr lang="en-US" altLang="en-US" sz="1200">
              <a:cs typeface="+mn-cs"/>
            </a:endParaRPr>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p:spPr>
        <p:txBody>
          <a:bodyPr/>
          <a:lstStyle/>
          <a:p>
            <a:pPr eaLnBrk="1" hangingPunct="1"/>
            <a:r>
              <a:rPr lang="en-US" altLang="en-US"/>
              <a:t>© 2015 by Timothy K. Lund</a:t>
            </a:r>
          </a:p>
        </p:txBody>
      </p:sp>
    </p:spTree>
    <p:extLst>
      <p:ext uri="{BB962C8B-B14F-4D97-AF65-F5344CB8AC3E}">
        <p14:creationId xmlns:p14="http://schemas.microsoft.com/office/powerpoint/2010/main" val="17275300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txBox="1">
            <a:spLocks noGrp="1" noChangeArrowheads="1"/>
          </p:cNvSpPr>
          <p:nvPr/>
        </p:nvSpPr>
        <p:spPr bwMode="auto">
          <a:xfrm>
            <a:off x="3884613" y="8685213"/>
            <a:ext cx="2971800" cy="457200"/>
          </a:xfrm>
          <a:prstGeom prst="rect">
            <a:avLst/>
          </a:prstGeom>
          <a:noFill/>
          <a:ln>
            <a:miter lim="800000"/>
            <a:headEnd/>
            <a:tailEnd/>
          </a:ln>
          <a:extLst/>
        </p:spPr>
        <p:txBody>
          <a:bodyPr anchor="b"/>
          <a:lstStyle/>
          <a:p>
            <a:pPr algn="r">
              <a:defRPr/>
            </a:pPr>
            <a:fld id="{BBADD7FB-825D-4B98-9B98-BD49D830A863}" type="slidenum">
              <a:rPr lang="en-US" altLang="en-US" sz="1200">
                <a:cs typeface="+mn-cs"/>
              </a:rPr>
              <a:pPr algn="r">
                <a:defRPr/>
              </a:pPr>
              <a:t>16</a:t>
            </a:fld>
            <a:endParaRPr lang="en-US" altLang="en-US" sz="1200">
              <a:cs typeface="+mn-cs"/>
            </a:endParaRPr>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p:spPr>
        <p:txBody>
          <a:bodyPr/>
          <a:lstStyle/>
          <a:p>
            <a:pPr eaLnBrk="1" hangingPunct="1"/>
            <a:r>
              <a:rPr lang="en-US" altLang="en-US"/>
              <a:t>© 2015 by Timothy K. Lund</a:t>
            </a:r>
          </a:p>
        </p:txBody>
      </p:sp>
    </p:spTree>
    <p:extLst>
      <p:ext uri="{BB962C8B-B14F-4D97-AF65-F5344CB8AC3E}">
        <p14:creationId xmlns:p14="http://schemas.microsoft.com/office/powerpoint/2010/main" val="19963142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txBox="1">
            <a:spLocks noGrp="1" noChangeArrowheads="1"/>
          </p:cNvSpPr>
          <p:nvPr/>
        </p:nvSpPr>
        <p:spPr bwMode="auto">
          <a:xfrm>
            <a:off x="3884613" y="8685213"/>
            <a:ext cx="2971800" cy="457200"/>
          </a:xfrm>
          <a:prstGeom prst="rect">
            <a:avLst/>
          </a:prstGeom>
          <a:noFill/>
          <a:ln>
            <a:miter lim="800000"/>
            <a:headEnd/>
            <a:tailEnd/>
          </a:ln>
          <a:extLst/>
        </p:spPr>
        <p:txBody>
          <a:bodyPr anchor="b"/>
          <a:lstStyle/>
          <a:p>
            <a:pPr algn="r">
              <a:defRPr/>
            </a:pPr>
            <a:fld id="{AB045F4D-3B1C-4C6B-B9FC-E16068696439}" type="slidenum">
              <a:rPr lang="en-US" altLang="en-US" sz="1200">
                <a:cs typeface="+mn-cs"/>
              </a:rPr>
              <a:pPr algn="r">
                <a:defRPr/>
              </a:pPr>
              <a:t>17</a:t>
            </a:fld>
            <a:endParaRPr lang="en-US" altLang="en-US" sz="1200">
              <a:cs typeface="+mn-cs"/>
            </a:endParaRPr>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p:spPr>
        <p:txBody>
          <a:bodyPr/>
          <a:lstStyle/>
          <a:p>
            <a:pPr eaLnBrk="1" hangingPunct="1"/>
            <a:r>
              <a:rPr lang="en-US" altLang="en-US"/>
              <a:t>© 2015 by Timothy K. Lund</a:t>
            </a:r>
          </a:p>
        </p:txBody>
      </p:sp>
    </p:spTree>
    <p:extLst>
      <p:ext uri="{BB962C8B-B14F-4D97-AF65-F5344CB8AC3E}">
        <p14:creationId xmlns:p14="http://schemas.microsoft.com/office/powerpoint/2010/main" val="12641168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txBox="1">
            <a:spLocks noGrp="1" noChangeArrowheads="1"/>
          </p:cNvSpPr>
          <p:nvPr/>
        </p:nvSpPr>
        <p:spPr bwMode="auto">
          <a:xfrm>
            <a:off x="3884613" y="8685213"/>
            <a:ext cx="2971800" cy="457200"/>
          </a:xfrm>
          <a:prstGeom prst="rect">
            <a:avLst/>
          </a:prstGeom>
          <a:noFill/>
          <a:ln>
            <a:miter lim="800000"/>
            <a:headEnd/>
            <a:tailEnd/>
          </a:ln>
          <a:extLst/>
        </p:spPr>
        <p:txBody>
          <a:bodyPr anchor="b"/>
          <a:lstStyle/>
          <a:p>
            <a:pPr algn="r">
              <a:defRPr/>
            </a:pPr>
            <a:fld id="{2F370BB4-1BE1-41FF-BBA4-84875F73D30B}" type="slidenum">
              <a:rPr lang="en-US" altLang="en-US" sz="1200">
                <a:cs typeface="+mn-cs"/>
              </a:rPr>
              <a:pPr algn="r">
                <a:defRPr/>
              </a:pPr>
              <a:t>18</a:t>
            </a:fld>
            <a:endParaRPr lang="en-US" altLang="en-US" sz="1200">
              <a:cs typeface="+mn-cs"/>
            </a:endParaRPr>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p:spPr>
        <p:txBody>
          <a:bodyPr/>
          <a:lstStyle/>
          <a:p>
            <a:pPr eaLnBrk="1" hangingPunct="1"/>
            <a:r>
              <a:rPr lang="en-US" altLang="en-US"/>
              <a:t>© 2015 by Timothy K. Lund</a:t>
            </a:r>
          </a:p>
        </p:txBody>
      </p:sp>
    </p:spTree>
    <p:extLst>
      <p:ext uri="{BB962C8B-B14F-4D97-AF65-F5344CB8AC3E}">
        <p14:creationId xmlns:p14="http://schemas.microsoft.com/office/powerpoint/2010/main" val="29634732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txBox="1">
            <a:spLocks noGrp="1" noChangeArrowheads="1"/>
          </p:cNvSpPr>
          <p:nvPr/>
        </p:nvSpPr>
        <p:spPr bwMode="auto">
          <a:xfrm>
            <a:off x="3884613" y="8685213"/>
            <a:ext cx="2971800" cy="457200"/>
          </a:xfrm>
          <a:prstGeom prst="rect">
            <a:avLst/>
          </a:prstGeom>
          <a:noFill/>
          <a:ln>
            <a:miter lim="800000"/>
            <a:headEnd/>
            <a:tailEnd/>
          </a:ln>
          <a:extLst/>
        </p:spPr>
        <p:txBody>
          <a:bodyPr anchor="b"/>
          <a:lstStyle/>
          <a:p>
            <a:pPr algn="r">
              <a:defRPr/>
            </a:pPr>
            <a:fld id="{0379F9FD-5108-4FCE-AE7B-2390DDD68AB4}" type="slidenum">
              <a:rPr lang="en-US" altLang="en-US" sz="1200">
                <a:cs typeface="+mn-cs"/>
              </a:rPr>
              <a:pPr algn="r">
                <a:defRPr/>
              </a:pPr>
              <a:t>19</a:t>
            </a:fld>
            <a:endParaRPr lang="en-US" altLang="en-US" sz="1200">
              <a:cs typeface="+mn-cs"/>
            </a:endParaRPr>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p:spPr>
        <p:txBody>
          <a:bodyPr/>
          <a:lstStyle/>
          <a:p>
            <a:pPr eaLnBrk="1" hangingPunct="1"/>
            <a:r>
              <a:rPr lang="en-US" altLang="en-US"/>
              <a:t>© 2015 by Timothy K. Lund</a:t>
            </a:r>
          </a:p>
        </p:txBody>
      </p:sp>
    </p:spTree>
    <p:extLst>
      <p:ext uri="{BB962C8B-B14F-4D97-AF65-F5344CB8AC3E}">
        <p14:creationId xmlns:p14="http://schemas.microsoft.com/office/powerpoint/2010/main" val="24744478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txBox="1">
            <a:spLocks noGrp="1" noChangeArrowheads="1"/>
          </p:cNvSpPr>
          <p:nvPr/>
        </p:nvSpPr>
        <p:spPr bwMode="auto">
          <a:xfrm>
            <a:off x="3884613" y="8685213"/>
            <a:ext cx="2971800" cy="457200"/>
          </a:xfrm>
          <a:prstGeom prst="rect">
            <a:avLst/>
          </a:prstGeom>
          <a:noFill/>
          <a:ln>
            <a:miter lim="800000"/>
            <a:headEnd/>
            <a:tailEnd/>
          </a:ln>
          <a:extLst/>
        </p:spPr>
        <p:txBody>
          <a:bodyPr anchor="b"/>
          <a:lstStyle/>
          <a:p>
            <a:pPr algn="r">
              <a:defRPr/>
            </a:pPr>
            <a:fld id="{7AC4E96A-251A-4A25-8D0B-031CC9DDE507}" type="slidenum">
              <a:rPr lang="en-US" altLang="en-US" sz="1200">
                <a:cs typeface="+mn-cs"/>
              </a:rPr>
              <a:pPr algn="r">
                <a:defRPr/>
              </a:pPr>
              <a:t>2</a:t>
            </a:fld>
            <a:endParaRPr lang="en-US" altLang="en-US" sz="1200">
              <a:cs typeface="+mn-cs"/>
            </a:endParaRPr>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p:spPr>
        <p:txBody>
          <a:bodyPr/>
          <a:lstStyle/>
          <a:p>
            <a:pPr eaLnBrk="1" hangingPunct="1"/>
            <a:r>
              <a:rPr lang="en-US" altLang="en-US" smtClean="0"/>
              <a:t>© 2015 by Timothy K. Lund</a:t>
            </a:r>
          </a:p>
        </p:txBody>
      </p:sp>
    </p:spTree>
    <p:extLst>
      <p:ext uri="{BB962C8B-B14F-4D97-AF65-F5344CB8AC3E}">
        <p14:creationId xmlns:p14="http://schemas.microsoft.com/office/powerpoint/2010/main" val="19429200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txBox="1">
            <a:spLocks noGrp="1" noChangeArrowheads="1"/>
          </p:cNvSpPr>
          <p:nvPr/>
        </p:nvSpPr>
        <p:spPr bwMode="auto">
          <a:xfrm>
            <a:off x="3884613" y="8685213"/>
            <a:ext cx="2971800" cy="457200"/>
          </a:xfrm>
          <a:prstGeom prst="rect">
            <a:avLst/>
          </a:prstGeom>
          <a:noFill/>
          <a:ln>
            <a:miter lim="800000"/>
            <a:headEnd/>
            <a:tailEnd/>
          </a:ln>
          <a:extLst/>
        </p:spPr>
        <p:txBody>
          <a:bodyPr anchor="b"/>
          <a:lstStyle/>
          <a:p>
            <a:pPr algn="r">
              <a:defRPr/>
            </a:pPr>
            <a:fld id="{7E58E6AB-2555-46D1-8452-7B67DDC41640}" type="slidenum">
              <a:rPr lang="en-US" altLang="en-US" sz="1200">
                <a:cs typeface="+mn-cs"/>
              </a:rPr>
              <a:pPr algn="r">
                <a:defRPr/>
              </a:pPr>
              <a:t>20</a:t>
            </a:fld>
            <a:endParaRPr lang="en-US" altLang="en-US" sz="1200">
              <a:cs typeface="+mn-cs"/>
            </a:endParaRPr>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p:spPr>
        <p:txBody>
          <a:bodyPr/>
          <a:lstStyle/>
          <a:p>
            <a:pPr eaLnBrk="1" hangingPunct="1"/>
            <a:r>
              <a:rPr lang="en-US" altLang="en-US"/>
              <a:t>© 2015 by Timothy K. Lund</a:t>
            </a:r>
          </a:p>
        </p:txBody>
      </p:sp>
    </p:spTree>
    <p:extLst>
      <p:ext uri="{BB962C8B-B14F-4D97-AF65-F5344CB8AC3E}">
        <p14:creationId xmlns:p14="http://schemas.microsoft.com/office/powerpoint/2010/main" val="15044281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txBox="1">
            <a:spLocks noGrp="1" noChangeArrowheads="1"/>
          </p:cNvSpPr>
          <p:nvPr/>
        </p:nvSpPr>
        <p:spPr bwMode="auto">
          <a:xfrm>
            <a:off x="3884613" y="8685213"/>
            <a:ext cx="2971800" cy="457200"/>
          </a:xfrm>
          <a:prstGeom prst="rect">
            <a:avLst/>
          </a:prstGeom>
          <a:noFill/>
          <a:ln>
            <a:miter lim="800000"/>
            <a:headEnd/>
            <a:tailEnd/>
          </a:ln>
          <a:extLst/>
        </p:spPr>
        <p:txBody>
          <a:bodyPr anchor="b"/>
          <a:lstStyle/>
          <a:p>
            <a:pPr algn="r">
              <a:defRPr/>
            </a:pPr>
            <a:fld id="{A83C2396-ED14-4E9A-9C3A-59F4571DB38A}" type="slidenum">
              <a:rPr lang="en-US" altLang="en-US" sz="1200">
                <a:cs typeface="+mn-cs"/>
              </a:rPr>
              <a:pPr algn="r">
                <a:defRPr/>
              </a:pPr>
              <a:t>21</a:t>
            </a:fld>
            <a:endParaRPr lang="en-US" altLang="en-US" sz="1200">
              <a:cs typeface="+mn-cs"/>
            </a:endParaRPr>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p:spPr>
        <p:txBody>
          <a:bodyPr/>
          <a:lstStyle/>
          <a:p>
            <a:pPr eaLnBrk="1" hangingPunct="1"/>
            <a:r>
              <a:rPr lang="en-US" altLang="en-US"/>
              <a:t>© 2015 by Timothy K. Lund</a:t>
            </a:r>
          </a:p>
        </p:txBody>
      </p:sp>
    </p:spTree>
    <p:extLst>
      <p:ext uri="{BB962C8B-B14F-4D97-AF65-F5344CB8AC3E}">
        <p14:creationId xmlns:p14="http://schemas.microsoft.com/office/powerpoint/2010/main" val="24890289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txBox="1">
            <a:spLocks noGrp="1" noChangeArrowheads="1"/>
          </p:cNvSpPr>
          <p:nvPr/>
        </p:nvSpPr>
        <p:spPr bwMode="auto">
          <a:xfrm>
            <a:off x="3884613" y="8685213"/>
            <a:ext cx="2971800" cy="457200"/>
          </a:xfrm>
          <a:prstGeom prst="rect">
            <a:avLst/>
          </a:prstGeom>
          <a:noFill/>
          <a:ln>
            <a:miter lim="800000"/>
            <a:headEnd/>
            <a:tailEnd/>
          </a:ln>
          <a:extLst/>
        </p:spPr>
        <p:txBody>
          <a:bodyPr anchor="b"/>
          <a:lstStyle/>
          <a:p>
            <a:pPr algn="r">
              <a:defRPr/>
            </a:pPr>
            <a:fld id="{BC1372E6-2F6C-41DF-B298-EF90D2CC6E0E}" type="slidenum">
              <a:rPr lang="en-US" altLang="en-US" sz="1200">
                <a:cs typeface="+mn-cs"/>
              </a:rPr>
              <a:pPr algn="r">
                <a:defRPr/>
              </a:pPr>
              <a:t>22</a:t>
            </a:fld>
            <a:endParaRPr lang="en-US" altLang="en-US" sz="1200">
              <a:cs typeface="+mn-cs"/>
            </a:endParaRPr>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p:spPr>
        <p:txBody>
          <a:bodyPr/>
          <a:lstStyle/>
          <a:p>
            <a:pPr eaLnBrk="1" hangingPunct="1"/>
            <a:r>
              <a:rPr lang="en-US" altLang="en-US"/>
              <a:t>© 2015 by Timothy K. Lund</a:t>
            </a:r>
          </a:p>
        </p:txBody>
      </p:sp>
    </p:spTree>
    <p:extLst>
      <p:ext uri="{BB962C8B-B14F-4D97-AF65-F5344CB8AC3E}">
        <p14:creationId xmlns:p14="http://schemas.microsoft.com/office/powerpoint/2010/main" val="354542418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txBox="1">
            <a:spLocks noGrp="1" noChangeArrowheads="1"/>
          </p:cNvSpPr>
          <p:nvPr/>
        </p:nvSpPr>
        <p:spPr bwMode="auto">
          <a:xfrm>
            <a:off x="3884613" y="8685213"/>
            <a:ext cx="2971800" cy="457200"/>
          </a:xfrm>
          <a:prstGeom prst="rect">
            <a:avLst/>
          </a:prstGeom>
          <a:noFill/>
          <a:ln>
            <a:miter lim="800000"/>
            <a:headEnd/>
            <a:tailEnd/>
          </a:ln>
          <a:extLst/>
        </p:spPr>
        <p:txBody>
          <a:bodyPr anchor="b"/>
          <a:lstStyle/>
          <a:p>
            <a:pPr algn="r">
              <a:defRPr/>
            </a:pPr>
            <a:fld id="{068B77FD-BC23-45E5-A654-C53ACF89CEAE}" type="slidenum">
              <a:rPr lang="en-US" altLang="en-US" sz="1200">
                <a:cs typeface="+mn-cs"/>
              </a:rPr>
              <a:pPr algn="r">
                <a:defRPr/>
              </a:pPr>
              <a:t>23</a:t>
            </a:fld>
            <a:endParaRPr lang="en-US" altLang="en-US" sz="1200">
              <a:cs typeface="+mn-cs"/>
            </a:endParaRPr>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p:spPr>
        <p:txBody>
          <a:bodyPr/>
          <a:lstStyle/>
          <a:p>
            <a:pPr eaLnBrk="1" hangingPunct="1"/>
            <a:r>
              <a:rPr lang="en-US" altLang="en-US"/>
              <a:t>© 2015 by Timothy K. Lund</a:t>
            </a:r>
          </a:p>
        </p:txBody>
      </p:sp>
    </p:spTree>
    <p:extLst>
      <p:ext uri="{BB962C8B-B14F-4D97-AF65-F5344CB8AC3E}">
        <p14:creationId xmlns:p14="http://schemas.microsoft.com/office/powerpoint/2010/main" val="308154768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txBox="1">
            <a:spLocks noGrp="1" noChangeArrowheads="1"/>
          </p:cNvSpPr>
          <p:nvPr/>
        </p:nvSpPr>
        <p:spPr bwMode="auto">
          <a:xfrm>
            <a:off x="3884613" y="8685213"/>
            <a:ext cx="2971800" cy="457200"/>
          </a:xfrm>
          <a:prstGeom prst="rect">
            <a:avLst/>
          </a:prstGeom>
          <a:noFill/>
          <a:ln>
            <a:miter lim="800000"/>
            <a:headEnd/>
            <a:tailEnd/>
          </a:ln>
          <a:extLst/>
        </p:spPr>
        <p:txBody>
          <a:bodyPr anchor="b"/>
          <a:lstStyle/>
          <a:p>
            <a:pPr algn="r">
              <a:defRPr/>
            </a:pPr>
            <a:fld id="{ED7D4842-1902-4A7A-8F28-F248D4512EE7}" type="slidenum">
              <a:rPr lang="en-US" altLang="en-US" sz="1200">
                <a:cs typeface="+mn-cs"/>
              </a:rPr>
              <a:pPr algn="r">
                <a:defRPr/>
              </a:pPr>
              <a:t>24</a:t>
            </a:fld>
            <a:endParaRPr lang="en-US" altLang="en-US" sz="1200">
              <a:cs typeface="+mn-cs"/>
            </a:endParaRPr>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p:spPr>
        <p:txBody>
          <a:bodyPr/>
          <a:lstStyle/>
          <a:p>
            <a:pPr eaLnBrk="1" hangingPunct="1"/>
            <a:r>
              <a:rPr lang="en-US" altLang="en-US"/>
              <a:t>© 2015 by Timothy K. Lund</a:t>
            </a:r>
          </a:p>
        </p:txBody>
      </p:sp>
    </p:spTree>
    <p:extLst>
      <p:ext uri="{BB962C8B-B14F-4D97-AF65-F5344CB8AC3E}">
        <p14:creationId xmlns:p14="http://schemas.microsoft.com/office/powerpoint/2010/main" val="38265316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txBox="1">
            <a:spLocks noGrp="1" noChangeArrowheads="1"/>
          </p:cNvSpPr>
          <p:nvPr/>
        </p:nvSpPr>
        <p:spPr bwMode="auto">
          <a:xfrm>
            <a:off x="3884613" y="8685213"/>
            <a:ext cx="2971800" cy="457200"/>
          </a:xfrm>
          <a:prstGeom prst="rect">
            <a:avLst/>
          </a:prstGeom>
          <a:noFill/>
          <a:ln>
            <a:miter lim="800000"/>
            <a:headEnd/>
            <a:tailEnd/>
          </a:ln>
          <a:extLst/>
        </p:spPr>
        <p:txBody>
          <a:bodyPr anchor="b"/>
          <a:lstStyle/>
          <a:p>
            <a:pPr algn="r">
              <a:defRPr/>
            </a:pPr>
            <a:fld id="{77478568-7C54-4424-B0BC-98C280EB8248}" type="slidenum">
              <a:rPr lang="en-US" altLang="en-US" sz="1200">
                <a:cs typeface="+mn-cs"/>
              </a:rPr>
              <a:pPr algn="r">
                <a:defRPr/>
              </a:pPr>
              <a:t>25</a:t>
            </a:fld>
            <a:endParaRPr lang="en-US" altLang="en-US" sz="1200">
              <a:cs typeface="+mn-cs"/>
            </a:endParaRPr>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p:spPr>
        <p:txBody>
          <a:bodyPr/>
          <a:lstStyle/>
          <a:p>
            <a:pPr eaLnBrk="1" hangingPunct="1"/>
            <a:r>
              <a:rPr lang="en-US" altLang="en-US"/>
              <a:t>© 2015 by Timothy K. Lund</a:t>
            </a:r>
          </a:p>
        </p:txBody>
      </p:sp>
    </p:spTree>
    <p:extLst>
      <p:ext uri="{BB962C8B-B14F-4D97-AF65-F5344CB8AC3E}">
        <p14:creationId xmlns:p14="http://schemas.microsoft.com/office/powerpoint/2010/main" val="223239089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txBox="1">
            <a:spLocks noGrp="1" noChangeArrowheads="1"/>
          </p:cNvSpPr>
          <p:nvPr/>
        </p:nvSpPr>
        <p:spPr bwMode="auto">
          <a:xfrm>
            <a:off x="3884613" y="8685213"/>
            <a:ext cx="2971800" cy="457200"/>
          </a:xfrm>
          <a:prstGeom prst="rect">
            <a:avLst/>
          </a:prstGeom>
          <a:noFill/>
          <a:ln>
            <a:miter lim="800000"/>
            <a:headEnd/>
            <a:tailEnd/>
          </a:ln>
          <a:extLst/>
        </p:spPr>
        <p:txBody>
          <a:bodyPr anchor="b"/>
          <a:lstStyle/>
          <a:p>
            <a:pPr algn="r">
              <a:defRPr/>
            </a:pPr>
            <a:fld id="{17138A78-9A45-4BEA-959D-852C0A7D181D}" type="slidenum">
              <a:rPr lang="en-US" altLang="en-US" sz="1200">
                <a:cs typeface="+mn-cs"/>
              </a:rPr>
              <a:pPr algn="r">
                <a:defRPr/>
              </a:pPr>
              <a:t>26</a:t>
            </a:fld>
            <a:endParaRPr lang="en-US" altLang="en-US" sz="1200">
              <a:cs typeface="+mn-cs"/>
            </a:endParaRPr>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p:spPr>
        <p:txBody>
          <a:bodyPr/>
          <a:lstStyle/>
          <a:p>
            <a:pPr eaLnBrk="1" hangingPunct="1"/>
            <a:r>
              <a:rPr lang="en-US" altLang="en-US"/>
              <a:t>© 2015 by Timothy K. Lund</a:t>
            </a:r>
          </a:p>
        </p:txBody>
      </p:sp>
    </p:spTree>
    <p:extLst>
      <p:ext uri="{BB962C8B-B14F-4D97-AF65-F5344CB8AC3E}">
        <p14:creationId xmlns:p14="http://schemas.microsoft.com/office/powerpoint/2010/main" val="302126001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txBox="1">
            <a:spLocks noGrp="1" noChangeArrowheads="1"/>
          </p:cNvSpPr>
          <p:nvPr/>
        </p:nvSpPr>
        <p:spPr bwMode="auto">
          <a:xfrm>
            <a:off x="3884613" y="8685213"/>
            <a:ext cx="2971800" cy="457200"/>
          </a:xfrm>
          <a:prstGeom prst="rect">
            <a:avLst/>
          </a:prstGeom>
          <a:noFill/>
          <a:ln>
            <a:miter lim="800000"/>
            <a:headEnd/>
            <a:tailEnd/>
          </a:ln>
          <a:extLst/>
        </p:spPr>
        <p:txBody>
          <a:bodyPr anchor="b"/>
          <a:lstStyle/>
          <a:p>
            <a:pPr algn="r">
              <a:defRPr/>
            </a:pPr>
            <a:fld id="{5CB3AA4D-6ED0-4A79-8496-4F2BED6C4192}" type="slidenum">
              <a:rPr lang="en-US" altLang="en-US" sz="1200">
                <a:cs typeface="+mn-cs"/>
              </a:rPr>
              <a:pPr algn="r">
                <a:defRPr/>
              </a:pPr>
              <a:t>27</a:t>
            </a:fld>
            <a:endParaRPr lang="en-US" altLang="en-US" sz="1200">
              <a:cs typeface="+mn-cs"/>
            </a:endParaRPr>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p:spPr>
        <p:txBody>
          <a:bodyPr/>
          <a:lstStyle/>
          <a:p>
            <a:pPr eaLnBrk="1" hangingPunct="1"/>
            <a:r>
              <a:rPr lang="en-US" altLang="en-US"/>
              <a:t>© 2015 by Timothy K. Lund</a:t>
            </a:r>
          </a:p>
        </p:txBody>
      </p:sp>
    </p:spTree>
    <p:extLst>
      <p:ext uri="{BB962C8B-B14F-4D97-AF65-F5344CB8AC3E}">
        <p14:creationId xmlns:p14="http://schemas.microsoft.com/office/powerpoint/2010/main" val="185013886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6201BD1-D450-4EE5-8A0A-F3D374B410DC}" type="slidenum">
              <a:rPr lang="en-US"/>
              <a:pPr/>
              <a:t>28</a:t>
            </a:fld>
            <a:endParaRPr lang="en-US"/>
          </a:p>
        </p:txBody>
      </p:sp>
      <p:sp>
        <p:nvSpPr>
          <p:cNvPr id="1221634" name="Rectangle 2"/>
          <p:cNvSpPr>
            <a:spLocks noGrp="1" noRot="1" noChangeAspect="1" noChangeArrowheads="1" noTextEdit="1"/>
          </p:cNvSpPr>
          <p:nvPr>
            <p:ph type="sldImg"/>
          </p:nvPr>
        </p:nvSpPr>
        <p:spPr>
          <a:ln/>
        </p:spPr>
      </p:sp>
      <p:sp>
        <p:nvSpPr>
          <p:cNvPr id="1221635" name="Rectangle 3"/>
          <p:cNvSpPr>
            <a:spLocks noGrp="1" noChangeArrowheads="1"/>
          </p:cNvSpPr>
          <p:nvPr>
            <p:ph type="body" idx="1"/>
          </p:nvPr>
        </p:nvSpPr>
        <p:spPr/>
        <p:txBody>
          <a:bodyPr/>
          <a:lstStyle/>
          <a:p>
            <a:r>
              <a:rPr lang="en-US" dirty="0"/>
              <a:t>© 2015 by Timothy K. Lund</a:t>
            </a:r>
          </a:p>
        </p:txBody>
      </p:sp>
    </p:spTree>
    <p:extLst>
      <p:ext uri="{BB962C8B-B14F-4D97-AF65-F5344CB8AC3E}">
        <p14:creationId xmlns:p14="http://schemas.microsoft.com/office/powerpoint/2010/main" val="371503985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486BD90-19C1-4D7E-8B31-11DE4A529D9D}" type="slidenum">
              <a:rPr lang="en-US"/>
              <a:pPr/>
              <a:t>29</a:t>
            </a:fld>
            <a:endParaRPr lang="en-US"/>
          </a:p>
        </p:txBody>
      </p:sp>
      <p:sp>
        <p:nvSpPr>
          <p:cNvPr id="1223682" name="Rectangle 2"/>
          <p:cNvSpPr>
            <a:spLocks noGrp="1" noRot="1" noChangeAspect="1" noChangeArrowheads="1" noTextEdit="1"/>
          </p:cNvSpPr>
          <p:nvPr>
            <p:ph type="sldImg"/>
          </p:nvPr>
        </p:nvSpPr>
        <p:spPr>
          <a:ln/>
        </p:spPr>
      </p:sp>
      <p:sp>
        <p:nvSpPr>
          <p:cNvPr id="1223683" name="Rectangle 3"/>
          <p:cNvSpPr>
            <a:spLocks noGrp="1" noChangeArrowheads="1"/>
          </p:cNvSpPr>
          <p:nvPr>
            <p:ph type="body" idx="1"/>
          </p:nvPr>
        </p:nvSpPr>
        <p:spPr/>
        <p:txBody>
          <a:bodyPr/>
          <a:lstStyle/>
          <a:p>
            <a:r>
              <a:rPr lang="en-US" dirty="0"/>
              <a:t>© 2015 by Timothy K. Lund</a:t>
            </a:r>
          </a:p>
        </p:txBody>
      </p:sp>
    </p:spTree>
    <p:extLst>
      <p:ext uri="{BB962C8B-B14F-4D97-AF65-F5344CB8AC3E}">
        <p14:creationId xmlns:p14="http://schemas.microsoft.com/office/powerpoint/2010/main" val="39640344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txBox="1">
            <a:spLocks noGrp="1" noChangeArrowheads="1"/>
          </p:cNvSpPr>
          <p:nvPr/>
        </p:nvSpPr>
        <p:spPr bwMode="auto">
          <a:xfrm>
            <a:off x="3884613" y="8685213"/>
            <a:ext cx="2971800" cy="457200"/>
          </a:xfrm>
          <a:prstGeom prst="rect">
            <a:avLst/>
          </a:prstGeom>
          <a:noFill/>
          <a:ln>
            <a:miter lim="800000"/>
            <a:headEnd/>
            <a:tailEnd/>
          </a:ln>
          <a:extLst/>
        </p:spPr>
        <p:txBody>
          <a:bodyPr anchor="b"/>
          <a:lstStyle/>
          <a:p>
            <a:pPr algn="r">
              <a:defRPr/>
            </a:pPr>
            <a:fld id="{3D004A49-6001-41B1-9DB9-8E2F885296A9}" type="slidenum">
              <a:rPr lang="en-US" altLang="en-US" sz="1200">
                <a:cs typeface="+mn-cs"/>
              </a:rPr>
              <a:pPr algn="r">
                <a:defRPr/>
              </a:pPr>
              <a:t>3</a:t>
            </a:fld>
            <a:endParaRPr lang="en-US" altLang="en-US" sz="1200">
              <a:cs typeface="+mn-cs"/>
            </a:endParaRPr>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p:spPr>
        <p:txBody>
          <a:bodyPr/>
          <a:lstStyle/>
          <a:p>
            <a:pPr eaLnBrk="1" hangingPunct="1"/>
            <a:r>
              <a:rPr lang="en-US" altLang="en-US" smtClean="0"/>
              <a:t>© 2015 by Timothy K. Lund</a:t>
            </a:r>
          </a:p>
        </p:txBody>
      </p:sp>
    </p:spTree>
    <p:extLst>
      <p:ext uri="{BB962C8B-B14F-4D97-AF65-F5344CB8AC3E}">
        <p14:creationId xmlns:p14="http://schemas.microsoft.com/office/powerpoint/2010/main" val="256097130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43042A-B7AF-40F3-AD17-7887C8DF69DB}" type="slidenum">
              <a:rPr lang="en-US"/>
              <a:pPr/>
              <a:t>30</a:t>
            </a:fld>
            <a:endParaRPr lang="en-US"/>
          </a:p>
        </p:txBody>
      </p:sp>
      <p:sp>
        <p:nvSpPr>
          <p:cNvPr id="1225730" name="Rectangle 2"/>
          <p:cNvSpPr>
            <a:spLocks noGrp="1" noRot="1" noChangeAspect="1" noChangeArrowheads="1" noTextEdit="1"/>
          </p:cNvSpPr>
          <p:nvPr>
            <p:ph type="sldImg"/>
          </p:nvPr>
        </p:nvSpPr>
        <p:spPr>
          <a:ln/>
        </p:spPr>
      </p:sp>
      <p:sp>
        <p:nvSpPr>
          <p:cNvPr id="1225731" name="Rectangle 3"/>
          <p:cNvSpPr>
            <a:spLocks noGrp="1" noChangeArrowheads="1"/>
          </p:cNvSpPr>
          <p:nvPr>
            <p:ph type="body" idx="1"/>
          </p:nvPr>
        </p:nvSpPr>
        <p:spPr/>
        <p:txBody>
          <a:bodyPr/>
          <a:lstStyle/>
          <a:p>
            <a:r>
              <a:rPr lang="en-US" dirty="0"/>
              <a:t>© 2015 by Timothy K. Lund</a:t>
            </a:r>
          </a:p>
        </p:txBody>
      </p:sp>
    </p:spTree>
    <p:extLst>
      <p:ext uri="{BB962C8B-B14F-4D97-AF65-F5344CB8AC3E}">
        <p14:creationId xmlns:p14="http://schemas.microsoft.com/office/powerpoint/2010/main" val="217880443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868154-75A0-4FBB-8A72-41E144910E3D}" type="slidenum">
              <a:rPr lang="en-US"/>
              <a:pPr/>
              <a:t>31</a:t>
            </a:fld>
            <a:endParaRPr lang="en-US"/>
          </a:p>
        </p:txBody>
      </p:sp>
      <p:sp>
        <p:nvSpPr>
          <p:cNvPr id="1227778" name="Rectangle 2"/>
          <p:cNvSpPr>
            <a:spLocks noGrp="1" noRot="1" noChangeAspect="1" noChangeArrowheads="1" noTextEdit="1"/>
          </p:cNvSpPr>
          <p:nvPr>
            <p:ph type="sldImg"/>
          </p:nvPr>
        </p:nvSpPr>
        <p:spPr>
          <a:ln/>
        </p:spPr>
      </p:sp>
      <p:sp>
        <p:nvSpPr>
          <p:cNvPr id="1227779" name="Rectangle 3"/>
          <p:cNvSpPr>
            <a:spLocks noGrp="1" noChangeArrowheads="1"/>
          </p:cNvSpPr>
          <p:nvPr>
            <p:ph type="body" idx="1"/>
          </p:nvPr>
        </p:nvSpPr>
        <p:spPr/>
        <p:txBody>
          <a:bodyPr/>
          <a:lstStyle/>
          <a:p>
            <a:r>
              <a:rPr lang="en-US" dirty="0"/>
              <a:t>© 2015 by Timothy K. Lund</a:t>
            </a:r>
          </a:p>
        </p:txBody>
      </p:sp>
    </p:spTree>
    <p:extLst>
      <p:ext uri="{BB962C8B-B14F-4D97-AF65-F5344CB8AC3E}">
        <p14:creationId xmlns:p14="http://schemas.microsoft.com/office/powerpoint/2010/main" val="127145281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7281331-A5BC-4ABA-9BA9-B897CCD01B62}" type="slidenum">
              <a:rPr lang="en-US"/>
              <a:pPr/>
              <a:t>32</a:t>
            </a:fld>
            <a:endParaRPr lang="en-US"/>
          </a:p>
        </p:txBody>
      </p:sp>
      <p:sp>
        <p:nvSpPr>
          <p:cNvPr id="1229826" name="Rectangle 2"/>
          <p:cNvSpPr>
            <a:spLocks noGrp="1" noRot="1" noChangeAspect="1" noChangeArrowheads="1" noTextEdit="1"/>
          </p:cNvSpPr>
          <p:nvPr>
            <p:ph type="sldImg"/>
          </p:nvPr>
        </p:nvSpPr>
        <p:spPr>
          <a:ln/>
        </p:spPr>
      </p:sp>
      <p:sp>
        <p:nvSpPr>
          <p:cNvPr id="1229827" name="Rectangle 3"/>
          <p:cNvSpPr>
            <a:spLocks noGrp="1" noChangeArrowheads="1"/>
          </p:cNvSpPr>
          <p:nvPr>
            <p:ph type="body" idx="1"/>
          </p:nvPr>
        </p:nvSpPr>
        <p:spPr/>
        <p:txBody>
          <a:bodyPr/>
          <a:lstStyle/>
          <a:p>
            <a:r>
              <a:rPr lang="en-US" dirty="0"/>
              <a:t>© 2015 by Timothy K. Lund</a:t>
            </a:r>
          </a:p>
        </p:txBody>
      </p:sp>
    </p:spTree>
    <p:extLst>
      <p:ext uri="{BB962C8B-B14F-4D97-AF65-F5344CB8AC3E}">
        <p14:creationId xmlns:p14="http://schemas.microsoft.com/office/powerpoint/2010/main" val="144017626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E0DD13C-F65D-4F4B-BA02-9D1F8236F418}" type="slidenum">
              <a:rPr lang="en-US"/>
              <a:pPr/>
              <a:t>33</a:t>
            </a:fld>
            <a:endParaRPr lang="en-US"/>
          </a:p>
        </p:txBody>
      </p:sp>
      <p:sp>
        <p:nvSpPr>
          <p:cNvPr id="1231874" name="Rectangle 2"/>
          <p:cNvSpPr>
            <a:spLocks noGrp="1" noRot="1" noChangeAspect="1" noChangeArrowheads="1" noTextEdit="1"/>
          </p:cNvSpPr>
          <p:nvPr>
            <p:ph type="sldImg"/>
          </p:nvPr>
        </p:nvSpPr>
        <p:spPr>
          <a:ln/>
        </p:spPr>
      </p:sp>
      <p:sp>
        <p:nvSpPr>
          <p:cNvPr id="1231875" name="Rectangle 3"/>
          <p:cNvSpPr>
            <a:spLocks noGrp="1" noChangeArrowheads="1"/>
          </p:cNvSpPr>
          <p:nvPr>
            <p:ph type="body" idx="1"/>
          </p:nvPr>
        </p:nvSpPr>
        <p:spPr/>
        <p:txBody>
          <a:bodyPr/>
          <a:lstStyle/>
          <a:p>
            <a:r>
              <a:rPr lang="en-US" dirty="0"/>
              <a:t>© 2015 by Timothy K. Lund</a:t>
            </a:r>
          </a:p>
        </p:txBody>
      </p:sp>
    </p:spTree>
    <p:extLst>
      <p:ext uri="{BB962C8B-B14F-4D97-AF65-F5344CB8AC3E}">
        <p14:creationId xmlns:p14="http://schemas.microsoft.com/office/powerpoint/2010/main" val="366459074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74C0766-D4F0-400F-B98D-26525ABD18D9}" type="slidenum">
              <a:rPr lang="en-US"/>
              <a:pPr/>
              <a:t>34</a:t>
            </a:fld>
            <a:endParaRPr lang="en-US"/>
          </a:p>
        </p:txBody>
      </p:sp>
      <p:sp>
        <p:nvSpPr>
          <p:cNvPr id="1233922" name="Rectangle 2"/>
          <p:cNvSpPr>
            <a:spLocks noGrp="1" noRot="1" noChangeAspect="1" noChangeArrowheads="1" noTextEdit="1"/>
          </p:cNvSpPr>
          <p:nvPr>
            <p:ph type="sldImg"/>
          </p:nvPr>
        </p:nvSpPr>
        <p:spPr>
          <a:ln/>
        </p:spPr>
      </p:sp>
      <p:sp>
        <p:nvSpPr>
          <p:cNvPr id="1233923" name="Rectangle 3"/>
          <p:cNvSpPr>
            <a:spLocks noGrp="1" noChangeArrowheads="1"/>
          </p:cNvSpPr>
          <p:nvPr>
            <p:ph type="body" idx="1"/>
          </p:nvPr>
        </p:nvSpPr>
        <p:spPr/>
        <p:txBody>
          <a:bodyPr/>
          <a:lstStyle/>
          <a:p>
            <a:r>
              <a:rPr lang="en-US" dirty="0"/>
              <a:t>© 2015 by Timothy K. Lund</a:t>
            </a:r>
          </a:p>
        </p:txBody>
      </p:sp>
    </p:spTree>
    <p:extLst>
      <p:ext uri="{BB962C8B-B14F-4D97-AF65-F5344CB8AC3E}">
        <p14:creationId xmlns:p14="http://schemas.microsoft.com/office/powerpoint/2010/main" val="420038450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txBox="1">
            <a:spLocks noGrp="1" noChangeArrowheads="1"/>
          </p:cNvSpPr>
          <p:nvPr/>
        </p:nvSpPr>
        <p:spPr bwMode="auto">
          <a:xfrm>
            <a:off x="3884613" y="8685213"/>
            <a:ext cx="2971800" cy="457200"/>
          </a:xfrm>
          <a:prstGeom prst="rect">
            <a:avLst/>
          </a:prstGeom>
          <a:noFill/>
          <a:ln>
            <a:miter lim="800000"/>
            <a:headEnd/>
            <a:tailEnd/>
          </a:ln>
          <a:extLst/>
        </p:spPr>
        <p:txBody>
          <a:bodyPr anchor="b"/>
          <a:lstStyle/>
          <a:p>
            <a:pPr algn="r">
              <a:defRPr/>
            </a:pPr>
            <a:fld id="{0EA977E6-A38D-435C-97D5-E473244C21FA}" type="slidenum">
              <a:rPr lang="en-US" altLang="en-US" sz="1200">
                <a:cs typeface="+mn-cs"/>
              </a:rPr>
              <a:pPr algn="r">
                <a:defRPr/>
              </a:pPr>
              <a:t>35</a:t>
            </a:fld>
            <a:endParaRPr lang="en-US" altLang="en-US" sz="1200">
              <a:cs typeface="+mn-cs"/>
            </a:endParaRPr>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p:spPr>
        <p:txBody>
          <a:bodyPr/>
          <a:lstStyle/>
          <a:p>
            <a:pPr eaLnBrk="1" hangingPunct="1"/>
            <a:r>
              <a:rPr lang="en-US" altLang="en-US"/>
              <a:t>© 2015 by Timothy K. Lund</a:t>
            </a:r>
          </a:p>
        </p:txBody>
      </p:sp>
    </p:spTree>
    <p:extLst>
      <p:ext uri="{BB962C8B-B14F-4D97-AF65-F5344CB8AC3E}">
        <p14:creationId xmlns:p14="http://schemas.microsoft.com/office/powerpoint/2010/main" val="40459737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txBox="1">
            <a:spLocks noGrp="1" noChangeArrowheads="1"/>
          </p:cNvSpPr>
          <p:nvPr/>
        </p:nvSpPr>
        <p:spPr bwMode="auto">
          <a:xfrm>
            <a:off x="3884613" y="8685213"/>
            <a:ext cx="2971800" cy="457200"/>
          </a:xfrm>
          <a:prstGeom prst="rect">
            <a:avLst/>
          </a:prstGeom>
          <a:noFill/>
          <a:ln>
            <a:miter lim="800000"/>
            <a:headEnd/>
            <a:tailEnd/>
          </a:ln>
          <a:extLst/>
        </p:spPr>
        <p:txBody>
          <a:bodyPr anchor="b"/>
          <a:lstStyle/>
          <a:p>
            <a:pPr algn="r">
              <a:defRPr/>
            </a:pPr>
            <a:fld id="{736138FA-12D9-4536-A472-698D99D28F81}" type="slidenum">
              <a:rPr lang="en-US" altLang="en-US" sz="1200">
                <a:cs typeface="+mn-cs"/>
              </a:rPr>
              <a:pPr algn="r">
                <a:defRPr/>
              </a:pPr>
              <a:t>36</a:t>
            </a:fld>
            <a:endParaRPr lang="en-US" altLang="en-US" sz="1200">
              <a:cs typeface="+mn-cs"/>
            </a:endParaRPr>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p:spPr>
        <p:txBody>
          <a:bodyPr/>
          <a:lstStyle/>
          <a:p>
            <a:pPr eaLnBrk="1" hangingPunct="1"/>
            <a:r>
              <a:rPr lang="en-US" altLang="en-US"/>
              <a:t>© 2015 by Timothy K. Lund</a:t>
            </a:r>
          </a:p>
        </p:txBody>
      </p:sp>
    </p:spTree>
    <p:extLst>
      <p:ext uri="{BB962C8B-B14F-4D97-AF65-F5344CB8AC3E}">
        <p14:creationId xmlns:p14="http://schemas.microsoft.com/office/powerpoint/2010/main" val="425256527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txBox="1">
            <a:spLocks noGrp="1" noChangeArrowheads="1"/>
          </p:cNvSpPr>
          <p:nvPr/>
        </p:nvSpPr>
        <p:spPr bwMode="auto">
          <a:xfrm>
            <a:off x="3884613" y="8685213"/>
            <a:ext cx="2971800" cy="457200"/>
          </a:xfrm>
          <a:prstGeom prst="rect">
            <a:avLst/>
          </a:prstGeom>
          <a:noFill/>
          <a:ln>
            <a:miter lim="800000"/>
            <a:headEnd/>
            <a:tailEnd/>
          </a:ln>
          <a:extLst/>
        </p:spPr>
        <p:txBody>
          <a:bodyPr anchor="b"/>
          <a:lstStyle/>
          <a:p>
            <a:pPr algn="r">
              <a:defRPr/>
            </a:pPr>
            <a:fld id="{680C3A3F-4F15-4F6D-BB51-27103C424571}" type="slidenum">
              <a:rPr lang="en-US" altLang="en-US" sz="1200">
                <a:cs typeface="+mn-cs"/>
              </a:rPr>
              <a:pPr algn="r">
                <a:defRPr/>
              </a:pPr>
              <a:t>37</a:t>
            </a:fld>
            <a:endParaRPr lang="en-US" altLang="en-US" sz="1200">
              <a:cs typeface="+mn-cs"/>
            </a:endParaRPr>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a:lstStyle/>
          <a:p>
            <a:pPr eaLnBrk="1" hangingPunct="1"/>
            <a:r>
              <a:rPr lang="en-US" altLang="en-US"/>
              <a:t>© 2015 by Timothy K. Lund</a:t>
            </a:r>
          </a:p>
        </p:txBody>
      </p:sp>
    </p:spTree>
    <p:extLst>
      <p:ext uri="{BB962C8B-B14F-4D97-AF65-F5344CB8AC3E}">
        <p14:creationId xmlns:p14="http://schemas.microsoft.com/office/powerpoint/2010/main" val="134868000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txBox="1">
            <a:spLocks noGrp="1" noChangeArrowheads="1"/>
          </p:cNvSpPr>
          <p:nvPr/>
        </p:nvSpPr>
        <p:spPr bwMode="auto">
          <a:xfrm>
            <a:off x="3884613" y="8685213"/>
            <a:ext cx="2971800" cy="457200"/>
          </a:xfrm>
          <a:prstGeom prst="rect">
            <a:avLst/>
          </a:prstGeom>
          <a:noFill/>
          <a:ln>
            <a:miter lim="800000"/>
            <a:headEnd/>
            <a:tailEnd/>
          </a:ln>
          <a:extLst/>
        </p:spPr>
        <p:txBody>
          <a:bodyPr anchor="b"/>
          <a:lstStyle/>
          <a:p>
            <a:pPr algn="r">
              <a:defRPr/>
            </a:pPr>
            <a:fld id="{87330535-C188-4F85-B57C-D8106F722561}" type="slidenum">
              <a:rPr lang="en-US" altLang="en-US" sz="1200">
                <a:cs typeface="+mn-cs"/>
              </a:rPr>
              <a:pPr algn="r">
                <a:defRPr/>
              </a:pPr>
              <a:t>38</a:t>
            </a:fld>
            <a:endParaRPr lang="en-US" altLang="en-US" sz="1200">
              <a:cs typeface="+mn-cs"/>
            </a:endParaRP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p:spPr>
        <p:txBody>
          <a:bodyPr/>
          <a:lstStyle/>
          <a:p>
            <a:pPr eaLnBrk="1" hangingPunct="1"/>
            <a:r>
              <a:rPr lang="en-US" altLang="en-US"/>
              <a:t>© 2015 by Timothy K. Lund</a:t>
            </a:r>
          </a:p>
        </p:txBody>
      </p:sp>
    </p:spTree>
    <p:extLst>
      <p:ext uri="{BB962C8B-B14F-4D97-AF65-F5344CB8AC3E}">
        <p14:creationId xmlns:p14="http://schemas.microsoft.com/office/powerpoint/2010/main" val="308875219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txBox="1">
            <a:spLocks noGrp="1" noChangeArrowheads="1"/>
          </p:cNvSpPr>
          <p:nvPr/>
        </p:nvSpPr>
        <p:spPr bwMode="auto">
          <a:xfrm>
            <a:off x="3884613" y="8685213"/>
            <a:ext cx="2971800" cy="457200"/>
          </a:xfrm>
          <a:prstGeom prst="rect">
            <a:avLst/>
          </a:prstGeom>
          <a:noFill/>
          <a:ln>
            <a:miter lim="800000"/>
            <a:headEnd/>
            <a:tailEnd/>
          </a:ln>
          <a:extLst/>
        </p:spPr>
        <p:txBody>
          <a:bodyPr anchor="b"/>
          <a:lstStyle/>
          <a:p>
            <a:pPr algn="r">
              <a:defRPr/>
            </a:pPr>
            <a:fld id="{9428AF12-D4D2-4DF1-A459-41008561DE4A}" type="slidenum">
              <a:rPr lang="en-US" altLang="en-US" sz="1200">
                <a:cs typeface="+mn-cs"/>
              </a:rPr>
              <a:pPr algn="r">
                <a:defRPr/>
              </a:pPr>
              <a:t>39</a:t>
            </a:fld>
            <a:endParaRPr lang="en-US" altLang="en-US" sz="1200">
              <a:cs typeface="+mn-cs"/>
            </a:endParaRPr>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p:spPr>
        <p:txBody>
          <a:bodyPr/>
          <a:lstStyle/>
          <a:p>
            <a:pPr eaLnBrk="1" hangingPunct="1"/>
            <a:r>
              <a:rPr lang="en-US" altLang="en-US"/>
              <a:t>© 2015 by Timothy K. Lund</a:t>
            </a:r>
          </a:p>
        </p:txBody>
      </p:sp>
    </p:spTree>
    <p:extLst>
      <p:ext uri="{BB962C8B-B14F-4D97-AF65-F5344CB8AC3E}">
        <p14:creationId xmlns:p14="http://schemas.microsoft.com/office/powerpoint/2010/main" val="18059219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txBox="1">
            <a:spLocks noGrp="1" noChangeArrowheads="1"/>
          </p:cNvSpPr>
          <p:nvPr/>
        </p:nvSpPr>
        <p:spPr bwMode="auto">
          <a:xfrm>
            <a:off x="3884613" y="8685213"/>
            <a:ext cx="2971800" cy="457200"/>
          </a:xfrm>
          <a:prstGeom prst="rect">
            <a:avLst/>
          </a:prstGeom>
          <a:noFill/>
          <a:ln>
            <a:miter lim="800000"/>
            <a:headEnd/>
            <a:tailEnd/>
          </a:ln>
          <a:extLst/>
        </p:spPr>
        <p:txBody>
          <a:bodyPr anchor="b"/>
          <a:lstStyle/>
          <a:p>
            <a:pPr algn="r">
              <a:defRPr/>
            </a:pPr>
            <a:fld id="{9155810D-9756-4953-987A-B71BA12F3E1F}" type="slidenum">
              <a:rPr lang="en-US" altLang="en-US" sz="1200">
                <a:cs typeface="+mn-cs"/>
              </a:rPr>
              <a:pPr algn="r">
                <a:defRPr/>
              </a:pPr>
              <a:t>4</a:t>
            </a:fld>
            <a:endParaRPr lang="en-US" altLang="en-US" sz="1200">
              <a:cs typeface="+mn-cs"/>
            </a:endParaRPr>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p:spPr>
        <p:txBody>
          <a:bodyPr/>
          <a:lstStyle/>
          <a:p>
            <a:pPr eaLnBrk="1" hangingPunct="1"/>
            <a:r>
              <a:rPr lang="en-US" altLang="en-US" smtClean="0"/>
              <a:t>© 2015 by Timothy K. Lund</a:t>
            </a:r>
          </a:p>
        </p:txBody>
      </p:sp>
    </p:spTree>
    <p:extLst>
      <p:ext uri="{BB962C8B-B14F-4D97-AF65-F5344CB8AC3E}">
        <p14:creationId xmlns:p14="http://schemas.microsoft.com/office/powerpoint/2010/main" val="348831763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txBox="1">
            <a:spLocks noGrp="1" noChangeArrowheads="1"/>
          </p:cNvSpPr>
          <p:nvPr/>
        </p:nvSpPr>
        <p:spPr bwMode="auto">
          <a:xfrm>
            <a:off x="3884613" y="8685213"/>
            <a:ext cx="2971800" cy="457200"/>
          </a:xfrm>
          <a:prstGeom prst="rect">
            <a:avLst/>
          </a:prstGeom>
          <a:noFill/>
          <a:ln>
            <a:miter lim="800000"/>
            <a:headEnd/>
            <a:tailEnd/>
          </a:ln>
          <a:extLst/>
        </p:spPr>
        <p:txBody>
          <a:bodyPr anchor="b"/>
          <a:lstStyle/>
          <a:p>
            <a:pPr algn="r">
              <a:defRPr/>
            </a:pPr>
            <a:fld id="{BDA6CFBF-B4A6-4E5E-8D93-95C08FEAD8EF}" type="slidenum">
              <a:rPr lang="en-US" altLang="en-US" sz="1200">
                <a:cs typeface="+mn-cs"/>
              </a:rPr>
              <a:pPr algn="r">
                <a:defRPr/>
              </a:pPr>
              <a:t>40</a:t>
            </a:fld>
            <a:endParaRPr lang="en-US" altLang="en-US" sz="1200">
              <a:cs typeface="+mn-cs"/>
            </a:endParaRPr>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p:spPr>
        <p:txBody>
          <a:bodyPr/>
          <a:lstStyle/>
          <a:p>
            <a:pPr eaLnBrk="1" hangingPunct="1"/>
            <a:r>
              <a:rPr lang="en-US" altLang="en-US"/>
              <a:t>© 2015 by Timothy K. Lund</a:t>
            </a:r>
          </a:p>
        </p:txBody>
      </p:sp>
    </p:spTree>
    <p:extLst>
      <p:ext uri="{BB962C8B-B14F-4D97-AF65-F5344CB8AC3E}">
        <p14:creationId xmlns:p14="http://schemas.microsoft.com/office/powerpoint/2010/main" val="81064905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txBox="1">
            <a:spLocks noGrp="1" noChangeArrowheads="1"/>
          </p:cNvSpPr>
          <p:nvPr/>
        </p:nvSpPr>
        <p:spPr bwMode="auto">
          <a:xfrm>
            <a:off x="3884613" y="8685213"/>
            <a:ext cx="2971800" cy="457200"/>
          </a:xfrm>
          <a:prstGeom prst="rect">
            <a:avLst/>
          </a:prstGeom>
          <a:noFill/>
          <a:ln>
            <a:miter lim="800000"/>
            <a:headEnd/>
            <a:tailEnd/>
          </a:ln>
          <a:extLst/>
        </p:spPr>
        <p:txBody>
          <a:bodyPr anchor="b"/>
          <a:lstStyle/>
          <a:p>
            <a:pPr algn="r">
              <a:defRPr/>
            </a:pPr>
            <a:fld id="{D62F7009-90B7-49E4-8AA8-CF4C48179337}" type="slidenum">
              <a:rPr lang="en-US" altLang="en-US" sz="1200">
                <a:cs typeface="+mn-cs"/>
              </a:rPr>
              <a:pPr algn="r">
                <a:defRPr/>
              </a:pPr>
              <a:t>41</a:t>
            </a:fld>
            <a:endParaRPr lang="en-US" altLang="en-US" sz="1200">
              <a:cs typeface="+mn-cs"/>
            </a:endParaRPr>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p:spPr>
        <p:txBody>
          <a:bodyPr/>
          <a:lstStyle/>
          <a:p>
            <a:pPr eaLnBrk="1" hangingPunct="1"/>
            <a:r>
              <a:rPr lang="en-US" altLang="en-US"/>
              <a:t>© 2015 by Timothy K. Lund</a:t>
            </a:r>
          </a:p>
        </p:txBody>
      </p:sp>
    </p:spTree>
    <p:extLst>
      <p:ext uri="{BB962C8B-B14F-4D97-AF65-F5344CB8AC3E}">
        <p14:creationId xmlns:p14="http://schemas.microsoft.com/office/powerpoint/2010/main" val="297084561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txBox="1">
            <a:spLocks noGrp="1" noChangeArrowheads="1"/>
          </p:cNvSpPr>
          <p:nvPr/>
        </p:nvSpPr>
        <p:spPr bwMode="auto">
          <a:xfrm>
            <a:off x="3884613" y="8685213"/>
            <a:ext cx="2971800" cy="457200"/>
          </a:xfrm>
          <a:prstGeom prst="rect">
            <a:avLst/>
          </a:prstGeom>
          <a:noFill/>
          <a:ln>
            <a:miter lim="800000"/>
            <a:headEnd/>
            <a:tailEnd/>
          </a:ln>
          <a:extLst/>
        </p:spPr>
        <p:txBody>
          <a:bodyPr anchor="b"/>
          <a:lstStyle/>
          <a:p>
            <a:pPr algn="r">
              <a:defRPr/>
            </a:pPr>
            <a:fld id="{6E87757E-7A62-42AA-A408-1ADD2F4417D3}" type="slidenum">
              <a:rPr lang="en-US" altLang="en-US" sz="1200">
                <a:cs typeface="+mn-cs"/>
              </a:rPr>
              <a:pPr algn="r">
                <a:defRPr/>
              </a:pPr>
              <a:t>42</a:t>
            </a:fld>
            <a:endParaRPr lang="en-US" altLang="en-US" sz="1200">
              <a:cs typeface="+mn-cs"/>
            </a:endParaRPr>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p:spPr>
        <p:txBody>
          <a:bodyPr/>
          <a:lstStyle/>
          <a:p>
            <a:pPr eaLnBrk="1" hangingPunct="1"/>
            <a:r>
              <a:rPr lang="en-US" altLang="en-US"/>
              <a:t>© 2015 by Timothy K. Lund</a:t>
            </a:r>
          </a:p>
        </p:txBody>
      </p:sp>
    </p:spTree>
    <p:extLst>
      <p:ext uri="{BB962C8B-B14F-4D97-AF65-F5344CB8AC3E}">
        <p14:creationId xmlns:p14="http://schemas.microsoft.com/office/powerpoint/2010/main" val="350138067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txBox="1">
            <a:spLocks noGrp="1" noChangeArrowheads="1"/>
          </p:cNvSpPr>
          <p:nvPr/>
        </p:nvSpPr>
        <p:spPr bwMode="auto">
          <a:xfrm>
            <a:off x="3884613" y="8685213"/>
            <a:ext cx="2971800" cy="457200"/>
          </a:xfrm>
          <a:prstGeom prst="rect">
            <a:avLst/>
          </a:prstGeom>
          <a:noFill/>
          <a:ln>
            <a:miter lim="800000"/>
            <a:headEnd/>
            <a:tailEnd/>
          </a:ln>
          <a:extLst/>
        </p:spPr>
        <p:txBody>
          <a:bodyPr anchor="b"/>
          <a:lstStyle/>
          <a:p>
            <a:pPr algn="r">
              <a:defRPr/>
            </a:pPr>
            <a:fld id="{206D592E-AB3D-438B-9D5E-A66B1D1B5482}" type="slidenum">
              <a:rPr lang="en-US" altLang="en-US" sz="1200">
                <a:cs typeface="+mn-cs"/>
              </a:rPr>
              <a:pPr algn="r">
                <a:defRPr/>
              </a:pPr>
              <a:t>43</a:t>
            </a:fld>
            <a:endParaRPr lang="en-US" altLang="en-US" sz="1200">
              <a:cs typeface="+mn-cs"/>
            </a:endParaRPr>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p:spPr>
        <p:txBody>
          <a:bodyPr/>
          <a:lstStyle/>
          <a:p>
            <a:pPr eaLnBrk="1" hangingPunct="1"/>
            <a:r>
              <a:rPr lang="en-US" altLang="en-US"/>
              <a:t>© 2015 by Timothy K. Lund</a:t>
            </a:r>
          </a:p>
        </p:txBody>
      </p:sp>
    </p:spTree>
    <p:extLst>
      <p:ext uri="{BB962C8B-B14F-4D97-AF65-F5344CB8AC3E}">
        <p14:creationId xmlns:p14="http://schemas.microsoft.com/office/powerpoint/2010/main" val="253241087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txBox="1">
            <a:spLocks noGrp="1" noChangeArrowheads="1"/>
          </p:cNvSpPr>
          <p:nvPr/>
        </p:nvSpPr>
        <p:spPr bwMode="auto">
          <a:xfrm>
            <a:off x="3884613" y="8685213"/>
            <a:ext cx="2971800" cy="457200"/>
          </a:xfrm>
          <a:prstGeom prst="rect">
            <a:avLst/>
          </a:prstGeom>
          <a:noFill/>
          <a:ln>
            <a:miter lim="800000"/>
            <a:headEnd/>
            <a:tailEnd/>
          </a:ln>
          <a:extLst/>
        </p:spPr>
        <p:txBody>
          <a:bodyPr anchor="b"/>
          <a:lstStyle/>
          <a:p>
            <a:pPr algn="r">
              <a:defRPr/>
            </a:pPr>
            <a:fld id="{8E813EC3-98BC-4140-892C-2ACE6E2517E5}" type="slidenum">
              <a:rPr lang="en-US" altLang="en-US" sz="1200">
                <a:cs typeface="+mn-cs"/>
              </a:rPr>
              <a:pPr algn="r">
                <a:defRPr/>
              </a:pPr>
              <a:t>44</a:t>
            </a:fld>
            <a:endParaRPr lang="en-US" altLang="en-US" sz="1200">
              <a:cs typeface="+mn-cs"/>
            </a:endParaRPr>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p:spPr>
        <p:txBody>
          <a:bodyPr/>
          <a:lstStyle/>
          <a:p>
            <a:pPr eaLnBrk="1" hangingPunct="1"/>
            <a:r>
              <a:rPr lang="en-US" altLang="en-US"/>
              <a:t>© 2015 by Timothy K. Lund</a:t>
            </a:r>
          </a:p>
        </p:txBody>
      </p:sp>
    </p:spTree>
    <p:extLst>
      <p:ext uri="{BB962C8B-B14F-4D97-AF65-F5344CB8AC3E}">
        <p14:creationId xmlns:p14="http://schemas.microsoft.com/office/powerpoint/2010/main" val="407636609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txBox="1">
            <a:spLocks noGrp="1" noChangeArrowheads="1"/>
          </p:cNvSpPr>
          <p:nvPr/>
        </p:nvSpPr>
        <p:spPr bwMode="auto">
          <a:xfrm>
            <a:off x="3884613" y="8685213"/>
            <a:ext cx="2971800" cy="457200"/>
          </a:xfrm>
          <a:prstGeom prst="rect">
            <a:avLst/>
          </a:prstGeom>
          <a:noFill/>
          <a:ln>
            <a:miter lim="800000"/>
            <a:headEnd/>
            <a:tailEnd/>
          </a:ln>
          <a:extLst/>
        </p:spPr>
        <p:txBody>
          <a:bodyPr anchor="b"/>
          <a:lstStyle/>
          <a:p>
            <a:pPr algn="r">
              <a:defRPr/>
            </a:pPr>
            <a:fld id="{F6C7AE86-A786-47C1-9264-8A5C0789D83A}" type="slidenum">
              <a:rPr lang="en-US" altLang="en-US" sz="1200">
                <a:cs typeface="+mn-cs"/>
              </a:rPr>
              <a:pPr algn="r">
                <a:defRPr/>
              </a:pPr>
              <a:t>45</a:t>
            </a:fld>
            <a:endParaRPr lang="en-US" altLang="en-US" sz="1200">
              <a:cs typeface="+mn-cs"/>
            </a:endParaRPr>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p:spPr>
        <p:txBody>
          <a:bodyPr/>
          <a:lstStyle/>
          <a:p>
            <a:pPr eaLnBrk="1" hangingPunct="1"/>
            <a:r>
              <a:rPr lang="en-US" altLang="en-US"/>
              <a:t>© 2015 by Timothy K. Lund</a:t>
            </a:r>
          </a:p>
        </p:txBody>
      </p:sp>
    </p:spTree>
    <p:extLst>
      <p:ext uri="{BB962C8B-B14F-4D97-AF65-F5344CB8AC3E}">
        <p14:creationId xmlns:p14="http://schemas.microsoft.com/office/powerpoint/2010/main" val="251702936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txBox="1">
            <a:spLocks noGrp="1" noChangeArrowheads="1"/>
          </p:cNvSpPr>
          <p:nvPr/>
        </p:nvSpPr>
        <p:spPr bwMode="auto">
          <a:xfrm>
            <a:off x="3884613" y="8685213"/>
            <a:ext cx="2971800" cy="457200"/>
          </a:xfrm>
          <a:prstGeom prst="rect">
            <a:avLst/>
          </a:prstGeom>
          <a:noFill/>
          <a:ln>
            <a:miter lim="800000"/>
            <a:headEnd/>
            <a:tailEnd/>
          </a:ln>
          <a:extLst/>
        </p:spPr>
        <p:txBody>
          <a:bodyPr anchor="b"/>
          <a:lstStyle/>
          <a:p>
            <a:pPr algn="r">
              <a:defRPr/>
            </a:pPr>
            <a:fld id="{5661BC4D-770B-4446-94E6-142E8F26EEB6}" type="slidenum">
              <a:rPr lang="en-US" altLang="en-US" sz="1200">
                <a:cs typeface="+mn-cs"/>
              </a:rPr>
              <a:pPr algn="r">
                <a:defRPr/>
              </a:pPr>
              <a:t>46</a:t>
            </a:fld>
            <a:endParaRPr lang="en-US" altLang="en-US" sz="1200">
              <a:cs typeface="+mn-cs"/>
            </a:endParaRPr>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p:spPr>
        <p:txBody>
          <a:bodyPr/>
          <a:lstStyle/>
          <a:p>
            <a:pPr eaLnBrk="1" hangingPunct="1"/>
            <a:r>
              <a:rPr lang="en-US" altLang="en-US"/>
              <a:t>© 2015 by Timothy K. Lund</a:t>
            </a:r>
          </a:p>
        </p:txBody>
      </p:sp>
    </p:spTree>
    <p:extLst>
      <p:ext uri="{BB962C8B-B14F-4D97-AF65-F5344CB8AC3E}">
        <p14:creationId xmlns:p14="http://schemas.microsoft.com/office/powerpoint/2010/main" val="20686262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txBox="1">
            <a:spLocks noGrp="1" noChangeArrowheads="1"/>
          </p:cNvSpPr>
          <p:nvPr/>
        </p:nvSpPr>
        <p:spPr bwMode="auto">
          <a:xfrm>
            <a:off x="3884613" y="8685213"/>
            <a:ext cx="2971800" cy="457200"/>
          </a:xfrm>
          <a:prstGeom prst="rect">
            <a:avLst/>
          </a:prstGeom>
          <a:noFill/>
          <a:ln>
            <a:miter lim="800000"/>
            <a:headEnd/>
            <a:tailEnd/>
          </a:ln>
          <a:extLst/>
        </p:spPr>
        <p:txBody>
          <a:bodyPr anchor="b"/>
          <a:lstStyle/>
          <a:p>
            <a:pPr algn="r">
              <a:defRPr/>
            </a:pPr>
            <a:fld id="{4977B8EC-77F7-4EBB-A909-31F55C1048DB}" type="slidenum">
              <a:rPr lang="en-US" altLang="en-US" sz="1200">
                <a:cs typeface="+mn-cs"/>
              </a:rPr>
              <a:pPr algn="r">
                <a:defRPr/>
              </a:pPr>
              <a:t>47</a:t>
            </a:fld>
            <a:endParaRPr lang="en-US" altLang="en-US" sz="1200">
              <a:cs typeface="+mn-cs"/>
            </a:endParaRPr>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p:spPr>
        <p:txBody>
          <a:bodyPr/>
          <a:lstStyle/>
          <a:p>
            <a:pPr eaLnBrk="1" hangingPunct="1"/>
            <a:r>
              <a:rPr lang="en-US" altLang="en-US"/>
              <a:t>© 2015 by Timothy K. Lund</a:t>
            </a:r>
          </a:p>
        </p:txBody>
      </p:sp>
    </p:spTree>
    <p:extLst>
      <p:ext uri="{BB962C8B-B14F-4D97-AF65-F5344CB8AC3E}">
        <p14:creationId xmlns:p14="http://schemas.microsoft.com/office/powerpoint/2010/main" val="79682811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txBox="1">
            <a:spLocks noGrp="1" noChangeArrowheads="1"/>
          </p:cNvSpPr>
          <p:nvPr/>
        </p:nvSpPr>
        <p:spPr bwMode="auto">
          <a:xfrm>
            <a:off x="3884613" y="8685213"/>
            <a:ext cx="2971800" cy="457200"/>
          </a:xfrm>
          <a:prstGeom prst="rect">
            <a:avLst/>
          </a:prstGeom>
          <a:noFill/>
          <a:ln>
            <a:miter lim="800000"/>
            <a:headEnd/>
            <a:tailEnd/>
          </a:ln>
          <a:extLst/>
        </p:spPr>
        <p:txBody>
          <a:bodyPr anchor="b"/>
          <a:lstStyle/>
          <a:p>
            <a:pPr algn="r">
              <a:defRPr/>
            </a:pPr>
            <a:fld id="{63E0D722-DF73-4B00-8585-6765350B7297}" type="slidenum">
              <a:rPr lang="en-US" altLang="en-US" sz="1200">
                <a:cs typeface="+mn-cs"/>
              </a:rPr>
              <a:pPr algn="r">
                <a:defRPr/>
              </a:pPr>
              <a:t>48</a:t>
            </a:fld>
            <a:endParaRPr lang="en-US" altLang="en-US" sz="1200">
              <a:cs typeface="+mn-cs"/>
            </a:endParaRPr>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p:spPr>
        <p:txBody>
          <a:bodyPr/>
          <a:lstStyle/>
          <a:p>
            <a:pPr eaLnBrk="1" hangingPunct="1"/>
            <a:r>
              <a:rPr lang="en-US" altLang="en-US"/>
              <a:t>© 2015 by Timothy K. Lund</a:t>
            </a:r>
          </a:p>
        </p:txBody>
      </p:sp>
    </p:spTree>
    <p:extLst>
      <p:ext uri="{BB962C8B-B14F-4D97-AF65-F5344CB8AC3E}">
        <p14:creationId xmlns:p14="http://schemas.microsoft.com/office/powerpoint/2010/main" val="385633590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txBox="1">
            <a:spLocks noGrp="1" noChangeArrowheads="1"/>
          </p:cNvSpPr>
          <p:nvPr/>
        </p:nvSpPr>
        <p:spPr bwMode="auto">
          <a:xfrm>
            <a:off x="3884613" y="8685213"/>
            <a:ext cx="2971800" cy="457200"/>
          </a:xfrm>
          <a:prstGeom prst="rect">
            <a:avLst/>
          </a:prstGeom>
          <a:noFill/>
          <a:ln>
            <a:miter lim="800000"/>
            <a:headEnd/>
            <a:tailEnd/>
          </a:ln>
          <a:extLst/>
        </p:spPr>
        <p:txBody>
          <a:bodyPr anchor="b"/>
          <a:lstStyle/>
          <a:p>
            <a:pPr algn="r">
              <a:defRPr/>
            </a:pPr>
            <a:fld id="{51E947D1-649A-46D3-AF1E-B0B3705FB3FE}" type="slidenum">
              <a:rPr lang="en-US" altLang="en-US" sz="1200">
                <a:cs typeface="+mn-cs"/>
              </a:rPr>
              <a:pPr algn="r">
                <a:defRPr/>
              </a:pPr>
              <a:t>49</a:t>
            </a:fld>
            <a:endParaRPr lang="en-US" altLang="en-US" sz="1200">
              <a:cs typeface="+mn-cs"/>
            </a:endParaRPr>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p:spPr>
        <p:txBody>
          <a:bodyPr/>
          <a:lstStyle/>
          <a:p>
            <a:pPr eaLnBrk="1" hangingPunct="1"/>
            <a:r>
              <a:rPr lang="en-US" altLang="en-US"/>
              <a:t>© 2015 by Timothy K. Lund</a:t>
            </a:r>
          </a:p>
        </p:txBody>
      </p:sp>
    </p:spTree>
    <p:extLst>
      <p:ext uri="{BB962C8B-B14F-4D97-AF65-F5344CB8AC3E}">
        <p14:creationId xmlns:p14="http://schemas.microsoft.com/office/powerpoint/2010/main" val="36120914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txBox="1">
            <a:spLocks noGrp="1" noChangeArrowheads="1"/>
          </p:cNvSpPr>
          <p:nvPr/>
        </p:nvSpPr>
        <p:spPr bwMode="auto">
          <a:xfrm>
            <a:off x="3884613" y="8685213"/>
            <a:ext cx="2971800" cy="457200"/>
          </a:xfrm>
          <a:prstGeom prst="rect">
            <a:avLst/>
          </a:prstGeom>
          <a:noFill/>
          <a:ln>
            <a:miter lim="800000"/>
            <a:headEnd/>
            <a:tailEnd/>
          </a:ln>
          <a:extLst/>
        </p:spPr>
        <p:txBody>
          <a:bodyPr anchor="b"/>
          <a:lstStyle/>
          <a:p>
            <a:pPr algn="r">
              <a:defRPr/>
            </a:pPr>
            <a:fld id="{BD5A7FF2-92CF-4B4B-BF9D-5D160103F8C8}" type="slidenum">
              <a:rPr lang="en-US" altLang="en-US" sz="1200">
                <a:cs typeface="+mn-cs"/>
              </a:rPr>
              <a:pPr algn="r">
                <a:defRPr/>
              </a:pPr>
              <a:t>5</a:t>
            </a:fld>
            <a:endParaRPr lang="en-US" altLang="en-US" sz="1200">
              <a:cs typeface="+mn-cs"/>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p:spPr>
        <p:txBody>
          <a:bodyPr/>
          <a:lstStyle/>
          <a:p>
            <a:pPr eaLnBrk="1" hangingPunct="1"/>
            <a:r>
              <a:rPr lang="en-US" altLang="en-US" smtClean="0"/>
              <a:t>© 2015 by Timothy K. Lund</a:t>
            </a:r>
          </a:p>
        </p:txBody>
      </p:sp>
    </p:spTree>
    <p:extLst>
      <p:ext uri="{BB962C8B-B14F-4D97-AF65-F5344CB8AC3E}">
        <p14:creationId xmlns:p14="http://schemas.microsoft.com/office/powerpoint/2010/main" val="158178423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txBox="1">
            <a:spLocks noGrp="1" noChangeArrowheads="1"/>
          </p:cNvSpPr>
          <p:nvPr/>
        </p:nvSpPr>
        <p:spPr bwMode="auto">
          <a:xfrm>
            <a:off x="3884613" y="8685213"/>
            <a:ext cx="2971800" cy="457200"/>
          </a:xfrm>
          <a:prstGeom prst="rect">
            <a:avLst/>
          </a:prstGeom>
          <a:noFill/>
          <a:ln>
            <a:miter lim="800000"/>
            <a:headEnd/>
            <a:tailEnd/>
          </a:ln>
          <a:extLst/>
        </p:spPr>
        <p:txBody>
          <a:bodyPr anchor="b"/>
          <a:lstStyle/>
          <a:p>
            <a:pPr algn="r">
              <a:defRPr/>
            </a:pPr>
            <a:fld id="{3F2ABE76-E950-4203-BDBA-673522C42EC3}" type="slidenum">
              <a:rPr lang="en-US" altLang="en-US" sz="1200">
                <a:cs typeface="+mn-cs"/>
              </a:rPr>
              <a:pPr algn="r">
                <a:defRPr/>
              </a:pPr>
              <a:t>50</a:t>
            </a:fld>
            <a:endParaRPr lang="en-US" altLang="en-US" sz="1200">
              <a:cs typeface="+mn-cs"/>
            </a:endParaRPr>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p:spPr>
        <p:txBody>
          <a:bodyPr/>
          <a:lstStyle/>
          <a:p>
            <a:pPr eaLnBrk="1" hangingPunct="1"/>
            <a:r>
              <a:rPr lang="en-US" altLang="en-US"/>
              <a:t>© 2015 by Timothy K. Lund</a:t>
            </a:r>
          </a:p>
        </p:txBody>
      </p:sp>
    </p:spTree>
    <p:extLst>
      <p:ext uri="{BB962C8B-B14F-4D97-AF65-F5344CB8AC3E}">
        <p14:creationId xmlns:p14="http://schemas.microsoft.com/office/powerpoint/2010/main" val="28754723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txBox="1">
            <a:spLocks noGrp="1" noChangeArrowheads="1"/>
          </p:cNvSpPr>
          <p:nvPr/>
        </p:nvSpPr>
        <p:spPr bwMode="auto">
          <a:xfrm>
            <a:off x="3884613" y="8685213"/>
            <a:ext cx="2971800" cy="457200"/>
          </a:xfrm>
          <a:prstGeom prst="rect">
            <a:avLst/>
          </a:prstGeom>
          <a:noFill/>
          <a:ln>
            <a:miter lim="800000"/>
            <a:headEnd/>
            <a:tailEnd/>
          </a:ln>
          <a:extLst/>
        </p:spPr>
        <p:txBody>
          <a:bodyPr anchor="b"/>
          <a:lstStyle/>
          <a:p>
            <a:pPr algn="r">
              <a:defRPr/>
            </a:pPr>
            <a:fld id="{19298DE6-CD96-4004-B2EE-E35BFB11993B}" type="slidenum">
              <a:rPr lang="en-US" altLang="en-US" sz="1200">
                <a:cs typeface="+mn-cs"/>
              </a:rPr>
              <a:pPr algn="r">
                <a:defRPr/>
              </a:pPr>
              <a:t>6</a:t>
            </a:fld>
            <a:endParaRPr lang="en-US" altLang="en-US" sz="1200">
              <a:cs typeface="+mn-cs"/>
            </a:endParaRPr>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p:spPr>
        <p:txBody>
          <a:bodyPr/>
          <a:lstStyle/>
          <a:p>
            <a:pPr eaLnBrk="1" hangingPunct="1"/>
            <a:r>
              <a:rPr lang="en-US" altLang="en-US" smtClean="0"/>
              <a:t>© 2015 by Timothy K. Lund</a:t>
            </a:r>
          </a:p>
        </p:txBody>
      </p:sp>
    </p:spTree>
    <p:extLst>
      <p:ext uri="{BB962C8B-B14F-4D97-AF65-F5344CB8AC3E}">
        <p14:creationId xmlns:p14="http://schemas.microsoft.com/office/powerpoint/2010/main" val="24369309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txBox="1">
            <a:spLocks noGrp="1" noChangeArrowheads="1"/>
          </p:cNvSpPr>
          <p:nvPr/>
        </p:nvSpPr>
        <p:spPr bwMode="auto">
          <a:xfrm>
            <a:off x="3884613" y="8685213"/>
            <a:ext cx="2971800" cy="457200"/>
          </a:xfrm>
          <a:prstGeom prst="rect">
            <a:avLst/>
          </a:prstGeom>
          <a:noFill/>
          <a:ln>
            <a:miter lim="800000"/>
            <a:headEnd/>
            <a:tailEnd/>
          </a:ln>
          <a:extLst/>
        </p:spPr>
        <p:txBody>
          <a:bodyPr anchor="b"/>
          <a:lstStyle/>
          <a:p>
            <a:pPr algn="r">
              <a:defRPr/>
            </a:pPr>
            <a:fld id="{0A980189-F224-4F25-9CF4-F838F1278744}" type="slidenum">
              <a:rPr lang="en-US" altLang="en-US" sz="1200">
                <a:cs typeface="+mn-cs"/>
              </a:rPr>
              <a:pPr algn="r">
                <a:defRPr/>
              </a:pPr>
              <a:t>7</a:t>
            </a:fld>
            <a:endParaRPr lang="en-US" altLang="en-US" sz="1200">
              <a:cs typeface="+mn-cs"/>
            </a:endParaRPr>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p:spPr>
        <p:txBody>
          <a:bodyPr/>
          <a:lstStyle/>
          <a:p>
            <a:pPr eaLnBrk="1" hangingPunct="1"/>
            <a:r>
              <a:rPr lang="en-US" altLang="en-US" smtClean="0"/>
              <a:t>© 2015 by Timothy K. Lund</a:t>
            </a:r>
          </a:p>
        </p:txBody>
      </p:sp>
    </p:spTree>
    <p:extLst>
      <p:ext uri="{BB962C8B-B14F-4D97-AF65-F5344CB8AC3E}">
        <p14:creationId xmlns:p14="http://schemas.microsoft.com/office/powerpoint/2010/main" val="40034216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txBox="1">
            <a:spLocks noGrp="1" noChangeArrowheads="1"/>
          </p:cNvSpPr>
          <p:nvPr/>
        </p:nvSpPr>
        <p:spPr bwMode="auto">
          <a:xfrm>
            <a:off x="3884613" y="8685213"/>
            <a:ext cx="2971800" cy="457200"/>
          </a:xfrm>
          <a:prstGeom prst="rect">
            <a:avLst/>
          </a:prstGeom>
          <a:noFill/>
          <a:ln>
            <a:miter lim="800000"/>
            <a:headEnd/>
            <a:tailEnd/>
          </a:ln>
          <a:extLst/>
        </p:spPr>
        <p:txBody>
          <a:bodyPr anchor="b"/>
          <a:lstStyle/>
          <a:p>
            <a:pPr algn="r">
              <a:defRPr/>
            </a:pPr>
            <a:fld id="{526CFC94-0FB1-4E45-842E-80B294B01041}" type="slidenum">
              <a:rPr lang="en-US" altLang="en-US" sz="1200">
                <a:cs typeface="+mn-cs"/>
              </a:rPr>
              <a:pPr algn="r">
                <a:defRPr/>
              </a:pPr>
              <a:t>8</a:t>
            </a:fld>
            <a:endParaRPr lang="en-US" altLang="en-US" sz="1200">
              <a:cs typeface="+mn-cs"/>
            </a:endParaRPr>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p:spPr>
        <p:txBody>
          <a:bodyPr/>
          <a:lstStyle/>
          <a:p>
            <a:pPr eaLnBrk="1" hangingPunct="1"/>
            <a:r>
              <a:rPr lang="en-US" altLang="en-US" smtClean="0"/>
              <a:t>© 2015 by Timothy K. Lund</a:t>
            </a:r>
          </a:p>
        </p:txBody>
      </p:sp>
    </p:spTree>
    <p:extLst>
      <p:ext uri="{BB962C8B-B14F-4D97-AF65-F5344CB8AC3E}">
        <p14:creationId xmlns:p14="http://schemas.microsoft.com/office/powerpoint/2010/main" val="41518697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txBox="1">
            <a:spLocks noGrp="1" noChangeArrowheads="1"/>
          </p:cNvSpPr>
          <p:nvPr/>
        </p:nvSpPr>
        <p:spPr bwMode="auto">
          <a:xfrm>
            <a:off x="3884613" y="8685213"/>
            <a:ext cx="2971800" cy="457200"/>
          </a:xfrm>
          <a:prstGeom prst="rect">
            <a:avLst/>
          </a:prstGeom>
          <a:noFill/>
          <a:ln>
            <a:miter lim="800000"/>
            <a:headEnd/>
            <a:tailEnd/>
          </a:ln>
          <a:extLst/>
        </p:spPr>
        <p:txBody>
          <a:bodyPr anchor="b"/>
          <a:lstStyle/>
          <a:p>
            <a:pPr algn="r">
              <a:defRPr/>
            </a:pPr>
            <a:fld id="{47B5C738-9AEE-47AC-9C87-503BA89A879C}" type="slidenum">
              <a:rPr lang="en-US" altLang="en-US" sz="1200">
                <a:cs typeface="+mn-cs"/>
              </a:rPr>
              <a:pPr algn="r">
                <a:defRPr/>
              </a:pPr>
              <a:t>9</a:t>
            </a:fld>
            <a:endParaRPr lang="en-US" altLang="en-US" sz="1200">
              <a:cs typeface="+mn-cs"/>
            </a:endParaRPr>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p:spPr>
        <p:txBody>
          <a:bodyPr/>
          <a:lstStyle/>
          <a:p>
            <a:pPr eaLnBrk="1" hangingPunct="1"/>
            <a:r>
              <a:rPr lang="en-US" altLang="en-US"/>
              <a:t>© 2015 by Timothy K. Lund</a:t>
            </a:r>
          </a:p>
        </p:txBody>
      </p:sp>
    </p:spTree>
    <p:extLst>
      <p:ext uri="{BB962C8B-B14F-4D97-AF65-F5344CB8AC3E}">
        <p14:creationId xmlns:p14="http://schemas.microsoft.com/office/powerpoint/2010/main" val="428470176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5CA114E7-B9F8-490F-9132-F40D6432C6A1}" type="slidenum">
              <a:rPr lang="en-US" altLang="en-US"/>
              <a:pPr>
                <a:defRPr/>
              </a:pPr>
              <a:t>‹#›</a:t>
            </a:fld>
            <a:endParaRPr lang="en-US" altLang="en-US"/>
          </a:p>
        </p:txBody>
      </p:sp>
    </p:spTree>
  </p:cSld>
  <p:clrMapOvr>
    <a:masterClrMapping/>
  </p:clrMapOvr>
  <p:transition>
    <p:sndAc>
      <p:stSnd>
        <p:snd r:embed="rId1" name="camera.wav"/>
      </p:stSnd>
    </p:sndAc>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FC7C2A1C-E2DB-4311-ADEA-EE257D60C63E}" type="slidenum">
              <a:rPr lang="en-US" altLang="en-US"/>
              <a:pPr>
                <a:defRPr/>
              </a:pPr>
              <a:t>‹#›</a:t>
            </a:fld>
            <a:endParaRPr lang="en-US" altLang="en-US"/>
          </a:p>
        </p:txBody>
      </p:sp>
    </p:spTree>
  </p:cSld>
  <p:clrMapOvr>
    <a:masterClrMapping/>
  </p:clrMapOvr>
  <p:transition>
    <p:sndAc>
      <p:stSnd>
        <p:snd r:embed="rId1" name="camera.wav"/>
      </p:stSnd>
    </p:sndAc>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06D135B5-811E-4753-B01E-7281A5312A46}" type="slidenum">
              <a:rPr lang="en-US" altLang="en-US"/>
              <a:pPr>
                <a:defRPr/>
              </a:pPr>
              <a:t>‹#›</a:t>
            </a:fld>
            <a:endParaRPr lang="en-US" altLang="en-US"/>
          </a:p>
        </p:txBody>
      </p:sp>
    </p:spTree>
  </p:cSld>
  <p:clrMapOvr>
    <a:masterClrMapping/>
  </p:clrMapOvr>
  <p:transition>
    <p:sndAc>
      <p:stSnd>
        <p:snd r:embed="rId1" name="camera.wav"/>
      </p:stSnd>
    </p:sndAc>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3E312544-8CE5-44A8-B875-4D70539B5B51}" type="slidenum">
              <a:rPr lang="en-US" altLang="en-US"/>
              <a:pPr>
                <a:defRPr/>
              </a:pPr>
              <a:t>‹#›</a:t>
            </a:fld>
            <a:endParaRPr lang="en-US" altLang="en-US"/>
          </a:p>
        </p:txBody>
      </p:sp>
    </p:spTree>
  </p:cSld>
  <p:clrMapOvr>
    <a:masterClrMapping/>
  </p:clrMapOvr>
  <p:transition>
    <p:sndAc>
      <p:stSnd>
        <p:snd r:embed="rId1" name="camera.wav"/>
      </p:stSnd>
    </p:sndAc>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49986FD9-2836-4061-81A7-5D921A2641EF}" type="slidenum">
              <a:rPr lang="en-US" altLang="en-US"/>
              <a:pPr>
                <a:defRPr/>
              </a:pPr>
              <a:t>‹#›</a:t>
            </a:fld>
            <a:endParaRPr lang="en-US" altLang="en-US"/>
          </a:p>
        </p:txBody>
      </p:sp>
    </p:spTree>
  </p:cSld>
  <p:clrMapOvr>
    <a:masterClrMapping/>
  </p:clrMapOvr>
  <p:transition>
    <p:sndAc>
      <p:stSnd>
        <p:snd r:embed="rId1" name="camera.wav"/>
      </p:stSnd>
    </p:sndAc>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EEE0DE21-116F-4FFF-8FB6-AD15FD088508}" type="slidenum">
              <a:rPr lang="en-US" altLang="en-US"/>
              <a:pPr>
                <a:defRPr/>
              </a:pPr>
              <a:t>‹#›</a:t>
            </a:fld>
            <a:endParaRPr lang="en-US" altLang="en-US"/>
          </a:p>
        </p:txBody>
      </p:sp>
    </p:spTree>
  </p:cSld>
  <p:clrMapOvr>
    <a:masterClrMapping/>
  </p:clrMapOvr>
  <p:transition>
    <p:sndAc>
      <p:stSnd>
        <p:snd r:embed="rId1" name="camera.wav"/>
      </p:stSnd>
    </p:sndAc>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BC026A2D-6CB8-47AA-B120-753701837975}" type="slidenum">
              <a:rPr lang="en-US" altLang="en-US"/>
              <a:pPr>
                <a:defRPr/>
              </a:pPr>
              <a:t>‹#›</a:t>
            </a:fld>
            <a:endParaRPr lang="en-US" altLang="en-US"/>
          </a:p>
        </p:txBody>
      </p:sp>
    </p:spTree>
  </p:cSld>
  <p:clrMapOvr>
    <a:masterClrMapping/>
  </p:clrMapOvr>
  <p:transition>
    <p:sndAc>
      <p:stSnd>
        <p:snd r:embed="rId1" name="camera.wav"/>
      </p:stSnd>
    </p:sndAc>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30D6B73C-B4DB-48BF-A0D7-97A3AF788343}" type="slidenum">
              <a:rPr lang="en-US" altLang="en-US"/>
              <a:pPr>
                <a:defRPr/>
              </a:pPr>
              <a:t>‹#›</a:t>
            </a:fld>
            <a:endParaRPr lang="en-US" altLang="en-US"/>
          </a:p>
        </p:txBody>
      </p:sp>
    </p:spTree>
  </p:cSld>
  <p:clrMapOvr>
    <a:masterClrMapping/>
  </p:clrMapOvr>
  <p:transition>
    <p:sndAc>
      <p:stSnd>
        <p:snd r:embed="rId1" name="camera.wav"/>
      </p:stSnd>
    </p:sndAc>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0B7BC47F-F695-4909-8305-726F504119B3}" type="slidenum">
              <a:rPr lang="en-US" altLang="en-US"/>
              <a:pPr>
                <a:defRPr/>
              </a:pPr>
              <a:t>‹#›</a:t>
            </a:fld>
            <a:endParaRPr lang="en-US" altLang="en-US"/>
          </a:p>
        </p:txBody>
      </p:sp>
    </p:spTree>
  </p:cSld>
  <p:clrMapOvr>
    <a:masterClrMapping/>
  </p:clrMapOvr>
  <p:transition>
    <p:sndAc>
      <p:stSnd>
        <p:snd r:embed="rId1" name="camera.wav"/>
      </p:stSnd>
    </p:sndAc>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9B1EEA0A-746D-40C3-AEF7-D3E5AAEBC1E5}" type="slidenum">
              <a:rPr lang="en-US" altLang="en-US"/>
              <a:pPr>
                <a:defRPr/>
              </a:pPr>
              <a:t>‹#›</a:t>
            </a:fld>
            <a:endParaRPr lang="en-US" altLang="en-US"/>
          </a:p>
        </p:txBody>
      </p:sp>
    </p:spTree>
  </p:cSld>
  <p:clrMapOvr>
    <a:masterClrMapping/>
  </p:clrMapOvr>
  <p:transition>
    <p:sndAc>
      <p:stSnd>
        <p:snd r:embed="rId1" name="camera.wav"/>
      </p:stSnd>
    </p:sndAc>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EC7CC24D-3C87-44FD-A4F7-3A5CD83EFD4B}" type="slidenum">
              <a:rPr lang="en-US" altLang="en-US"/>
              <a:pPr>
                <a:defRPr/>
              </a:pPr>
              <a:t>‹#›</a:t>
            </a:fld>
            <a:endParaRPr lang="en-US" altLang="en-US"/>
          </a:p>
        </p:txBody>
      </p:sp>
    </p:spTree>
  </p:cSld>
  <p:clrMapOvr>
    <a:masterClrMapping/>
  </p:clrMapOvr>
  <p:transition>
    <p:sndAc>
      <p:stSnd>
        <p:snd r:embed="rId1" name="camera.wav"/>
      </p:stSnd>
    </p:sndAc>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audio" Target="../media/audio1.wav"/><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400">
                <a:latin typeface="+mn-lt"/>
                <a:cs typeface="+mn-cs"/>
              </a:defRPr>
            </a:lvl1pPr>
          </a:lstStyle>
          <a:p>
            <a:pPr>
              <a:defRPr/>
            </a:pPr>
            <a:endParaRPr lang="en-US"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400">
                <a:latin typeface="+mn-lt"/>
                <a:cs typeface="+mn-cs"/>
              </a:defRPr>
            </a:lvl1pPr>
          </a:lstStyle>
          <a:p>
            <a:pPr>
              <a:defRPr/>
            </a:pPr>
            <a:endParaRPr lang="en-US"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400">
                <a:latin typeface="+mn-lt"/>
                <a:cs typeface="+mn-cs"/>
              </a:defRPr>
            </a:lvl1pPr>
          </a:lstStyle>
          <a:p>
            <a:pPr>
              <a:defRPr/>
            </a:pPr>
            <a:fld id="{B087DDF7-CD61-49A4-AC54-B8411C7058DD}"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sndAc>
      <p:stSnd>
        <p:snd r:embed="rId13" name="camera.wav"/>
      </p:stSnd>
    </p:sndAc>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audio" Target="../media/audio2.wav"/></Relationships>
</file>

<file path=ppt/slides/_rels/slide1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audio" Target="../media/audio1.wav"/><Relationship Id="rId7"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510.png"/><Relationship Id="rId5" Type="http://schemas.openxmlformats.org/officeDocument/2006/relationships/audio" Target="../media/audio3.wav"/><Relationship Id="rId4" Type="http://schemas.openxmlformats.org/officeDocument/2006/relationships/audio" Target="../media/audio2.wav"/><Relationship Id="rId9" Type="http://schemas.openxmlformats.org/officeDocument/2006/relationships/image" Target="../media/image8.png"/></Relationships>
</file>

<file path=ppt/slides/_rels/slide1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audio" Target="../media/audio1.wav"/><Relationship Id="rId7"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audio" Target="../media/audio3.wav"/><Relationship Id="rId4" Type="http://schemas.openxmlformats.org/officeDocument/2006/relationships/audio" Target="../media/audio2.wav"/></Relationships>
</file>

<file path=ppt/slides/_rels/slide1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audio" Target="../media/audio2.wav"/></Relationships>
</file>

<file path=ppt/slides/_rels/slide1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audio" Target="../media/audio1.wav"/><Relationship Id="rId7"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audio" Target="../media/audio3.wav"/><Relationship Id="rId4" Type="http://schemas.openxmlformats.org/officeDocument/2006/relationships/audio" Target="../media/audio2.wav"/><Relationship Id="rId9"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50.png"/><Relationship Id="rId4" Type="http://schemas.openxmlformats.org/officeDocument/2006/relationships/audio" Target="../media/audio2.wav"/></Relationships>
</file>

<file path=ppt/slides/_rels/slide15.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audio" Target="../media/audio4.wav"/><Relationship Id="rId4" Type="http://schemas.openxmlformats.org/officeDocument/2006/relationships/audio" Target="../media/audio2.wav"/></Relationships>
</file>

<file path=ppt/slides/_rels/slide1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audio" Target="../media/audio3.wav"/><Relationship Id="rId4" Type="http://schemas.openxmlformats.org/officeDocument/2006/relationships/audio" Target="../media/audio2.wav"/></Relationships>
</file>

<file path=ppt/slides/_rels/slide17.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audio" Target="../media/audio1.wav"/><Relationship Id="rId7"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audio" Target="../media/audio3.wav"/><Relationship Id="rId5" Type="http://schemas.openxmlformats.org/officeDocument/2006/relationships/audio" Target="../media/audio5.wav"/><Relationship Id="rId10" Type="http://schemas.openxmlformats.org/officeDocument/2006/relationships/image" Target="../media/image21.png"/><Relationship Id="rId4" Type="http://schemas.openxmlformats.org/officeDocument/2006/relationships/audio" Target="../media/audio2.wav"/><Relationship Id="rId9" Type="http://schemas.openxmlformats.org/officeDocument/2006/relationships/image" Target="../media/image20.png"/></Relationships>
</file>

<file path=ppt/slides/_rels/slide18.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audio" Target="../media/audio1.wav"/><Relationship Id="rId7"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audio" Target="../media/audio4.wav"/><Relationship Id="rId4" Type="http://schemas.openxmlformats.org/officeDocument/2006/relationships/audio" Target="../media/audio2.wav"/></Relationships>
</file>

<file path=ppt/slides/_rels/slide19.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audio" Target="../media/audio1.wav"/><Relationship Id="rId7"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audio" Target="../media/audio3.wav"/><Relationship Id="rId4" Type="http://schemas.openxmlformats.org/officeDocument/2006/relationships/audio" Target="../media/audio2.wav"/></Relationships>
</file>

<file path=ppt/slides/_rels/slide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audio" Target="../media/audio2.wav"/></Relationships>
</file>

<file path=ppt/slides/_rels/slide20.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audio" Target="../media/audio1.wav"/><Relationship Id="rId7"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audio" Target="../media/audio7.wav"/><Relationship Id="rId5" Type="http://schemas.openxmlformats.org/officeDocument/2006/relationships/audio" Target="../media/audio6.wav"/><Relationship Id="rId4" Type="http://schemas.openxmlformats.org/officeDocument/2006/relationships/audio" Target="../media/audio2.wav"/></Relationships>
</file>

<file path=ppt/slides/_rels/slide21.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audio" Target="../media/audio3.wav"/><Relationship Id="rId4" Type="http://schemas.openxmlformats.org/officeDocument/2006/relationships/audio" Target="../media/audio2.wav"/></Relationships>
</file>

<file path=ppt/slides/_rels/slide2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audio" Target="../media/audio2.wav"/></Relationships>
</file>

<file path=ppt/slides/_rels/slide23.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32.png"/><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31.png"/><Relationship Id="rId4" Type="http://schemas.openxmlformats.org/officeDocument/2006/relationships/audio" Target="../media/audio2.wav"/></Relationships>
</file>

<file path=ppt/slides/_rels/slide2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audio" Target="../media/audio2.wav"/></Relationships>
</file>

<file path=ppt/slides/_rels/slide25.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audio" Target="../media/audio1.wav"/><Relationship Id="rId7" Type="http://schemas.openxmlformats.org/officeDocument/2006/relationships/image" Target="../media/image35.png"/><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audio" Target="../media/audio3.wav"/><Relationship Id="rId5" Type="http://schemas.openxmlformats.org/officeDocument/2006/relationships/audio" Target="../media/audio5.wav"/><Relationship Id="rId4" Type="http://schemas.openxmlformats.org/officeDocument/2006/relationships/audio" Target="../media/audio2.wav"/><Relationship Id="rId9" Type="http://schemas.openxmlformats.org/officeDocument/2006/relationships/image" Target="../media/image37.png"/></Relationships>
</file>

<file path=ppt/slides/_rels/slide26.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audio" Target="../media/audio1.wav"/><Relationship Id="rId7" Type="http://schemas.openxmlformats.org/officeDocument/2006/relationships/image" Target="../media/image36.png"/><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image" Target="../media/image38.png"/><Relationship Id="rId5" Type="http://schemas.openxmlformats.org/officeDocument/2006/relationships/audio" Target="../media/audio3.wav"/><Relationship Id="rId4" Type="http://schemas.openxmlformats.org/officeDocument/2006/relationships/audio" Target="../media/audio2.wav"/></Relationships>
</file>

<file path=ppt/slides/_rels/slide27.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37.png"/><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openxmlformats.org/officeDocument/2006/relationships/image" Target="../media/image36.png"/><Relationship Id="rId5" Type="http://schemas.openxmlformats.org/officeDocument/2006/relationships/image" Target="../media/image39.png"/><Relationship Id="rId4" Type="http://schemas.openxmlformats.org/officeDocument/2006/relationships/audio" Target="../media/audio2.wav"/></Relationships>
</file>

<file path=ppt/slides/_rels/slide2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audio" Target="../media/audio2.wav"/></Relationships>
</file>

<file path=ppt/slides/_rels/slide2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9.xml"/><Relationship Id="rId1" Type="http://schemas.openxmlformats.org/officeDocument/2006/relationships/slideLayout" Target="../slideLayouts/slideLayout1.xml"/><Relationship Id="rId6" Type="http://schemas.openxmlformats.org/officeDocument/2006/relationships/image" Target="../media/image42.png"/><Relationship Id="rId5" Type="http://schemas.openxmlformats.org/officeDocument/2006/relationships/image" Target="../media/image40.png"/><Relationship Id="rId4" Type="http://schemas.openxmlformats.org/officeDocument/2006/relationships/audio" Target="../media/audio2.wav"/></Relationships>
</file>

<file path=ppt/slides/_rels/slide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audio" Target="../media/audio2.wav"/></Relationships>
</file>

<file path=ppt/slides/_rels/slide30.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43.png"/><Relationship Id="rId2" Type="http://schemas.openxmlformats.org/officeDocument/2006/relationships/notesSlide" Target="../notesSlides/notesSlide30.xml"/><Relationship Id="rId1" Type="http://schemas.openxmlformats.org/officeDocument/2006/relationships/slideLayout" Target="../slideLayouts/slideLayout1.xml"/><Relationship Id="rId6" Type="http://schemas.openxmlformats.org/officeDocument/2006/relationships/image" Target="../media/image40.png"/><Relationship Id="rId5" Type="http://schemas.openxmlformats.org/officeDocument/2006/relationships/audio" Target="../media/audio4.wav"/><Relationship Id="rId4" Type="http://schemas.openxmlformats.org/officeDocument/2006/relationships/audio" Target="../media/audio2.wav"/></Relationships>
</file>

<file path=ppt/slides/_rels/slide31.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audio" Target="../media/audio1.wav"/><Relationship Id="rId7" Type="http://schemas.openxmlformats.org/officeDocument/2006/relationships/image" Target="../media/image46.png"/><Relationship Id="rId2" Type="http://schemas.openxmlformats.org/officeDocument/2006/relationships/notesSlide" Target="../notesSlides/notesSlide31.xml"/><Relationship Id="rId1" Type="http://schemas.openxmlformats.org/officeDocument/2006/relationships/slideLayout" Target="../slideLayouts/slideLayout1.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audio" Target="../media/audio2.wav"/><Relationship Id="rId9" Type="http://schemas.openxmlformats.org/officeDocument/2006/relationships/image" Target="../media/image48.png"/></Relationships>
</file>

<file path=ppt/slides/_rels/slide32.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49.png"/><Relationship Id="rId2" Type="http://schemas.openxmlformats.org/officeDocument/2006/relationships/notesSlide" Target="../notesSlides/notesSlide32.xml"/><Relationship Id="rId1" Type="http://schemas.openxmlformats.org/officeDocument/2006/relationships/slideLayout" Target="../slideLayouts/slideLayout1.xml"/><Relationship Id="rId6" Type="http://schemas.openxmlformats.org/officeDocument/2006/relationships/image" Target="../media/image47.png"/><Relationship Id="rId5" Type="http://schemas.openxmlformats.org/officeDocument/2006/relationships/image" Target="../media/image44.png"/><Relationship Id="rId4" Type="http://schemas.openxmlformats.org/officeDocument/2006/relationships/audio" Target="../media/audio2.wav"/></Relationships>
</file>

<file path=ppt/slides/_rels/slide33.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audio" Target="../media/audio1.wav"/><Relationship Id="rId7" Type="http://schemas.openxmlformats.org/officeDocument/2006/relationships/image" Target="../media/image47.png"/><Relationship Id="rId2" Type="http://schemas.openxmlformats.org/officeDocument/2006/relationships/notesSlide" Target="../notesSlides/notesSlide33.xml"/><Relationship Id="rId1" Type="http://schemas.openxmlformats.org/officeDocument/2006/relationships/slideLayout" Target="../slideLayouts/slideLayout1.xml"/><Relationship Id="rId6" Type="http://schemas.openxmlformats.org/officeDocument/2006/relationships/image" Target="../media/image44.png"/><Relationship Id="rId5" Type="http://schemas.openxmlformats.org/officeDocument/2006/relationships/image" Target="../media/image50.png"/><Relationship Id="rId4" Type="http://schemas.openxmlformats.org/officeDocument/2006/relationships/audio" Target="../media/audio2.wav"/></Relationships>
</file>

<file path=ppt/slides/_rels/slide34.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audio" Target="../media/audio1.wav"/><Relationship Id="rId7" Type="http://schemas.openxmlformats.org/officeDocument/2006/relationships/image" Target="../media/image53.png"/><Relationship Id="rId2" Type="http://schemas.openxmlformats.org/officeDocument/2006/relationships/notesSlide" Target="../notesSlides/notesSlide34.xml"/><Relationship Id="rId1" Type="http://schemas.openxmlformats.org/officeDocument/2006/relationships/slideLayout" Target="../slideLayouts/slideLayout1.xml"/><Relationship Id="rId6" Type="http://schemas.openxmlformats.org/officeDocument/2006/relationships/image" Target="../media/image52.png"/><Relationship Id="rId11" Type="http://schemas.openxmlformats.org/officeDocument/2006/relationships/image" Target="../media/image57.png"/><Relationship Id="rId5" Type="http://schemas.openxmlformats.org/officeDocument/2006/relationships/image" Target="../media/image44.png"/><Relationship Id="rId10" Type="http://schemas.openxmlformats.org/officeDocument/2006/relationships/image" Target="../media/image56.png"/><Relationship Id="rId4" Type="http://schemas.openxmlformats.org/officeDocument/2006/relationships/audio" Target="../media/audio2.wav"/><Relationship Id="rId9" Type="http://schemas.openxmlformats.org/officeDocument/2006/relationships/image" Target="../media/image55.png"/></Relationships>
</file>

<file path=ppt/slides/_rels/slide35.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audio" Target="../media/audio1.wav"/><Relationship Id="rId7" Type="http://schemas.openxmlformats.org/officeDocument/2006/relationships/audio" Target="../media/audio6.wav"/><Relationship Id="rId2" Type="http://schemas.openxmlformats.org/officeDocument/2006/relationships/notesSlide" Target="../notesSlides/notesSlide35.xml"/><Relationship Id="rId1" Type="http://schemas.openxmlformats.org/officeDocument/2006/relationships/slideLayout" Target="../slideLayouts/slideLayout7.xml"/><Relationship Id="rId6" Type="http://schemas.openxmlformats.org/officeDocument/2006/relationships/audio" Target="../media/audio3.wav"/><Relationship Id="rId5" Type="http://schemas.openxmlformats.org/officeDocument/2006/relationships/audio" Target="../media/audio7.wav"/><Relationship Id="rId4" Type="http://schemas.openxmlformats.org/officeDocument/2006/relationships/audio" Target="../media/audio2.wav"/></Relationships>
</file>

<file path=ppt/slides/_rels/slide36.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audio" Target="../media/audio1.wav"/><Relationship Id="rId7" Type="http://schemas.openxmlformats.org/officeDocument/2006/relationships/audio" Target="../media/audio6.wav"/><Relationship Id="rId2" Type="http://schemas.openxmlformats.org/officeDocument/2006/relationships/notesSlide" Target="../notesSlides/notesSlide36.xml"/><Relationship Id="rId1" Type="http://schemas.openxmlformats.org/officeDocument/2006/relationships/slideLayout" Target="../slideLayouts/slideLayout7.xml"/><Relationship Id="rId6" Type="http://schemas.openxmlformats.org/officeDocument/2006/relationships/audio" Target="../media/audio3.wav"/><Relationship Id="rId5" Type="http://schemas.openxmlformats.org/officeDocument/2006/relationships/audio" Target="../media/audio7.wav"/><Relationship Id="rId4" Type="http://schemas.openxmlformats.org/officeDocument/2006/relationships/audio" Target="../media/audio2.wav"/></Relationships>
</file>

<file path=ppt/slides/_rels/slide37.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audio" Target="../media/audio1.wav"/><Relationship Id="rId7" Type="http://schemas.openxmlformats.org/officeDocument/2006/relationships/audio" Target="../media/audio6.wav"/><Relationship Id="rId2" Type="http://schemas.openxmlformats.org/officeDocument/2006/relationships/notesSlide" Target="../notesSlides/notesSlide37.xml"/><Relationship Id="rId1" Type="http://schemas.openxmlformats.org/officeDocument/2006/relationships/slideLayout" Target="../slideLayouts/slideLayout7.xml"/><Relationship Id="rId6" Type="http://schemas.openxmlformats.org/officeDocument/2006/relationships/audio" Target="../media/audio3.wav"/><Relationship Id="rId5" Type="http://schemas.openxmlformats.org/officeDocument/2006/relationships/audio" Target="../media/audio7.wav"/><Relationship Id="rId4" Type="http://schemas.openxmlformats.org/officeDocument/2006/relationships/audio" Target="../media/audio2.wav"/></Relationships>
</file>

<file path=ppt/slides/_rels/slide38.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audio" Target="../media/audio1.wav"/><Relationship Id="rId7" Type="http://schemas.openxmlformats.org/officeDocument/2006/relationships/audio" Target="../media/audio6.wav"/><Relationship Id="rId2" Type="http://schemas.openxmlformats.org/officeDocument/2006/relationships/notesSlide" Target="../notesSlides/notesSlide38.xml"/><Relationship Id="rId1" Type="http://schemas.openxmlformats.org/officeDocument/2006/relationships/slideLayout" Target="../slideLayouts/slideLayout7.xml"/><Relationship Id="rId6" Type="http://schemas.openxmlformats.org/officeDocument/2006/relationships/audio" Target="../media/audio3.wav"/><Relationship Id="rId5" Type="http://schemas.openxmlformats.org/officeDocument/2006/relationships/audio" Target="../media/audio7.wav"/><Relationship Id="rId4" Type="http://schemas.openxmlformats.org/officeDocument/2006/relationships/audio" Target="../media/audio2.wav"/></Relationships>
</file>

<file path=ppt/slides/_rels/slide39.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audio" Target="../media/audio1.wav"/><Relationship Id="rId7" Type="http://schemas.openxmlformats.org/officeDocument/2006/relationships/audio" Target="../media/audio6.wav"/><Relationship Id="rId2" Type="http://schemas.openxmlformats.org/officeDocument/2006/relationships/notesSlide" Target="../notesSlides/notesSlide39.xml"/><Relationship Id="rId1" Type="http://schemas.openxmlformats.org/officeDocument/2006/relationships/slideLayout" Target="../slideLayouts/slideLayout7.xml"/><Relationship Id="rId6" Type="http://schemas.openxmlformats.org/officeDocument/2006/relationships/audio" Target="../media/audio3.wav"/><Relationship Id="rId5" Type="http://schemas.openxmlformats.org/officeDocument/2006/relationships/audio" Target="../media/audio7.wav"/><Relationship Id="rId4" Type="http://schemas.openxmlformats.org/officeDocument/2006/relationships/audio" Target="../media/audio2.wav"/></Relationships>
</file>

<file path=ppt/slides/_rels/slide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audio" Target="../media/audio2.wav"/></Relationships>
</file>

<file path=ppt/slides/_rels/slide40.xml.rels><?xml version="1.0" encoding="UTF-8" standalone="yes"?>
<Relationships xmlns="http://schemas.openxmlformats.org/package/2006/relationships"><Relationship Id="rId8" Type="http://schemas.openxmlformats.org/officeDocument/2006/relationships/audio" Target="../media/audio9.wav"/><Relationship Id="rId3" Type="http://schemas.openxmlformats.org/officeDocument/2006/relationships/audio" Target="../media/audio1.wav"/><Relationship Id="rId7" Type="http://schemas.openxmlformats.org/officeDocument/2006/relationships/audio" Target="../media/audio8.wav"/><Relationship Id="rId2" Type="http://schemas.openxmlformats.org/officeDocument/2006/relationships/notesSlide" Target="../notesSlides/notesSlide40.xml"/><Relationship Id="rId1" Type="http://schemas.openxmlformats.org/officeDocument/2006/relationships/slideLayout" Target="../slideLayouts/slideLayout7.xml"/><Relationship Id="rId6" Type="http://schemas.openxmlformats.org/officeDocument/2006/relationships/audio" Target="../media/audio3.wav"/><Relationship Id="rId5" Type="http://schemas.openxmlformats.org/officeDocument/2006/relationships/audio" Target="../media/audio7.wav"/><Relationship Id="rId10" Type="http://schemas.openxmlformats.org/officeDocument/2006/relationships/image" Target="../media/image61.png"/><Relationship Id="rId4" Type="http://schemas.openxmlformats.org/officeDocument/2006/relationships/audio" Target="../media/audio2.wav"/><Relationship Id="rId9" Type="http://schemas.openxmlformats.org/officeDocument/2006/relationships/image" Target="../media/image60.png"/></Relationships>
</file>

<file path=ppt/slides/_rels/slide41.xml.rels><?xml version="1.0" encoding="UTF-8" standalone="yes"?>
<Relationships xmlns="http://schemas.openxmlformats.org/package/2006/relationships"><Relationship Id="rId8" Type="http://schemas.openxmlformats.org/officeDocument/2006/relationships/image" Target="../media/image61.png"/><Relationship Id="rId3" Type="http://schemas.openxmlformats.org/officeDocument/2006/relationships/audio" Target="../media/audio1.wav"/><Relationship Id="rId7" Type="http://schemas.openxmlformats.org/officeDocument/2006/relationships/image" Target="../media/image60.png"/><Relationship Id="rId2" Type="http://schemas.openxmlformats.org/officeDocument/2006/relationships/notesSlide" Target="../notesSlides/notesSlide41.xml"/><Relationship Id="rId1" Type="http://schemas.openxmlformats.org/officeDocument/2006/relationships/slideLayout" Target="../slideLayouts/slideLayout7.xml"/><Relationship Id="rId6" Type="http://schemas.openxmlformats.org/officeDocument/2006/relationships/image" Target="../media/image62.png"/><Relationship Id="rId5" Type="http://schemas.openxmlformats.org/officeDocument/2006/relationships/audio" Target="../media/audio3.wav"/><Relationship Id="rId4" Type="http://schemas.openxmlformats.org/officeDocument/2006/relationships/audio" Target="../media/audio2.wav"/></Relationships>
</file>

<file path=ppt/slides/_rels/slide42.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65.png"/><Relationship Id="rId2" Type="http://schemas.openxmlformats.org/officeDocument/2006/relationships/notesSlide" Target="../notesSlides/notesSlide42.xml"/><Relationship Id="rId1" Type="http://schemas.openxmlformats.org/officeDocument/2006/relationships/slideLayout" Target="../slideLayouts/slideLayout7.xml"/><Relationship Id="rId6" Type="http://schemas.openxmlformats.org/officeDocument/2006/relationships/image" Target="../media/image64.png"/><Relationship Id="rId5" Type="http://schemas.openxmlformats.org/officeDocument/2006/relationships/image" Target="../media/image63.png"/><Relationship Id="rId4" Type="http://schemas.openxmlformats.org/officeDocument/2006/relationships/audio" Target="../media/audio2.wav"/></Relationships>
</file>

<file path=ppt/slides/_rels/slide43.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68.png"/><Relationship Id="rId2" Type="http://schemas.openxmlformats.org/officeDocument/2006/relationships/notesSlide" Target="../notesSlides/notesSlide43.xml"/><Relationship Id="rId1" Type="http://schemas.openxmlformats.org/officeDocument/2006/relationships/slideLayout" Target="../slideLayouts/slideLayout7.xml"/><Relationship Id="rId6" Type="http://schemas.openxmlformats.org/officeDocument/2006/relationships/image" Target="../media/image67.png"/><Relationship Id="rId5" Type="http://schemas.openxmlformats.org/officeDocument/2006/relationships/image" Target="../media/image66.png"/><Relationship Id="rId4" Type="http://schemas.openxmlformats.org/officeDocument/2006/relationships/audio" Target="../media/audio2.wav"/></Relationships>
</file>

<file path=ppt/slides/_rels/slide44.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71.png"/><Relationship Id="rId2" Type="http://schemas.openxmlformats.org/officeDocument/2006/relationships/notesSlide" Target="../notesSlides/notesSlide44.xml"/><Relationship Id="rId1" Type="http://schemas.openxmlformats.org/officeDocument/2006/relationships/slideLayout" Target="../slideLayouts/slideLayout7.xml"/><Relationship Id="rId6" Type="http://schemas.openxmlformats.org/officeDocument/2006/relationships/image" Target="../media/image70.png"/><Relationship Id="rId5" Type="http://schemas.openxmlformats.org/officeDocument/2006/relationships/image" Target="../media/image69.png"/><Relationship Id="rId4" Type="http://schemas.openxmlformats.org/officeDocument/2006/relationships/audio" Target="../media/audio2.wav"/></Relationships>
</file>

<file path=ppt/slides/_rels/slide45.xml.rels><?xml version="1.0" encoding="UTF-8" standalone="yes"?>
<Relationships xmlns="http://schemas.openxmlformats.org/package/2006/relationships"><Relationship Id="rId8" Type="http://schemas.openxmlformats.org/officeDocument/2006/relationships/image" Target="../media/image75.png"/><Relationship Id="rId3" Type="http://schemas.openxmlformats.org/officeDocument/2006/relationships/audio" Target="../media/audio1.wav"/><Relationship Id="rId7" Type="http://schemas.openxmlformats.org/officeDocument/2006/relationships/image" Target="../media/image74.png"/><Relationship Id="rId2" Type="http://schemas.openxmlformats.org/officeDocument/2006/relationships/notesSlide" Target="../notesSlides/notesSlide45.xml"/><Relationship Id="rId1" Type="http://schemas.openxmlformats.org/officeDocument/2006/relationships/slideLayout" Target="../slideLayouts/slideLayout7.xml"/><Relationship Id="rId6" Type="http://schemas.openxmlformats.org/officeDocument/2006/relationships/image" Target="../media/image73.png"/><Relationship Id="rId5" Type="http://schemas.openxmlformats.org/officeDocument/2006/relationships/image" Target="../media/image72.png"/><Relationship Id="rId10" Type="http://schemas.openxmlformats.org/officeDocument/2006/relationships/image" Target="../media/image71.png"/><Relationship Id="rId4" Type="http://schemas.openxmlformats.org/officeDocument/2006/relationships/audio" Target="../media/audio2.wav"/><Relationship Id="rId9" Type="http://schemas.openxmlformats.org/officeDocument/2006/relationships/image" Target="../media/image70.png"/></Relationships>
</file>

<file path=ppt/slides/_rels/slide46.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71.png"/><Relationship Id="rId2" Type="http://schemas.openxmlformats.org/officeDocument/2006/relationships/notesSlide" Target="../notesSlides/notesSlide46.xml"/><Relationship Id="rId1" Type="http://schemas.openxmlformats.org/officeDocument/2006/relationships/slideLayout" Target="../slideLayouts/slideLayout7.xml"/><Relationship Id="rId6" Type="http://schemas.openxmlformats.org/officeDocument/2006/relationships/image" Target="../media/image70.png"/><Relationship Id="rId5" Type="http://schemas.openxmlformats.org/officeDocument/2006/relationships/image" Target="../media/image76.png"/><Relationship Id="rId4" Type="http://schemas.openxmlformats.org/officeDocument/2006/relationships/audio" Target="../media/audio2.wav"/></Relationships>
</file>

<file path=ppt/slides/_rels/slide47.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71.png"/><Relationship Id="rId2" Type="http://schemas.openxmlformats.org/officeDocument/2006/relationships/notesSlide" Target="../notesSlides/notesSlide47.xml"/><Relationship Id="rId1" Type="http://schemas.openxmlformats.org/officeDocument/2006/relationships/slideLayout" Target="../slideLayouts/slideLayout7.xml"/><Relationship Id="rId6" Type="http://schemas.openxmlformats.org/officeDocument/2006/relationships/image" Target="../media/image70.png"/><Relationship Id="rId5" Type="http://schemas.openxmlformats.org/officeDocument/2006/relationships/image" Target="../media/image77.png"/><Relationship Id="rId4" Type="http://schemas.openxmlformats.org/officeDocument/2006/relationships/audio" Target="../media/audio2.wav"/></Relationships>
</file>

<file path=ppt/slides/_rels/slide48.xml.rels><?xml version="1.0" encoding="UTF-8" standalone="yes"?>
<Relationships xmlns="http://schemas.openxmlformats.org/package/2006/relationships"><Relationship Id="rId8" Type="http://schemas.openxmlformats.org/officeDocument/2006/relationships/image" Target="../media/image81.png"/><Relationship Id="rId3" Type="http://schemas.openxmlformats.org/officeDocument/2006/relationships/audio" Target="../media/audio1.wav"/><Relationship Id="rId7" Type="http://schemas.openxmlformats.org/officeDocument/2006/relationships/image" Target="../media/image80.png"/><Relationship Id="rId2" Type="http://schemas.openxmlformats.org/officeDocument/2006/relationships/notesSlide" Target="../notesSlides/notesSlide48.xml"/><Relationship Id="rId1" Type="http://schemas.openxmlformats.org/officeDocument/2006/relationships/slideLayout" Target="../slideLayouts/slideLayout7.xml"/><Relationship Id="rId6" Type="http://schemas.openxmlformats.org/officeDocument/2006/relationships/image" Target="../media/image79.png"/><Relationship Id="rId5" Type="http://schemas.openxmlformats.org/officeDocument/2006/relationships/image" Target="../media/image78.png"/><Relationship Id="rId4" Type="http://schemas.openxmlformats.org/officeDocument/2006/relationships/audio" Target="../media/audio2.wav"/></Relationships>
</file>

<file path=ppt/slides/_rels/slide4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9.xml"/><Relationship Id="rId1" Type="http://schemas.openxmlformats.org/officeDocument/2006/relationships/slideLayout" Target="../slideLayouts/slideLayout7.xml"/><Relationship Id="rId6" Type="http://schemas.openxmlformats.org/officeDocument/2006/relationships/image" Target="../media/image82.png"/><Relationship Id="rId5" Type="http://schemas.openxmlformats.org/officeDocument/2006/relationships/audio" Target="../media/audio2.wav"/><Relationship Id="rId4" Type="http://schemas.openxmlformats.org/officeDocument/2006/relationships/audio" Target="../media/audio3.wav"/></Relationships>
</file>

<file path=ppt/slides/_rels/slide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png"/><Relationship Id="rId4" Type="http://schemas.openxmlformats.org/officeDocument/2006/relationships/audio" Target="../media/audio2.wav"/></Relationships>
</file>

<file path=ppt/slides/_rels/slide5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0.xml"/><Relationship Id="rId1" Type="http://schemas.openxmlformats.org/officeDocument/2006/relationships/slideLayout" Target="../slideLayouts/slideLayout7.xml"/><Relationship Id="rId5" Type="http://schemas.openxmlformats.org/officeDocument/2006/relationships/image" Target="../media/image83.png"/><Relationship Id="rId4" Type="http://schemas.openxmlformats.org/officeDocument/2006/relationships/audio" Target="../media/audio2.wav"/></Relationships>
</file>

<file path=ppt/slides/_rels/slide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audio" Target="../media/audio2.wav"/></Relationships>
</file>

<file path=ppt/slides/_rels/slide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audio" Target="../media/audio2.wav"/></Relationships>
</file>

<file path=ppt/slides/_rels/slide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audio" Target="../media/audio2.wav"/></Relationships>
</file>

<file path=ppt/slides/_rels/slide9.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audio" Target="../media/audio1.wav"/><Relationship Id="rId7"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audio" Target="../media/audio2.wav"/></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3"/>
          <p:cNvSpPr>
            <a:spLocks noChangeArrowheads="1"/>
          </p:cNvSpPr>
          <p:nvPr/>
        </p:nvSpPr>
        <p:spPr bwMode="auto">
          <a:xfrm>
            <a:off x="685800" y="1339850"/>
            <a:ext cx="7772400" cy="3717925"/>
          </a:xfrm>
          <a:prstGeom prst="rect">
            <a:avLst/>
          </a:prstGeom>
          <a:solidFill>
            <a:srgbClr val="EAEAEA"/>
          </a:solidFill>
          <a:ln w="9525">
            <a:noFill/>
            <a:miter lim="800000"/>
            <a:headEnd/>
            <a:tailEnd/>
          </a:ln>
        </p:spPr>
        <p:txBody>
          <a:bodyPr/>
          <a:lstStyle/>
          <a:p>
            <a:pPr marL="633413" indent="-633413"/>
            <a:r>
              <a:rPr lang="en-US" altLang="en-US" b="1">
                <a:solidFill>
                  <a:srgbClr val="7030A0"/>
                </a:solidFill>
              </a:rPr>
              <a:t>Topic 11.3 </a:t>
            </a:r>
            <a:r>
              <a:rPr lang="en-US" altLang="en-US">
                <a:solidFill>
                  <a:srgbClr val="7030A0"/>
                </a:solidFill>
              </a:rPr>
              <a:t>is an extension of Topics 5.1, 5.4, and 10.2.</a:t>
            </a:r>
          </a:p>
          <a:p>
            <a:pPr marL="633413" indent="-633413"/>
            <a:r>
              <a:rPr lang="en-US" altLang="en-US" b="1">
                <a:solidFill>
                  <a:srgbClr val="000000"/>
                </a:solidFill>
              </a:rPr>
              <a:t>Essential idea:</a:t>
            </a:r>
            <a:r>
              <a:rPr lang="en-US" altLang="en-US">
                <a:solidFill>
                  <a:srgbClr val="000000"/>
                </a:solidFill>
              </a:rPr>
              <a:t> Capacitors can be used to store electrical energy for later use.</a:t>
            </a:r>
          </a:p>
          <a:p>
            <a:pPr marL="633413" indent="-633413"/>
            <a:r>
              <a:rPr lang="en-US" altLang="en-US" b="1">
                <a:solidFill>
                  <a:srgbClr val="000000"/>
                </a:solidFill>
              </a:rPr>
              <a:t>Nature of science:</a:t>
            </a:r>
            <a:r>
              <a:rPr lang="en-US" altLang="en-US">
                <a:solidFill>
                  <a:srgbClr val="000000"/>
                </a:solidFill>
              </a:rPr>
              <a:t> Relationships: Examples of exponential growth and decay pervade the whole of science. It is a clear example of the way that scientists use mathematics to model reality. This topic can be used to create links between physics topics but also to uses in chemistry, biology, medicine and economics.</a:t>
            </a:r>
          </a:p>
        </p:txBody>
      </p:sp>
      <p:sp>
        <p:nvSpPr>
          <p:cNvPr id="2051" name="Rectangle 118"/>
          <p:cNvSpPr>
            <a:spLocks noGrp="1" noChangeArrowheads="1"/>
          </p:cNvSpPr>
          <p:nvPr>
            <p:ph type="ctrTitle"/>
          </p:nvPr>
        </p:nvSpPr>
        <p:spPr>
          <a:xfrm>
            <a:off x="685800" y="409575"/>
            <a:ext cx="7772400" cy="896938"/>
          </a:xfrm>
        </p:spPr>
        <p:txBody>
          <a:bodyPr/>
          <a:lstStyle/>
          <a:p>
            <a:pPr algn="l" eaLnBrk="1" hangingPunct="1"/>
            <a:r>
              <a:rPr lang="en-US" altLang="en-US" sz="2800" b="1" dirty="0" smtClean="0"/>
              <a:t>Topic 11: Electromagnetic induction - AHL</a:t>
            </a:r>
            <a:br>
              <a:rPr lang="en-US" altLang="en-US" sz="2800" b="1" dirty="0" smtClean="0"/>
            </a:br>
            <a:r>
              <a:rPr lang="en-US" altLang="en-US" sz="2800" dirty="0" smtClean="0">
                <a:solidFill>
                  <a:schemeClr val="tx1"/>
                </a:solidFill>
              </a:rPr>
              <a:t>11.3 – Capacitance</a:t>
            </a:r>
          </a:p>
        </p:txBody>
      </p:sp>
    </p:spTree>
    <p:extLst>
      <p:ext uri="{BB962C8B-B14F-4D97-AF65-F5344CB8AC3E}">
        <p14:creationId xmlns:p14="http://schemas.microsoft.com/office/powerpoint/2010/main" val="2580096669"/>
      </p:ext>
    </p:extLst>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3187">
                                            <p:txEl>
                                              <p:pRg st="0" end="0"/>
                                            </p:txEl>
                                          </p:spTgt>
                                        </p:tgtEl>
                                        <p:attrNameLst>
                                          <p:attrName>style.visibility</p:attrName>
                                        </p:attrNameLst>
                                      </p:cBhvr>
                                      <p:to>
                                        <p:strVal val="visible"/>
                                      </p:to>
                                    </p:set>
                                    <p:anim calcmode="lin" valueType="num">
                                      <p:cBhvr additive="base">
                                        <p:cTn id="7" dur="500" fill="hold"/>
                                        <p:tgtEl>
                                          <p:spTgt spid="931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318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3187">
                                            <p:txEl>
                                              <p:pRg st="1" end="1"/>
                                            </p:txEl>
                                          </p:spTgt>
                                        </p:tgtEl>
                                        <p:attrNameLst>
                                          <p:attrName>style.visibility</p:attrName>
                                        </p:attrNameLst>
                                      </p:cBhvr>
                                      <p:to>
                                        <p:strVal val="visible"/>
                                      </p:to>
                                    </p:set>
                                    <p:anim calcmode="lin" valueType="num">
                                      <p:cBhvr additive="base">
                                        <p:cTn id="13" dur="500" fill="hold"/>
                                        <p:tgtEl>
                                          <p:spTgt spid="931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318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3187">
                                            <p:txEl>
                                              <p:pRg st="2" end="2"/>
                                            </p:txEl>
                                          </p:spTgt>
                                        </p:tgtEl>
                                        <p:attrNameLst>
                                          <p:attrName>style.visibility</p:attrName>
                                        </p:attrNameLst>
                                      </p:cBhvr>
                                      <p:to>
                                        <p:strVal val="visible"/>
                                      </p:to>
                                    </p:set>
                                    <p:anim calcmode="lin" valueType="num">
                                      <p:cBhvr additive="base">
                                        <p:cTn id="19" dur="500" fill="hold"/>
                                        <p:tgtEl>
                                          <p:spTgt spid="9318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3187">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18796" name="Rectangle 12"/>
              <p:cNvSpPr>
                <a:spLocks noChangeArrowheads="1"/>
              </p:cNvSpPr>
              <p:nvPr/>
            </p:nvSpPr>
            <p:spPr bwMode="auto">
              <a:xfrm>
                <a:off x="682625" y="6061075"/>
                <a:ext cx="7764463" cy="796925"/>
              </a:xfrm>
              <a:prstGeom prst="rect">
                <a:avLst/>
              </a:prstGeom>
              <a:solidFill>
                <a:srgbClr val="FFCCCC"/>
              </a:solidFill>
              <a:ln w="9525">
                <a:noFill/>
                <a:miter lim="800000"/>
                <a:headEnd/>
                <a:tailEnd/>
              </a:ln>
            </p:spPr>
            <p:txBody>
              <a:bodyPr/>
              <a:lstStyle/>
              <a:p>
                <a:pPr eaLnBrk="0" hangingPunct="0"/>
                <a:r>
                  <a:rPr lang="en-US" b="1" i="1" dirty="0"/>
                  <a:t>FYI</a:t>
                </a:r>
              </a:p>
              <a:p>
                <a:pPr eaLnBrk="0" hangingPunct="0"/>
                <a:r>
                  <a:rPr lang="en-US" b="1" dirty="0">
                    <a:sym typeface="Symbol" pitchFamily="18" charset="2"/>
                  </a:rPr>
                  <a:t></a:t>
                </a:r>
                <a:r>
                  <a:rPr lang="en-US" dirty="0">
                    <a:sym typeface="Symbol" pitchFamily="18" charset="2"/>
                  </a:rPr>
                  <a:t>Don’t confuse </a:t>
                </a:r>
                <a14:m>
                  <m:oMath xmlns:m="http://schemas.openxmlformats.org/officeDocument/2006/math">
                    <m:r>
                      <a:rPr lang="en-US" i="1" dirty="0" smtClean="0">
                        <a:solidFill>
                          <a:srgbClr val="008000"/>
                        </a:solidFill>
                        <a:latin typeface="Cambria Math" panose="02040503050406030204" pitchFamily="18" charset="0"/>
                        <a:sym typeface="Symbol" pitchFamily="18" charset="2"/>
                      </a:rPr>
                      <m:t>𝐶</m:t>
                    </m:r>
                  </m:oMath>
                </a14:m>
                <a:r>
                  <a:rPr lang="en-US" dirty="0">
                    <a:sym typeface="Symbol" pitchFamily="18" charset="2"/>
                  </a:rPr>
                  <a:t> (capacitance) with </a:t>
                </a:r>
                <a:r>
                  <a:rPr lang="en-US" dirty="0">
                    <a:solidFill>
                      <a:srgbClr val="CC0099"/>
                    </a:solidFill>
                    <a:sym typeface="Symbol" pitchFamily="18" charset="2"/>
                  </a:rPr>
                  <a:t>C</a:t>
                </a:r>
                <a:r>
                  <a:rPr lang="en-US" dirty="0">
                    <a:sym typeface="Symbol" pitchFamily="18" charset="2"/>
                  </a:rPr>
                  <a:t> (Coulombs).</a:t>
                </a:r>
              </a:p>
            </p:txBody>
          </p:sp>
        </mc:Choice>
        <mc:Fallback xmlns="">
          <p:sp>
            <p:nvSpPr>
              <p:cNvPr id="118796" name="Rectangle 12"/>
              <p:cNvSpPr>
                <a:spLocks noRot="1" noChangeAspect="1" noMove="1" noResize="1" noEditPoints="1" noAdjustHandles="1" noChangeArrowheads="1" noChangeShapeType="1" noTextEdit="1"/>
              </p:cNvSpPr>
              <p:nvPr/>
            </p:nvSpPr>
            <p:spPr bwMode="auto">
              <a:xfrm>
                <a:off x="682625" y="6061075"/>
                <a:ext cx="7764463" cy="796925"/>
              </a:xfrm>
              <a:prstGeom prst="rect">
                <a:avLst/>
              </a:prstGeom>
              <a:blipFill>
                <a:blip r:embed="rId6"/>
                <a:stretch>
                  <a:fillRect l="-1256" t="-5344" b="-21374"/>
                </a:stretch>
              </a:blipFill>
              <a:ln w="9525">
                <a:noFill/>
                <a:miter lim="800000"/>
                <a:headEnd/>
                <a:tailEn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8788" name="Rectangle 4"/>
              <p:cNvSpPr>
                <a:spLocks noChangeArrowheads="1"/>
              </p:cNvSpPr>
              <p:nvPr/>
            </p:nvSpPr>
            <p:spPr bwMode="auto">
              <a:xfrm>
                <a:off x="693738" y="4019550"/>
                <a:ext cx="7764462" cy="2054225"/>
              </a:xfrm>
              <a:prstGeom prst="rect">
                <a:avLst/>
              </a:prstGeom>
              <a:solidFill>
                <a:srgbClr val="FFFFCC"/>
              </a:solidFill>
              <a:ln w="9525">
                <a:noFill/>
                <a:miter lim="800000"/>
                <a:headEnd/>
                <a:tailEnd/>
              </a:ln>
            </p:spPr>
            <p:txBody>
              <a:bodyPr/>
              <a:lstStyle/>
              <a:p>
                <a:r>
                  <a:rPr lang="en-US" dirty="0" smtClean="0">
                    <a:sym typeface="Symbol" pitchFamily="18" charset="2"/>
                  </a:rPr>
                  <a:t>EXAMPLE: A 1.50-V cell is connected to a                      275 F capacitor in the circuit shown. How                  much charge is stored on the capacitor’s plates? </a:t>
                </a:r>
              </a:p>
              <a:p>
                <a:r>
                  <a:rPr lang="en-US" dirty="0">
                    <a:sym typeface="Symbol" pitchFamily="18" charset="2"/>
                  </a:rPr>
                  <a:t>SOLUTION: Use </a:t>
                </a:r>
                <a14:m>
                  <m:oMath xmlns:m="http://schemas.openxmlformats.org/officeDocument/2006/math">
                    <m:r>
                      <a:rPr lang="en-US" sz="1800" i="1" dirty="0" smtClean="0">
                        <a:latin typeface="Cambria Math" panose="02040503050406030204" pitchFamily="18" charset="0"/>
                        <a:sym typeface="Symbol" pitchFamily="18" charset="2"/>
                      </a:rPr>
                      <m:t>𝐶</m:t>
                    </m:r>
                    <m:r>
                      <a:rPr lang="en-US" sz="1800" i="1" dirty="0" smtClean="0">
                        <a:latin typeface="Cambria Math" panose="02040503050406030204" pitchFamily="18" charset="0"/>
                        <a:sym typeface="Symbol" pitchFamily="18" charset="2"/>
                      </a:rPr>
                      <m:t>=</m:t>
                    </m:r>
                    <m:f>
                      <m:fPr>
                        <m:ctrlPr>
                          <a:rPr lang="en-US" sz="1800" i="1" dirty="0" smtClean="0">
                            <a:latin typeface="Cambria Math" panose="02040503050406030204" pitchFamily="18" charset="0"/>
                            <a:sym typeface="Symbol" pitchFamily="18" charset="2"/>
                          </a:rPr>
                        </m:ctrlPr>
                      </m:fPr>
                      <m:num>
                        <m:r>
                          <a:rPr lang="en-US" sz="1800" i="1" dirty="0" smtClean="0">
                            <a:latin typeface="Cambria Math" panose="02040503050406030204" pitchFamily="18" charset="0"/>
                            <a:sym typeface="Symbol" pitchFamily="18" charset="2"/>
                          </a:rPr>
                          <m:t>𝑞</m:t>
                        </m:r>
                      </m:num>
                      <m:den>
                        <m:r>
                          <a:rPr lang="en-US" sz="1800" i="1" dirty="0" smtClean="0">
                            <a:latin typeface="Cambria Math" panose="02040503050406030204" pitchFamily="18" charset="0"/>
                            <a:sym typeface="Symbol" pitchFamily="18" charset="2"/>
                          </a:rPr>
                          <m:t>𝑉</m:t>
                        </m:r>
                      </m:den>
                    </m:f>
                    <m:r>
                      <a:rPr lang="en-US" sz="1800" i="1" dirty="0">
                        <a:solidFill>
                          <a:srgbClr val="000000"/>
                        </a:solidFill>
                        <a:latin typeface="Cambria Math" panose="02040503050406030204" pitchFamily="18" charset="0"/>
                      </a:rPr>
                      <m:t> </m:t>
                    </m:r>
                  </m:oMath>
                </a14:m>
                <a:r>
                  <a:rPr lang="en-US" dirty="0">
                    <a:solidFill>
                      <a:srgbClr val="000000"/>
                    </a:solidFill>
                    <a:sym typeface="Symbol" pitchFamily="18" charset="2"/>
                  </a:rPr>
                  <a:t> </a:t>
                </a:r>
                <a14:m>
                  <m:oMath xmlns:m="http://schemas.openxmlformats.org/officeDocument/2006/math">
                    <m:r>
                      <a:rPr lang="en-US" i="1" dirty="0" smtClean="0">
                        <a:solidFill>
                          <a:srgbClr val="000000"/>
                        </a:solidFill>
                        <a:latin typeface="Cambria Math" panose="02040503050406030204" pitchFamily="18" charset="0"/>
                        <a:sym typeface="Symbol" pitchFamily="18" charset="2"/>
                      </a:rPr>
                      <m:t>𝑞</m:t>
                    </m:r>
                    <m:r>
                      <a:rPr lang="en-US" i="1" dirty="0" smtClean="0">
                        <a:solidFill>
                          <a:srgbClr val="000000"/>
                        </a:solidFill>
                        <a:latin typeface="Cambria Math" panose="02040503050406030204" pitchFamily="18" charset="0"/>
                        <a:sym typeface="Symbol" pitchFamily="18" charset="2"/>
                      </a:rPr>
                      <m:t>=</m:t>
                    </m:r>
                    <m:r>
                      <a:rPr lang="en-US" i="1" dirty="0" smtClean="0">
                        <a:solidFill>
                          <a:srgbClr val="000000"/>
                        </a:solidFill>
                        <a:latin typeface="Cambria Math" panose="02040503050406030204" pitchFamily="18" charset="0"/>
                        <a:sym typeface="Symbol" pitchFamily="18" charset="2"/>
                      </a:rPr>
                      <m:t>𝐶𝑉</m:t>
                    </m:r>
                  </m:oMath>
                </a14:m>
                <a:r>
                  <a:rPr lang="en-US" dirty="0">
                    <a:solidFill>
                      <a:srgbClr val="000000"/>
                    </a:solidFill>
                    <a:sym typeface="Symbol" pitchFamily="18" charset="2"/>
                  </a:rPr>
                  <a:t>.</a:t>
                </a:r>
              </a:p>
              <a:p>
                <a:pPr algn="ctr"/>
                <a14:m>
                  <m:oMath xmlns:m="http://schemas.openxmlformats.org/officeDocument/2006/math">
                    <m:r>
                      <a:rPr lang="en-US" i="1" dirty="0" smtClean="0">
                        <a:solidFill>
                          <a:srgbClr val="000000"/>
                        </a:solidFill>
                        <a:latin typeface="Cambria Math" panose="02040503050406030204" pitchFamily="18" charset="0"/>
                        <a:sym typeface="Symbol" pitchFamily="18" charset="2"/>
                      </a:rPr>
                      <m:t>𝑞</m:t>
                    </m:r>
                  </m:oMath>
                </a14:m>
                <a:r>
                  <a:rPr lang="en-US" dirty="0">
                    <a:solidFill>
                      <a:srgbClr val="000000"/>
                    </a:solidFill>
                    <a:sym typeface="Symbol" pitchFamily="18" charset="2"/>
                  </a:rPr>
                  <a:t> = </a:t>
                </a:r>
                <a14:m>
                  <m:oMath xmlns:m="http://schemas.openxmlformats.org/officeDocument/2006/math">
                    <m:r>
                      <a:rPr lang="en-US" i="1" dirty="0" smtClean="0">
                        <a:solidFill>
                          <a:srgbClr val="000000"/>
                        </a:solidFill>
                        <a:latin typeface="Cambria Math" panose="02040503050406030204" pitchFamily="18" charset="0"/>
                        <a:sym typeface="Symbol" pitchFamily="18" charset="2"/>
                      </a:rPr>
                      <m:t>𝐶𝑉</m:t>
                    </m:r>
                  </m:oMath>
                </a14:m>
                <a:r>
                  <a:rPr lang="en-US" dirty="0">
                    <a:solidFill>
                      <a:srgbClr val="000000"/>
                    </a:solidFill>
                    <a:sym typeface="Symbol" pitchFamily="18" charset="2"/>
                  </a:rPr>
                  <a:t> = 27510</a:t>
                </a:r>
                <a:r>
                  <a:rPr lang="en-US" baseline="30000" dirty="0">
                    <a:solidFill>
                      <a:srgbClr val="000000"/>
                    </a:solidFill>
                    <a:sym typeface="Symbol" pitchFamily="18" charset="2"/>
                  </a:rPr>
                  <a:t>-6</a:t>
                </a:r>
                <a:r>
                  <a:rPr lang="en-US" dirty="0">
                    <a:solidFill>
                      <a:srgbClr val="000000"/>
                    </a:solidFill>
                    <a:sym typeface="Symbol" pitchFamily="18" charset="2"/>
                  </a:rPr>
                  <a:t>1.50 = 4.13 10</a:t>
                </a:r>
                <a:r>
                  <a:rPr lang="en-US" baseline="30000" dirty="0">
                    <a:solidFill>
                      <a:srgbClr val="000000"/>
                    </a:solidFill>
                    <a:sym typeface="Symbol" pitchFamily="18" charset="2"/>
                  </a:rPr>
                  <a:t>-4</a:t>
                </a:r>
                <a:r>
                  <a:rPr lang="en-US" dirty="0">
                    <a:solidFill>
                      <a:srgbClr val="000000"/>
                    </a:solidFill>
                    <a:sym typeface="Symbol" pitchFamily="18" charset="2"/>
                  </a:rPr>
                  <a:t> C.</a:t>
                </a:r>
              </a:p>
            </p:txBody>
          </p:sp>
        </mc:Choice>
        <mc:Fallback xmlns="">
          <p:sp>
            <p:nvSpPr>
              <p:cNvPr id="118788" name="Rectangle 4"/>
              <p:cNvSpPr>
                <a:spLocks noRot="1" noChangeAspect="1" noMove="1" noResize="1" noEditPoints="1" noAdjustHandles="1" noChangeArrowheads="1" noChangeShapeType="1" noTextEdit="1"/>
              </p:cNvSpPr>
              <p:nvPr/>
            </p:nvSpPr>
            <p:spPr bwMode="auto">
              <a:xfrm>
                <a:off x="693738" y="4019550"/>
                <a:ext cx="7764462" cy="2054225"/>
              </a:xfrm>
              <a:prstGeom prst="rect">
                <a:avLst/>
              </a:prstGeom>
              <a:blipFill>
                <a:blip r:embed="rId7"/>
                <a:stretch>
                  <a:fillRect l="-1256" t="-2077" r="-628" b="-593"/>
                </a:stretch>
              </a:blipFill>
              <a:ln w="9525">
                <a:noFill/>
                <a:miter lim="800000"/>
                <a:headEnd/>
                <a:tailEnd/>
              </a:ln>
            </p:spPr>
            <p:txBody>
              <a:bodyPr/>
              <a:lstStyle/>
              <a:p>
                <a:r>
                  <a:rPr lang="en-US">
                    <a:noFill/>
                  </a:rPr>
                  <a:t> </a:t>
                </a:r>
              </a:p>
            </p:txBody>
          </p:sp>
        </mc:Fallback>
      </mc:AlternateContent>
      <p:sp>
        <p:nvSpPr>
          <p:cNvPr id="93187" name="Rectangle 3"/>
          <p:cNvSpPr>
            <a:spLocks noChangeArrowheads="1"/>
          </p:cNvSpPr>
          <p:nvPr/>
        </p:nvSpPr>
        <p:spPr bwMode="auto">
          <a:xfrm>
            <a:off x="685800" y="1339850"/>
            <a:ext cx="7772400" cy="2670175"/>
          </a:xfrm>
          <a:prstGeom prst="rect">
            <a:avLst/>
          </a:prstGeom>
          <a:solidFill>
            <a:srgbClr val="EAEAEA"/>
          </a:solidFill>
          <a:ln w="9525">
            <a:noFill/>
            <a:miter lim="800000"/>
            <a:headEnd/>
            <a:tailEnd/>
          </a:ln>
        </p:spPr>
        <p:txBody>
          <a:bodyPr/>
          <a:lstStyle/>
          <a:p>
            <a:r>
              <a:rPr lang="en-US" altLang="en-US" i="1" dirty="0">
                <a:solidFill>
                  <a:schemeClr val="accent2"/>
                </a:solidFill>
              </a:rPr>
              <a:t>Capacitance</a:t>
            </a:r>
          </a:p>
          <a:p>
            <a:r>
              <a:rPr lang="en-US" dirty="0">
                <a:sym typeface="Symbol" pitchFamily="18" charset="2"/>
              </a:rPr>
              <a:t></a:t>
            </a:r>
            <a:r>
              <a:rPr lang="en-US" altLang="en-US" dirty="0">
                <a:solidFill>
                  <a:srgbClr val="000000"/>
                </a:solidFill>
              </a:rPr>
              <a:t>We define the </a:t>
            </a:r>
            <a:r>
              <a:rPr lang="en-US" altLang="en-US" b="1" dirty="0">
                <a:solidFill>
                  <a:srgbClr val="000000"/>
                </a:solidFill>
              </a:rPr>
              <a:t>capacitance</a:t>
            </a:r>
            <a:r>
              <a:rPr lang="en-US" altLang="en-US" dirty="0">
                <a:solidFill>
                  <a:srgbClr val="000000"/>
                </a:solidFill>
              </a:rPr>
              <a:t> </a:t>
            </a:r>
            <a:r>
              <a:rPr lang="en-US" altLang="en-US" i="1" dirty="0">
                <a:solidFill>
                  <a:srgbClr val="000000"/>
                </a:solidFill>
              </a:rPr>
              <a:t>C</a:t>
            </a:r>
            <a:r>
              <a:rPr lang="en-US" altLang="en-US" dirty="0">
                <a:solidFill>
                  <a:srgbClr val="000000"/>
                </a:solidFill>
              </a:rPr>
              <a:t> to be the charge </a:t>
            </a:r>
            <a:r>
              <a:rPr lang="en-US" altLang="en-US" i="1" dirty="0">
                <a:solidFill>
                  <a:srgbClr val="000000"/>
                </a:solidFill>
              </a:rPr>
              <a:t>q </a:t>
            </a:r>
            <a:r>
              <a:rPr lang="en-US" altLang="en-US" dirty="0">
                <a:solidFill>
                  <a:srgbClr val="000000"/>
                </a:solidFill>
              </a:rPr>
              <a:t>per unit voltage </a:t>
            </a:r>
            <a:r>
              <a:rPr lang="en-US" altLang="en-US" i="1" dirty="0">
                <a:solidFill>
                  <a:srgbClr val="000000"/>
                </a:solidFill>
              </a:rPr>
              <a:t>V</a:t>
            </a:r>
            <a:r>
              <a:rPr lang="en-US" altLang="en-US" dirty="0">
                <a:solidFill>
                  <a:srgbClr val="000000"/>
                </a:solidFill>
              </a:rPr>
              <a:t> which the capacitor is capable of maintaining.</a:t>
            </a:r>
          </a:p>
          <a:p>
            <a:endParaRPr lang="en-US" altLang="en-US" dirty="0">
              <a:solidFill>
                <a:srgbClr val="000000"/>
              </a:solidFill>
            </a:endParaRPr>
          </a:p>
          <a:p>
            <a:pPr>
              <a:spcBef>
                <a:spcPct val="20000"/>
              </a:spcBef>
            </a:pPr>
            <a:r>
              <a:rPr lang="en-US" dirty="0">
                <a:sym typeface="Symbol" pitchFamily="18" charset="2"/>
              </a:rPr>
              <a:t></a:t>
            </a:r>
            <a:r>
              <a:rPr lang="en-US" altLang="en-US" dirty="0">
                <a:solidFill>
                  <a:srgbClr val="000000"/>
                </a:solidFill>
              </a:rPr>
              <a:t>The units for capacitance are Coulombs per volt which are called </a:t>
            </a:r>
            <a:r>
              <a:rPr lang="en-US" altLang="en-US" b="1" dirty="0">
                <a:solidFill>
                  <a:srgbClr val="000000"/>
                </a:solidFill>
              </a:rPr>
              <a:t>farads </a:t>
            </a:r>
            <a:r>
              <a:rPr lang="en-US" altLang="en-US" dirty="0">
                <a:solidFill>
                  <a:srgbClr val="000000"/>
                </a:solidFill>
              </a:rPr>
              <a:t>and abbreviated F.</a:t>
            </a:r>
          </a:p>
        </p:txBody>
      </p:sp>
      <p:grpSp>
        <p:nvGrpSpPr>
          <p:cNvPr id="2" name="Group 16"/>
          <p:cNvGrpSpPr>
            <a:grpSpLocks/>
          </p:cNvGrpSpPr>
          <p:nvPr/>
        </p:nvGrpSpPr>
        <p:grpSpPr bwMode="auto">
          <a:xfrm>
            <a:off x="846138" y="2846388"/>
            <a:ext cx="7464425" cy="511175"/>
            <a:chOff x="533" y="3375"/>
            <a:chExt cx="4702" cy="294"/>
          </a:xfrm>
        </p:grpSpPr>
        <mc:AlternateContent xmlns:mc="http://schemas.openxmlformats.org/markup-compatibility/2006" xmlns:a14="http://schemas.microsoft.com/office/drawing/2010/main">
          <mc:Choice Requires="a14">
            <p:sp>
              <p:nvSpPr>
                <p:cNvPr id="11278" name="Rectangle 5"/>
                <p:cNvSpPr>
                  <a:spLocks noChangeArrowheads="1"/>
                </p:cNvSpPr>
                <p:nvPr/>
              </p:nvSpPr>
              <p:spPr bwMode="auto">
                <a:xfrm>
                  <a:off x="559" y="3375"/>
                  <a:ext cx="2446" cy="291"/>
                </a:xfrm>
                <a:prstGeom prst="rect">
                  <a:avLst/>
                </a:prstGeom>
                <a:noFill/>
                <a:ln w="9525">
                  <a:noFill/>
                  <a:miter lim="800000"/>
                  <a:headEnd/>
                  <a:tailEnd/>
                </a:ln>
              </p:spPr>
              <p:txBody>
                <a:bodyPr/>
                <a:lstStyle/>
                <a:p>
                  <a:pPr eaLnBrk="0" hangingPunct="0">
                    <a:lnSpc>
                      <a:spcPct val="90000"/>
                    </a:lnSpc>
                    <a:spcBef>
                      <a:spcPct val="20000"/>
                    </a:spcBef>
                  </a:pPr>
                  <a14:m>
                    <m:oMathPara xmlns:m="http://schemas.openxmlformats.org/officeDocument/2006/math">
                      <m:oMathParaPr>
                        <m:jc m:val="centerGroup"/>
                      </m:oMathParaPr>
                      <m:oMath xmlns:m="http://schemas.openxmlformats.org/officeDocument/2006/math">
                        <m:r>
                          <a:rPr lang="en-US" sz="1800" i="1" dirty="0" smtClean="0">
                            <a:latin typeface="Cambria Math" panose="02040503050406030204" pitchFamily="18" charset="0"/>
                            <a:sym typeface="Symbol" pitchFamily="18" charset="2"/>
                          </a:rPr>
                          <m:t>𝐶</m:t>
                        </m:r>
                        <m:r>
                          <a:rPr lang="en-US" sz="1800" i="1" dirty="0" smtClean="0">
                            <a:latin typeface="Cambria Math" panose="02040503050406030204" pitchFamily="18" charset="0"/>
                            <a:sym typeface="Symbol" pitchFamily="18" charset="2"/>
                          </a:rPr>
                          <m:t>=</m:t>
                        </m:r>
                        <m:f>
                          <m:fPr>
                            <m:ctrlPr>
                              <a:rPr lang="en-US" sz="1800" i="1" dirty="0" smtClean="0">
                                <a:latin typeface="Cambria Math" panose="02040503050406030204" pitchFamily="18" charset="0"/>
                                <a:sym typeface="Symbol" pitchFamily="18" charset="2"/>
                              </a:rPr>
                            </m:ctrlPr>
                          </m:fPr>
                          <m:num>
                            <m:r>
                              <a:rPr lang="en-US" sz="1800" i="1" dirty="0" smtClean="0">
                                <a:latin typeface="Cambria Math" panose="02040503050406030204" pitchFamily="18" charset="0"/>
                                <a:sym typeface="Symbol" pitchFamily="18" charset="2"/>
                              </a:rPr>
                              <m:t>𝑞</m:t>
                            </m:r>
                          </m:num>
                          <m:den>
                            <m:r>
                              <a:rPr lang="en-US" sz="1800" i="1" dirty="0" smtClean="0">
                                <a:latin typeface="Cambria Math" panose="02040503050406030204" pitchFamily="18" charset="0"/>
                                <a:sym typeface="Symbol" pitchFamily="18" charset="2"/>
                              </a:rPr>
                              <m:t>𝑉</m:t>
                            </m:r>
                          </m:den>
                        </m:f>
                      </m:oMath>
                    </m:oMathPara>
                  </a14:m>
                  <a:endParaRPr lang="en-US" dirty="0">
                    <a:solidFill>
                      <a:srgbClr val="000000"/>
                    </a:solidFill>
                    <a:cs typeface="Courier New" pitchFamily="49" charset="0"/>
                  </a:endParaRPr>
                </a:p>
              </p:txBody>
            </p:sp>
          </mc:Choice>
          <mc:Fallback xmlns="">
            <p:sp>
              <p:nvSpPr>
                <p:cNvPr id="11278" name="Rectangle 5"/>
                <p:cNvSpPr>
                  <a:spLocks noRot="1" noChangeAspect="1" noMove="1" noResize="1" noEditPoints="1" noAdjustHandles="1" noChangeArrowheads="1" noChangeShapeType="1" noTextEdit="1"/>
                </p:cNvSpPr>
                <p:nvPr/>
              </p:nvSpPr>
              <p:spPr bwMode="auto">
                <a:xfrm>
                  <a:off x="559" y="3375"/>
                  <a:ext cx="2446" cy="291"/>
                </a:xfrm>
                <a:prstGeom prst="rect">
                  <a:avLst/>
                </a:prstGeom>
                <a:blipFill>
                  <a:blip r:embed="rId8"/>
                  <a:stretch>
                    <a:fillRect t="-2410" b="-10843"/>
                  </a:stretch>
                </a:blipFill>
                <a:ln w="9525">
                  <a:noFill/>
                  <a:miter lim="800000"/>
                  <a:headEnd/>
                  <a:tailEnd/>
                </a:ln>
              </p:spPr>
              <p:txBody>
                <a:bodyPr/>
                <a:lstStyle/>
                <a:p>
                  <a:r>
                    <a:rPr lang="en-US">
                      <a:noFill/>
                    </a:rPr>
                    <a:t> </a:t>
                  </a:r>
                </a:p>
              </p:txBody>
            </p:sp>
          </mc:Fallback>
        </mc:AlternateContent>
        <p:sp>
          <p:nvSpPr>
            <p:cNvPr id="11279" name="Text Box 6"/>
            <p:cNvSpPr txBox="1">
              <a:spLocks noChangeArrowheads="1"/>
            </p:cNvSpPr>
            <p:nvPr/>
          </p:nvSpPr>
          <p:spPr bwMode="auto">
            <a:xfrm>
              <a:off x="3005" y="3381"/>
              <a:ext cx="2230" cy="288"/>
            </a:xfrm>
            <a:prstGeom prst="rect">
              <a:avLst/>
            </a:prstGeom>
            <a:solidFill>
              <a:srgbClr val="FF0000"/>
            </a:solidFill>
            <a:ln w="9525">
              <a:noFill/>
              <a:miter lim="800000"/>
              <a:headEnd/>
              <a:tailEnd/>
            </a:ln>
          </p:spPr>
          <p:txBody>
            <a:bodyPr>
              <a:spAutoFit/>
            </a:bodyPr>
            <a:lstStyle/>
            <a:p>
              <a:pPr algn="ctr">
                <a:spcBef>
                  <a:spcPct val="50000"/>
                </a:spcBef>
              </a:pPr>
              <a:r>
                <a:rPr lang="en-US" dirty="0">
                  <a:solidFill>
                    <a:schemeClr val="bg1"/>
                  </a:solidFill>
                </a:rPr>
                <a:t>definition of capacitance</a:t>
              </a:r>
            </a:p>
          </p:txBody>
        </p:sp>
        <p:sp>
          <p:nvSpPr>
            <p:cNvPr id="11280" name="Rectangle 7"/>
            <p:cNvSpPr>
              <a:spLocks noChangeArrowheads="1"/>
            </p:cNvSpPr>
            <p:nvPr/>
          </p:nvSpPr>
          <p:spPr bwMode="auto">
            <a:xfrm>
              <a:off x="533" y="3383"/>
              <a:ext cx="4701" cy="283"/>
            </a:xfrm>
            <a:prstGeom prst="rect">
              <a:avLst/>
            </a:prstGeom>
            <a:noFill/>
            <a:ln w="12700">
              <a:solidFill>
                <a:schemeClr val="tx1"/>
              </a:solidFill>
              <a:miter lim="800000"/>
              <a:headEnd/>
              <a:tailEnd/>
            </a:ln>
          </p:spPr>
          <p:txBody>
            <a:bodyPr wrap="none" anchor="ctr"/>
            <a:lstStyle/>
            <a:p>
              <a:endParaRPr lang="en-US"/>
            </a:p>
          </p:txBody>
        </p:sp>
      </p:grpSp>
      <p:sp>
        <p:nvSpPr>
          <p:cNvPr id="133147" name="Rectangle 27"/>
          <p:cNvSpPr>
            <a:spLocks noChangeArrowheads="1"/>
          </p:cNvSpPr>
          <p:nvPr/>
        </p:nvSpPr>
        <p:spPr bwMode="auto">
          <a:xfrm>
            <a:off x="4651375" y="5189855"/>
            <a:ext cx="238125" cy="276225"/>
          </a:xfrm>
          <a:prstGeom prst="rect">
            <a:avLst/>
          </a:prstGeom>
          <a:solidFill>
            <a:srgbClr val="008000">
              <a:alpha val="50195"/>
            </a:srgbClr>
          </a:solidFill>
          <a:ln w="9525">
            <a:noFill/>
            <a:miter lim="800000"/>
            <a:headEnd/>
            <a:tailEnd/>
          </a:ln>
        </p:spPr>
        <p:txBody>
          <a:bodyPr wrap="none" anchor="ctr"/>
          <a:lstStyle/>
          <a:p>
            <a:endParaRPr lang="en-US"/>
          </a:p>
        </p:txBody>
      </p:sp>
      <p:sp>
        <p:nvSpPr>
          <p:cNvPr id="133148" name="Rectangle 28"/>
          <p:cNvSpPr>
            <a:spLocks noChangeArrowheads="1"/>
          </p:cNvSpPr>
          <p:nvPr/>
        </p:nvSpPr>
        <p:spPr bwMode="auto">
          <a:xfrm>
            <a:off x="6921500" y="5591175"/>
            <a:ext cx="238125" cy="276225"/>
          </a:xfrm>
          <a:prstGeom prst="rect">
            <a:avLst/>
          </a:prstGeom>
          <a:solidFill>
            <a:srgbClr val="CC0099">
              <a:alpha val="50195"/>
            </a:srgbClr>
          </a:solidFill>
          <a:ln w="9525">
            <a:noFill/>
            <a:miter lim="800000"/>
            <a:headEnd/>
            <a:tailEnd/>
          </a:ln>
        </p:spPr>
        <p:txBody>
          <a:bodyPr wrap="none" anchor="ctr"/>
          <a:lstStyle/>
          <a:p>
            <a:endParaRPr lang="en-US"/>
          </a:p>
        </p:txBody>
      </p:sp>
      <p:sp>
        <p:nvSpPr>
          <p:cNvPr id="17" name="Rectangle 118"/>
          <p:cNvSpPr txBox="1">
            <a:spLocks noChangeArrowheads="1"/>
          </p:cNvSpPr>
          <p:nvPr/>
        </p:nvSpPr>
        <p:spPr>
          <a:xfrm>
            <a:off x="685800" y="409575"/>
            <a:ext cx="7772400" cy="896938"/>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0" cap="none" spc="0" normalizeH="0" baseline="0" noProof="0">
                <a:ln>
                  <a:noFill/>
                </a:ln>
                <a:solidFill>
                  <a:schemeClr val="tx2"/>
                </a:solidFill>
                <a:effectLst/>
                <a:uLnTx/>
                <a:uFillTx/>
                <a:latin typeface="+mj-lt"/>
                <a:ea typeface="+mj-ea"/>
                <a:cs typeface="+mj-cs"/>
              </a:rPr>
              <a:t>Topic 11: Electromagnetic induction - AHL</a:t>
            </a:r>
            <a:br>
              <a:rPr kumimoji="0" lang="en-US" altLang="en-US" sz="2800" b="1" i="0" u="none" strike="noStrike" kern="0" cap="none" spc="0" normalizeH="0" baseline="0" noProof="0">
                <a:ln>
                  <a:noFill/>
                </a:ln>
                <a:solidFill>
                  <a:schemeClr val="tx2"/>
                </a:solidFill>
                <a:effectLst/>
                <a:uLnTx/>
                <a:uFillTx/>
                <a:latin typeface="+mj-lt"/>
                <a:ea typeface="+mj-ea"/>
                <a:cs typeface="+mj-cs"/>
              </a:rPr>
            </a:br>
            <a:r>
              <a:rPr kumimoji="0" lang="en-US" altLang="en-US" sz="2800" b="0" i="0" u="none" strike="noStrike" kern="0" cap="none" spc="0" normalizeH="0" baseline="0" noProof="0">
                <a:ln>
                  <a:noFill/>
                </a:ln>
                <a:solidFill>
                  <a:schemeClr val="tx1"/>
                </a:solidFill>
                <a:effectLst/>
                <a:uLnTx/>
                <a:uFillTx/>
                <a:latin typeface="+mj-lt"/>
                <a:ea typeface="+mj-ea"/>
                <a:cs typeface="+mj-cs"/>
              </a:rPr>
              <a:t>11.3 – Capacitance</a:t>
            </a:r>
            <a:endParaRPr kumimoji="0" lang="en-US" altLang="en-US" sz="2800" b="0" i="0" u="none" strike="noStrike" kern="0" cap="none" spc="0" normalizeH="0" baseline="0" noProof="0" dirty="0">
              <a:ln>
                <a:noFill/>
              </a:ln>
              <a:solidFill>
                <a:schemeClr val="tx1"/>
              </a:solidFill>
              <a:effectLst/>
              <a:uLnTx/>
              <a:uFillTx/>
              <a:latin typeface="+mj-lt"/>
              <a:ea typeface="+mj-ea"/>
              <a:cs typeface="+mj-cs"/>
            </a:endParaRPr>
          </a:p>
        </p:txBody>
      </p:sp>
      <p:pic>
        <p:nvPicPr>
          <p:cNvPr id="1026" name="Picture 2"/>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7463384" y="4247837"/>
            <a:ext cx="1352550" cy="160020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3187">
                                            <p:txEl>
                                              <p:pRg st="1" end="1"/>
                                            </p:txEl>
                                          </p:spTgt>
                                        </p:tgtEl>
                                        <p:attrNameLst>
                                          <p:attrName>style.visibility</p:attrName>
                                        </p:attrNameLst>
                                      </p:cBhvr>
                                      <p:to>
                                        <p:strVal val="visible"/>
                                      </p:to>
                                    </p:set>
                                    <p:anim calcmode="lin" valueType="num">
                                      <p:cBhvr additive="base">
                                        <p:cTn id="7" dur="500" fill="hold"/>
                                        <p:tgtEl>
                                          <p:spTgt spid="93187">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318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53"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Effect transition="in" filter="fade">
                                      <p:cBhvr>
                                        <p:cTn id="15" dur="500"/>
                                        <p:tgtEl>
                                          <p:spTgt spid="2"/>
                                        </p:tgtEl>
                                      </p:cBhvr>
                                    </p:animEffect>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93187">
                                            <p:txEl>
                                              <p:pRg st="3" end="3"/>
                                            </p:txEl>
                                          </p:spTgt>
                                        </p:tgtEl>
                                        <p:attrNameLst>
                                          <p:attrName>style.visibility</p:attrName>
                                        </p:attrNameLst>
                                      </p:cBhvr>
                                      <p:to>
                                        <p:strVal val="visible"/>
                                      </p:to>
                                    </p:set>
                                    <p:anim calcmode="lin" valueType="num">
                                      <p:cBhvr additive="base">
                                        <p:cTn id="20" dur="500" fill="hold"/>
                                        <p:tgtEl>
                                          <p:spTgt spid="93187">
                                            <p:txEl>
                                              <p:pRg st="3" end="3"/>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93187">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8"/>
                                            </p:cond>
                                          </p:stCondLst>
                                          <p:endCondLst>
                                            <p:cond evt="onStopAudio" delay="0">
                                              <p:tgtEl>
                                                <p:sldTgt/>
                                              </p:tgtEl>
                                            </p:cond>
                                          </p:endCondLst>
                                        </p:cTn>
                                        <p:tgtEl>
                                          <p:sndTgt r:embed="rId4" name="arrow.wav"/>
                                        </p:tgtEl>
                                      </p:cMediaNode>
                                    </p:audio>
                                  </p:sub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118788">
                                            <p:txEl>
                                              <p:pRg st="0" end="0"/>
                                            </p:txEl>
                                          </p:spTgt>
                                        </p:tgtEl>
                                        <p:attrNameLst>
                                          <p:attrName>style.visibility</p:attrName>
                                        </p:attrNameLst>
                                      </p:cBhvr>
                                      <p:to>
                                        <p:strVal val="visible"/>
                                      </p:to>
                                    </p:set>
                                    <p:anim calcmode="lin" valueType="num">
                                      <p:cBhvr additive="base">
                                        <p:cTn id="26" dur="500" fill="hold"/>
                                        <p:tgtEl>
                                          <p:spTgt spid="118788">
                                            <p:txEl>
                                              <p:pRg st="0" end="0"/>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11878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4"/>
                                            </p:cond>
                                          </p:stCondLst>
                                          <p:endCondLst>
                                            <p:cond evt="onStopAudio" delay="0">
                                              <p:tgtEl>
                                                <p:sldTgt/>
                                              </p:tgtEl>
                                            </p:cond>
                                          </p:endCondLst>
                                        </p:cTn>
                                        <p:tgtEl>
                                          <p:sndTgt r:embed="rId4" name="arrow.wav"/>
                                        </p:tgtEl>
                                      </p:cMediaNode>
                                    </p:audio>
                                  </p:sub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118788">
                                            <p:txEl>
                                              <p:pRg st="1" end="1"/>
                                            </p:txEl>
                                          </p:spTgt>
                                        </p:tgtEl>
                                        <p:attrNameLst>
                                          <p:attrName>style.visibility</p:attrName>
                                        </p:attrNameLst>
                                      </p:cBhvr>
                                      <p:to>
                                        <p:strVal val="visible"/>
                                      </p:to>
                                    </p:set>
                                    <p:anim calcmode="lin" valueType="num">
                                      <p:cBhvr additive="base">
                                        <p:cTn id="32" dur="500" fill="hold"/>
                                        <p:tgtEl>
                                          <p:spTgt spid="118788">
                                            <p:txEl>
                                              <p:pRg st="1" end="1"/>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11878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0"/>
                                            </p:cond>
                                          </p:stCondLst>
                                          <p:endCondLst>
                                            <p:cond evt="onStopAudio" delay="0">
                                              <p:tgtEl>
                                                <p:sldTgt/>
                                              </p:tgtEl>
                                            </p:cond>
                                          </p:endCondLst>
                                        </p:cTn>
                                        <p:tgtEl>
                                          <p:sndTgt r:embed="rId4" name="arrow.wav"/>
                                        </p:tgtEl>
                                      </p:cMediaNode>
                                    </p:audio>
                                  </p:sub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118788">
                                            <p:txEl>
                                              <p:pRg st="2" end="2"/>
                                            </p:txEl>
                                          </p:spTgt>
                                        </p:tgtEl>
                                        <p:attrNameLst>
                                          <p:attrName>style.visibility</p:attrName>
                                        </p:attrNameLst>
                                      </p:cBhvr>
                                      <p:to>
                                        <p:strVal val="visible"/>
                                      </p:to>
                                    </p:set>
                                    <p:anim calcmode="lin" valueType="num">
                                      <p:cBhvr additive="base">
                                        <p:cTn id="38" dur="500" fill="hold"/>
                                        <p:tgtEl>
                                          <p:spTgt spid="118788">
                                            <p:txEl>
                                              <p:pRg st="2" end="2"/>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118788">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6"/>
                                            </p:cond>
                                          </p:stCondLst>
                                          <p:endCondLst>
                                            <p:cond evt="onStopAudio" delay="0">
                                              <p:tgtEl>
                                                <p:sldTgt/>
                                              </p:tgtEl>
                                            </p:cond>
                                          </p:endCondLst>
                                        </p:cTn>
                                        <p:tgtEl>
                                          <p:sndTgt r:embed="rId4" name="arrow.wav"/>
                                        </p:tgtEl>
                                      </p:cMediaNode>
                                    </p:audio>
                                  </p:subTnLst>
                                </p:cTn>
                              </p:par>
                              <p:par>
                                <p:cTn id="40" presetID="10" presetClass="entr" presetSubtype="0" fill="hold" nodeType="withEffect">
                                  <p:stCondLst>
                                    <p:cond delay="0"/>
                                  </p:stCondLst>
                                  <p:childTnLst>
                                    <p:set>
                                      <p:cBhvr>
                                        <p:cTn id="41" dur="1" fill="hold">
                                          <p:stCondLst>
                                            <p:cond delay="0"/>
                                          </p:stCondLst>
                                        </p:cTn>
                                        <p:tgtEl>
                                          <p:spTgt spid="1026"/>
                                        </p:tgtEl>
                                        <p:attrNameLst>
                                          <p:attrName>style.visibility</p:attrName>
                                        </p:attrNameLst>
                                      </p:cBhvr>
                                      <p:to>
                                        <p:strVal val="visible"/>
                                      </p:to>
                                    </p:set>
                                    <p:animEffect transition="in" filter="fade">
                                      <p:cBhvr>
                                        <p:cTn id="42" dur="2000"/>
                                        <p:tgtEl>
                                          <p:spTgt spid="1026"/>
                                        </p:tgtEl>
                                      </p:cBhvr>
                                    </p:animEffect>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118796">
                                            <p:txEl>
                                              <p:pRg st="1" end="1"/>
                                            </p:txEl>
                                          </p:spTgt>
                                        </p:tgtEl>
                                        <p:attrNameLst>
                                          <p:attrName>style.visibility</p:attrName>
                                        </p:attrNameLst>
                                      </p:cBhvr>
                                      <p:to>
                                        <p:strVal val="visible"/>
                                      </p:to>
                                    </p:set>
                                    <p:anim calcmode="lin" valueType="num">
                                      <p:cBhvr additive="base">
                                        <p:cTn id="47" dur="500" fill="hold"/>
                                        <p:tgtEl>
                                          <p:spTgt spid="118796">
                                            <p:txEl>
                                              <p:pRg st="1" end="1"/>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11879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5"/>
                                            </p:cond>
                                          </p:stCondLst>
                                          <p:endCondLst>
                                            <p:cond evt="onStopAudio" delay="0">
                                              <p:tgtEl>
                                                <p:sldTgt/>
                                              </p:tgtEl>
                                            </p:cond>
                                          </p:endCondLst>
                                        </p:cTn>
                                        <p:tgtEl>
                                          <p:sndTgt r:embed="rId4" name="arrow.wav"/>
                                        </p:tgtEl>
                                      </p:cMediaNode>
                                    </p:audio>
                                  </p:subTnLst>
                                </p:cTn>
                              </p:par>
                            </p:childTnLst>
                          </p:cTn>
                        </p:par>
                      </p:childTnLst>
                    </p:cTn>
                  </p:par>
                  <p:par>
                    <p:cTn id="49" fill="hold">
                      <p:stCondLst>
                        <p:cond delay="indefinite"/>
                      </p:stCondLst>
                      <p:childTnLst>
                        <p:par>
                          <p:cTn id="50" fill="hold">
                            <p:stCondLst>
                              <p:cond delay="0"/>
                            </p:stCondLst>
                            <p:childTnLst>
                              <p:par>
                                <p:cTn id="51" presetID="53" presetClass="entr" presetSubtype="0" fill="hold" grpId="0" nodeType="clickEffect">
                                  <p:stCondLst>
                                    <p:cond delay="0"/>
                                  </p:stCondLst>
                                  <p:childTnLst>
                                    <p:set>
                                      <p:cBhvr>
                                        <p:cTn id="52" dur="1" fill="hold">
                                          <p:stCondLst>
                                            <p:cond delay="0"/>
                                          </p:stCondLst>
                                        </p:cTn>
                                        <p:tgtEl>
                                          <p:spTgt spid="133147"/>
                                        </p:tgtEl>
                                        <p:attrNameLst>
                                          <p:attrName>style.visibility</p:attrName>
                                        </p:attrNameLst>
                                      </p:cBhvr>
                                      <p:to>
                                        <p:strVal val="visible"/>
                                      </p:to>
                                    </p:set>
                                    <p:anim calcmode="lin" valueType="num">
                                      <p:cBhvr>
                                        <p:cTn id="53" dur="500" fill="hold"/>
                                        <p:tgtEl>
                                          <p:spTgt spid="133147"/>
                                        </p:tgtEl>
                                        <p:attrNameLst>
                                          <p:attrName>ppt_w</p:attrName>
                                        </p:attrNameLst>
                                      </p:cBhvr>
                                      <p:tavLst>
                                        <p:tav tm="0">
                                          <p:val>
                                            <p:fltVal val="0"/>
                                          </p:val>
                                        </p:tav>
                                        <p:tav tm="100000">
                                          <p:val>
                                            <p:strVal val="#ppt_w"/>
                                          </p:val>
                                        </p:tav>
                                      </p:tavLst>
                                    </p:anim>
                                    <p:anim calcmode="lin" valueType="num">
                                      <p:cBhvr>
                                        <p:cTn id="54" dur="500" fill="hold"/>
                                        <p:tgtEl>
                                          <p:spTgt spid="133147"/>
                                        </p:tgtEl>
                                        <p:attrNameLst>
                                          <p:attrName>ppt_h</p:attrName>
                                        </p:attrNameLst>
                                      </p:cBhvr>
                                      <p:tavLst>
                                        <p:tav tm="0">
                                          <p:val>
                                            <p:fltVal val="0"/>
                                          </p:val>
                                        </p:tav>
                                        <p:tav tm="100000">
                                          <p:val>
                                            <p:strVal val="#ppt_h"/>
                                          </p:val>
                                        </p:tav>
                                      </p:tavLst>
                                    </p:anim>
                                    <p:animEffect transition="in" filter="fade">
                                      <p:cBhvr>
                                        <p:cTn id="55" dur="500"/>
                                        <p:tgtEl>
                                          <p:spTgt spid="133147"/>
                                        </p:tgtEl>
                                      </p:cBhvr>
                                    </p:animEffect>
                                  </p:childTnLst>
                                  <p:subTnLst>
                                    <p:audio>
                                      <p:cMediaNode>
                                        <p:cTn display="0" masterRel="sameClick">
                                          <p:stCondLst>
                                            <p:cond evt="begin" delay="0">
                                              <p:tn val="51"/>
                                            </p:cond>
                                          </p:stCondLst>
                                          <p:endCondLst>
                                            <p:cond evt="onStopAudio" delay="0">
                                              <p:tgtEl>
                                                <p:sldTgt/>
                                              </p:tgtEl>
                                            </p:cond>
                                          </p:endCondLst>
                                        </p:cTn>
                                        <p:tgtEl>
                                          <p:sndTgt r:embed="rId5" name="cashreg.wav"/>
                                        </p:tgtEl>
                                      </p:cMediaNode>
                                    </p:audio>
                                  </p:subTnLst>
                                </p:cTn>
                              </p:par>
                            </p:childTnLst>
                          </p:cTn>
                        </p:par>
                      </p:childTnLst>
                    </p:cTn>
                  </p:par>
                  <p:par>
                    <p:cTn id="56" fill="hold">
                      <p:stCondLst>
                        <p:cond delay="indefinite"/>
                      </p:stCondLst>
                      <p:childTnLst>
                        <p:par>
                          <p:cTn id="57" fill="hold">
                            <p:stCondLst>
                              <p:cond delay="0"/>
                            </p:stCondLst>
                            <p:childTnLst>
                              <p:par>
                                <p:cTn id="58" presetID="53" presetClass="entr" presetSubtype="0" fill="hold" grpId="0" nodeType="clickEffect">
                                  <p:stCondLst>
                                    <p:cond delay="0"/>
                                  </p:stCondLst>
                                  <p:childTnLst>
                                    <p:set>
                                      <p:cBhvr>
                                        <p:cTn id="59" dur="1" fill="hold">
                                          <p:stCondLst>
                                            <p:cond delay="0"/>
                                          </p:stCondLst>
                                        </p:cTn>
                                        <p:tgtEl>
                                          <p:spTgt spid="133148"/>
                                        </p:tgtEl>
                                        <p:attrNameLst>
                                          <p:attrName>style.visibility</p:attrName>
                                        </p:attrNameLst>
                                      </p:cBhvr>
                                      <p:to>
                                        <p:strVal val="visible"/>
                                      </p:to>
                                    </p:set>
                                    <p:anim calcmode="lin" valueType="num">
                                      <p:cBhvr>
                                        <p:cTn id="60" dur="500" fill="hold"/>
                                        <p:tgtEl>
                                          <p:spTgt spid="133148"/>
                                        </p:tgtEl>
                                        <p:attrNameLst>
                                          <p:attrName>ppt_w</p:attrName>
                                        </p:attrNameLst>
                                      </p:cBhvr>
                                      <p:tavLst>
                                        <p:tav tm="0">
                                          <p:val>
                                            <p:fltVal val="0"/>
                                          </p:val>
                                        </p:tav>
                                        <p:tav tm="100000">
                                          <p:val>
                                            <p:strVal val="#ppt_w"/>
                                          </p:val>
                                        </p:tav>
                                      </p:tavLst>
                                    </p:anim>
                                    <p:anim calcmode="lin" valueType="num">
                                      <p:cBhvr>
                                        <p:cTn id="61" dur="500" fill="hold"/>
                                        <p:tgtEl>
                                          <p:spTgt spid="133148"/>
                                        </p:tgtEl>
                                        <p:attrNameLst>
                                          <p:attrName>ppt_h</p:attrName>
                                        </p:attrNameLst>
                                      </p:cBhvr>
                                      <p:tavLst>
                                        <p:tav tm="0">
                                          <p:val>
                                            <p:fltVal val="0"/>
                                          </p:val>
                                        </p:tav>
                                        <p:tav tm="100000">
                                          <p:val>
                                            <p:strVal val="#ppt_h"/>
                                          </p:val>
                                        </p:tav>
                                      </p:tavLst>
                                    </p:anim>
                                    <p:animEffect transition="in" filter="fade">
                                      <p:cBhvr>
                                        <p:cTn id="62" dur="500"/>
                                        <p:tgtEl>
                                          <p:spTgt spid="133148"/>
                                        </p:tgtEl>
                                      </p:cBhvr>
                                    </p:animEffect>
                                  </p:childTnLst>
                                  <p:subTnLst>
                                    <p:audio>
                                      <p:cMediaNode>
                                        <p:cTn display="0" masterRel="sameClick">
                                          <p:stCondLst>
                                            <p:cond evt="begin" delay="0">
                                              <p:tn val="58"/>
                                            </p:cond>
                                          </p:stCondLst>
                                          <p:endCondLst>
                                            <p:cond evt="onStopAudio" delay="0">
                                              <p:tgtEl>
                                                <p:sldTgt/>
                                              </p:tgtEl>
                                            </p:cond>
                                          </p:endCondLst>
                                        </p:cTn>
                                        <p:tgtEl>
                                          <p:sndTgt r:embed="rId5"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7" grpId="0" animBg="1"/>
      <p:bldP spid="13314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3187" name="Rectangle 3"/>
              <p:cNvSpPr>
                <a:spLocks noChangeArrowheads="1"/>
              </p:cNvSpPr>
              <p:nvPr/>
            </p:nvSpPr>
            <p:spPr bwMode="auto">
              <a:xfrm>
                <a:off x="685800" y="1339850"/>
                <a:ext cx="7772400" cy="5518150"/>
              </a:xfrm>
              <a:prstGeom prst="rect">
                <a:avLst/>
              </a:prstGeom>
              <a:solidFill>
                <a:srgbClr val="EAEAEA"/>
              </a:solidFill>
              <a:ln w="9525">
                <a:noFill/>
                <a:miter lim="800000"/>
                <a:headEnd/>
                <a:tailEnd/>
              </a:ln>
            </p:spPr>
            <p:txBody>
              <a:bodyPr/>
              <a:lstStyle/>
              <a:p>
                <a:r>
                  <a:rPr lang="en-US" altLang="en-US" i="1" dirty="0" smtClean="0">
                    <a:solidFill>
                      <a:schemeClr val="accent2"/>
                    </a:solidFill>
                  </a:rPr>
                  <a:t>Capacitance – </a:t>
                </a:r>
                <a:r>
                  <a:rPr lang="en-US" altLang="en-US" dirty="0">
                    <a:solidFill>
                      <a:schemeClr val="accent2"/>
                    </a:solidFill>
                  </a:rPr>
                  <a:t>parallel</a:t>
                </a:r>
              </a:p>
              <a:p>
                <a:pPr>
                  <a:spcBef>
                    <a:spcPct val="10000"/>
                  </a:spcBef>
                </a:pPr>
                <a:r>
                  <a:rPr lang="en-US" dirty="0">
                    <a:sym typeface="Symbol" pitchFamily="18" charset="2"/>
                  </a:rPr>
                  <a:t></a:t>
                </a:r>
                <a:r>
                  <a:rPr lang="en-US" altLang="en-US" dirty="0">
                    <a:solidFill>
                      <a:srgbClr val="000000"/>
                    </a:solidFill>
                  </a:rPr>
                  <a:t>Just as we connected resistors in parallel,                       so too can we connect capacitors.</a:t>
                </a:r>
              </a:p>
              <a:p>
                <a:pPr>
                  <a:spcBef>
                    <a:spcPct val="10000"/>
                  </a:spcBef>
                </a:pPr>
                <a:r>
                  <a:rPr lang="en-US" dirty="0">
                    <a:sym typeface="Symbol" pitchFamily="18" charset="2"/>
                  </a:rPr>
                  <a:t></a:t>
                </a:r>
                <a:r>
                  <a:rPr lang="en-US" altLang="en-US" dirty="0">
                    <a:solidFill>
                      <a:srgbClr val="000000"/>
                    </a:solidFill>
                  </a:rPr>
                  <a:t>Because the capacitors are in parallel,                          they each have the cell’s voltage </a:t>
                </a:r>
                <a:r>
                  <a:rPr lang="en-US" altLang="en-US" i="1" dirty="0">
                    <a:solidFill>
                      <a:srgbClr val="000000"/>
                    </a:solidFill>
                  </a:rPr>
                  <a:t>V</a:t>
                </a:r>
                <a:r>
                  <a:rPr lang="en-US" altLang="en-US" dirty="0">
                    <a:solidFill>
                      <a:srgbClr val="000000"/>
                    </a:solidFill>
                  </a:rPr>
                  <a:t>.</a:t>
                </a:r>
              </a:p>
              <a:p>
                <a:pPr>
                  <a:spcBef>
                    <a:spcPct val="10000"/>
                  </a:spcBef>
                </a:pPr>
                <a:r>
                  <a:rPr lang="en-US" dirty="0">
                    <a:sym typeface="Symbol" pitchFamily="18" charset="2"/>
                  </a:rPr>
                  <a:t></a:t>
                </a:r>
                <a:r>
                  <a:rPr lang="en-US" altLang="en-US" dirty="0">
                    <a:solidFill>
                      <a:srgbClr val="000000"/>
                    </a:solidFill>
                  </a:rPr>
                  <a:t>Thus </a:t>
                </a:r>
                <a:r>
                  <a:rPr lang="en-US" altLang="en-US" i="1" dirty="0">
                    <a:solidFill>
                      <a:srgbClr val="000000"/>
                    </a:solidFill>
                  </a:rPr>
                  <a:t>V</a:t>
                </a:r>
                <a:r>
                  <a:rPr lang="en-US" altLang="en-US" dirty="0">
                    <a:solidFill>
                      <a:srgbClr val="000000"/>
                    </a:solidFill>
                  </a:rPr>
                  <a:t> = </a:t>
                </a:r>
                <a:r>
                  <a:rPr lang="en-US" altLang="en-US" i="1" dirty="0">
                    <a:solidFill>
                      <a:srgbClr val="000000"/>
                    </a:solidFill>
                  </a:rPr>
                  <a:t>V</a:t>
                </a:r>
                <a:r>
                  <a:rPr lang="en-US" altLang="en-US" baseline="-25000" dirty="0">
                    <a:solidFill>
                      <a:srgbClr val="000000"/>
                    </a:solidFill>
                  </a:rPr>
                  <a:t>1</a:t>
                </a:r>
                <a:r>
                  <a:rPr lang="en-US" altLang="en-US" baseline="30000" dirty="0">
                    <a:solidFill>
                      <a:srgbClr val="000000"/>
                    </a:solidFill>
                  </a:rPr>
                  <a:t> </a:t>
                </a:r>
                <a:r>
                  <a:rPr lang="en-US" altLang="en-US" dirty="0">
                    <a:solidFill>
                      <a:srgbClr val="000000"/>
                    </a:solidFill>
                  </a:rPr>
                  <a:t>= </a:t>
                </a:r>
                <a:r>
                  <a:rPr lang="en-US" altLang="en-US" i="1" dirty="0">
                    <a:solidFill>
                      <a:srgbClr val="000000"/>
                    </a:solidFill>
                  </a:rPr>
                  <a:t>V</a:t>
                </a:r>
                <a:r>
                  <a:rPr lang="en-US" altLang="en-US" baseline="-25000" dirty="0">
                    <a:solidFill>
                      <a:srgbClr val="000000"/>
                    </a:solidFill>
                  </a:rPr>
                  <a:t>2</a:t>
                </a:r>
                <a:r>
                  <a:rPr lang="en-US" altLang="en-US" dirty="0">
                    <a:solidFill>
                      <a:srgbClr val="000000"/>
                    </a:solidFill>
                  </a:rPr>
                  <a:t>.</a:t>
                </a:r>
              </a:p>
              <a:p>
                <a:pPr>
                  <a:spcBef>
                    <a:spcPct val="10000"/>
                  </a:spcBef>
                </a:pPr>
                <a:r>
                  <a:rPr lang="en-US" dirty="0">
                    <a:sym typeface="Symbol" pitchFamily="18" charset="2"/>
                  </a:rPr>
                  <a:t></a:t>
                </a:r>
                <a:r>
                  <a:rPr lang="en-US" altLang="en-US" dirty="0">
                    <a:solidFill>
                      <a:srgbClr val="000000"/>
                    </a:solidFill>
                  </a:rPr>
                  <a:t>From </a:t>
                </a:r>
                <a:r>
                  <a:rPr lang="en-US" altLang="en-US" i="1" dirty="0">
                    <a:solidFill>
                      <a:srgbClr val="000000"/>
                    </a:solidFill>
                  </a:rPr>
                  <a:t>C</a:t>
                </a:r>
                <a:r>
                  <a:rPr lang="en-US" altLang="en-US" dirty="0">
                    <a:solidFill>
                      <a:srgbClr val="000000"/>
                    </a:solidFill>
                  </a:rPr>
                  <a:t> = </a:t>
                </a:r>
                <a14:m>
                  <m:oMath xmlns:m="http://schemas.openxmlformats.org/officeDocument/2006/math">
                    <m:f>
                      <m:fPr>
                        <m:ctrlPr>
                          <a:rPr lang="en-US" altLang="en-US" sz="2000" i="1" dirty="0" smtClean="0">
                            <a:solidFill>
                              <a:srgbClr val="000000"/>
                            </a:solidFill>
                            <a:latin typeface="Cambria Math" panose="02040503050406030204" pitchFamily="18" charset="0"/>
                          </a:rPr>
                        </m:ctrlPr>
                      </m:fPr>
                      <m:num>
                        <m:r>
                          <a:rPr lang="en-US" altLang="en-US" sz="2000" i="1" dirty="0" smtClean="0">
                            <a:solidFill>
                              <a:srgbClr val="000000"/>
                            </a:solidFill>
                            <a:latin typeface="Cambria Math" panose="02040503050406030204" pitchFamily="18" charset="0"/>
                          </a:rPr>
                          <m:t>𝑞</m:t>
                        </m:r>
                      </m:num>
                      <m:den>
                        <m:r>
                          <a:rPr lang="en-US" altLang="en-US" sz="2000" i="1" dirty="0" smtClean="0">
                            <a:solidFill>
                              <a:srgbClr val="000000"/>
                            </a:solidFill>
                            <a:latin typeface="Cambria Math" panose="02040503050406030204" pitchFamily="18" charset="0"/>
                          </a:rPr>
                          <m:t>𝑉</m:t>
                        </m:r>
                      </m:den>
                    </m:f>
                    <m:r>
                      <a:rPr lang="en-US" altLang="en-US" sz="2000" i="1" dirty="0" smtClean="0">
                        <a:solidFill>
                          <a:srgbClr val="000000"/>
                        </a:solidFill>
                        <a:latin typeface="Cambria Math" panose="02040503050406030204" pitchFamily="18" charset="0"/>
                      </a:rPr>
                      <m:t> </m:t>
                    </m:r>
                    <m:r>
                      <a:rPr lang="en-US" altLang="en-US" sz="2000" b="0" i="1" dirty="0" smtClean="0">
                        <a:solidFill>
                          <a:srgbClr val="000000"/>
                        </a:solidFill>
                        <a:latin typeface="Cambria Math" panose="02040503050406030204" pitchFamily="18" charset="0"/>
                      </a:rPr>
                      <m:t> </m:t>
                    </m:r>
                  </m:oMath>
                </a14:m>
                <a:r>
                  <a:rPr lang="en-US" altLang="en-US" dirty="0">
                    <a:solidFill>
                      <a:srgbClr val="000000"/>
                    </a:solidFill>
                  </a:rPr>
                  <a:t>we get </a:t>
                </a:r>
                <a:r>
                  <a:rPr lang="en-US" altLang="en-US" i="1" dirty="0">
                    <a:solidFill>
                      <a:srgbClr val="000000"/>
                    </a:solidFill>
                  </a:rPr>
                  <a:t>q</a:t>
                </a:r>
                <a:r>
                  <a:rPr lang="en-US" altLang="en-US" dirty="0">
                    <a:solidFill>
                      <a:srgbClr val="000000"/>
                    </a:solidFill>
                  </a:rPr>
                  <a:t> = </a:t>
                </a:r>
                <a:r>
                  <a:rPr lang="en-US" altLang="en-US" i="1" dirty="0">
                    <a:solidFill>
                      <a:srgbClr val="000000"/>
                    </a:solidFill>
                  </a:rPr>
                  <a:t>CV</a:t>
                </a:r>
                <a:r>
                  <a:rPr lang="en-US" altLang="en-US" dirty="0">
                    <a:solidFill>
                      <a:srgbClr val="000000"/>
                    </a:solidFill>
                  </a:rPr>
                  <a:t>. Thus</a:t>
                </a:r>
              </a:p>
              <a:p>
                <a:pPr algn="ctr">
                  <a:spcBef>
                    <a:spcPct val="10000"/>
                  </a:spcBef>
                </a:pPr>
                <a:r>
                  <a:rPr lang="en-US" altLang="en-US" i="1" dirty="0">
                    <a:solidFill>
                      <a:srgbClr val="000000"/>
                    </a:solidFill>
                  </a:rPr>
                  <a:t>q </a:t>
                </a:r>
                <a:r>
                  <a:rPr lang="en-US" altLang="en-US" dirty="0">
                    <a:solidFill>
                      <a:srgbClr val="000000"/>
                    </a:solidFill>
                  </a:rPr>
                  <a:t>= </a:t>
                </a:r>
                <a:r>
                  <a:rPr lang="en-US" altLang="en-US" i="1" dirty="0">
                    <a:solidFill>
                      <a:srgbClr val="000000"/>
                    </a:solidFill>
                  </a:rPr>
                  <a:t>CV, q</a:t>
                </a:r>
                <a:r>
                  <a:rPr lang="en-US" altLang="en-US" baseline="-25000" dirty="0">
                    <a:solidFill>
                      <a:srgbClr val="000000"/>
                    </a:solidFill>
                  </a:rPr>
                  <a:t>1</a:t>
                </a:r>
                <a:r>
                  <a:rPr lang="en-US" altLang="en-US" i="1" dirty="0">
                    <a:solidFill>
                      <a:srgbClr val="000000"/>
                    </a:solidFill>
                  </a:rPr>
                  <a:t> </a:t>
                </a:r>
                <a:r>
                  <a:rPr lang="en-US" altLang="en-US" dirty="0">
                    <a:solidFill>
                      <a:srgbClr val="000000"/>
                    </a:solidFill>
                  </a:rPr>
                  <a:t>=</a:t>
                </a:r>
                <a:r>
                  <a:rPr lang="en-US" altLang="en-US" i="1" dirty="0">
                    <a:solidFill>
                      <a:srgbClr val="000000"/>
                    </a:solidFill>
                  </a:rPr>
                  <a:t> C</a:t>
                </a:r>
                <a:r>
                  <a:rPr lang="en-US" altLang="en-US" baseline="-25000" dirty="0">
                    <a:solidFill>
                      <a:srgbClr val="000000"/>
                    </a:solidFill>
                  </a:rPr>
                  <a:t>1</a:t>
                </a:r>
                <a:r>
                  <a:rPr lang="en-US" altLang="en-US" i="1" dirty="0">
                    <a:solidFill>
                      <a:srgbClr val="000000"/>
                    </a:solidFill>
                  </a:rPr>
                  <a:t>V</a:t>
                </a:r>
                <a:r>
                  <a:rPr lang="en-US" altLang="en-US" baseline="-25000" dirty="0">
                    <a:solidFill>
                      <a:srgbClr val="000000"/>
                    </a:solidFill>
                  </a:rPr>
                  <a:t>1</a:t>
                </a:r>
                <a:r>
                  <a:rPr lang="en-US" altLang="en-US" i="1" baseline="-25000" dirty="0">
                    <a:solidFill>
                      <a:srgbClr val="000000"/>
                    </a:solidFill>
                  </a:rPr>
                  <a:t> </a:t>
                </a:r>
                <a:r>
                  <a:rPr lang="en-US" altLang="en-US" dirty="0">
                    <a:solidFill>
                      <a:srgbClr val="000000"/>
                    </a:solidFill>
                  </a:rPr>
                  <a:t>, and</a:t>
                </a:r>
                <a:r>
                  <a:rPr lang="en-US" altLang="en-US" i="1" dirty="0">
                    <a:solidFill>
                      <a:srgbClr val="000000"/>
                    </a:solidFill>
                  </a:rPr>
                  <a:t> q</a:t>
                </a:r>
                <a:r>
                  <a:rPr lang="en-US" altLang="en-US" baseline="-25000" dirty="0">
                    <a:solidFill>
                      <a:srgbClr val="000000"/>
                    </a:solidFill>
                  </a:rPr>
                  <a:t>2</a:t>
                </a:r>
                <a:r>
                  <a:rPr lang="en-US" altLang="en-US" i="1" baseline="-25000" dirty="0">
                    <a:solidFill>
                      <a:srgbClr val="000000"/>
                    </a:solidFill>
                  </a:rPr>
                  <a:t> </a:t>
                </a:r>
                <a:r>
                  <a:rPr lang="en-US" altLang="en-US" dirty="0">
                    <a:solidFill>
                      <a:srgbClr val="000000"/>
                    </a:solidFill>
                  </a:rPr>
                  <a:t>= </a:t>
                </a:r>
                <a:r>
                  <a:rPr lang="en-US" altLang="en-US" i="1" dirty="0">
                    <a:solidFill>
                      <a:srgbClr val="000000"/>
                    </a:solidFill>
                  </a:rPr>
                  <a:t>C</a:t>
                </a:r>
                <a:r>
                  <a:rPr lang="en-US" altLang="en-US" baseline="-25000" dirty="0">
                    <a:solidFill>
                      <a:srgbClr val="000000"/>
                    </a:solidFill>
                  </a:rPr>
                  <a:t>2</a:t>
                </a:r>
                <a:r>
                  <a:rPr lang="en-US" altLang="en-US" i="1" dirty="0">
                    <a:solidFill>
                      <a:srgbClr val="000000"/>
                    </a:solidFill>
                  </a:rPr>
                  <a:t>V</a:t>
                </a:r>
                <a:r>
                  <a:rPr lang="en-US" altLang="en-US" baseline="-25000" dirty="0">
                    <a:solidFill>
                      <a:srgbClr val="000000"/>
                    </a:solidFill>
                  </a:rPr>
                  <a:t>2</a:t>
                </a:r>
                <a:r>
                  <a:rPr lang="en-US" altLang="en-US" baseline="30000" dirty="0">
                    <a:solidFill>
                      <a:srgbClr val="000000"/>
                    </a:solidFill>
                  </a:rPr>
                  <a:t>.</a:t>
                </a:r>
                <a:endParaRPr lang="en-US" altLang="en-US" i="1" dirty="0">
                  <a:solidFill>
                    <a:srgbClr val="000000"/>
                  </a:solidFill>
                </a:endParaRPr>
              </a:p>
              <a:p>
                <a:pPr>
                  <a:spcBef>
                    <a:spcPct val="10000"/>
                  </a:spcBef>
                </a:pPr>
                <a:r>
                  <a:rPr lang="en-US" dirty="0">
                    <a:sym typeface="Symbol" pitchFamily="18" charset="2"/>
                  </a:rPr>
                  <a:t></a:t>
                </a:r>
                <a:r>
                  <a:rPr lang="en-US" altLang="en-US" dirty="0">
                    <a:solidFill>
                      <a:srgbClr val="000000"/>
                    </a:solidFill>
                  </a:rPr>
                  <a:t>Conservation of charge tells us that </a:t>
                </a:r>
                <a:r>
                  <a:rPr lang="en-US" altLang="en-US" i="1" dirty="0">
                    <a:solidFill>
                      <a:srgbClr val="000000"/>
                    </a:solidFill>
                  </a:rPr>
                  <a:t>q</a:t>
                </a:r>
                <a:r>
                  <a:rPr lang="en-US" altLang="en-US" dirty="0">
                    <a:solidFill>
                      <a:srgbClr val="000000"/>
                    </a:solidFill>
                  </a:rPr>
                  <a:t> = </a:t>
                </a:r>
                <a:r>
                  <a:rPr lang="en-US" altLang="en-US" i="1" dirty="0">
                    <a:solidFill>
                      <a:srgbClr val="000000"/>
                    </a:solidFill>
                  </a:rPr>
                  <a:t>q</a:t>
                </a:r>
                <a:r>
                  <a:rPr lang="en-US" altLang="en-US" baseline="-25000" dirty="0">
                    <a:solidFill>
                      <a:srgbClr val="000000"/>
                    </a:solidFill>
                  </a:rPr>
                  <a:t>1</a:t>
                </a:r>
                <a:r>
                  <a:rPr lang="en-US" altLang="en-US" dirty="0">
                    <a:solidFill>
                      <a:srgbClr val="000000"/>
                    </a:solidFill>
                  </a:rPr>
                  <a:t> + </a:t>
                </a:r>
                <a:r>
                  <a:rPr lang="en-US" altLang="en-US" i="1" dirty="0">
                    <a:solidFill>
                      <a:srgbClr val="000000"/>
                    </a:solidFill>
                  </a:rPr>
                  <a:t>q</a:t>
                </a:r>
                <a:r>
                  <a:rPr lang="en-US" altLang="en-US" baseline="-25000" dirty="0">
                    <a:solidFill>
                      <a:srgbClr val="000000"/>
                    </a:solidFill>
                  </a:rPr>
                  <a:t>2</a:t>
                </a:r>
                <a:r>
                  <a:rPr lang="en-US" altLang="en-US" dirty="0">
                    <a:solidFill>
                      <a:srgbClr val="000000"/>
                    </a:solidFill>
                  </a:rPr>
                  <a:t>:</a:t>
                </a:r>
              </a:p>
              <a:p>
                <a:pPr>
                  <a:spcBef>
                    <a:spcPct val="10000"/>
                  </a:spcBef>
                </a:pPr>
                <a:r>
                  <a:rPr lang="en-US" altLang="en-US" i="1" dirty="0">
                    <a:solidFill>
                      <a:srgbClr val="000000"/>
                    </a:solidFill>
                  </a:rPr>
                  <a:t>	    CV</a:t>
                </a:r>
                <a:r>
                  <a:rPr lang="en-US" altLang="en-US" dirty="0">
                    <a:solidFill>
                      <a:srgbClr val="000000"/>
                    </a:solidFill>
                  </a:rPr>
                  <a:t> 	= </a:t>
                </a:r>
                <a:r>
                  <a:rPr lang="en-US" altLang="en-US" i="1" dirty="0">
                    <a:solidFill>
                      <a:srgbClr val="000000"/>
                    </a:solidFill>
                  </a:rPr>
                  <a:t>C</a:t>
                </a:r>
                <a:r>
                  <a:rPr lang="en-US" altLang="en-US" baseline="-25000" dirty="0">
                    <a:solidFill>
                      <a:srgbClr val="000000"/>
                    </a:solidFill>
                  </a:rPr>
                  <a:t>1</a:t>
                </a:r>
                <a:r>
                  <a:rPr lang="en-US" altLang="en-US" i="1" dirty="0">
                    <a:solidFill>
                      <a:srgbClr val="000000"/>
                    </a:solidFill>
                  </a:rPr>
                  <a:t>V</a:t>
                </a:r>
                <a:r>
                  <a:rPr lang="en-US" altLang="en-US" baseline="-25000" dirty="0">
                    <a:solidFill>
                      <a:srgbClr val="000000"/>
                    </a:solidFill>
                  </a:rPr>
                  <a:t>1</a:t>
                </a:r>
                <a:r>
                  <a:rPr lang="en-US" altLang="en-US" dirty="0">
                    <a:solidFill>
                      <a:srgbClr val="000000"/>
                    </a:solidFill>
                  </a:rPr>
                  <a:t> + </a:t>
                </a:r>
                <a:r>
                  <a:rPr lang="en-US" altLang="en-US" i="1" dirty="0">
                    <a:solidFill>
                      <a:srgbClr val="000000"/>
                    </a:solidFill>
                  </a:rPr>
                  <a:t>C</a:t>
                </a:r>
                <a:r>
                  <a:rPr lang="en-US" altLang="en-US" baseline="-25000" dirty="0">
                    <a:solidFill>
                      <a:srgbClr val="000000"/>
                    </a:solidFill>
                  </a:rPr>
                  <a:t>2</a:t>
                </a:r>
                <a:r>
                  <a:rPr lang="en-US" altLang="en-US" i="1" dirty="0">
                    <a:solidFill>
                      <a:srgbClr val="000000"/>
                    </a:solidFill>
                  </a:rPr>
                  <a:t>V</a:t>
                </a:r>
                <a:r>
                  <a:rPr lang="en-US" altLang="en-US" baseline="-25000" dirty="0">
                    <a:solidFill>
                      <a:srgbClr val="000000"/>
                    </a:solidFill>
                  </a:rPr>
                  <a:t>2</a:t>
                </a:r>
                <a:r>
                  <a:rPr lang="en-US" altLang="en-US" dirty="0">
                    <a:solidFill>
                      <a:srgbClr val="000000"/>
                    </a:solidFill>
                  </a:rPr>
                  <a:t> </a:t>
                </a:r>
              </a:p>
              <a:p>
                <a:pPr>
                  <a:spcBef>
                    <a:spcPct val="10000"/>
                  </a:spcBef>
                </a:pPr>
                <a:r>
                  <a:rPr lang="en-US" altLang="en-US" dirty="0">
                    <a:solidFill>
                      <a:srgbClr val="000000"/>
                    </a:solidFill>
                  </a:rPr>
                  <a:t>	    </a:t>
                </a:r>
                <a:r>
                  <a:rPr lang="en-US" altLang="en-US" i="1" dirty="0">
                    <a:solidFill>
                      <a:srgbClr val="000000"/>
                    </a:solidFill>
                  </a:rPr>
                  <a:t>CV</a:t>
                </a:r>
                <a:r>
                  <a:rPr lang="en-US" altLang="en-US" dirty="0">
                    <a:solidFill>
                      <a:srgbClr val="000000"/>
                    </a:solidFill>
                  </a:rPr>
                  <a:t> 	= </a:t>
                </a:r>
                <a:r>
                  <a:rPr lang="en-US" altLang="en-US" i="1" dirty="0">
                    <a:solidFill>
                      <a:srgbClr val="000000"/>
                    </a:solidFill>
                  </a:rPr>
                  <a:t>C</a:t>
                </a:r>
                <a:r>
                  <a:rPr lang="en-US" altLang="en-US" baseline="-25000" dirty="0">
                    <a:solidFill>
                      <a:srgbClr val="000000"/>
                    </a:solidFill>
                  </a:rPr>
                  <a:t>1</a:t>
                </a:r>
                <a:r>
                  <a:rPr lang="en-US" altLang="en-US" i="1" dirty="0">
                    <a:solidFill>
                      <a:srgbClr val="000000"/>
                    </a:solidFill>
                  </a:rPr>
                  <a:t>V</a:t>
                </a:r>
                <a:r>
                  <a:rPr lang="en-US" altLang="en-US" dirty="0">
                    <a:solidFill>
                      <a:srgbClr val="000000"/>
                    </a:solidFill>
                  </a:rPr>
                  <a:t> + </a:t>
                </a:r>
                <a:r>
                  <a:rPr lang="en-US" altLang="en-US" i="1" dirty="0">
                    <a:solidFill>
                      <a:srgbClr val="000000"/>
                    </a:solidFill>
                  </a:rPr>
                  <a:t>C</a:t>
                </a:r>
                <a:r>
                  <a:rPr lang="en-US" altLang="en-US" baseline="-25000" dirty="0">
                    <a:solidFill>
                      <a:srgbClr val="000000"/>
                    </a:solidFill>
                  </a:rPr>
                  <a:t>2</a:t>
                </a:r>
                <a:r>
                  <a:rPr lang="en-US" altLang="en-US" i="1" dirty="0">
                    <a:solidFill>
                      <a:srgbClr val="000000"/>
                    </a:solidFill>
                  </a:rPr>
                  <a:t>V</a:t>
                </a:r>
                <a:r>
                  <a:rPr lang="en-US" altLang="en-US" dirty="0">
                    <a:solidFill>
                      <a:srgbClr val="000000"/>
                    </a:solidFill>
                  </a:rPr>
                  <a:t> </a:t>
                </a:r>
              </a:p>
              <a:p>
                <a:pPr>
                  <a:spcBef>
                    <a:spcPct val="10000"/>
                  </a:spcBef>
                </a:pPr>
                <a:r>
                  <a:rPr lang="en-US" altLang="en-US" dirty="0">
                    <a:solidFill>
                      <a:srgbClr val="000000"/>
                    </a:solidFill>
                  </a:rPr>
                  <a:t> 	      </a:t>
                </a:r>
                <a:r>
                  <a:rPr lang="en-US" altLang="en-US" i="1" dirty="0">
                    <a:solidFill>
                      <a:srgbClr val="000000"/>
                    </a:solidFill>
                  </a:rPr>
                  <a:t>C</a:t>
                </a:r>
                <a:r>
                  <a:rPr lang="en-US" altLang="en-US" dirty="0">
                    <a:solidFill>
                      <a:srgbClr val="000000"/>
                    </a:solidFill>
                  </a:rPr>
                  <a:t> 	= </a:t>
                </a:r>
                <a:r>
                  <a:rPr lang="en-US" altLang="en-US" i="1" dirty="0">
                    <a:solidFill>
                      <a:srgbClr val="000000"/>
                    </a:solidFill>
                  </a:rPr>
                  <a:t>C</a:t>
                </a:r>
                <a:r>
                  <a:rPr lang="en-US" altLang="en-US" baseline="-25000" dirty="0">
                    <a:solidFill>
                      <a:srgbClr val="000000"/>
                    </a:solidFill>
                  </a:rPr>
                  <a:t>1 </a:t>
                </a:r>
                <a:r>
                  <a:rPr lang="en-US" altLang="en-US" dirty="0">
                    <a:solidFill>
                      <a:srgbClr val="000000"/>
                    </a:solidFill>
                  </a:rPr>
                  <a:t>+ </a:t>
                </a:r>
                <a:r>
                  <a:rPr lang="en-US" altLang="en-US" i="1" dirty="0">
                    <a:solidFill>
                      <a:srgbClr val="000000"/>
                    </a:solidFill>
                  </a:rPr>
                  <a:t>C</a:t>
                </a:r>
                <a:r>
                  <a:rPr lang="en-US" altLang="en-US" baseline="-25000" dirty="0">
                    <a:solidFill>
                      <a:srgbClr val="000000"/>
                    </a:solidFill>
                  </a:rPr>
                  <a:t>2</a:t>
                </a:r>
              </a:p>
            </p:txBody>
          </p:sp>
        </mc:Choice>
        <mc:Fallback xmlns="">
          <p:sp>
            <p:nvSpPr>
              <p:cNvPr id="93187" name="Rectangle 3"/>
              <p:cNvSpPr>
                <a:spLocks noRot="1" noChangeAspect="1" noMove="1" noResize="1" noEditPoints="1" noAdjustHandles="1" noChangeArrowheads="1" noChangeShapeType="1" noTextEdit="1"/>
              </p:cNvSpPr>
              <p:nvPr/>
            </p:nvSpPr>
            <p:spPr bwMode="auto">
              <a:xfrm>
                <a:off x="685800" y="1339850"/>
                <a:ext cx="7772400" cy="5518150"/>
              </a:xfrm>
              <a:prstGeom prst="rect">
                <a:avLst/>
              </a:prstGeom>
              <a:blipFill>
                <a:blip r:embed="rId6"/>
                <a:stretch>
                  <a:fillRect l="-1255" t="-773" r="-2824"/>
                </a:stretch>
              </a:blipFill>
              <a:ln w="9525">
                <a:noFill/>
                <a:miter lim="800000"/>
                <a:headEnd/>
                <a:tailEnd/>
              </a:ln>
            </p:spPr>
            <p:txBody>
              <a:bodyPr/>
              <a:lstStyle/>
              <a:p>
                <a:r>
                  <a:rPr lang="en-US">
                    <a:noFill/>
                  </a:rPr>
                  <a:t> </a:t>
                </a:r>
              </a:p>
            </p:txBody>
          </p:sp>
        </mc:Fallback>
      </mc:AlternateContent>
      <p:sp>
        <p:nvSpPr>
          <p:cNvPr id="153622" name="Line 22"/>
          <p:cNvSpPr>
            <a:spLocks noChangeShapeType="1"/>
          </p:cNvSpPr>
          <p:nvPr/>
        </p:nvSpPr>
        <p:spPr bwMode="auto">
          <a:xfrm>
            <a:off x="2298700" y="5435918"/>
            <a:ext cx="192088" cy="263525"/>
          </a:xfrm>
          <a:prstGeom prst="line">
            <a:avLst/>
          </a:prstGeom>
          <a:noFill/>
          <a:ln w="28575">
            <a:solidFill>
              <a:srgbClr val="FF0000"/>
            </a:solidFill>
            <a:round/>
            <a:headEnd/>
            <a:tailEnd/>
          </a:ln>
        </p:spPr>
        <p:txBody>
          <a:bodyPr/>
          <a:lstStyle/>
          <a:p>
            <a:endParaRPr lang="en-US"/>
          </a:p>
        </p:txBody>
      </p:sp>
      <p:sp>
        <p:nvSpPr>
          <p:cNvPr id="153623" name="Line 23"/>
          <p:cNvSpPr>
            <a:spLocks noChangeShapeType="1"/>
          </p:cNvSpPr>
          <p:nvPr/>
        </p:nvSpPr>
        <p:spPr bwMode="auto">
          <a:xfrm>
            <a:off x="3246438" y="5443855"/>
            <a:ext cx="192087" cy="263525"/>
          </a:xfrm>
          <a:prstGeom prst="line">
            <a:avLst/>
          </a:prstGeom>
          <a:noFill/>
          <a:ln w="28575">
            <a:solidFill>
              <a:srgbClr val="FF0000"/>
            </a:solidFill>
            <a:round/>
            <a:headEnd/>
            <a:tailEnd/>
          </a:ln>
        </p:spPr>
        <p:txBody>
          <a:bodyPr/>
          <a:lstStyle/>
          <a:p>
            <a:endParaRPr lang="en-US"/>
          </a:p>
        </p:txBody>
      </p:sp>
      <p:sp>
        <p:nvSpPr>
          <p:cNvPr id="153624" name="Line 24"/>
          <p:cNvSpPr>
            <a:spLocks noChangeShapeType="1"/>
          </p:cNvSpPr>
          <p:nvPr/>
        </p:nvSpPr>
        <p:spPr bwMode="auto">
          <a:xfrm>
            <a:off x="4119563" y="5451793"/>
            <a:ext cx="192087" cy="263525"/>
          </a:xfrm>
          <a:prstGeom prst="line">
            <a:avLst/>
          </a:prstGeom>
          <a:noFill/>
          <a:ln w="28575">
            <a:solidFill>
              <a:srgbClr val="FF0000"/>
            </a:solidFill>
            <a:round/>
            <a:headEnd/>
            <a:tailEnd/>
          </a:ln>
        </p:spPr>
        <p:txBody>
          <a:bodyPr/>
          <a:lstStyle/>
          <a:p>
            <a:endParaRPr lang="en-US"/>
          </a:p>
        </p:txBody>
      </p:sp>
      <p:grpSp>
        <p:nvGrpSpPr>
          <p:cNvPr id="3" name="Group 25"/>
          <p:cNvGrpSpPr>
            <a:grpSpLocks/>
          </p:cNvGrpSpPr>
          <p:nvPr/>
        </p:nvGrpSpPr>
        <p:grpSpPr bwMode="auto">
          <a:xfrm>
            <a:off x="846138" y="6164263"/>
            <a:ext cx="7464425" cy="457200"/>
            <a:chOff x="533" y="3381"/>
            <a:chExt cx="4702" cy="288"/>
          </a:xfrm>
        </p:grpSpPr>
        <p:sp>
          <p:nvSpPr>
            <p:cNvPr id="12300" name="Rectangle 5"/>
            <p:cNvSpPr>
              <a:spLocks noChangeArrowheads="1"/>
            </p:cNvSpPr>
            <p:nvPr/>
          </p:nvSpPr>
          <p:spPr bwMode="auto">
            <a:xfrm>
              <a:off x="559" y="3394"/>
              <a:ext cx="2712" cy="202"/>
            </a:xfrm>
            <a:prstGeom prst="rect">
              <a:avLst/>
            </a:prstGeom>
            <a:noFill/>
            <a:ln w="9525">
              <a:noFill/>
              <a:miter lim="800000"/>
              <a:headEnd/>
              <a:tailEnd/>
            </a:ln>
          </p:spPr>
          <p:txBody>
            <a:bodyPr/>
            <a:lstStyle/>
            <a:p>
              <a:pPr eaLnBrk="0" hangingPunct="0">
                <a:lnSpc>
                  <a:spcPct val="90000"/>
                </a:lnSpc>
                <a:spcBef>
                  <a:spcPct val="20000"/>
                </a:spcBef>
              </a:pPr>
              <a:r>
                <a:rPr lang="en-US" i="1">
                  <a:sym typeface="Symbol" pitchFamily="18" charset="2"/>
                </a:rPr>
                <a:t>C</a:t>
              </a:r>
              <a:r>
                <a:rPr lang="en-US">
                  <a:sym typeface="Symbol" pitchFamily="18" charset="2"/>
                </a:rPr>
                <a:t> = </a:t>
              </a:r>
              <a:r>
                <a:rPr lang="en-US" i="1">
                  <a:sym typeface="Symbol" pitchFamily="18" charset="2"/>
                </a:rPr>
                <a:t>C</a:t>
              </a:r>
              <a:r>
                <a:rPr lang="en-US" baseline="-25000">
                  <a:sym typeface="Symbol" pitchFamily="18" charset="2"/>
                </a:rPr>
                <a:t>1</a:t>
              </a:r>
              <a:r>
                <a:rPr lang="en-US">
                  <a:sym typeface="Symbol" pitchFamily="18" charset="2"/>
                </a:rPr>
                <a:t> + </a:t>
              </a:r>
              <a:r>
                <a:rPr lang="en-US" i="1">
                  <a:sym typeface="Symbol" pitchFamily="18" charset="2"/>
                </a:rPr>
                <a:t>C</a:t>
              </a:r>
              <a:r>
                <a:rPr lang="en-US" baseline="-25000">
                  <a:sym typeface="Symbol" pitchFamily="18" charset="2"/>
                </a:rPr>
                <a:t>2</a:t>
              </a:r>
              <a:r>
                <a:rPr lang="en-US">
                  <a:sym typeface="Symbol" pitchFamily="18" charset="2"/>
                </a:rPr>
                <a:t> + …</a:t>
              </a:r>
              <a:endParaRPr lang="en-US">
                <a:solidFill>
                  <a:srgbClr val="000000"/>
                </a:solidFill>
                <a:cs typeface="Courier New" pitchFamily="49" charset="0"/>
              </a:endParaRPr>
            </a:p>
          </p:txBody>
        </p:sp>
        <p:sp>
          <p:nvSpPr>
            <p:cNvPr id="12301" name="Text Box 6"/>
            <p:cNvSpPr txBox="1">
              <a:spLocks noChangeArrowheads="1"/>
            </p:cNvSpPr>
            <p:nvPr/>
          </p:nvSpPr>
          <p:spPr bwMode="auto">
            <a:xfrm>
              <a:off x="3005" y="3381"/>
              <a:ext cx="2230" cy="288"/>
            </a:xfrm>
            <a:prstGeom prst="rect">
              <a:avLst/>
            </a:prstGeom>
            <a:solidFill>
              <a:srgbClr val="FF0000"/>
            </a:solidFill>
            <a:ln w="9525">
              <a:noFill/>
              <a:miter lim="800000"/>
              <a:headEnd/>
              <a:tailEnd/>
            </a:ln>
          </p:spPr>
          <p:txBody>
            <a:bodyPr>
              <a:spAutoFit/>
            </a:bodyPr>
            <a:lstStyle/>
            <a:p>
              <a:pPr algn="ctr">
                <a:spcBef>
                  <a:spcPct val="50000"/>
                </a:spcBef>
              </a:pPr>
              <a:r>
                <a:rPr lang="en-US">
                  <a:solidFill>
                    <a:schemeClr val="bg1"/>
                  </a:solidFill>
                </a:rPr>
                <a:t>parallel capacitance</a:t>
              </a:r>
            </a:p>
          </p:txBody>
        </p:sp>
        <p:sp>
          <p:nvSpPr>
            <p:cNvPr id="12302" name="Rectangle 7"/>
            <p:cNvSpPr>
              <a:spLocks noChangeArrowheads="1"/>
            </p:cNvSpPr>
            <p:nvPr/>
          </p:nvSpPr>
          <p:spPr bwMode="auto">
            <a:xfrm>
              <a:off x="533" y="3383"/>
              <a:ext cx="4701" cy="283"/>
            </a:xfrm>
            <a:prstGeom prst="rect">
              <a:avLst/>
            </a:prstGeom>
            <a:noFill/>
            <a:ln w="12700">
              <a:solidFill>
                <a:schemeClr val="tx1"/>
              </a:solidFill>
              <a:miter lim="800000"/>
              <a:headEnd/>
              <a:tailEnd/>
            </a:ln>
          </p:spPr>
          <p:txBody>
            <a:bodyPr wrap="none" anchor="ctr"/>
            <a:lstStyle/>
            <a:p>
              <a:endParaRPr lang="en-US"/>
            </a:p>
          </p:txBody>
        </p:sp>
      </p:grpSp>
      <p:pic>
        <p:nvPicPr>
          <p:cNvPr id="20482" name="Picture 3"/>
          <p:cNvPicPr>
            <a:picLocks noChangeAspect="1" noChangeArrowheads="1"/>
          </p:cNvPicPr>
          <p:nvPr/>
        </p:nvPicPr>
        <p:blipFill>
          <a:blip r:embed="rId7" cstate="print">
            <a:clrChange>
              <a:clrFrom>
                <a:srgbClr val="ED1C24"/>
              </a:clrFrom>
              <a:clrTo>
                <a:srgbClr val="ED1C24">
                  <a:alpha val="0"/>
                </a:srgbClr>
              </a:clrTo>
            </a:clrChange>
          </a:blip>
          <a:srcRect l="1894" r="1834" b="2354"/>
          <a:stretch>
            <a:fillRect/>
          </a:stretch>
        </p:blipFill>
        <p:spPr bwMode="auto">
          <a:xfrm>
            <a:off x="6956425" y="3026998"/>
            <a:ext cx="2187575" cy="2311400"/>
          </a:xfrm>
          <a:prstGeom prst="rect">
            <a:avLst/>
          </a:prstGeom>
          <a:noFill/>
          <a:ln w="9525">
            <a:noFill/>
            <a:miter lim="800000"/>
            <a:headEnd/>
            <a:tailEnd/>
          </a:ln>
        </p:spPr>
      </p:pic>
      <p:sp>
        <p:nvSpPr>
          <p:cNvPr id="12310" name="Text Box 22"/>
          <p:cNvSpPr txBox="1">
            <a:spLocks noChangeArrowheads="1"/>
          </p:cNvSpPr>
          <p:nvPr/>
        </p:nvSpPr>
        <p:spPr bwMode="auto">
          <a:xfrm>
            <a:off x="6415088" y="5133975"/>
            <a:ext cx="2728912" cy="1006475"/>
          </a:xfrm>
          <a:prstGeom prst="rect">
            <a:avLst/>
          </a:prstGeom>
          <a:noFill/>
          <a:ln w="9525">
            <a:noFill/>
            <a:miter lim="800000"/>
            <a:headEnd/>
            <a:tailEnd/>
          </a:ln>
          <a:effectLst/>
        </p:spPr>
        <p:txBody>
          <a:bodyPr>
            <a:spAutoFit/>
          </a:bodyPr>
          <a:lstStyle/>
          <a:p>
            <a:r>
              <a:rPr lang="en-US" sz="2000" i="1">
                <a:solidFill>
                  <a:srgbClr val="4D4D4D"/>
                </a:solidFill>
              </a:rPr>
              <a:t>a variable capacitor takes advantage of many parallel plates…</a:t>
            </a:r>
          </a:p>
        </p:txBody>
      </p:sp>
      <p:sp>
        <p:nvSpPr>
          <p:cNvPr id="22" name="Rectangle 118"/>
          <p:cNvSpPr txBox="1">
            <a:spLocks noChangeArrowheads="1"/>
          </p:cNvSpPr>
          <p:nvPr/>
        </p:nvSpPr>
        <p:spPr>
          <a:xfrm>
            <a:off x="685800" y="409575"/>
            <a:ext cx="7772400" cy="896938"/>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0" cap="none" spc="0" normalizeH="0" baseline="0" noProof="0">
                <a:ln>
                  <a:noFill/>
                </a:ln>
                <a:solidFill>
                  <a:schemeClr val="tx2"/>
                </a:solidFill>
                <a:effectLst/>
                <a:uLnTx/>
                <a:uFillTx/>
                <a:latin typeface="+mj-lt"/>
                <a:ea typeface="+mj-ea"/>
                <a:cs typeface="+mj-cs"/>
              </a:rPr>
              <a:t>Topic 11: Electromagnetic induction - AHL</a:t>
            </a:r>
            <a:br>
              <a:rPr kumimoji="0" lang="en-US" altLang="en-US" sz="2800" b="1" i="0" u="none" strike="noStrike" kern="0" cap="none" spc="0" normalizeH="0" baseline="0" noProof="0">
                <a:ln>
                  <a:noFill/>
                </a:ln>
                <a:solidFill>
                  <a:schemeClr val="tx2"/>
                </a:solidFill>
                <a:effectLst/>
                <a:uLnTx/>
                <a:uFillTx/>
                <a:latin typeface="+mj-lt"/>
                <a:ea typeface="+mj-ea"/>
                <a:cs typeface="+mj-cs"/>
              </a:rPr>
            </a:br>
            <a:r>
              <a:rPr kumimoji="0" lang="en-US" altLang="en-US" sz="2800" b="0" i="0" u="none" strike="noStrike" kern="0" cap="none" spc="0" normalizeH="0" baseline="0" noProof="0">
                <a:ln>
                  <a:noFill/>
                </a:ln>
                <a:solidFill>
                  <a:schemeClr val="tx1"/>
                </a:solidFill>
                <a:effectLst/>
                <a:uLnTx/>
                <a:uFillTx/>
                <a:latin typeface="+mj-lt"/>
                <a:ea typeface="+mj-ea"/>
                <a:cs typeface="+mj-cs"/>
              </a:rPr>
              <a:t>11.3 – Capacitance</a:t>
            </a:r>
            <a:endParaRPr kumimoji="0" lang="en-US" altLang="en-US" sz="2800" b="0" i="0" u="none" strike="noStrike" kern="0" cap="none" spc="0" normalizeH="0" baseline="0" noProof="0" dirty="0">
              <a:ln>
                <a:noFill/>
              </a:ln>
              <a:solidFill>
                <a:schemeClr val="tx1"/>
              </a:solidFill>
              <a:effectLst/>
              <a:uLnTx/>
              <a:uFillTx/>
              <a:latin typeface="+mj-lt"/>
              <a:ea typeface="+mj-ea"/>
              <a:cs typeface="+mj-cs"/>
            </a:endParaRPr>
          </a:p>
        </p:txBody>
      </p:sp>
      <p:pic>
        <p:nvPicPr>
          <p:cNvPr id="2050" name="Picture 2"/>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6805691" y="1359500"/>
            <a:ext cx="2038350" cy="1590675"/>
          </a:xfrm>
          <a:prstGeom prst="rect">
            <a:avLst/>
          </a:prstGeom>
          <a:ln>
            <a:noFill/>
          </a:ln>
          <a:effectLst>
            <a:outerShdw blurRad="292100" dist="139700" dir="2700000" algn="tl" rotWithShape="0">
              <a:srgbClr val="333333">
                <a:alpha val="65000"/>
              </a:srgbClr>
            </a:outerShdw>
          </a:effectLst>
        </p:spPr>
      </p:pic>
      <p:sp>
        <p:nvSpPr>
          <p:cNvPr id="153619" name="Text Box 19"/>
          <p:cNvSpPr txBox="1">
            <a:spLocks noChangeArrowheads="1"/>
          </p:cNvSpPr>
          <p:nvPr/>
        </p:nvSpPr>
        <p:spPr bwMode="auto">
          <a:xfrm>
            <a:off x="7018338" y="1636713"/>
            <a:ext cx="387350" cy="457200"/>
          </a:xfrm>
          <a:prstGeom prst="rect">
            <a:avLst/>
          </a:prstGeom>
          <a:noFill/>
          <a:ln w="9525">
            <a:noFill/>
            <a:miter lim="800000"/>
            <a:headEnd/>
            <a:tailEnd/>
          </a:ln>
        </p:spPr>
        <p:txBody>
          <a:bodyPr wrap="none">
            <a:spAutoFit/>
          </a:bodyPr>
          <a:lstStyle/>
          <a:p>
            <a:r>
              <a:rPr lang="en-US" i="1" dirty="0"/>
              <a:t>V</a:t>
            </a:r>
          </a:p>
        </p:txBody>
      </p:sp>
      <p:sp>
        <p:nvSpPr>
          <p:cNvPr id="153620" name="Text Box 20"/>
          <p:cNvSpPr txBox="1">
            <a:spLocks noChangeArrowheads="1"/>
          </p:cNvSpPr>
          <p:nvPr/>
        </p:nvSpPr>
        <p:spPr bwMode="auto">
          <a:xfrm>
            <a:off x="7815783" y="1636713"/>
            <a:ext cx="517525" cy="457200"/>
          </a:xfrm>
          <a:prstGeom prst="rect">
            <a:avLst/>
          </a:prstGeom>
          <a:noFill/>
          <a:ln w="9525">
            <a:noFill/>
            <a:miter lim="800000"/>
            <a:headEnd/>
            <a:tailEnd/>
          </a:ln>
        </p:spPr>
        <p:txBody>
          <a:bodyPr wrap="none">
            <a:spAutoFit/>
          </a:bodyPr>
          <a:lstStyle/>
          <a:p>
            <a:r>
              <a:rPr lang="en-US" i="1" dirty="0"/>
              <a:t>C</a:t>
            </a:r>
            <a:r>
              <a:rPr lang="en-US" baseline="-25000" dirty="0"/>
              <a:t>1</a:t>
            </a:r>
            <a:endParaRPr lang="en-US" i="1" dirty="0"/>
          </a:p>
        </p:txBody>
      </p:sp>
      <p:sp>
        <p:nvSpPr>
          <p:cNvPr id="153621" name="Text Box 21"/>
          <p:cNvSpPr txBox="1">
            <a:spLocks noChangeArrowheads="1"/>
          </p:cNvSpPr>
          <p:nvPr/>
        </p:nvSpPr>
        <p:spPr bwMode="auto">
          <a:xfrm>
            <a:off x="8557145" y="1627188"/>
            <a:ext cx="517525" cy="457200"/>
          </a:xfrm>
          <a:prstGeom prst="rect">
            <a:avLst/>
          </a:prstGeom>
          <a:noFill/>
          <a:ln w="9525">
            <a:noFill/>
            <a:miter lim="800000"/>
            <a:headEnd/>
            <a:tailEnd/>
          </a:ln>
        </p:spPr>
        <p:txBody>
          <a:bodyPr wrap="none">
            <a:spAutoFit/>
          </a:bodyPr>
          <a:lstStyle/>
          <a:p>
            <a:r>
              <a:rPr lang="en-US" i="1" dirty="0"/>
              <a:t>C</a:t>
            </a:r>
            <a:r>
              <a:rPr lang="en-US" baseline="-25000" dirty="0"/>
              <a:t>2</a:t>
            </a:r>
            <a:endParaRPr lang="en-US" i="1" dirty="0"/>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3187">
                                            <p:txEl>
                                              <p:pRg st="0" end="0"/>
                                            </p:txEl>
                                          </p:spTgt>
                                        </p:tgtEl>
                                        <p:attrNameLst>
                                          <p:attrName>style.visibility</p:attrName>
                                        </p:attrNameLst>
                                      </p:cBhvr>
                                      <p:to>
                                        <p:strVal val="visible"/>
                                      </p:to>
                                    </p:set>
                                    <p:anim calcmode="lin" valueType="num">
                                      <p:cBhvr additive="base">
                                        <p:cTn id="7" dur="500" fill="hold"/>
                                        <p:tgtEl>
                                          <p:spTgt spid="931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318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3187">
                                            <p:txEl>
                                              <p:pRg st="1" end="1"/>
                                            </p:txEl>
                                          </p:spTgt>
                                        </p:tgtEl>
                                        <p:attrNameLst>
                                          <p:attrName>style.visibility</p:attrName>
                                        </p:attrNameLst>
                                      </p:cBhvr>
                                      <p:to>
                                        <p:strVal val="visible"/>
                                      </p:to>
                                    </p:set>
                                    <p:anim calcmode="lin" valueType="num">
                                      <p:cBhvr additive="base">
                                        <p:cTn id="13" dur="500" fill="hold"/>
                                        <p:tgtEl>
                                          <p:spTgt spid="931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318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par>
                                <p:cTn id="15" presetID="10" presetClass="entr" presetSubtype="0" fill="hold" nodeType="withEffect">
                                  <p:stCondLst>
                                    <p:cond delay="0"/>
                                  </p:stCondLst>
                                  <p:childTnLst>
                                    <p:set>
                                      <p:cBhvr>
                                        <p:cTn id="16" dur="1" fill="hold">
                                          <p:stCondLst>
                                            <p:cond delay="0"/>
                                          </p:stCondLst>
                                        </p:cTn>
                                        <p:tgtEl>
                                          <p:spTgt spid="2050"/>
                                        </p:tgtEl>
                                        <p:attrNameLst>
                                          <p:attrName>style.visibility</p:attrName>
                                        </p:attrNameLst>
                                      </p:cBhvr>
                                      <p:to>
                                        <p:strVal val="visible"/>
                                      </p:to>
                                    </p:set>
                                    <p:animEffect transition="in" filter="fade">
                                      <p:cBhvr>
                                        <p:cTn id="17" dur="2000"/>
                                        <p:tgtEl>
                                          <p:spTgt spid="205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53619"/>
                                        </p:tgtEl>
                                        <p:attrNameLst>
                                          <p:attrName>style.visibility</p:attrName>
                                        </p:attrNameLst>
                                      </p:cBhvr>
                                      <p:to>
                                        <p:strVal val="visible"/>
                                      </p:to>
                                    </p:set>
                                    <p:animEffect transition="in" filter="fade">
                                      <p:cBhvr>
                                        <p:cTn id="22" dur="1000"/>
                                        <p:tgtEl>
                                          <p:spTgt spid="153619"/>
                                        </p:tgtEl>
                                      </p:cBhvr>
                                    </p:animEffect>
                                  </p:childTnLst>
                                  <p:subTnLst>
                                    <p:audio>
                                      <p:cMediaNode>
                                        <p:cTn display="0" masterRel="sameClick">
                                          <p:stCondLst>
                                            <p:cond evt="begin" delay="0">
                                              <p:tn val="20"/>
                                            </p:cond>
                                          </p:stCondLst>
                                          <p:endCondLst>
                                            <p:cond evt="onStopAudio" delay="0">
                                              <p:tgtEl>
                                                <p:sldTgt/>
                                              </p:tgtEl>
                                            </p:cond>
                                          </p:endCondLst>
                                        </p:cTn>
                                        <p:tgtEl>
                                          <p:sndTgt r:embed="rId5" name="cashreg.wav"/>
                                        </p:tgtEl>
                                      </p:cMediaNode>
                                    </p:audio>
                                  </p:sub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53620"/>
                                        </p:tgtEl>
                                        <p:attrNameLst>
                                          <p:attrName>style.visibility</p:attrName>
                                        </p:attrNameLst>
                                      </p:cBhvr>
                                      <p:to>
                                        <p:strVal val="visible"/>
                                      </p:to>
                                    </p:set>
                                    <p:animEffect transition="in" filter="fade">
                                      <p:cBhvr>
                                        <p:cTn id="27" dur="1000"/>
                                        <p:tgtEl>
                                          <p:spTgt spid="153620"/>
                                        </p:tgtEl>
                                      </p:cBhvr>
                                    </p:animEffect>
                                  </p:childTnLst>
                                  <p:subTnLst>
                                    <p:audio>
                                      <p:cMediaNode>
                                        <p:cTn display="0" masterRel="sameClick">
                                          <p:stCondLst>
                                            <p:cond evt="begin" delay="0">
                                              <p:tn val="25"/>
                                            </p:cond>
                                          </p:stCondLst>
                                          <p:endCondLst>
                                            <p:cond evt="onStopAudio" delay="0">
                                              <p:tgtEl>
                                                <p:sldTgt/>
                                              </p:tgtEl>
                                            </p:cond>
                                          </p:endCondLst>
                                        </p:cTn>
                                        <p:tgtEl>
                                          <p:sndTgt r:embed="rId5" name="cashreg.wav"/>
                                        </p:tgtEl>
                                      </p:cMediaNode>
                                    </p:audio>
                                  </p:sub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53621"/>
                                        </p:tgtEl>
                                        <p:attrNameLst>
                                          <p:attrName>style.visibility</p:attrName>
                                        </p:attrNameLst>
                                      </p:cBhvr>
                                      <p:to>
                                        <p:strVal val="visible"/>
                                      </p:to>
                                    </p:set>
                                    <p:animEffect transition="in" filter="fade">
                                      <p:cBhvr>
                                        <p:cTn id="32" dur="1000"/>
                                        <p:tgtEl>
                                          <p:spTgt spid="153621"/>
                                        </p:tgtEl>
                                      </p:cBhvr>
                                    </p:animEffect>
                                  </p:childTnLst>
                                  <p:subTnLst>
                                    <p:audio>
                                      <p:cMediaNode>
                                        <p:cTn display="0" masterRel="sameClick">
                                          <p:stCondLst>
                                            <p:cond evt="begin" delay="0">
                                              <p:tn val="30"/>
                                            </p:cond>
                                          </p:stCondLst>
                                          <p:endCondLst>
                                            <p:cond evt="onStopAudio" delay="0">
                                              <p:tgtEl>
                                                <p:sldTgt/>
                                              </p:tgtEl>
                                            </p:cond>
                                          </p:endCondLst>
                                        </p:cTn>
                                        <p:tgtEl>
                                          <p:sndTgt r:embed="rId5" name="cashreg.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93187">
                                            <p:txEl>
                                              <p:pRg st="2" end="2"/>
                                            </p:txEl>
                                          </p:spTgt>
                                        </p:tgtEl>
                                        <p:attrNameLst>
                                          <p:attrName>style.visibility</p:attrName>
                                        </p:attrNameLst>
                                      </p:cBhvr>
                                      <p:to>
                                        <p:strVal val="visible"/>
                                      </p:to>
                                    </p:set>
                                    <p:anim calcmode="lin" valueType="num">
                                      <p:cBhvr additive="base">
                                        <p:cTn id="37" dur="500" fill="hold"/>
                                        <p:tgtEl>
                                          <p:spTgt spid="93187">
                                            <p:txEl>
                                              <p:pRg st="2" end="2"/>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93187">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93187">
                                            <p:txEl>
                                              <p:pRg st="3" end="3"/>
                                            </p:txEl>
                                          </p:spTgt>
                                        </p:tgtEl>
                                        <p:attrNameLst>
                                          <p:attrName>style.visibility</p:attrName>
                                        </p:attrNameLst>
                                      </p:cBhvr>
                                      <p:to>
                                        <p:strVal val="visible"/>
                                      </p:to>
                                    </p:set>
                                    <p:anim calcmode="lin" valueType="num">
                                      <p:cBhvr additive="base">
                                        <p:cTn id="43" dur="500" fill="hold"/>
                                        <p:tgtEl>
                                          <p:spTgt spid="93187">
                                            <p:txEl>
                                              <p:pRg st="3" end="3"/>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93187">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93187">
                                            <p:txEl>
                                              <p:pRg st="4" end="4"/>
                                            </p:txEl>
                                          </p:spTgt>
                                        </p:tgtEl>
                                        <p:attrNameLst>
                                          <p:attrName>style.visibility</p:attrName>
                                        </p:attrNameLst>
                                      </p:cBhvr>
                                      <p:to>
                                        <p:strVal val="visible"/>
                                      </p:to>
                                    </p:set>
                                    <p:anim calcmode="lin" valueType="num">
                                      <p:cBhvr additive="base">
                                        <p:cTn id="49" dur="500" fill="hold"/>
                                        <p:tgtEl>
                                          <p:spTgt spid="93187">
                                            <p:txEl>
                                              <p:pRg st="4" end="4"/>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93187">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4" name="arrow.wav"/>
                                        </p:tgtEl>
                                      </p:cMediaNode>
                                    </p:audio>
                                  </p:sub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93187">
                                            <p:txEl>
                                              <p:pRg st="5" end="5"/>
                                            </p:txEl>
                                          </p:spTgt>
                                        </p:tgtEl>
                                        <p:attrNameLst>
                                          <p:attrName>style.visibility</p:attrName>
                                        </p:attrNameLst>
                                      </p:cBhvr>
                                      <p:to>
                                        <p:strVal val="visible"/>
                                      </p:to>
                                    </p:set>
                                    <p:anim calcmode="lin" valueType="num">
                                      <p:cBhvr additive="base">
                                        <p:cTn id="55" dur="500" fill="hold"/>
                                        <p:tgtEl>
                                          <p:spTgt spid="93187">
                                            <p:txEl>
                                              <p:pRg st="5" end="5"/>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93187">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3"/>
                                            </p:cond>
                                          </p:stCondLst>
                                          <p:endCondLst>
                                            <p:cond evt="onStopAudio" delay="0">
                                              <p:tgtEl>
                                                <p:sldTgt/>
                                              </p:tgtEl>
                                            </p:cond>
                                          </p:endCondLst>
                                        </p:cTn>
                                        <p:tgtEl>
                                          <p:sndTgt r:embed="rId4" name="arrow.wav"/>
                                        </p:tgtEl>
                                      </p:cMediaNode>
                                    </p:audio>
                                  </p:sub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93187">
                                            <p:txEl>
                                              <p:pRg st="6" end="6"/>
                                            </p:txEl>
                                          </p:spTgt>
                                        </p:tgtEl>
                                        <p:attrNameLst>
                                          <p:attrName>style.visibility</p:attrName>
                                        </p:attrNameLst>
                                      </p:cBhvr>
                                      <p:to>
                                        <p:strVal val="visible"/>
                                      </p:to>
                                    </p:set>
                                    <p:anim calcmode="lin" valueType="num">
                                      <p:cBhvr additive="base">
                                        <p:cTn id="61" dur="500" fill="hold"/>
                                        <p:tgtEl>
                                          <p:spTgt spid="93187">
                                            <p:txEl>
                                              <p:pRg st="6" end="6"/>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93187">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9"/>
                                            </p:cond>
                                          </p:stCondLst>
                                          <p:endCondLst>
                                            <p:cond evt="onStopAudio" delay="0">
                                              <p:tgtEl>
                                                <p:sldTgt/>
                                              </p:tgtEl>
                                            </p:cond>
                                          </p:endCondLst>
                                        </p:cTn>
                                        <p:tgtEl>
                                          <p:sndTgt r:embed="rId4" name="arrow.wav"/>
                                        </p:tgtEl>
                                      </p:cMediaNode>
                                    </p:audio>
                                  </p:sub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93187">
                                            <p:txEl>
                                              <p:pRg st="7" end="7"/>
                                            </p:txEl>
                                          </p:spTgt>
                                        </p:tgtEl>
                                        <p:attrNameLst>
                                          <p:attrName>style.visibility</p:attrName>
                                        </p:attrNameLst>
                                      </p:cBhvr>
                                      <p:to>
                                        <p:strVal val="visible"/>
                                      </p:to>
                                    </p:set>
                                    <p:anim calcmode="lin" valueType="num">
                                      <p:cBhvr additive="base">
                                        <p:cTn id="67" dur="500" fill="hold"/>
                                        <p:tgtEl>
                                          <p:spTgt spid="93187">
                                            <p:txEl>
                                              <p:pRg st="7" end="7"/>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93187">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5"/>
                                            </p:cond>
                                          </p:stCondLst>
                                          <p:endCondLst>
                                            <p:cond evt="onStopAudio" delay="0">
                                              <p:tgtEl>
                                                <p:sldTgt/>
                                              </p:tgtEl>
                                            </p:cond>
                                          </p:endCondLst>
                                        </p:cTn>
                                        <p:tgtEl>
                                          <p:sndTgt r:embed="rId4" name="arrow.wav"/>
                                        </p:tgtEl>
                                      </p:cMediaNode>
                                    </p:audio>
                                  </p:sub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93187">
                                            <p:txEl>
                                              <p:pRg st="8" end="8"/>
                                            </p:txEl>
                                          </p:spTgt>
                                        </p:tgtEl>
                                        <p:attrNameLst>
                                          <p:attrName>style.visibility</p:attrName>
                                        </p:attrNameLst>
                                      </p:cBhvr>
                                      <p:to>
                                        <p:strVal val="visible"/>
                                      </p:to>
                                    </p:set>
                                    <p:anim calcmode="lin" valueType="num">
                                      <p:cBhvr additive="base">
                                        <p:cTn id="73" dur="500" fill="hold"/>
                                        <p:tgtEl>
                                          <p:spTgt spid="93187">
                                            <p:txEl>
                                              <p:pRg st="8" end="8"/>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93187">
                                            <p:txEl>
                                              <p:pRg st="8" end="8"/>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1"/>
                                            </p:cond>
                                          </p:stCondLst>
                                          <p:endCondLst>
                                            <p:cond evt="onStopAudio" delay="0">
                                              <p:tgtEl>
                                                <p:sldTgt/>
                                              </p:tgtEl>
                                            </p:cond>
                                          </p:endCondLst>
                                        </p:cTn>
                                        <p:tgtEl>
                                          <p:sndTgt r:embed="rId4" name="arrow.wav"/>
                                        </p:tgtEl>
                                      </p:cMediaNode>
                                    </p:audio>
                                  </p:subTnLst>
                                </p:cTn>
                              </p:par>
                            </p:childTnLst>
                          </p:cTn>
                        </p:par>
                      </p:childTnLst>
                    </p:cTn>
                  </p:par>
                  <p:par>
                    <p:cTn id="75" fill="hold">
                      <p:stCondLst>
                        <p:cond delay="indefinite"/>
                      </p:stCondLst>
                      <p:childTnLst>
                        <p:par>
                          <p:cTn id="76" fill="hold">
                            <p:stCondLst>
                              <p:cond delay="0"/>
                            </p:stCondLst>
                            <p:childTnLst>
                              <p:par>
                                <p:cTn id="77" presetID="22" presetClass="entr" presetSubtype="4" fill="hold" grpId="0" nodeType="clickEffect">
                                  <p:stCondLst>
                                    <p:cond delay="0"/>
                                  </p:stCondLst>
                                  <p:childTnLst>
                                    <p:set>
                                      <p:cBhvr>
                                        <p:cTn id="78" dur="1" fill="hold">
                                          <p:stCondLst>
                                            <p:cond delay="0"/>
                                          </p:stCondLst>
                                        </p:cTn>
                                        <p:tgtEl>
                                          <p:spTgt spid="153622"/>
                                        </p:tgtEl>
                                        <p:attrNameLst>
                                          <p:attrName>style.visibility</p:attrName>
                                        </p:attrNameLst>
                                      </p:cBhvr>
                                      <p:to>
                                        <p:strVal val="visible"/>
                                      </p:to>
                                    </p:set>
                                    <p:animEffect transition="in" filter="wipe(down)">
                                      <p:cBhvr>
                                        <p:cTn id="79" dur="500"/>
                                        <p:tgtEl>
                                          <p:spTgt spid="153622"/>
                                        </p:tgtEl>
                                      </p:cBhvr>
                                    </p:animEffect>
                                  </p:childTnLst>
                                  <p:subTnLst>
                                    <p:audio>
                                      <p:cMediaNode>
                                        <p:cTn display="0" masterRel="sameClick">
                                          <p:stCondLst>
                                            <p:cond evt="begin" delay="0">
                                              <p:tn val="77"/>
                                            </p:cond>
                                          </p:stCondLst>
                                          <p:endCondLst>
                                            <p:cond evt="onStopAudio" delay="0">
                                              <p:tgtEl>
                                                <p:sldTgt/>
                                              </p:tgtEl>
                                            </p:cond>
                                          </p:endCondLst>
                                        </p:cTn>
                                        <p:tgtEl>
                                          <p:sndTgt r:embed="rId5" name="cashreg.wav"/>
                                        </p:tgtEl>
                                      </p:cMediaNode>
                                    </p:audio>
                                  </p:subTnLst>
                                </p:cTn>
                              </p:par>
                              <p:par>
                                <p:cTn id="80" presetID="22" presetClass="entr" presetSubtype="4" fill="hold" grpId="0" nodeType="withEffect">
                                  <p:stCondLst>
                                    <p:cond delay="0"/>
                                  </p:stCondLst>
                                  <p:childTnLst>
                                    <p:set>
                                      <p:cBhvr>
                                        <p:cTn id="81" dur="1" fill="hold">
                                          <p:stCondLst>
                                            <p:cond delay="0"/>
                                          </p:stCondLst>
                                        </p:cTn>
                                        <p:tgtEl>
                                          <p:spTgt spid="153623"/>
                                        </p:tgtEl>
                                        <p:attrNameLst>
                                          <p:attrName>style.visibility</p:attrName>
                                        </p:attrNameLst>
                                      </p:cBhvr>
                                      <p:to>
                                        <p:strVal val="visible"/>
                                      </p:to>
                                    </p:set>
                                    <p:animEffect transition="in" filter="wipe(down)">
                                      <p:cBhvr>
                                        <p:cTn id="82" dur="500"/>
                                        <p:tgtEl>
                                          <p:spTgt spid="153623"/>
                                        </p:tgtEl>
                                      </p:cBhvr>
                                    </p:animEffect>
                                  </p:childTnLst>
                                  <p:subTnLst>
                                    <p:audio>
                                      <p:cMediaNode>
                                        <p:cTn display="0" masterRel="sameClick">
                                          <p:stCondLst>
                                            <p:cond evt="begin" delay="0">
                                              <p:tn val="80"/>
                                            </p:cond>
                                          </p:stCondLst>
                                          <p:endCondLst>
                                            <p:cond evt="onStopAudio" delay="0">
                                              <p:tgtEl>
                                                <p:sldTgt/>
                                              </p:tgtEl>
                                            </p:cond>
                                          </p:endCondLst>
                                        </p:cTn>
                                        <p:tgtEl>
                                          <p:sndTgt r:embed="rId5" name="cashreg.wav"/>
                                        </p:tgtEl>
                                      </p:cMediaNode>
                                    </p:audio>
                                  </p:subTnLst>
                                </p:cTn>
                              </p:par>
                              <p:par>
                                <p:cTn id="83" presetID="22" presetClass="entr" presetSubtype="4" fill="hold" grpId="0" nodeType="withEffect">
                                  <p:stCondLst>
                                    <p:cond delay="0"/>
                                  </p:stCondLst>
                                  <p:childTnLst>
                                    <p:set>
                                      <p:cBhvr>
                                        <p:cTn id="84" dur="1" fill="hold">
                                          <p:stCondLst>
                                            <p:cond delay="0"/>
                                          </p:stCondLst>
                                        </p:cTn>
                                        <p:tgtEl>
                                          <p:spTgt spid="153624"/>
                                        </p:tgtEl>
                                        <p:attrNameLst>
                                          <p:attrName>style.visibility</p:attrName>
                                        </p:attrNameLst>
                                      </p:cBhvr>
                                      <p:to>
                                        <p:strVal val="visible"/>
                                      </p:to>
                                    </p:set>
                                    <p:animEffect transition="in" filter="wipe(down)">
                                      <p:cBhvr>
                                        <p:cTn id="85" dur="500"/>
                                        <p:tgtEl>
                                          <p:spTgt spid="153624"/>
                                        </p:tgtEl>
                                      </p:cBhvr>
                                    </p:animEffect>
                                  </p:childTnLst>
                                  <p:subTnLst>
                                    <p:audio>
                                      <p:cMediaNode>
                                        <p:cTn display="0" masterRel="sameClick">
                                          <p:stCondLst>
                                            <p:cond evt="begin" delay="0">
                                              <p:tn val="83"/>
                                            </p:cond>
                                          </p:stCondLst>
                                          <p:endCondLst>
                                            <p:cond evt="onStopAudio" delay="0">
                                              <p:tgtEl>
                                                <p:sldTgt/>
                                              </p:tgtEl>
                                            </p:cond>
                                          </p:endCondLst>
                                        </p:cTn>
                                        <p:tgtEl>
                                          <p:sndTgt r:embed="rId5" name="cashreg.wav"/>
                                        </p:tgtEl>
                                      </p:cMediaNode>
                                    </p:audio>
                                  </p:subTnLst>
                                </p:cTn>
                              </p:par>
                            </p:childTnLst>
                          </p:cTn>
                        </p:par>
                      </p:childTnLst>
                    </p:cTn>
                  </p:par>
                  <p:par>
                    <p:cTn id="86" fill="hold">
                      <p:stCondLst>
                        <p:cond delay="indefinite"/>
                      </p:stCondLst>
                      <p:childTnLst>
                        <p:par>
                          <p:cTn id="87" fill="hold">
                            <p:stCondLst>
                              <p:cond delay="0"/>
                            </p:stCondLst>
                            <p:childTnLst>
                              <p:par>
                                <p:cTn id="88" presetID="2" presetClass="entr" presetSubtype="4" fill="hold" grpId="0" nodeType="clickEffect">
                                  <p:stCondLst>
                                    <p:cond delay="0"/>
                                  </p:stCondLst>
                                  <p:childTnLst>
                                    <p:set>
                                      <p:cBhvr>
                                        <p:cTn id="89" dur="1" fill="hold">
                                          <p:stCondLst>
                                            <p:cond delay="0"/>
                                          </p:stCondLst>
                                        </p:cTn>
                                        <p:tgtEl>
                                          <p:spTgt spid="93187">
                                            <p:txEl>
                                              <p:pRg st="9" end="9"/>
                                            </p:txEl>
                                          </p:spTgt>
                                        </p:tgtEl>
                                        <p:attrNameLst>
                                          <p:attrName>style.visibility</p:attrName>
                                        </p:attrNameLst>
                                      </p:cBhvr>
                                      <p:to>
                                        <p:strVal val="visible"/>
                                      </p:to>
                                    </p:set>
                                    <p:anim calcmode="lin" valueType="num">
                                      <p:cBhvr additive="base">
                                        <p:cTn id="90" dur="500" fill="hold"/>
                                        <p:tgtEl>
                                          <p:spTgt spid="93187">
                                            <p:txEl>
                                              <p:pRg st="9" end="9"/>
                                            </p:txEl>
                                          </p:spTgt>
                                        </p:tgtEl>
                                        <p:attrNameLst>
                                          <p:attrName>ppt_x</p:attrName>
                                        </p:attrNameLst>
                                      </p:cBhvr>
                                      <p:tavLst>
                                        <p:tav tm="0">
                                          <p:val>
                                            <p:strVal val="#ppt_x"/>
                                          </p:val>
                                        </p:tav>
                                        <p:tav tm="100000">
                                          <p:val>
                                            <p:strVal val="#ppt_x"/>
                                          </p:val>
                                        </p:tav>
                                      </p:tavLst>
                                    </p:anim>
                                    <p:anim calcmode="lin" valueType="num">
                                      <p:cBhvr additive="base">
                                        <p:cTn id="91" dur="500" fill="hold"/>
                                        <p:tgtEl>
                                          <p:spTgt spid="93187">
                                            <p:txEl>
                                              <p:pRg st="9" end="9"/>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88"/>
                                            </p:cond>
                                          </p:stCondLst>
                                          <p:endCondLst>
                                            <p:cond evt="onStopAudio" delay="0">
                                              <p:tgtEl>
                                                <p:sldTgt/>
                                              </p:tgtEl>
                                            </p:cond>
                                          </p:endCondLst>
                                        </p:cTn>
                                        <p:tgtEl>
                                          <p:sndTgt r:embed="rId4" name="arrow.wav"/>
                                        </p:tgtEl>
                                      </p:cMediaNode>
                                    </p:audio>
                                  </p:subTnLst>
                                </p:cTn>
                              </p:par>
                            </p:childTnLst>
                          </p:cTn>
                        </p:par>
                      </p:childTnLst>
                    </p:cTn>
                  </p:par>
                  <p:par>
                    <p:cTn id="92" fill="hold">
                      <p:stCondLst>
                        <p:cond delay="indefinite"/>
                      </p:stCondLst>
                      <p:childTnLst>
                        <p:par>
                          <p:cTn id="93" fill="hold">
                            <p:stCondLst>
                              <p:cond delay="0"/>
                            </p:stCondLst>
                            <p:childTnLst>
                              <p:par>
                                <p:cTn id="94" presetID="53" presetClass="entr" presetSubtype="0" fill="hold" nodeType="clickEffect">
                                  <p:stCondLst>
                                    <p:cond delay="0"/>
                                  </p:stCondLst>
                                  <p:childTnLst>
                                    <p:set>
                                      <p:cBhvr>
                                        <p:cTn id="95" dur="1" fill="hold">
                                          <p:stCondLst>
                                            <p:cond delay="0"/>
                                          </p:stCondLst>
                                        </p:cTn>
                                        <p:tgtEl>
                                          <p:spTgt spid="3"/>
                                        </p:tgtEl>
                                        <p:attrNameLst>
                                          <p:attrName>style.visibility</p:attrName>
                                        </p:attrNameLst>
                                      </p:cBhvr>
                                      <p:to>
                                        <p:strVal val="visible"/>
                                      </p:to>
                                    </p:set>
                                    <p:anim calcmode="lin" valueType="num">
                                      <p:cBhvr>
                                        <p:cTn id="96" dur="500" fill="hold"/>
                                        <p:tgtEl>
                                          <p:spTgt spid="3"/>
                                        </p:tgtEl>
                                        <p:attrNameLst>
                                          <p:attrName>ppt_w</p:attrName>
                                        </p:attrNameLst>
                                      </p:cBhvr>
                                      <p:tavLst>
                                        <p:tav tm="0">
                                          <p:val>
                                            <p:fltVal val="0"/>
                                          </p:val>
                                        </p:tav>
                                        <p:tav tm="100000">
                                          <p:val>
                                            <p:strVal val="#ppt_w"/>
                                          </p:val>
                                        </p:tav>
                                      </p:tavLst>
                                    </p:anim>
                                    <p:anim calcmode="lin" valueType="num">
                                      <p:cBhvr>
                                        <p:cTn id="97" dur="500" fill="hold"/>
                                        <p:tgtEl>
                                          <p:spTgt spid="3"/>
                                        </p:tgtEl>
                                        <p:attrNameLst>
                                          <p:attrName>ppt_h</p:attrName>
                                        </p:attrNameLst>
                                      </p:cBhvr>
                                      <p:tavLst>
                                        <p:tav tm="0">
                                          <p:val>
                                            <p:fltVal val="0"/>
                                          </p:val>
                                        </p:tav>
                                        <p:tav tm="100000">
                                          <p:val>
                                            <p:strVal val="#ppt_h"/>
                                          </p:val>
                                        </p:tav>
                                      </p:tavLst>
                                    </p:anim>
                                    <p:animEffect transition="in" filter="fade">
                                      <p:cBhvr>
                                        <p:cTn id="98" dur="500"/>
                                        <p:tgtEl>
                                          <p:spTgt spid="3"/>
                                        </p:tgtEl>
                                      </p:cBhvr>
                                    </p:animEffect>
                                  </p:childTnLst>
                                  <p:subTnLst>
                                    <p:audio>
                                      <p:cMediaNode>
                                        <p:cTn display="0" masterRel="sameClick">
                                          <p:stCondLst>
                                            <p:cond evt="begin" delay="0">
                                              <p:tn val="94"/>
                                            </p:cond>
                                          </p:stCondLst>
                                          <p:endCondLst>
                                            <p:cond evt="onStopAudio" delay="0">
                                              <p:tgtEl>
                                                <p:sldTgt/>
                                              </p:tgtEl>
                                            </p:cond>
                                          </p:endCondLst>
                                        </p:cTn>
                                        <p:tgtEl>
                                          <p:sndTgt r:embed="rId4" name="arrow.wav"/>
                                        </p:tgtEl>
                                      </p:cMediaNode>
                                    </p:audio>
                                  </p:subTnLst>
                                </p:cTn>
                              </p:par>
                            </p:childTnLst>
                          </p:cTn>
                        </p:par>
                      </p:childTnLst>
                    </p:cTn>
                  </p:par>
                  <p:par>
                    <p:cTn id="99" fill="hold">
                      <p:stCondLst>
                        <p:cond delay="indefinite"/>
                      </p:stCondLst>
                      <p:childTnLst>
                        <p:par>
                          <p:cTn id="100" fill="hold">
                            <p:stCondLst>
                              <p:cond delay="0"/>
                            </p:stCondLst>
                            <p:childTnLst>
                              <p:par>
                                <p:cTn id="101" presetID="2" presetClass="entr" presetSubtype="2" fill="hold" grpId="0" nodeType="clickEffect">
                                  <p:stCondLst>
                                    <p:cond delay="0"/>
                                  </p:stCondLst>
                                  <p:childTnLst>
                                    <p:set>
                                      <p:cBhvr>
                                        <p:cTn id="102" dur="1" fill="hold">
                                          <p:stCondLst>
                                            <p:cond delay="0"/>
                                          </p:stCondLst>
                                        </p:cTn>
                                        <p:tgtEl>
                                          <p:spTgt spid="12310"/>
                                        </p:tgtEl>
                                        <p:attrNameLst>
                                          <p:attrName>style.visibility</p:attrName>
                                        </p:attrNameLst>
                                      </p:cBhvr>
                                      <p:to>
                                        <p:strVal val="visible"/>
                                      </p:to>
                                    </p:set>
                                    <p:anim calcmode="lin" valueType="num">
                                      <p:cBhvr additive="base">
                                        <p:cTn id="103" dur="500" fill="hold"/>
                                        <p:tgtEl>
                                          <p:spTgt spid="12310"/>
                                        </p:tgtEl>
                                        <p:attrNameLst>
                                          <p:attrName>ppt_x</p:attrName>
                                        </p:attrNameLst>
                                      </p:cBhvr>
                                      <p:tavLst>
                                        <p:tav tm="0">
                                          <p:val>
                                            <p:strVal val="1+#ppt_w/2"/>
                                          </p:val>
                                        </p:tav>
                                        <p:tav tm="100000">
                                          <p:val>
                                            <p:strVal val="#ppt_x"/>
                                          </p:val>
                                        </p:tav>
                                      </p:tavLst>
                                    </p:anim>
                                    <p:anim calcmode="lin" valueType="num">
                                      <p:cBhvr additive="base">
                                        <p:cTn id="104" dur="500" fill="hold"/>
                                        <p:tgtEl>
                                          <p:spTgt spid="12310"/>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01"/>
                                            </p:cond>
                                          </p:stCondLst>
                                          <p:endCondLst>
                                            <p:cond evt="onStopAudio" delay="0">
                                              <p:tgtEl>
                                                <p:sldTgt/>
                                              </p:tgtEl>
                                            </p:cond>
                                          </p:endCondLst>
                                        </p:cTn>
                                        <p:tgtEl>
                                          <p:sndTgt r:embed="rId4" name="arrow.wav"/>
                                        </p:tgtEl>
                                      </p:cMediaNode>
                                    </p:audio>
                                  </p:subTnLst>
                                </p:cTn>
                              </p:par>
                              <p:par>
                                <p:cTn id="105" presetID="10" presetClass="entr" presetSubtype="0" fill="hold" nodeType="withEffect">
                                  <p:stCondLst>
                                    <p:cond delay="0"/>
                                  </p:stCondLst>
                                  <p:childTnLst>
                                    <p:set>
                                      <p:cBhvr>
                                        <p:cTn id="106" dur="1" fill="hold">
                                          <p:stCondLst>
                                            <p:cond delay="0"/>
                                          </p:stCondLst>
                                        </p:cTn>
                                        <p:tgtEl>
                                          <p:spTgt spid="20482"/>
                                        </p:tgtEl>
                                        <p:attrNameLst>
                                          <p:attrName>style.visibility</p:attrName>
                                        </p:attrNameLst>
                                      </p:cBhvr>
                                      <p:to>
                                        <p:strVal val="visible"/>
                                      </p:to>
                                    </p:set>
                                    <p:animEffect transition="in" filter="fade">
                                      <p:cBhvr>
                                        <p:cTn id="107" dur="2000"/>
                                        <p:tgtEl>
                                          <p:spTgt spid="204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187" grpId="0" uiExpand="1" build="p"/>
      <p:bldP spid="153622" grpId="0" animBg="1"/>
      <p:bldP spid="153623" grpId="0" animBg="1"/>
      <p:bldP spid="153624" grpId="0" animBg="1"/>
      <p:bldP spid="12310" grpId="0"/>
      <p:bldP spid="153619" grpId="0"/>
      <p:bldP spid="153620" grpId="0"/>
      <p:bldP spid="15362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8" name="Rectangle 4"/>
          <p:cNvSpPr>
            <a:spLocks noChangeArrowheads="1"/>
          </p:cNvSpPr>
          <p:nvPr/>
        </p:nvSpPr>
        <p:spPr bwMode="auto">
          <a:xfrm>
            <a:off x="693738" y="1762124"/>
            <a:ext cx="7764462" cy="4977343"/>
          </a:xfrm>
          <a:prstGeom prst="rect">
            <a:avLst/>
          </a:prstGeom>
          <a:solidFill>
            <a:srgbClr val="FFFFCC"/>
          </a:solidFill>
          <a:ln w="9525">
            <a:noFill/>
            <a:miter lim="800000"/>
            <a:headEnd/>
            <a:tailEnd/>
          </a:ln>
        </p:spPr>
        <p:txBody>
          <a:bodyPr/>
          <a:lstStyle/>
          <a:p>
            <a:r>
              <a:rPr lang="en-US" dirty="0">
                <a:sym typeface="Symbol" pitchFamily="18" charset="2"/>
              </a:rPr>
              <a:t>EXAMPLE: A 1.50-V cell is connected to                             </a:t>
            </a:r>
            <a:r>
              <a:rPr lang="en-US" i="1" dirty="0">
                <a:sym typeface="Symbol" pitchFamily="18" charset="2"/>
              </a:rPr>
              <a:t>C</a:t>
            </a:r>
            <a:r>
              <a:rPr lang="en-US" baseline="-25000" dirty="0">
                <a:sym typeface="Symbol" pitchFamily="18" charset="2"/>
              </a:rPr>
              <a:t>1 </a:t>
            </a:r>
            <a:r>
              <a:rPr lang="en-US" dirty="0">
                <a:sym typeface="Symbol" pitchFamily="18" charset="2"/>
              </a:rPr>
              <a:t>= 275 F and </a:t>
            </a:r>
            <a:r>
              <a:rPr lang="en-US" i="1" dirty="0">
                <a:sym typeface="Symbol" pitchFamily="18" charset="2"/>
              </a:rPr>
              <a:t>C</a:t>
            </a:r>
            <a:r>
              <a:rPr lang="en-US" baseline="-25000" dirty="0">
                <a:sym typeface="Symbol" pitchFamily="18" charset="2"/>
              </a:rPr>
              <a:t>2</a:t>
            </a:r>
            <a:r>
              <a:rPr lang="en-US" dirty="0">
                <a:sym typeface="Symbol" pitchFamily="18" charset="2"/>
              </a:rPr>
              <a:t> = 38 F in the circuit. </a:t>
            </a:r>
          </a:p>
          <a:p>
            <a:r>
              <a:rPr lang="en-US" dirty="0">
                <a:sym typeface="Symbol" pitchFamily="18" charset="2"/>
              </a:rPr>
              <a:t>(a) What value should a single replacement             capacitor have? </a:t>
            </a:r>
          </a:p>
          <a:p>
            <a:r>
              <a:rPr lang="en-US" dirty="0">
                <a:sym typeface="Symbol" pitchFamily="18" charset="2"/>
              </a:rPr>
              <a:t>SOLUTION: The capacitors are in parallel.</a:t>
            </a:r>
            <a:endParaRPr lang="en-US" dirty="0">
              <a:solidFill>
                <a:srgbClr val="000000"/>
              </a:solidFill>
              <a:sym typeface="Symbol" pitchFamily="18" charset="2"/>
            </a:endParaRPr>
          </a:p>
          <a:p>
            <a:pPr algn="ctr"/>
            <a:r>
              <a:rPr lang="en-US" i="1" dirty="0">
                <a:sym typeface="Symbol" pitchFamily="18" charset="2"/>
              </a:rPr>
              <a:t>C</a:t>
            </a:r>
            <a:r>
              <a:rPr lang="en-US" dirty="0">
                <a:sym typeface="Symbol" pitchFamily="18" charset="2"/>
              </a:rPr>
              <a:t> = </a:t>
            </a:r>
            <a:r>
              <a:rPr lang="en-US" i="1" dirty="0">
                <a:sym typeface="Symbol" pitchFamily="18" charset="2"/>
              </a:rPr>
              <a:t>C</a:t>
            </a:r>
            <a:r>
              <a:rPr lang="en-US" baseline="-25000" dirty="0">
                <a:sym typeface="Symbol" pitchFamily="18" charset="2"/>
              </a:rPr>
              <a:t>1</a:t>
            </a:r>
            <a:r>
              <a:rPr lang="en-US" dirty="0">
                <a:sym typeface="Symbol" pitchFamily="18" charset="2"/>
              </a:rPr>
              <a:t> + </a:t>
            </a:r>
            <a:r>
              <a:rPr lang="en-US" i="1" dirty="0">
                <a:sym typeface="Symbol" pitchFamily="18" charset="2"/>
              </a:rPr>
              <a:t>C</a:t>
            </a:r>
            <a:r>
              <a:rPr lang="en-US" baseline="-25000" dirty="0">
                <a:sym typeface="Symbol" pitchFamily="18" charset="2"/>
              </a:rPr>
              <a:t>2</a:t>
            </a:r>
            <a:r>
              <a:rPr lang="en-US" dirty="0">
                <a:sym typeface="Symbol" pitchFamily="18" charset="2"/>
              </a:rPr>
              <a:t> = </a:t>
            </a:r>
            <a:r>
              <a:rPr lang="en-US" dirty="0">
                <a:solidFill>
                  <a:srgbClr val="000000"/>
                </a:solidFill>
                <a:sym typeface="Symbol" pitchFamily="18" charset="2"/>
              </a:rPr>
              <a:t>27510</a:t>
            </a:r>
            <a:r>
              <a:rPr lang="en-US" baseline="30000" dirty="0">
                <a:solidFill>
                  <a:srgbClr val="000000"/>
                </a:solidFill>
                <a:sym typeface="Symbol" pitchFamily="18" charset="2"/>
              </a:rPr>
              <a:t>-6</a:t>
            </a:r>
            <a:r>
              <a:rPr lang="en-US" dirty="0">
                <a:solidFill>
                  <a:srgbClr val="000000"/>
                </a:solidFill>
                <a:sym typeface="Symbol" pitchFamily="18" charset="2"/>
              </a:rPr>
              <a:t> + 3810</a:t>
            </a:r>
            <a:r>
              <a:rPr lang="en-US" baseline="30000" dirty="0">
                <a:solidFill>
                  <a:srgbClr val="000000"/>
                </a:solidFill>
                <a:sym typeface="Symbol" pitchFamily="18" charset="2"/>
              </a:rPr>
              <a:t>-6</a:t>
            </a:r>
            <a:r>
              <a:rPr lang="en-US" dirty="0">
                <a:solidFill>
                  <a:srgbClr val="000000"/>
                </a:solidFill>
                <a:sym typeface="Symbol" pitchFamily="18" charset="2"/>
              </a:rPr>
              <a:t> </a:t>
            </a:r>
            <a:endParaRPr lang="en-US" dirty="0" smtClean="0">
              <a:solidFill>
                <a:srgbClr val="000000"/>
              </a:solidFill>
              <a:sym typeface="Symbol" pitchFamily="18" charset="2"/>
            </a:endParaRPr>
          </a:p>
          <a:p>
            <a:pPr algn="ctr"/>
            <a:r>
              <a:rPr lang="en-US" dirty="0">
                <a:solidFill>
                  <a:srgbClr val="000000"/>
                </a:solidFill>
                <a:sym typeface="Symbol" pitchFamily="18" charset="2"/>
              </a:rPr>
              <a:t> </a:t>
            </a:r>
            <a:r>
              <a:rPr lang="en-US" dirty="0" smtClean="0">
                <a:solidFill>
                  <a:srgbClr val="000000"/>
                </a:solidFill>
                <a:sym typeface="Symbol" pitchFamily="18" charset="2"/>
              </a:rPr>
              <a:t>      = </a:t>
            </a:r>
            <a:r>
              <a:rPr lang="en-US" dirty="0">
                <a:solidFill>
                  <a:srgbClr val="000000"/>
                </a:solidFill>
                <a:sym typeface="Symbol" pitchFamily="18" charset="2"/>
              </a:rPr>
              <a:t>31310</a:t>
            </a:r>
            <a:r>
              <a:rPr lang="en-US" baseline="30000" dirty="0">
                <a:solidFill>
                  <a:srgbClr val="000000"/>
                </a:solidFill>
                <a:sym typeface="Symbol" pitchFamily="18" charset="2"/>
              </a:rPr>
              <a:t>-6 </a:t>
            </a:r>
            <a:r>
              <a:rPr lang="en-US" dirty="0">
                <a:solidFill>
                  <a:srgbClr val="000000"/>
                </a:solidFill>
                <a:sym typeface="Symbol" pitchFamily="18" charset="2"/>
              </a:rPr>
              <a:t>F.</a:t>
            </a:r>
          </a:p>
          <a:p>
            <a:endParaRPr lang="en-US" dirty="0">
              <a:solidFill>
                <a:srgbClr val="000000"/>
              </a:solidFill>
              <a:sym typeface="Symbol" pitchFamily="18" charset="2"/>
            </a:endParaRPr>
          </a:p>
          <a:p>
            <a:r>
              <a:rPr lang="en-US" dirty="0">
                <a:solidFill>
                  <a:srgbClr val="000000"/>
                </a:solidFill>
                <a:sym typeface="Symbol" pitchFamily="18" charset="2"/>
              </a:rPr>
              <a:t>(b) How much charge has the battery placed on the capacitors?</a:t>
            </a:r>
          </a:p>
          <a:p>
            <a:r>
              <a:rPr lang="en-US" dirty="0">
                <a:solidFill>
                  <a:srgbClr val="000000"/>
                </a:solidFill>
                <a:sym typeface="Symbol" pitchFamily="18" charset="2"/>
              </a:rPr>
              <a:t>SOLUTION: </a:t>
            </a:r>
          </a:p>
          <a:p>
            <a:pPr algn="ctr"/>
            <a:r>
              <a:rPr lang="en-US" i="1" dirty="0">
                <a:solidFill>
                  <a:srgbClr val="000000"/>
                </a:solidFill>
                <a:sym typeface="Symbol" pitchFamily="18" charset="2"/>
              </a:rPr>
              <a:t>q</a:t>
            </a:r>
            <a:r>
              <a:rPr lang="en-US" dirty="0">
                <a:solidFill>
                  <a:srgbClr val="000000"/>
                </a:solidFill>
                <a:sym typeface="Symbol" pitchFamily="18" charset="2"/>
              </a:rPr>
              <a:t> = </a:t>
            </a:r>
            <a:r>
              <a:rPr lang="en-US" i="1" dirty="0">
                <a:solidFill>
                  <a:srgbClr val="000000"/>
                </a:solidFill>
                <a:sym typeface="Symbol" pitchFamily="18" charset="2"/>
              </a:rPr>
              <a:t>CV</a:t>
            </a:r>
            <a:r>
              <a:rPr lang="en-US" dirty="0">
                <a:solidFill>
                  <a:srgbClr val="000000"/>
                </a:solidFill>
                <a:sym typeface="Symbol" pitchFamily="18" charset="2"/>
              </a:rPr>
              <a:t> = 31310</a:t>
            </a:r>
            <a:r>
              <a:rPr lang="en-US" baseline="30000" dirty="0">
                <a:solidFill>
                  <a:srgbClr val="000000"/>
                </a:solidFill>
                <a:sym typeface="Symbol" pitchFamily="18" charset="2"/>
              </a:rPr>
              <a:t>-6</a:t>
            </a:r>
            <a:r>
              <a:rPr lang="en-US" dirty="0">
                <a:solidFill>
                  <a:srgbClr val="000000"/>
                </a:solidFill>
                <a:sym typeface="Symbol" pitchFamily="18" charset="2"/>
              </a:rPr>
              <a:t>1.50 </a:t>
            </a:r>
            <a:endParaRPr lang="en-US" dirty="0" smtClean="0">
              <a:solidFill>
                <a:srgbClr val="000000"/>
              </a:solidFill>
              <a:sym typeface="Symbol" pitchFamily="18" charset="2"/>
            </a:endParaRPr>
          </a:p>
          <a:p>
            <a:pPr algn="ctr"/>
            <a:r>
              <a:rPr lang="en-US" dirty="0">
                <a:solidFill>
                  <a:srgbClr val="000000"/>
                </a:solidFill>
                <a:sym typeface="Symbol" pitchFamily="18" charset="2"/>
              </a:rPr>
              <a:t> </a:t>
            </a:r>
            <a:r>
              <a:rPr lang="en-US" dirty="0" smtClean="0">
                <a:solidFill>
                  <a:srgbClr val="000000"/>
                </a:solidFill>
                <a:sym typeface="Symbol" pitchFamily="18" charset="2"/>
              </a:rPr>
              <a:t>       = </a:t>
            </a:r>
            <a:r>
              <a:rPr lang="en-US" dirty="0">
                <a:solidFill>
                  <a:srgbClr val="000000"/>
                </a:solidFill>
                <a:sym typeface="Symbol" pitchFamily="18" charset="2"/>
              </a:rPr>
              <a:t>47010</a:t>
            </a:r>
            <a:r>
              <a:rPr lang="en-US" baseline="30000" dirty="0">
                <a:solidFill>
                  <a:srgbClr val="000000"/>
                </a:solidFill>
                <a:sym typeface="Symbol" pitchFamily="18" charset="2"/>
              </a:rPr>
              <a:t>-6</a:t>
            </a:r>
            <a:r>
              <a:rPr lang="en-US" dirty="0">
                <a:solidFill>
                  <a:srgbClr val="000000"/>
                </a:solidFill>
                <a:sym typeface="Symbol" pitchFamily="18" charset="2"/>
              </a:rPr>
              <a:t> C.</a:t>
            </a:r>
            <a:endParaRPr lang="en-US" baseline="30000" dirty="0">
              <a:solidFill>
                <a:srgbClr val="000000"/>
              </a:solidFill>
              <a:sym typeface="Symbol" pitchFamily="18" charset="2"/>
            </a:endParaRPr>
          </a:p>
        </p:txBody>
      </p:sp>
      <p:sp>
        <p:nvSpPr>
          <p:cNvPr id="13315" name="Rectangle 3"/>
          <p:cNvSpPr>
            <a:spLocks noChangeArrowheads="1"/>
          </p:cNvSpPr>
          <p:nvPr/>
        </p:nvSpPr>
        <p:spPr bwMode="auto">
          <a:xfrm>
            <a:off x="685800" y="1339850"/>
            <a:ext cx="7772400" cy="441325"/>
          </a:xfrm>
          <a:prstGeom prst="rect">
            <a:avLst/>
          </a:prstGeom>
          <a:solidFill>
            <a:srgbClr val="EAEAEA"/>
          </a:solidFill>
          <a:ln w="9525">
            <a:noFill/>
            <a:miter lim="800000"/>
            <a:headEnd/>
            <a:tailEnd/>
          </a:ln>
        </p:spPr>
        <p:txBody>
          <a:bodyPr/>
          <a:lstStyle/>
          <a:p>
            <a:r>
              <a:rPr lang="en-US" altLang="en-US" i="1">
                <a:solidFill>
                  <a:schemeClr val="accent2"/>
                </a:solidFill>
              </a:rPr>
              <a:t>Capacitance – </a:t>
            </a:r>
            <a:r>
              <a:rPr lang="en-US" altLang="en-US">
                <a:solidFill>
                  <a:schemeClr val="accent2"/>
                </a:solidFill>
              </a:rPr>
              <a:t>parallel</a:t>
            </a:r>
          </a:p>
        </p:txBody>
      </p:sp>
      <p:sp>
        <p:nvSpPr>
          <p:cNvPr id="14" name="Rectangle 118"/>
          <p:cNvSpPr txBox="1">
            <a:spLocks noChangeArrowheads="1"/>
          </p:cNvSpPr>
          <p:nvPr/>
        </p:nvSpPr>
        <p:spPr>
          <a:xfrm>
            <a:off x="685800" y="409575"/>
            <a:ext cx="7772400" cy="896938"/>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0" cap="none" spc="0" normalizeH="0" baseline="0" noProof="0">
                <a:ln>
                  <a:noFill/>
                </a:ln>
                <a:solidFill>
                  <a:schemeClr val="tx2"/>
                </a:solidFill>
                <a:effectLst/>
                <a:uLnTx/>
                <a:uFillTx/>
                <a:latin typeface="+mj-lt"/>
                <a:ea typeface="+mj-ea"/>
                <a:cs typeface="+mj-cs"/>
              </a:rPr>
              <a:t>Topic 11: Electromagnetic induction - AHL</a:t>
            </a:r>
            <a:br>
              <a:rPr kumimoji="0" lang="en-US" altLang="en-US" sz="2800" b="1" i="0" u="none" strike="noStrike" kern="0" cap="none" spc="0" normalizeH="0" baseline="0" noProof="0">
                <a:ln>
                  <a:noFill/>
                </a:ln>
                <a:solidFill>
                  <a:schemeClr val="tx2"/>
                </a:solidFill>
                <a:effectLst/>
                <a:uLnTx/>
                <a:uFillTx/>
                <a:latin typeface="+mj-lt"/>
                <a:ea typeface="+mj-ea"/>
                <a:cs typeface="+mj-cs"/>
              </a:rPr>
            </a:br>
            <a:r>
              <a:rPr kumimoji="0" lang="en-US" altLang="en-US" sz="2800" b="0" i="0" u="none" strike="noStrike" kern="0" cap="none" spc="0" normalizeH="0" baseline="0" noProof="0">
                <a:ln>
                  <a:noFill/>
                </a:ln>
                <a:solidFill>
                  <a:schemeClr val="tx1"/>
                </a:solidFill>
                <a:effectLst/>
                <a:uLnTx/>
                <a:uFillTx/>
                <a:latin typeface="+mj-lt"/>
                <a:ea typeface="+mj-ea"/>
                <a:cs typeface="+mj-cs"/>
              </a:rPr>
              <a:t>11.3 – Capacitance</a:t>
            </a:r>
            <a:endParaRPr kumimoji="0" lang="en-US" altLang="en-US" sz="2800" b="0" i="0" u="none" strike="noStrike" kern="0" cap="none" spc="0" normalizeH="0" baseline="0" noProof="0" dirty="0">
              <a:ln>
                <a:noFill/>
              </a:ln>
              <a:solidFill>
                <a:schemeClr val="tx1"/>
              </a:solidFill>
              <a:effectLst/>
              <a:uLnTx/>
              <a:uFillTx/>
              <a:latin typeface="+mj-lt"/>
              <a:ea typeface="+mj-ea"/>
              <a:cs typeface="+mj-cs"/>
            </a:endParaRPr>
          </a:p>
        </p:txBody>
      </p:sp>
      <p:pic>
        <p:nvPicPr>
          <p:cNvPr id="18" name="Picture 2"/>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6805691" y="1359500"/>
            <a:ext cx="2038350" cy="1590675"/>
          </a:xfrm>
          <a:prstGeom prst="rect">
            <a:avLst/>
          </a:prstGeom>
          <a:ln>
            <a:noFill/>
          </a:ln>
          <a:effectLst>
            <a:outerShdw blurRad="292100" dist="139700" dir="2700000" algn="tl" rotWithShape="0">
              <a:srgbClr val="333333">
                <a:alpha val="65000"/>
              </a:srgbClr>
            </a:outerShdw>
          </a:effectLst>
        </p:spPr>
      </p:pic>
      <p:sp>
        <p:nvSpPr>
          <p:cNvPr id="9" name="Text Box 19"/>
          <p:cNvSpPr txBox="1">
            <a:spLocks noChangeArrowheads="1"/>
          </p:cNvSpPr>
          <p:nvPr/>
        </p:nvSpPr>
        <p:spPr bwMode="auto">
          <a:xfrm>
            <a:off x="7018338" y="1636713"/>
            <a:ext cx="387350" cy="457200"/>
          </a:xfrm>
          <a:prstGeom prst="rect">
            <a:avLst/>
          </a:prstGeom>
          <a:noFill/>
          <a:ln w="9525">
            <a:noFill/>
            <a:miter lim="800000"/>
            <a:headEnd/>
            <a:tailEnd/>
          </a:ln>
        </p:spPr>
        <p:txBody>
          <a:bodyPr wrap="none">
            <a:spAutoFit/>
          </a:bodyPr>
          <a:lstStyle/>
          <a:p>
            <a:r>
              <a:rPr lang="en-US" i="1" dirty="0"/>
              <a:t>V</a:t>
            </a:r>
          </a:p>
        </p:txBody>
      </p:sp>
      <p:sp>
        <p:nvSpPr>
          <p:cNvPr id="10" name="Text Box 20"/>
          <p:cNvSpPr txBox="1">
            <a:spLocks noChangeArrowheads="1"/>
          </p:cNvSpPr>
          <p:nvPr/>
        </p:nvSpPr>
        <p:spPr bwMode="auto">
          <a:xfrm>
            <a:off x="7815783" y="1636713"/>
            <a:ext cx="517525" cy="457200"/>
          </a:xfrm>
          <a:prstGeom prst="rect">
            <a:avLst/>
          </a:prstGeom>
          <a:noFill/>
          <a:ln w="9525">
            <a:noFill/>
            <a:miter lim="800000"/>
            <a:headEnd/>
            <a:tailEnd/>
          </a:ln>
        </p:spPr>
        <p:txBody>
          <a:bodyPr wrap="none">
            <a:spAutoFit/>
          </a:bodyPr>
          <a:lstStyle/>
          <a:p>
            <a:r>
              <a:rPr lang="en-US" i="1" dirty="0"/>
              <a:t>C</a:t>
            </a:r>
            <a:r>
              <a:rPr lang="en-US" baseline="-25000" dirty="0"/>
              <a:t>1</a:t>
            </a:r>
            <a:endParaRPr lang="en-US" i="1" dirty="0"/>
          </a:p>
        </p:txBody>
      </p:sp>
      <p:sp>
        <p:nvSpPr>
          <p:cNvPr id="11" name="Text Box 21"/>
          <p:cNvSpPr txBox="1">
            <a:spLocks noChangeArrowheads="1"/>
          </p:cNvSpPr>
          <p:nvPr/>
        </p:nvSpPr>
        <p:spPr bwMode="auto">
          <a:xfrm>
            <a:off x="8557145" y="1627188"/>
            <a:ext cx="517525" cy="457200"/>
          </a:xfrm>
          <a:prstGeom prst="rect">
            <a:avLst/>
          </a:prstGeom>
          <a:noFill/>
          <a:ln w="9525">
            <a:noFill/>
            <a:miter lim="800000"/>
            <a:headEnd/>
            <a:tailEnd/>
          </a:ln>
        </p:spPr>
        <p:txBody>
          <a:bodyPr wrap="none">
            <a:spAutoFit/>
          </a:bodyPr>
          <a:lstStyle/>
          <a:p>
            <a:r>
              <a:rPr lang="en-US" i="1" dirty="0"/>
              <a:t>C</a:t>
            </a:r>
            <a:r>
              <a:rPr lang="en-US" baseline="-25000" dirty="0"/>
              <a:t>2</a:t>
            </a:r>
            <a:endParaRPr lang="en-US" i="1" dirty="0"/>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8788">
                                            <p:txEl>
                                              <p:pRg st="0" end="0"/>
                                            </p:txEl>
                                          </p:spTgt>
                                        </p:tgtEl>
                                        <p:attrNameLst>
                                          <p:attrName>style.visibility</p:attrName>
                                        </p:attrNameLst>
                                      </p:cBhvr>
                                      <p:to>
                                        <p:strVal val="visible"/>
                                      </p:to>
                                    </p:set>
                                    <p:anim calcmode="lin" valueType="num">
                                      <p:cBhvr additive="base">
                                        <p:cTn id="7" dur="500" fill="hold"/>
                                        <p:tgtEl>
                                          <p:spTgt spid="11878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878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8788">
                                            <p:txEl>
                                              <p:pRg st="1" end="1"/>
                                            </p:txEl>
                                          </p:spTgt>
                                        </p:tgtEl>
                                        <p:attrNameLst>
                                          <p:attrName>style.visibility</p:attrName>
                                        </p:attrNameLst>
                                      </p:cBhvr>
                                      <p:to>
                                        <p:strVal val="visible"/>
                                      </p:to>
                                    </p:set>
                                    <p:anim calcmode="lin" valueType="num">
                                      <p:cBhvr additive="base">
                                        <p:cTn id="13" dur="500" fill="hold"/>
                                        <p:tgtEl>
                                          <p:spTgt spid="11878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878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18788">
                                            <p:txEl>
                                              <p:pRg st="2" end="2"/>
                                            </p:txEl>
                                          </p:spTgt>
                                        </p:tgtEl>
                                        <p:attrNameLst>
                                          <p:attrName>style.visibility</p:attrName>
                                        </p:attrNameLst>
                                      </p:cBhvr>
                                      <p:to>
                                        <p:strVal val="visible"/>
                                      </p:to>
                                    </p:set>
                                    <p:anim calcmode="lin" valueType="num">
                                      <p:cBhvr additive="base">
                                        <p:cTn id="19" dur="500" fill="hold"/>
                                        <p:tgtEl>
                                          <p:spTgt spid="11878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8788">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18788">
                                            <p:txEl>
                                              <p:pRg st="3" end="3"/>
                                            </p:txEl>
                                          </p:spTgt>
                                        </p:tgtEl>
                                        <p:attrNameLst>
                                          <p:attrName>style.visibility</p:attrName>
                                        </p:attrNameLst>
                                      </p:cBhvr>
                                      <p:to>
                                        <p:strVal val="visible"/>
                                      </p:to>
                                    </p:set>
                                    <p:anim calcmode="lin" valueType="num">
                                      <p:cBhvr additive="base">
                                        <p:cTn id="25" dur="500" fill="hold"/>
                                        <p:tgtEl>
                                          <p:spTgt spid="118788">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8788">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18788">
                                            <p:txEl>
                                              <p:pRg st="4" end="4"/>
                                            </p:txEl>
                                          </p:spTgt>
                                        </p:tgtEl>
                                        <p:attrNameLst>
                                          <p:attrName>style.visibility</p:attrName>
                                        </p:attrNameLst>
                                      </p:cBhvr>
                                      <p:to>
                                        <p:strVal val="visible"/>
                                      </p:to>
                                    </p:set>
                                    <p:anim calcmode="lin" valueType="num">
                                      <p:cBhvr additive="base">
                                        <p:cTn id="31" dur="500" fill="hold"/>
                                        <p:tgtEl>
                                          <p:spTgt spid="118788">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18788">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18788">
                                            <p:txEl>
                                              <p:pRg st="6" end="6"/>
                                            </p:txEl>
                                          </p:spTgt>
                                        </p:tgtEl>
                                        <p:attrNameLst>
                                          <p:attrName>style.visibility</p:attrName>
                                        </p:attrNameLst>
                                      </p:cBhvr>
                                      <p:to>
                                        <p:strVal val="visible"/>
                                      </p:to>
                                    </p:set>
                                    <p:anim calcmode="lin" valueType="num">
                                      <p:cBhvr additive="base">
                                        <p:cTn id="37" dur="500" fill="hold"/>
                                        <p:tgtEl>
                                          <p:spTgt spid="118788">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18788">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18788">
                                            <p:txEl>
                                              <p:pRg st="7" end="7"/>
                                            </p:txEl>
                                          </p:spTgt>
                                        </p:tgtEl>
                                        <p:attrNameLst>
                                          <p:attrName>style.visibility</p:attrName>
                                        </p:attrNameLst>
                                      </p:cBhvr>
                                      <p:to>
                                        <p:strVal val="visible"/>
                                      </p:to>
                                    </p:set>
                                    <p:anim calcmode="lin" valueType="num">
                                      <p:cBhvr additive="base">
                                        <p:cTn id="43" dur="500" fill="hold"/>
                                        <p:tgtEl>
                                          <p:spTgt spid="118788">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18788">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18788">
                                            <p:txEl>
                                              <p:pRg st="8" end="8"/>
                                            </p:txEl>
                                          </p:spTgt>
                                        </p:tgtEl>
                                        <p:attrNameLst>
                                          <p:attrName>style.visibility</p:attrName>
                                        </p:attrNameLst>
                                      </p:cBhvr>
                                      <p:to>
                                        <p:strVal val="visible"/>
                                      </p:to>
                                    </p:set>
                                    <p:anim calcmode="lin" valueType="num">
                                      <p:cBhvr additive="base">
                                        <p:cTn id="49" dur="500" fill="hold"/>
                                        <p:tgtEl>
                                          <p:spTgt spid="118788">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18788">
                                            <p:txEl>
                                              <p:pRg st="8" end="8"/>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4" name="arrow.wav"/>
                                        </p:tgtEl>
                                      </p:cMediaNode>
                                    </p:audio>
                                  </p:sub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118788">
                                            <p:txEl>
                                              <p:pRg st="9" end="9"/>
                                            </p:txEl>
                                          </p:spTgt>
                                        </p:tgtEl>
                                        <p:attrNameLst>
                                          <p:attrName>style.visibility</p:attrName>
                                        </p:attrNameLst>
                                      </p:cBhvr>
                                      <p:to>
                                        <p:strVal val="visible"/>
                                      </p:to>
                                    </p:set>
                                    <p:anim calcmode="lin" valueType="num">
                                      <p:cBhvr additive="base">
                                        <p:cTn id="55" dur="500" fill="hold"/>
                                        <p:tgtEl>
                                          <p:spTgt spid="118788">
                                            <p:txEl>
                                              <p:pRg st="9" end="9"/>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18788">
                                            <p:txEl>
                                              <p:pRg st="9" end="9"/>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3"/>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96" name="Rectangle 12"/>
          <p:cNvSpPr>
            <a:spLocks noChangeArrowheads="1"/>
          </p:cNvSpPr>
          <p:nvPr/>
        </p:nvSpPr>
        <p:spPr bwMode="auto">
          <a:xfrm>
            <a:off x="682625" y="6107140"/>
            <a:ext cx="7764463" cy="750859"/>
          </a:xfrm>
          <a:prstGeom prst="rect">
            <a:avLst/>
          </a:prstGeom>
          <a:solidFill>
            <a:srgbClr val="FFCCCC"/>
          </a:solidFill>
          <a:ln w="9525">
            <a:noFill/>
            <a:miter lim="800000"/>
            <a:headEnd/>
            <a:tailEnd/>
          </a:ln>
        </p:spPr>
        <p:txBody>
          <a:bodyPr/>
          <a:lstStyle/>
          <a:p>
            <a:pPr eaLnBrk="0" hangingPunct="0"/>
            <a:r>
              <a:rPr lang="en-US" b="1" i="1" dirty="0" smtClean="0"/>
              <a:t>FYI </a:t>
            </a:r>
            <a:r>
              <a:rPr lang="en-US" sz="1800" dirty="0" smtClean="0">
                <a:sym typeface="Symbol" pitchFamily="18" charset="2"/>
              </a:rPr>
              <a:t>Note </a:t>
            </a:r>
            <a:r>
              <a:rPr lang="en-US" sz="1800" dirty="0">
                <a:sym typeface="Symbol" pitchFamily="18" charset="2"/>
              </a:rPr>
              <a:t>that the series/parallel formulas for capacitance are reversed from those for resistance!</a:t>
            </a:r>
          </a:p>
        </p:txBody>
      </p:sp>
      <mc:AlternateContent xmlns:mc="http://schemas.openxmlformats.org/markup-compatibility/2006" xmlns:a14="http://schemas.microsoft.com/office/drawing/2010/main">
        <mc:Choice Requires="a14">
          <p:sp>
            <p:nvSpPr>
              <p:cNvPr id="93187" name="Rectangle 3"/>
              <p:cNvSpPr>
                <a:spLocks noChangeArrowheads="1"/>
              </p:cNvSpPr>
              <p:nvPr/>
            </p:nvSpPr>
            <p:spPr bwMode="auto">
              <a:xfrm>
                <a:off x="685800" y="1339850"/>
                <a:ext cx="7772400" cy="4767290"/>
              </a:xfrm>
              <a:prstGeom prst="rect">
                <a:avLst/>
              </a:prstGeom>
              <a:solidFill>
                <a:srgbClr val="EAEAEA"/>
              </a:solidFill>
              <a:ln w="9525">
                <a:noFill/>
                <a:miter lim="800000"/>
                <a:headEnd/>
                <a:tailEnd/>
              </a:ln>
            </p:spPr>
            <p:txBody>
              <a:bodyPr/>
              <a:lstStyle/>
              <a:p>
                <a:r>
                  <a:rPr lang="en-US" altLang="en-US" i="1" dirty="0" smtClean="0">
                    <a:solidFill>
                      <a:schemeClr val="accent2"/>
                    </a:solidFill>
                  </a:rPr>
                  <a:t>Capacitance </a:t>
                </a:r>
                <a:r>
                  <a:rPr lang="en-US" altLang="en-US" dirty="0">
                    <a:solidFill>
                      <a:schemeClr val="accent2"/>
                    </a:solidFill>
                  </a:rPr>
                  <a:t>– series</a:t>
                </a:r>
              </a:p>
              <a:p>
                <a:pPr>
                  <a:spcBef>
                    <a:spcPct val="10000"/>
                  </a:spcBef>
                </a:pPr>
                <a:r>
                  <a:rPr lang="en-US" dirty="0">
                    <a:sym typeface="Symbol" pitchFamily="18" charset="2"/>
                  </a:rPr>
                  <a:t></a:t>
                </a:r>
                <a:r>
                  <a:rPr lang="en-US" altLang="en-US" dirty="0">
                    <a:solidFill>
                      <a:srgbClr val="000000"/>
                    </a:solidFill>
                  </a:rPr>
                  <a:t>We can also connect capacitors in series:</a:t>
                </a:r>
              </a:p>
              <a:p>
                <a:pPr>
                  <a:spcBef>
                    <a:spcPct val="10000"/>
                  </a:spcBef>
                </a:pPr>
                <a:r>
                  <a:rPr lang="en-US" dirty="0">
                    <a:sym typeface="Symbol" pitchFamily="18" charset="2"/>
                  </a:rPr>
                  <a:t></a:t>
                </a:r>
                <a:r>
                  <a:rPr lang="en-US" altLang="en-US" dirty="0">
                    <a:solidFill>
                      <a:srgbClr val="000000"/>
                    </a:solidFill>
                  </a:rPr>
                  <a:t>Because the capacitors are in series,                          they each have the same charge </a:t>
                </a:r>
                <a14:m>
                  <m:oMath xmlns:m="http://schemas.openxmlformats.org/officeDocument/2006/math">
                    <m:r>
                      <a:rPr lang="en-US" altLang="en-US" i="1" dirty="0" smtClean="0">
                        <a:solidFill>
                          <a:srgbClr val="000000"/>
                        </a:solidFill>
                        <a:latin typeface="Cambria Math" panose="02040503050406030204" pitchFamily="18" charset="0"/>
                      </a:rPr>
                      <m:t>𝑞</m:t>
                    </m:r>
                  </m:oMath>
                </a14:m>
                <a:r>
                  <a:rPr lang="en-US" altLang="en-US" dirty="0">
                    <a:solidFill>
                      <a:srgbClr val="000000"/>
                    </a:solidFill>
                  </a:rPr>
                  <a:t>.</a:t>
                </a:r>
              </a:p>
              <a:p>
                <a:pPr>
                  <a:spcBef>
                    <a:spcPts val="0"/>
                  </a:spcBef>
                </a:pPr>
                <a:r>
                  <a:rPr lang="en-US" dirty="0">
                    <a:sym typeface="Symbol" pitchFamily="18" charset="2"/>
                  </a:rPr>
                  <a:t></a:t>
                </a:r>
                <a:r>
                  <a:rPr lang="en-US" altLang="en-US" dirty="0">
                    <a:solidFill>
                      <a:srgbClr val="000000"/>
                    </a:solidFill>
                  </a:rPr>
                  <a:t>Thus </a:t>
                </a:r>
                <a14:m>
                  <m:oMath xmlns:m="http://schemas.openxmlformats.org/officeDocument/2006/math">
                    <m:r>
                      <a:rPr lang="en-US" altLang="en-US" i="1" dirty="0" smtClean="0">
                        <a:solidFill>
                          <a:srgbClr val="000000"/>
                        </a:solidFill>
                        <a:latin typeface="Cambria Math" panose="02040503050406030204" pitchFamily="18" charset="0"/>
                      </a:rPr>
                      <m:t>𝑞</m:t>
                    </m:r>
                    <m:r>
                      <a:rPr lang="en-US" altLang="en-US" i="1" dirty="0" smtClean="0">
                        <a:solidFill>
                          <a:srgbClr val="000000"/>
                        </a:solidFill>
                        <a:latin typeface="Cambria Math" panose="02040503050406030204" pitchFamily="18" charset="0"/>
                      </a:rPr>
                      <m:t>=</m:t>
                    </m:r>
                    <m:r>
                      <a:rPr lang="en-US" altLang="en-US" i="1" dirty="0" smtClean="0">
                        <a:solidFill>
                          <a:srgbClr val="000000"/>
                        </a:solidFill>
                        <a:latin typeface="Cambria Math" panose="02040503050406030204" pitchFamily="18" charset="0"/>
                      </a:rPr>
                      <m:t>𝑞</m:t>
                    </m:r>
                    <m:r>
                      <a:rPr lang="en-US" altLang="en-US" i="1" baseline="-25000" dirty="0">
                        <a:solidFill>
                          <a:srgbClr val="000000"/>
                        </a:solidFill>
                        <a:latin typeface="Cambria Math" panose="02040503050406030204" pitchFamily="18" charset="0"/>
                      </a:rPr>
                      <m:t>1</m:t>
                    </m:r>
                    <m:r>
                      <a:rPr lang="en-US" altLang="en-US" i="1" dirty="0">
                        <a:solidFill>
                          <a:srgbClr val="000000"/>
                        </a:solidFill>
                        <a:latin typeface="Cambria Math" panose="02040503050406030204" pitchFamily="18" charset="0"/>
                      </a:rPr>
                      <m:t>=</m:t>
                    </m:r>
                    <m:r>
                      <a:rPr lang="en-US" altLang="en-US" i="1" dirty="0">
                        <a:solidFill>
                          <a:srgbClr val="000000"/>
                        </a:solidFill>
                        <a:latin typeface="Cambria Math" panose="02040503050406030204" pitchFamily="18" charset="0"/>
                      </a:rPr>
                      <m:t>𝑞</m:t>
                    </m:r>
                    <m:r>
                      <a:rPr lang="en-US" altLang="en-US" i="1" baseline="-25000" dirty="0">
                        <a:solidFill>
                          <a:srgbClr val="000000"/>
                        </a:solidFill>
                        <a:latin typeface="Cambria Math" panose="02040503050406030204" pitchFamily="18" charset="0"/>
                      </a:rPr>
                      <m:t>2</m:t>
                    </m:r>
                  </m:oMath>
                </a14:m>
                <a:r>
                  <a:rPr lang="en-US" altLang="en-US" dirty="0">
                    <a:solidFill>
                      <a:srgbClr val="000000"/>
                    </a:solidFill>
                  </a:rPr>
                  <a:t>.</a:t>
                </a:r>
              </a:p>
              <a:p>
                <a:r>
                  <a:rPr lang="en-US" dirty="0">
                    <a:sym typeface="Symbol" pitchFamily="18" charset="2"/>
                  </a:rPr>
                  <a:t></a:t>
                </a:r>
                <a:r>
                  <a:rPr lang="en-US" altLang="en-US" dirty="0">
                    <a:solidFill>
                      <a:srgbClr val="000000"/>
                    </a:solidFill>
                  </a:rPr>
                  <a:t>From </a:t>
                </a:r>
                <a14:m>
                  <m:oMath xmlns:m="http://schemas.openxmlformats.org/officeDocument/2006/math">
                    <m:r>
                      <a:rPr lang="en-US" altLang="en-US" sz="2000" i="1" dirty="0" smtClean="0">
                        <a:solidFill>
                          <a:srgbClr val="000000"/>
                        </a:solidFill>
                        <a:latin typeface="Cambria Math" panose="02040503050406030204" pitchFamily="18" charset="0"/>
                      </a:rPr>
                      <m:t>𝐶</m:t>
                    </m:r>
                    <m:r>
                      <a:rPr lang="en-US" altLang="en-US" sz="2000" i="1" dirty="0" smtClean="0">
                        <a:solidFill>
                          <a:srgbClr val="000000"/>
                        </a:solidFill>
                        <a:latin typeface="Cambria Math" panose="02040503050406030204" pitchFamily="18" charset="0"/>
                      </a:rPr>
                      <m:t>=</m:t>
                    </m:r>
                    <m:f>
                      <m:fPr>
                        <m:ctrlPr>
                          <a:rPr lang="en-US" altLang="en-US" sz="2000" i="1" dirty="0" smtClean="0">
                            <a:solidFill>
                              <a:srgbClr val="000000"/>
                            </a:solidFill>
                            <a:latin typeface="Cambria Math" panose="02040503050406030204" pitchFamily="18" charset="0"/>
                          </a:rPr>
                        </m:ctrlPr>
                      </m:fPr>
                      <m:num>
                        <m:r>
                          <a:rPr lang="en-US" altLang="en-US" sz="2000" i="1" dirty="0" smtClean="0">
                            <a:solidFill>
                              <a:srgbClr val="000000"/>
                            </a:solidFill>
                            <a:latin typeface="Cambria Math" panose="02040503050406030204" pitchFamily="18" charset="0"/>
                          </a:rPr>
                          <m:t>𝑞</m:t>
                        </m:r>
                      </m:num>
                      <m:den>
                        <m:r>
                          <a:rPr lang="en-US" altLang="en-US" sz="2000" i="1" dirty="0" smtClean="0">
                            <a:solidFill>
                              <a:srgbClr val="000000"/>
                            </a:solidFill>
                            <a:latin typeface="Cambria Math" panose="02040503050406030204" pitchFamily="18" charset="0"/>
                          </a:rPr>
                          <m:t>𝑉</m:t>
                        </m:r>
                      </m:den>
                    </m:f>
                    <m:r>
                      <a:rPr lang="en-US" altLang="en-US" sz="2000" i="1" dirty="0" smtClean="0">
                        <a:solidFill>
                          <a:srgbClr val="000000"/>
                        </a:solidFill>
                        <a:latin typeface="Cambria Math" panose="02040503050406030204" pitchFamily="18" charset="0"/>
                      </a:rPr>
                      <m:t> </m:t>
                    </m:r>
                  </m:oMath>
                </a14:m>
                <a:r>
                  <a:rPr lang="en-US" altLang="en-US" dirty="0">
                    <a:solidFill>
                      <a:srgbClr val="000000"/>
                    </a:solidFill>
                  </a:rPr>
                  <a:t>we get </a:t>
                </a:r>
                <a14:m>
                  <m:oMath xmlns:m="http://schemas.openxmlformats.org/officeDocument/2006/math">
                    <m:r>
                      <a:rPr lang="en-US" altLang="en-US" sz="2000" i="1" dirty="0" smtClean="0">
                        <a:solidFill>
                          <a:srgbClr val="000000"/>
                        </a:solidFill>
                        <a:latin typeface="Cambria Math" panose="02040503050406030204" pitchFamily="18" charset="0"/>
                      </a:rPr>
                      <m:t>𝑉</m:t>
                    </m:r>
                    <m:r>
                      <a:rPr lang="en-US" altLang="en-US" sz="2000" i="1" dirty="0" smtClean="0">
                        <a:solidFill>
                          <a:srgbClr val="000000"/>
                        </a:solidFill>
                        <a:latin typeface="Cambria Math" panose="02040503050406030204" pitchFamily="18" charset="0"/>
                      </a:rPr>
                      <m:t>=</m:t>
                    </m:r>
                    <m:f>
                      <m:fPr>
                        <m:ctrlPr>
                          <a:rPr lang="en-US" altLang="en-US" sz="2000" i="1" dirty="0" smtClean="0">
                            <a:solidFill>
                              <a:srgbClr val="000000"/>
                            </a:solidFill>
                            <a:latin typeface="Cambria Math" panose="02040503050406030204" pitchFamily="18" charset="0"/>
                          </a:rPr>
                        </m:ctrlPr>
                      </m:fPr>
                      <m:num>
                        <m:r>
                          <a:rPr lang="en-US" altLang="en-US" sz="2000" i="1" dirty="0" smtClean="0">
                            <a:solidFill>
                              <a:srgbClr val="000000"/>
                            </a:solidFill>
                            <a:latin typeface="Cambria Math" panose="02040503050406030204" pitchFamily="18" charset="0"/>
                          </a:rPr>
                          <m:t>𝑞</m:t>
                        </m:r>
                      </m:num>
                      <m:den>
                        <m:r>
                          <a:rPr lang="en-US" altLang="en-US" sz="2000" i="1" dirty="0" smtClean="0">
                            <a:solidFill>
                              <a:srgbClr val="000000"/>
                            </a:solidFill>
                            <a:latin typeface="Cambria Math" panose="02040503050406030204" pitchFamily="18" charset="0"/>
                          </a:rPr>
                          <m:t>𝐶</m:t>
                        </m:r>
                      </m:den>
                    </m:f>
                  </m:oMath>
                </a14:m>
                <a:r>
                  <a:rPr lang="en-US" altLang="en-US" dirty="0">
                    <a:solidFill>
                      <a:srgbClr val="000000"/>
                    </a:solidFill>
                  </a:rPr>
                  <a:t>. Thus</a:t>
                </a:r>
              </a:p>
              <a:p>
                <a:pPr algn="ctr"/>
                <a14:m>
                  <m:oMath xmlns:m="http://schemas.openxmlformats.org/officeDocument/2006/math">
                    <m:r>
                      <a:rPr lang="en-US" altLang="en-US" sz="2000" i="1" dirty="0" smtClean="0">
                        <a:solidFill>
                          <a:srgbClr val="000000"/>
                        </a:solidFill>
                        <a:latin typeface="Cambria Math" panose="02040503050406030204" pitchFamily="18" charset="0"/>
                      </a:rPr>
                      <m:t>𝑉</m:t>
                    </m:r>
                    <m:r>
                      <a:rPr lang="en-US" altLang="en-US" sz="2000" i="1" dirty="0" smtClean="0">
                        <a:solidFill>
                          <a:srgbClr val="000000"/>
                        </a:solidFill>
                        <a:latin typeface="Cambria Math" panose="02040503050406030204" pitchFamily="18" charset="0"/>
                      </a:rPr>
                      <m:t>=</m:t>
                    </m:r>
                    <m:f>
                      <m:fPr>
                        <m:ctrlPr>
                          <a:rPr lang="en-US" altLang="en-US" sz="2000" i="1" dirty="0" smtClean="0">
                            <a:solidFill>
                              <a:srgbClr val="000000"/>
                            </a:solidFill>
                            <a:latin typeface="Cambria Math" panose="02040503050406030204" pitchFamily="18" charset="0"/>
                          </a:rPr>
                        </m:ctrlPr>
                      </m:fPr>
                      <m:num>
                        <m:r>
                          <a:rPr lang="en-US" altLang="en-US" sz="2000" i="1" dirty="0" smtClean="0">
                            <a:solidFill>
                              <a:srgbClr val="000000"/>
                            </a:solidFill>
                            <a:latin typeface="Cambria Math" panose="02040503050406030204" pitchFamily="18" charset="0"/>
                          </a:rPr>
                          <m:t>𝑞</m:t>
                        </m:r>
                      </m:num>
                      <m:den>
                        <m:r>
                          <a:rPr lang="en-US" altLang="en-US" sz="2000" i="1" dirty="0" smtClean="0">
                            <a:solidFill>
                              <a:srgbClr val="000000"/>
                            </a:solidFill>
                            <a:latin typeface="Cambria Math" panose="02040503050406030204" pitchFamily="18" charset="0"/>
                          </a:rPr>
                          <m:t>𝐶</m:t>
                        </m:r>
                      </m:den>
                    </m:f>
                  </m:oMath>
                </a14:m>
                <a:r>
                  <a:rPr lang="en-US" altLang="en-US" i="1" dirty="0">
                    <a:solidFill>
                      <a:srgbClr val="000000"/>
                    </a:solidFill>
                  </a:rPr>
                  <a:t>, </a:t>
                </a:r>
                <a14:m>
                  <m:oMath xmlns:m="http://schemas.openxmlformats.org/officeDocument/2006/math">
                    <m:r>
                      <a:rPr lang="en-US" altLang="en-US" sz="2000" i="1" dirty="0" smtClean="0">
                        <a:solidFill>
                          <a:srgbClr val="000000"/>
                        </a:solidFill>
                        <a:latin typeface="Cambria Math" panose="02040503050406030204" pitchFamily="18" charset="0"/>
                      </a:rPr>
                      <m:t>𝑉</m:t>
                    </m:r>
                    <m:r>
                      <a:rPr lang="en-US" altLang="en-US" sz="2000" i="1" baseline="-25000" dirty="0">
                        <a:solidFill>
                          <a:srgbClr val="000000"/>
                        </a:solidFill>
                        <a:latin typeface="Cambria Math" panose="02040503050406030204" pitchFamily="18" charset="0"/>
                      </a:rPr>
                      <m:t>1</m:t>
                    </m:r>
                    <m:r>
                      <a:rPr lang="en-US" altLang="en-US" sz="2000" i="1" dirty="0">
                        <a:solidFill>
                          <a:srgbClr val="000000"/>
                        </a:solidFill>
                        <a:latin typeface="Cambria Math" panose="02040503050406030204" pitchFamily="18" charset="0"/>
                      </a:rPr>
                      <m:t>=</m:t>
                    </m:r>
                    <m:f>
                      <m:fPr>
                        <m:ctrlPr>
                          <a:rPr lang="en-US" altLang="en-US" sz="2000" i="1" dirty="0">
                            <a:solidFill>
                              <a:srgbClr val="000000"/>
                            </a:solidFill>
                            <a:latin typeface="Cambria Math" panose="02040503050406030204" pitchFamily="18" charset="0"/>
                          </a:rPr>
                        </m:ctrlPr>
                      </m:fPr>
                      <m:num>
                        <m:r>
                          <a:rPr lang="en-US" altLang="en-US" sz="2000" i="1" dirty="0">
                            <a:solidFill>
                              <a:srgbClr val="000000"/>
                            </a:solidFill>
                            <a:latin typeface="Cambria Math" panose="02040503050406030204" pitchFamily="18" charset="0"/>
                          </a:rPr>
                          <m:t>𝑞</m:t>
                        </m:r>
                        <m:r>
                          <a:rPr lang="en-US" altLang="en-US" sz="2000" i="1" baseline="-25000" dirty="0">
                            <a:solidFill>
                              <a:srgbClr val="000000"/>
                            </a:solidFill>
                            <a:latin typeface="Cambria Math" panose="02040503050406030204" pitchFamily="18" charset="0"/>
                          </a:rPr>
                          <m:t>1</m:t>
                        </m:r>
                      </m:num>
                      <m:den>
                        <m:r>
                          <a:rPr lang="en-US" altLang="en-US" sz="2000" i="1" dirty="0">
                            <a:solidFill>
                              <a:srgbClr val="000000"/>
                            </a:solidFill>
                            <a:latin typeface="Cambria Math" panose="02040503050406030204" pitchFamily="18" charset="0"/>
                          </a:rPr>
                          <m:t>𝐶</m:t>
                        </m:r>
                        <m:r>
                          <a:rPr lang="en-US" altLang="en-US" sz="2000" i="1" baseline="-25000" dirty="0">
                            <a:solidFill>
                              <a:srgbClr val="000000"/>
                            </a:solidFill>
                            <a:latin typeface="Cambria Math" panose="02040503050406030204" pitchFamily="18" charset="0"/>
                          </a:rPr>
                          <m:t>1</m:t>
                        </m:r>
                      </m:den>
                    </m:f>
                    <m:r>
                      <a:rPr lang="en-US" altLang="en-US" sz="2000" i="1" dirty="0">
                        <a:solidFill>
                          <a:srgbClr val="000000"/>
                        </a:solidFill>
                        <a:latin typeface="Cambria Math" panose="02040503050406030204" pitchFamily="18" charset="0"/>
                      </a:rPr>
                      <m:t> </m:t>
                    </m:r>
                  </m:oMath>
                </a14:m>
                <a:r>
                  <a:rPr lang="en-US" altLang="en-US" dirty="0">
                    <a:solidFill>
                      <a:srgbClr val="000000"/>
                    </a:solidFill>
                  </a:rPr>
                  <a:t>, and</a:t>
                </a:r>
                <a:r>
                  <a:rPr lang="en-US" altLang="en-US" i="1" dirty="0">
                    <a:solidFill>
                      <a:srgbClr val="000000"/>
                    </a:solidFill>
                  </a:rPr>
                  <a:t> </a:t>
                </a:r>
                <a14:m>
                  <m:oMath xmlns:m="http://schemas.openxmlformats.org/officeDocument/2006/math">
                    <m:r>
                      <a:rPr lang="en-US" altLang="en-US" sz="2000" i="1" dirty="0" smtClean="0">
                        <a:solidFill>
                          <a:srgbClr val="000000"/>
                        </a:solidFill>
                        <a:latin typeface="Cambria Math" panose="02040503050406030204" pitchFamily="18" charset="0"/>
                      </a:rPr>
                      <m:t>𝑉</m:t>
                    </m:r>
                    <m:r>
                      <a:rPr lang="en-US" altLang="en-US" sz="2000" i="1" baseline="-25000" dirty="0">
                        <a:solidFill>
                          <a:srgbClr val="000000"/>
                        </a:solidFill>
                        <a:latin typeface="Cambria Math" panose="02040503050406030204" pitchFamily="18" charset="0"/>
                      </a:rPr>
                      <m:t>2</m:t>
                    </m:r>
                    <m:r>
                      <a:rPr lang="en-US" altLang="en-US" sz="2000" i="1" dirty="0">
                        <a:solidFill>
                          <a:srgbClr val="000000"/>
                        </a:solidFill>
                        <a:latin typeface="Cambria Math" panose="02040503050406030204" pitchFamily="18" charset="0"/>
                      </a:rPr>
                      <m:t>=</m:t>
                    </m:r>
                    <m:f>
                      <m:fPr>
                        <m:ctrlPr>
                          <a:rPr lang="en-US" altLang="en-US" sz="2000" i="1" dirty="0">
                            <a:solidFill>
                              <a:srgbClr val="000000"/>
                            </a:solidFill>
                            <a:latin typeface="Cambria Math" panose="02040503050406030204" pitchFamily="18" charset="0"/>
                          </a:rPr>
                        </m:ctrlPr>
                      </m:fPr>
                      <m:num>
                        <m:r>
                          <a:rPr lang="en-US" altLang="en-US" sz="2000" i="1" dirty="0">
                            <a:solidFill>
                              <a:srgbClr val="000000"/>
                            </a:solidFill>
                            <a:latin typeface="Cambria Math" panose="02040503050406030204" pitchFamily="18" charset="0"/>
                          </a:rPr>
                          <m:t>𝑞</m:t>
                        </m:r>
                        <m:r>
                          <a:rPr lang="en-US" altLang="en-US" sz="2000" i="1" baseline="-25000" dirty="0">
                            <a:solidFill>
                              <a:srgbClr val="000000"/>
                            </a:solidFill>
                            <a:latin typeface="Cambria Math" panose="02040503050406030204" pitchFamily="18" charset="0"/>
                          </a:rPr>
                          <m:t>2</m:t>
                        </m:r>
                      </m:num>
                      <m:den>
                        <m:r>
                          <a:rPr lang="en-US" altLang="en-US" sz="2000" i="1" dirty="0">
                            <a:solidFill>
                              <a:srgbClr val="000000"/>
                            </a:solidFill>
                            <a:latin typeface="Cambria Math" panose="02040503050406030204" pitchFamily="18" charset="0"/>
                          </a:rPr>
                          <m:t>𝐶</m:t>
                        </m:r>
                        <m:r>
                          <a:rPr lang="en-US" altLang="en-US" sz="2000" i="1" baseline="-25000" dirty="0">
                            <a:solidFill>
                              <a:srgbClr val="000000"/>
                            </a:solidFill>
                            <a:latin typeface="Cambria Math" panose="02040503050406030204" pitchFamily="18" charset="0"/>
                          </a:rPr>
                          <m:t>2</m:t>
                        </m:r>
                      </m:den>
                    </m:f>
                  </m:oMath>
                </a14:m>
                <a:r>
                  <a:rPr lang="en-US" altLang="en-US" dirty="0">
                    <a:solidFill>
                      <a:srgbClr val="000000"/>
                    </a:solidFill>
                  </a:rPr>
                  <a:t>.</a:t>
                </a:r>
                <a:endParaRPr lang="en-US" altLang="en-US" i="1" dirty="0">
                  <a:solidFill>
                    <a:srgbClr val="000000"/>
                  </a:solidFill>
                </a:endParaRPr>
              </a:p>
              <a:p>
                <a:pPr>
                  <a:spcBef>
                    <a:spcPct val="10000"/>
                  </a:spcBef>
                </a:pPr>
                <a:r>
                  <a:rPr lang="en-US" dirty="0">
                    <a:sym typeface="Symbol" pitchFamily="18" charset="2"/>
                  </a:rPr>
                  <a:t></a:t>
                </a:r>
                <a:r>
                  <a:rPr lang="en-US" dirty="0">
                    <a:solidFill>
                      <a:srgbClr val="000000"/>
                    </a:solidFill>
                  </a:rPr>
                  <a:t>C</a:t>
                </a:r>
                <a:r>
                  <a:rPr lang="en-US" altLang="en-US" dirty="0">
                    <a:solidFill>
                      <a:srgbClr val="000000"/>
                    </a:solidFill>
                  </a:rPr>
                  <a:t>onservation of energy tells us that </a:t>
                </a:r>
                <a14:m>
                  <m:oMath xmlns:m="http://schemas.openxmlformats.org/officeDocument/2006/math">
                    <m:r>
                      <a:rPr lang="en-US" altLang="en-US" i="1" dirty="0" smtClean="0">
                        <a:solidFill>
                          <a:srgbClr val="000000"/>
                        </a:solidFill>
                        <a:latin typeface="Cambria Math" panose="02040503050406030204" pitchFamily="18" charset="0"/>
                      </a:rPr>
                      <m:t>𝑉</m:t>
                    </m:r>
                    <m:r>
                      <a:rPr lang="en-US" altLang="en-US" i="1" dirty="0" smtClean="0">
                        <a:solidFill>
                          <a:srgbClr val="000000"/>
                        </a:solidFill>
                        <a:latin typeface="Cambria Math" panose="02040503050406030204" pitchFamily="18" charset="0"/>
                      </a:rPr>
                      <m:t>=</m:t>
                    </m:r>
                    <m:r>
                      <a:rPr lang="en-US" altLang="en-US" i="1" dirty="0" smtClean="0">
                        <a:solidFill>
                          <a:srgbClr val="000000"/>
                        </a:solidFill>
                        <a:latin typeface="Cambria Math" panose="02040503050406030204" pitchFamily="18" charset="0"/>
                      </a:rPr>
                      <m:t>𝑉</m:t>
                    </m:r>
                    <m:r>
                      <a:rPr lang="en-US" altLang="en-US" i="1" baseline="-25000" dirty="0" smtClean="0">
                        <a:solidFill>
                          <a:srgbClr val="000000"/>
                        </a:solidFill>
                        <a:latin typeface="Cambria Math" panose="02040503050406030204" pitchFamily="18" charset="0"/>
                      </a:rPr>
                      <m:t>1</m:t>
                    </m:r>
                    <m:r>
                      <a:rPr lang="en-US" altLang="en-US" i="1" dirty="0">
                        <a:solidFill>
                          <a:srgbClr val="000000"/>
                        </a:solidFill>
                        <a:latin typeface="Cambria Math" panose="02040503050406030204" pitchFamily="18" charset="0"/>
                      </a:rPr>
                      <m:t>+</m:t>
                    </m:r>
                    <m:r>
                      <a:rPr lang="en-US" altLang="en-US" i="1" dirty="0">
                        <a:solidFill>
                          <a:srgbClr val="000000"/>
                        </a:solidFill>
                        <a:latin typeface="Cambria Math" panose="02040503050406030204" pitchFamily="18" charset="0"/>
                      </a:rPr>
                      <m:t>𝑉</m:t>
                    </m:r>
                    <m:r>
                      <a:rPr lang="en-US" altLang="en-US" i="1" baseline="-25000" dirty="0">
                        <a:solidFill>
                          <a:srgbClr val="000000"/>
                        </a:solidFill>
                        <a:latin typeface="Cambria Math" panose="02040503050406030204" pitchFamily="18" charset="0"/>
                      </a:rPr>
                      <m:t>2</m:t>
                    </m:r>
                    <m:r>
                      <a:rPr lang="en-US" altLang="en-US" i="1" dirty="0">
                        <a:solidFill>
                          <a:srgbClr val="000000"/>
                        </a:solidFill>
                        <a:latin typeface="Cambria Math" panose="02040503050406030204" pitchFamily="18" charset="0"/>
                      </a:rPr>
                      <m:t> </m:t>
                    </m:r>
                  </m:oMath>
                </a14:m>
                <a:r>
                  <a:rPr lang="en-US" altLang="en-US" dirty="0">
                    <a:solidFill>
                      <a:srgbClr val="000000"/>
                    </a:solidFill>
                  </a:rPr>
                  <a:t>so that</a:t>
                </a:r>
              </a:p>
              <a:p>
                <a:pPr>
                  <a:spcBef>
                    <a:spcPct val="10000"/>
                  </a:spcBef>
                </a:pPr>
                <a:r>
                  <a:rPr lang="en-US" altLang="en-US" i="1" dirty="0">
                    <a:solidFill>
                      <a:srgbClr val="000000"/>
                    </a:solidFill>
                  </a:rPr>
                  <a:t>	 </a:t>
                </a:r>
                <a14:m>
                  <m:oMath xmlns:m="http://schemas.openxmlformats.org/officeDocument/2006/math">
                    <m:f>
                      <m:fPr>
                        <m:ctrlPr>
                          <a:rPr lang="en-US" altLang="en-US" sz="2800" i="1" dirty="0" smtClean="0">
                            <a:solidFill>
                              <a:srgbClr val="000000"/>
                            </a:solidFill>
                            <a:latin typeface="Cambria Math" panose="02040503050406030204" pitchFamily="18" charset="0"/>
                          </a:rPr>
                        </m:ctrlPr>
                      </m:fPr>
                      <m:num>
                        <m:r>
                          <a:rPr lang="en-US" altLang="en-US" sz="2800" i="1" dirty="0" smtClean="0">
                            <a:solidFill>
                              <a:srgbClr val="000000"/>
                            </a:solidFill>
                            <a:latin typeface="Cambria Math" panose="02040503050406030204" pitchFamily="18" charset="0"/>
                          </a:rPr>
                          <m:t>𝑞</m:t>
                        </m:r>
                      </m:num>
                      <m:den>
                        <m:r>
                          <a:rPr lang="en-US" altLang="en-US" sz="2800" i="1" dirty="0" smtClean="0">
                            <a:solidFill>
                              <a:srgbClr val="000000"/>
                            </a:solidFill>
                            <a:latin typeface="Cambria Math" panose="02040503050406030204" pitchFamily="18" charset="0"/>
                          </a:rPr>
                          <m:t>𝐶</m:t>
                        </m:r>
                      </m:den>
                    </m:f>
                    <m:r>
                      <a:rPr lang="en-US" altLang="en-US" sz="2800" i="1" dirty="0" smtClean="0">
                        <a:solidFill>
                          <a:srgbClr val="000000"/>
                        </a:solidFill>
                        <a:latin typeface="Cambria Math" panose="02040503050406030204" pitchFamily="18" charset="0"/>
                      </a:rPr>
                      <m:t>	=</m:t>
                    </m:r>
                    <m:f>
                      <m:fPr>
                        <m:ctrlPr>
                          <a:rPr lang="en-US" altLang="en-US" sz="2800" i="1" dirty="0">
                            <a:solidFill>
                              <a:srgbClr val="000000"/>
                            </a:solidFill>
                            <a:latin typeface="Cambria Math" panose="02040503050406030204" pitchFamily="18" charset="0"/>
                          </a:rPr>
                        </m:ctrlPr>
                      </m:fPr>
                      <m:num>
                        <m:r>
                          <a:rPr lang="en-US" altLang="en-US" sz="2800" i="1" dirty="0" smtClean="0">
                            <a:solidFill>
                              <a:srgbClr val="000000"/>
                            </a:solidFill>
                            <a:latin typeface="Cambria Math" panose="02040503050406030204" pitchFamily="18" charset="0"/>
                          </a:rPr>
                          <m:t>𝑞</m:t>
                        </m:r>
                        <m:r>
                          <a:rPr lang="en-US" altLang="en-US" sz="2800" i="1" baseline="-25000" dirty="0">
                            <a:solidFill>
                              <a:srgbClr val="000000"/>
                            </a:solidFill>
                            <a:latin typeface="Cambria Math" panose="02040503050406030204" pitchFamily="18" charset="0"/>
                          </a:rPr>
                          <m:t>1</m:t>
                        </m:r>
                      </m:num>
                      <m:den>
                        <m:r>
                          <a:rPr lang="en-US" altLang="en-US" sz="2800" i="1" dirty="0">
                            <a:solidFill>
                              <a:srgbClr val="000000"/>
                            </a:solidFill>
                            <a:latin typeface="Cambria Math" panose="02040503050406030204" pitchFamily="18" charset="0"/>
                          </a:rPr>
                          <m:t>𝐶</m:t>
                        </m:r>
                        <m:r>
                          <a:rPr lang="en-US" altLang="en-US" sz="2800" i="1" baseline="-25000" dirty="0">
                            <a:solidFill>
                              <a:srgbClr val="000000"/>
                            </a:solidFill>
                            <a:latin typeface="Cambria Math" panose="02040503050406030204" pitchFamily="18" charset="0"/>
                          </a:rPr>
                          <m:t>1</m:t>
                        </m:r>
                      </m:den>
                    </m:f>
                    <m:r>
                      <a:rPr lang="en-US" altLang="en-US" sz="2800" i="1" dirty="0">
                        <a:solidFill>
                          <a:srgbClr val="000000"/>
                        </a:solidFill>
                        <a:latin typeface="Cambria Math" panose="02040503050406030204" pitchFamily="18" charset="0"/>
                      </a:rPr>
                      <m:t>+</m:t>
                    </m:r>
                    <m:f>
                      <m:fPr>
                        <m:ctrlPr>
                          <a:rPr lang="en-US" altLang="en-US" sz="2800" i="1" dirty="0">
                            <a:solidFill>
                              <a:srgbClr val="000000"/>
                            </a:solidFill>
                            <a:latin typeface="Cambria Math" panose="02040503050406030204" pitchFamily="18" charset="0"/>
                          </a:rPr>
                        </m:ctrlPr>
                      </m:fPr>
                      <m:num>
                        <m:r>
                          <a:rPr lang="en-US" altLang="en-US" sz="2800" i="1" dirty="0">
                            <a:solidFill>
                              <a:srgbClr val="000000"/>
                            </a:solidFill>
                            <a:latin typeface="Cambria Math" panose="02040503050406030204" pitchFamily="18" charset="0"/>
                          </a:rPr>
                          <m:t>𝑞</m:t>
                        </m:r>
                        <m:r>
                          <a:rPr lang="en-US" altLang="en-US" sz="2800" i="1" baseline="-25000" dirty="0">
                            <a:solidFill>
                              <a:srgbClr val="000000"/>
                            </a:solidFill>
                            <a:latin typeface="Cambria Math" panose="02040503050406030204" pitchFamily="18" charset="0"/>
                          </a:rPr>
                          <m:t>2</m:t>
                        </m:r>
                      </m:num>
                      <m:den>
                        <m:r>
                          <a:rPr lang="en-US" altLang="en-US" sz="2800" i="1" dirty="0">
                            <a:solidFill>
                              <a:srgbClr val="000000"/>
                            </a:solidFill>
                            <a:latin typeface="Cambria Math" panose="02040503050406030204" pitchFamily="18" charset="0"/>
                          </a:rPr>
                          <m:t>𝐶</m:t>
                        </m:r>
                        <m:r>
                          <a:rPr lang="en-US" altLang="en-US" sz="2800" i="1" baseline="-25000" dirty="0">
                            <a:solidFill>
                              <a:srgbClr val="000000"/>
                            </a:solidFill>
                            <a:latin typeface="Cambria Math" panose="02040503050406030204" pitchFamily="18" charset="0"/>
                          </a:rPr>
                          <m:t>2</m:t>
                        </m:r>
                      </m:den>
                    </m:f>
                  </m:oMath>
                </a14:m>
                <a:endParaRPr lang="en-US" altLang="en-US" baseline="-25000" dirty="0">
                  <a:solidFill>
                    <a:srgbClr val="000000"/>
                  </a:solidFill>
                </a:endParaRPr>
              </a:p>
            </p:txBody>
          </p:sp>
        </mc:Choice>
        <mc:Fallback xmlns="">
          <p:sp>
            <p:nvSpPr>
              <p:cNvPr id="93187" name="Rectangle 3"/>
              <p:cNvSpPr>
                <a:spLocks noRot="1" noChangeAspect="1" noMove="1" noResize="1" noEditPoints="1" noAdjustHandles="1" noChangeArrowheads="1" noChangeShapeType="1" noTextEdit="1"/>
              </p:cNvSpPr>
              <p:nvPr/>
            </p:nvSpPr>
            <p:spPr bwMode="auto">
              <a:xfrm>
                <a:off x="685800" y="1339850"/>
                <a:ext cx="7772400" cy="4767290"/>
              </a:xfrm>
              <a:prstGeom prst="rect">
                <a:avLst/>
              </a:prstGeom>
              <a:blipFill>
                <a:blip r:embed="rId6"/>
                <a:stretch>
                  <a:fillRect l="-1255" t="-895" r="-706"/>
                </a:stretch>
              </a:blipFill>
              <a:ln w="9525">
                <a:noFill/>
                <a:miter lim="800000"/>
                <a:headEnd/>
                <a:tailEnd/>
              </a:ln>
            </p:spPr>
            <p:txBody>
              <a:bodyPr/>
              <a:lstStyle/>
              <a:p>
                <a:r>
                  <a:rPr lang="en-US">
                    <a:noFill/>
                  </a:rPr>
                  <a:t> </a:t>
                </a:r>
              </a:p>
            </p:txBody>
          </p:sp>
        </mc:Fallback>
      </mc:AlternateContent>
      <p:sp>
        <p:nvSpPr>
          <p:cNvPr id="155658" name="Text Box 10"/>
          <p:cNvSpPr txBox="1">
            <a:spLocks noChangeArrowheads="1"/>
          </p:cNvSpPr>
          <p:nvPr/>
        </p:nvSpPr>
        <p:spPr bwMode="auto">
          <a:xfrm>
            <a:off x="7010218" y="1701828"/>
            <a:ext cx="387350" cy="457200"/>
          </a:xfrm>
          <a:prstGeom prst="rect">
            <a:avLst/>
          </a:prstGeom>
          <a:noFill/>
          <a:ln w="9525">
            <a:noFill/>
            <a:miter lim="800000"/>
            <a:headEnd/>
            <a:tailEnd/>
          </a:ln>
        </p:spPr>
        <p:txBody>
          <a:bodyPr wrap="none">
            <a:spAutoFit/>
          </a:bodyPr>
          <a:lstStyle/>
          <a:p>
            <a:r>
              <a:rPr lang="en-US" i="1"/>
              <a:t>V</a:t>
            </a:r>
          </a:p>
        </p:txBody>
      </p:sp>
      <p:sp>
        <p:nvSpPr>
          <p:cNvPr id="155659" name="Text Box 11"/>
          <p:cNvSpPr txBox="1">
            <a:spLocks noChangeArrowheads="1"/>
          </p:cNvSpPr>
          <p:nvPr/>
        </p:nvSpPr>
        <p:spPr bwMode="auto">
          <a:xfrm>
            <a:off x="7856538" y="2503488"/>
            <a:ext cx="517525" cy="457200"/>
          </a:xfrm>
          <a:prstGeom prst="rect">
            <a:avLst/>
          </a:prstGeom>
          <a:noFill/>
          <a:ln w="9525">
            <a:noFill/>
            <a:miter lim="800000"/>
            <a:headEnd/>
            <a:tailEnd/>
          </a:ln>
        </p:spPr>
        <p:txBody>
          <a:bodyPr wrap="none">
            <a:spAutoFit/>
          </a:bodyPr>
          <a:lstStyle/>
          <a:p>
            <a:r>
              <a:rPr lang="en-US" i="1"/>
              <a:t>C</a:t>
            </a:r>
            <a:r>
              <a:rPr lang="en-US" baseline="-25000"/>
              <a:t>1</a:t>
            </a:r>
            <a:endParaRPr lang="en-US" i="1"/>
          </a:p>
        </p:txBody>
      </p:sp>
      <p:sp>
        <p:nvSpPr>
          <p:cNvPr id="155660" name="Text Box 12"/>
          <p:cNvSpPr txBox="1">
            <a:spLocks noChangeArrowheads="1"/>
          </p:cNvSpPr>
          <p:nvPr/>
        </p:nvSpPr>
        <p:spPr bwMode="auto">
          <a:xfrm>
            <a:off x="8521700" y="1617663"/>
            <a:ext cx="517525" cy="457200"/>
          </a:xfrm>
          <a:prstGeom prst="rect">
            <a:avLst/>
          </a:prstGeom>
          <a:noFill/>
          <a:ln w="9525">
            <a:noFill/>
            <a:miter lim="800000"/>
            <a:headEnd/>
            <a:tailEnd/>
          </a:ln>
        </p:spPr>
        <p:txBody>
          <a:bodyPr wrap="none">
            <a:spAutoFit/>
          </a:bodyPr>
          <a:lstStyle/>
          <a:p>
            <a:r>
              <a:rPr lang="en-US" i="1"/>
              <a:t>C</a:t>
            </a:r>
            <a:r>
              <a:rPr lang="en-US" baseline="-25000"/>
              <a:t>2</a:t>
            </a:r>
            <a:endParaRPr lang="en-US" i="1"/>
          </a:p>
        </p:txBody>
      </p:sp>
      <p:sp>
        <p:nvSpPr>
          <p:cNvPr id="155661" name="Line 13"/>
          <p:cNvSpPr>
            <a:spLocks noChangeShapeType="1"/>
          </p:cNvSpPr>
          <p:nvPr/>
        </p:nvSpPr>
        <p:spPr bwMode="auto">
          <a:xfrm>
            <a:off x="1751834" y="4551702"/>
            <a:ext cx="192088" cy="263525"/>
          </a:xfrm>
          <a:prstGeom prst="line">
            <a:avLst/>
          </a:prstGeom>
          <a:noFill/>
          <a:ln w="28575">
            <a:solidFill>
              <a:srgbClr val="FF0000"/>
            </a:solidFill>
            <a:round/>
            <a:headEnd/>
            <a:tailEnd/>
          </a:ln>
        </p:spPr>
        <p:txBody>
          <a:bodyPr/>
          <a:lstStyle/>
          <a:p>
            <a:endParaRPr lang="en-US"/>
          </a:p>
        </p:txBody>
      </p:sp>
      <p:sp>
        <p:nvSpPr>
          <p:cNvPr id="155662" name="Line 14"/>
          <p:cNvSpPr>
            <a:spLocks noChangeShapeType="1"/>
          </p:cNvSpPr>
          <p:nvPr/>
        </p:nvSpPr>
        <p:spPr bwMode="auto">
          <a:xfrm>
            <a:off x="2457478" y="4560909"/>
            <a:ext cx="192087" cy="263525"/>
          </a:xfrm>
          <a:prstGeom prst="line">
            <a:avLst/>
          </a:prstGeom>
          <a:noFill/>
          <a:ln w="28575">
            <a:solidFill>
              <a:srgbClr val="FF0000"/>
            </a:solidFill>
            <a:round/>
            <a:headEnd/>
            <a:tailEnd/>
          </a:ln>
        </p:spPr>
        <p:txBody>
          <a:bodyPr/>
          <a:lstStyle/>
          <a:p>
            <a:endParaRPr lang="en-US"/>
          </a:p>
        </p:txBody>
      </p:sp>
      <p:sp>
        <p:nvSpPr>
          <p:cNvPr id="155663" name="Line 15"/>
          <p:cNvSpPr>
            <a:spLocks noChangeShapeType="1"/>
          </p:cNvSpPr>
          <p:nvPr/>
        </p:nvSpPr>
        <p:spPr bwMode="auto">
          <a:xfrm>
            <a:off x="3202043" y="4585447"/>
            <a:ext cx="192087" cy="263525"/>
          </a:xfrm>
          <a:prstGeom prst="line">
            <a:avLst/>
          </a:prstGeom>
          <a:noFill/>
          <a:ln w="28575">
            <a:solidFill>
              <a:srgbClr val="FF0000"/>
            </a:solidFill>
            <a:round/>
            <a:headEnd/>
            <a:tailEnd/>
          </a:ln>
        </p:spPr>
        <p:txBody>
          <a:bodyPr/>
          <a:lstStyle/>
          <a:p>
            <a:endParaRPr lang="en-US"/>
          </a:p>
        </p:txBody>
      </p:sp>
      <p:grpSp>
        <p:nvGrpSpPr>
          <p:cNvPr id="2" name="Group 16"/>
          <p:cNvGrpSpPr>
            <a:grpSpLocks/>
          </p:cNvGrpSpPr>
          <p:nvPr/>
        </p:nvGrpSpPr>
        <p:grpSpPr bwMode="auto">
          <a:xfrm>
            <a:off x="832643" y="5404625"/>
            <a:ext cx="7464425" cy="691404"/>
            <a:chOff x="533" y="3380"/>
            <a:chExt cx="4702" cy="289"/>
          </a:xfrm>
        </p:grpSpPr>
        <mc:AlternateContent xmlns:mc="http://schemas.openxmlformats.org/markup-compatibility/2006" xmlns:a14="http://schemas.microsoft.com/office/drawing/2010/main">
          <mc:Choice Requires="a14">
            <p:sp>
              <p:nvSpPr>
                <p:cNvPr id="14354" name="Rectangle 5"/>
                <p:cNvSpPr>
                  <a:spLocks noChangeArrowheads="1"/>
                </p:cNvSpPr>
                <p:nvPr/>
              </p:nvSpPr>
              <p:spPr bwMode="auto">
                <a:xfrm>
                  <a:off x="559" y="3380"/>
                  <a:ext cx="2712" cy="216"/>
                </a:xfrm>
                <a:prstGeom prst="rect">
                  <a:avLst/>
                </a:prstGeom>
                <a:noFill/>
                <a:ln w="9525">
                  <a:noFill/>
                  <a:miter lim="800000"/>
                  <a:headEnd/>
                  <a:tailEnd/>
                </a:ln>
              </p:spPr>
              <p:txBody>
                <a:bodyPr/>
                <a:lstStyle/>
                <a:p>
                  <a:pPr eaLnBrk="0" hangingPunct="0">
                    <a:lnSpc>
                      <a:spcPct val="90000"/>
                    </a:lnSpc>
                    <a:spcBef>
                      <a:spcPct val="20000"/>
                    </a:spcBef>
                  </a:pPr>
                  <a14:m>
                    <m:oMathPara xmlns:m="http://schemas.openxmlformats.org/officeDocument/2006/math">
                      <m:oMathParaPr>
                        <m:jc m:val="centerGroup"/>
                      </m:oMathParaPr>
                      <m:oMath xmlns:m="http://schemas.openxmlformats.org/officeDocument/2006/math">
                        <m:f>
                          <m:fPr>
                            <m:ctrlPr>
                              <a:rPr lang="en-US" sz="2000" i="1" dirty="0" smtClean="0">
                                <a:latin typeface="Cambria Math" panose="02040503050406030204" pitchFamily="18" charset="0"/>
                                <a:sym typeface="Symbol" pitchFamily="18" charset="2"/>
                              </a:rPr>
                            </m:ctrlPr>
                          </m:fPr>
                          <m:num>
                            <m:r>
                              <a:rPr lang="en-US" sz="2000" i="1" dirty="0" smtClean="0">
                                <a:latin typeface="Cambria Math" panose="02040503050406030204" pitchFamily="18" charset="0"/>
                                <a:sym typeface="Symbol" pitchFamily="18" charset="2"/>
                              </a:rPr>
                              <m:t>1</m:t>
                            </m:r>
                          </m:num>
                          <m:den>
                            <m:r>
                              <a:rPr lang="en-US" sz="2000" i="1" dirty="0" smtClean="0">
                                <a:latin typeface="Cambria Math" panose="02040503050406030204" pitchFamily="18" charset="0"/>
                                <a:sym typeface="Symbol" pitchFamily="18" charset="2"/>
                              </a:rPr>
                              <m:t>𝐶</m:t>
                            </m:r>
                          </m:den>
                        </m:f>
                        <m:r>
                          <a:rPr lang="en-US" sz="2000" i="1" dirty="0" smtClean="0">
                            <a:latin typeface="Cambria Math" panose="02040503050406030204" pitchFamily="18" charset="0"/>
                            <a:sym typeface="Symbol" pitchFamily="18" charset="2"/>
                          </a:rPr>
                          <m:t>=</m:t>
                        </m:r>
                        <m:f>
                          <m:fPr>
                            <m:ctrlPr>
                              <a:rPr lang="en-US" sz="2000" i="1" dirty="0" smtClean="0">
                                <a:latin typeface="Cambria Math" panose="02040503050406030204" pitchFamily="18" charset="0"/>
                                <a:sym typeface="Symbol" pitchFamily="18" charset="2"/>
                              </a:rPr>
                            </m:ctrlPr>
                          </m:fPr>
                          <m:num>
                            <m:r>
                              <a:rPr lang="en-US" sz="2000" i="1" dirty="0" smtClean="0">
                                <a:latin typeface="Cambria Math" panose="02040503050406030204" pitchFamily="18" charset="0"/>
                                <a:sym typeface="Symbol" pitchFamily="18" charset="2"/>
                              </a:rPr>
                              <m:t>1</m:t>
                            </m:r>
                          </m:num>
                          <m:den>
                            <m:r>
                              <a:rPr lang="en-US" sz="2000" i="1" dirty="0" smtClean="0">
                                <a:latin typeface="Cambria Math" panose="02040503050406030204" pitchFamily="18" charset="0"/>
                                <a:sym typeface="Symbol" pitchFamily="18" charset="2"/>
                              </a:rPr>
                              <m:t>𝐶</m:t>
                            </m:r>
                            <m:r>
                              <a:rPr lang="en-US" sz="2000" i="1" baseline="-25000" dirty="0">
                                <a:latin typeface="Cambria Math" panose="02040503050406030204" pitchFamily="18" charset="0"/>
                                <a:sym typeface="Symbol" pitchFamily="18" charset="2"/>
                              </a:rPr>
                              <m:t>1</m:t>
                            </m:r>
                          </m:den>
                        </m:f>
                        <m:r>
                          <a:rPr lang="en-US" sz="2000" i="1" dirty="0">
                            <a:latin typeface="Cambria Math" panose="02040503050406030204" pitchFamily="18" charset="0"/>
                            <a:sym typeface="Symbol" pitchFamily="18" charset="2"/>
                          </a:rPr>
                          <m:t>+</m:t>
                        </m:r>
                        <m:f>
                          <m:fPr>
                            <m:ctrlPr>
                              <a:rPr lang="en-US" sz="2000" i="1" dirty="0">
                                <a:latin typeface="Cambria Math" panose="02040503050406030204" pitchFamily="18" charset="0"/>
                                <a:sym typeface="Symbol" pitchFamily="18" charset="2"/>
                              </a:rPr>
                            </m:ctrlPr>
                          </m:fPr>
                          <m:num>
                            <m:r>
                              <a:rPr lang="en-US" sz="2000" i="1" dirty="0">
                                <a:latin typeface="Cambria Math" panose="02040503050406030204" pitchFamily="18" charset="0"/>
                                <a:sym typeface="Symbol" pitchFamily="18" charset="2"/>
                              </a:rPr>
                              <m:t>1</m:t>
                            </m:r>
                          </m:num>
                          <m:den>
                            <m:r>
                              <a:rPr lang="en-US" sz="2000" i="1" dirty="0">
                                <a:latin typeface="Cambria Math" panose="02040503050406030204" pitchFamily="18" charset="0"/>
                                <a:sym typeface="Symbol" pitchFamily="18" charset="2"/>
                              </a:rPr>
                              <m:t>𝐶</m:t>
                            </m:r>
                            <m:r>
                              <a:rPr lang="en-US" sz="2000" i="1" baseline="-25000" dirty="0">
                                <a:latin typeface="Cambria Math" panose="02040503050406030204" pitchFamily="18" charset="0"/>
                                <a:sym typeface="Symbol" pitchFamily="18" charset="2"/>
                              </a:rPr>
                              <m:t>2</m:t>
                            </m:r>
                          </m:den>
                        </m:f>
                        <m:r>
                          <a:rPr lang="en-US" sz="2000" i="1" dirty="0">
                            <a:latin typeface="Cambria Math" panose="02040503050406030204" pitchFamily="18" charset="0"/>
                            <a:sym typeface="Symbol" pitchFamily="18" charset="2"/>
                          </a:rPr>
                          <m:t> +…</m:t>
                        </m:r>
                      </m:oMath>
                    </m:oMathPara>
                  </a14:m>
                  <a:endParaRPr lang="en-US" dirty="0">
                    <a:solidFill>
                      <a:srgbClr val="000000"/>
                    </a:solidFill>
                    <a:cs typeface="Courier New" pitchFamily="49" charset="0"/>
                  </a:endParaRPr>
                </a:p>
              </p:txBody>
            </p:sp>
          </mc:Choice>
          <mc:Fallback xmlns="">
            <p:sp>
              <p:nvSpPr>
                <p:cNvPr id="14354" name="Rectangle 5"/>
                <p:cNvSpPr>
                  <a:spLocks noRot="1" noChangeAspect="1" noMove="1" noResize="1" noEditPoints="1" noAdjustHandles="1" noChangeArrowheads="1" noChangeShapeType="1" noTextEdit="1"/>
                </p:cNvSpPr>
                <p:nvPr/>
              </p:nvSpPr>
              <p:spPr bwMode="auto">
                <a:xfrm>
                  <a:off x="559" y="3380"/>
                  <a:ext cx="2712" cy="216"/>
                </a:xfrm>
                <a:prstGeom prst="rect">
                  <a:avLst/>
                </a:prstGeom>
                <a:blipFill>
                  <a:blip r:embed="rId7"/>
                  <a:stretch>
                    <a:fillRect b="-23810"/>
                  </a:stretch>
                </a:blipFill>
                <a:ln w="9525">
                  <a:noFill/>
                  <a:miter lim="800000"/>
                  <a:headEnd/>
                  <a:tailEnd/>
                </a:ln>
              </p:spPr>
              <p:txBody>
                <a:bodyPr/>
                <a:lstStyle/>
                <a:p>
                  <a:r>
                    <a:rPr lang="en-US">
                      <a:noFill/>
                    </a:rPr>
                    <a:t> </a:t>
                  </a:r>
                </a:p>
              </p:txBody>
            </p:sp>
          </mc:Fallback>
        </mc:AlternateContent>
        <p:sp>
          <p:nvSpPr>
            <p:cNvPr id="14355" name="Text Box 6"/>
            <p:cNvSpPr txBox="1">
              <a:spLocks noChangeArrowheads="1"/>
            </p:cNvSpPr>
            <p:nvPr/>
          </p:nvSpPr>
          <p:spPr bwMode="auto">
            <a:xfrm>
              <a:off x="3005" y="3381"/>
              <a:ext cx="2230" cy="288"/>
            </a:xfrm>
            <a:prstGeom prst="rect">
              <a:avLst/>
            </a:prstGeom>
            <a:solidFill>
              <a:srgbClr val="FF0000"/>
            </a:solidFill>
            <a:ln w="9525">
              <a:noFill/>
              <a:miter lim="800000"/>
              <a:headEnd/>
              <a:tailEnd/>
            </a:ln>
          </p:spPr>
          <p:txBody>
            <a:bodyPr>
              <a:spAutoFit/>
            </a:bodyPr>
            <a:lstStyle/>
            <a:p>
              <a:pPr algn="ctr">
                <a:spcBef>
                  <a:spcPct val="50000"/>
                </a:spcBef>
              </a:pPr>
              <a:r>
                <a:rPr lang="en-US" dirty="0">
                  <a:solidFill>
                    <a:schemeClr val="bg1"/>
                  </a:solidFill>
                </a:rPr>
                <a:t>series capacitance</a:t>
              </a:r>
            </a:p>
          </p:txBody>
        </p:sp>
        <p:sp>
          <p:nvSpPr>
            <p:cNvPr id="14356" name="Rectangle 7"/>
            <p:cNvSpPr>
              <a:spLocks noChangeArrowheads="1"/>
            </p:cNvSpPr>
            <p:nvPr/>
          </p:nvSpPr>
          <p:spPr bwMode="auto">
            <a:xfrm>
              <a:off x="533" y="3383"/>
              <a:ext cx="4701" cy="283"/>
            </a:xfrm>
            <a:prstGeom prst="rect">
              <a:avLst/>
            </a:prstGeom>
            <a:noFill/>
            <a:ln w="12700">
              <a:solidFill>
                <a:schemeClr val="tx1"/>
              </a:solidFill>
              <a:miter lim="800000"/>
              <a:headEnd/>
              <a:tailEnd/>
            </a:ln>
          </p:spPr>
          <p:txBody>
            <a:bodyPr wrap="none" anchor="ctr"/>
            <a:lstStyle/>
            <a:p>
              <a:endParaRPr lang="en-US"/>
            </a:p>
          </p:txBody>
        </p:sp>
      </p:grpSp>
      <p:sp>
        <p:nvSpPr>
          <p:cNvPr id="21" name="Rectangle 118"/>
          <p:cNvSpPr txBox="1">
            <a:spLocks noChangeArrowheads="1"/>
          </p:cNvSpPr>
          <p:nvPr/>
        </p:nvSpPr>
        <p:spPr>
          <a:xfrm>
            <a:off x="685800" y="409575"/>
            <a:ext cx="7772400" cy="896938"/>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0" cap="none" spc="0" normalizeH="0" baseline="0" noProof="0">
                <a:ln>
                  <a:noFill/>
                </a:ln>
                <a:solidFill>
                  <a:schemeClr val="tx2"/>
                </a:solidFill>
                <a:effectLst/>
                <a:uLnTx/>
                <a:uFillTx/>
                <a:latin typeface="+mj-lt"/>
                <a:ea typeface="+mj-ea"/>
                <a:cs typeface="+mj-cs"/>
              </a:rPr>
              <a:t>Topic 11: Electromagnetic induction - AHL</a:t>
            </a:r>
            <a:br>
              <a:rPr kumimoji="0" lang="en-US" altLang="en-US" sz="2800" b="1" i="0" u="none" strike="noStrike" kern="0" cap="none" spc="0" normalizeH="0" baseline="0" noProof="0">
                <a:ln>
                  <a:noFill/>
                </a:ln>
                <a:solidFill>
                  <a:schemeClr val="tx2"/>
                </a:solidFill>
                <a:effectLst/>
                <a:uLnTx/>
                <a:uFillTx/>
                <a:latin typeface="+mj-lt"/>
                <a:ea typeface="+mj-ea"/>
                <a:cs typeface="+mj-cs"/>
              </a:rPr>
            </a:br>
            <a:r>
              <a:rPr kumimoji="0" lang="en-US" altLang="en-US" sz="2800" b="0" i="0" u="none" strike="noStrike" kern="0" cap="none" spc="0" normalizeH="0" baseline="0" noProof="0">
                <a:ln>
                  <a:noFill/>
                </a:ln>
                <a:solidFill>
                  <a:schemeClr val="tx1"/>
                </a:solidFill>
                <a:effectLst/>
                <a:uLnTx/>
                <a:uFillTx/>
                <a:latin typeface="+mj-lt"/>
                <a:ea typeface="+mj-ea"/>
                <a:cs typeface="+mj-cs"/>
              </a:rPr>
              <a:t>11.3 – Capacitance</a:t>
            </a:r>
            <a:endParaRPr kumimoji="0" lang="en-US" altLang="en-US" sz="2800" b="0" i="0" u="none" strike="noStrike" kern="0" cap="none" spc="0" normalizeH="0" baseline="0" noProof="0" dirty="0">
              <a:ln>
                <a:noFill/>
              </a:ln>
              <a:solidFill>
                <a:schemeClr val="tx1"/>
              </a:solidFill>
              <a:effectLst/>
              <a:uLnTx/>
              <a:uFillTx/>
              <a:latin typeface="+mj-lt"/>
              <a:ea typeface="+mj-ea"/>
              <a:cs typeface="+mj-cs"/>
            </a:endParaRPr>
          </a:p>
        </p:txBody>
      </p:sp>
      <p:pic>
        <p:nvPicPr>
          <p:cNvPr id="3074" name="Picture 2"/>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6775710" y="1399863"/>
            <a:ext cx="2038350" cy="1809750"/>
          </a:xfrm>
          <a:prstGeom prst="rect">
            <a:avLst/>
          </a:prstGeom>
          <a:ln>
            <a:noFill/>
          </a:ln>
          <a:effectLst>
            <a:outerShdw blurRad="292100" dist="139700" dir="2700000" algn="tl" rotWithShape="0">
              <a:srgbClr val="333333">
                <a:alpha val="65000"/>
              </a:srgbClr>
            </a:outerShdw>
          </a:effectLst>
        </p:spPr>
      </p:pic>
      <mc:AlternateContent xmlns:mc="http://schemas.openxmlformats.org/markup-compatibility/2006" xmlns:a14="http://schemas.microsoft.com/office/drawing/2010/main">
        <mc:Choice Requires="a14">
          <p:sp>
            <p:nvSpPr>
              <p:cNvPr id="3" name="Rectangle 2"/>
              <p:cNvSpPr/>
              <p:nvPr/>
            </p:nvSpPr>
            <p:spPr>
              <a:xfrm>
                <a:off x="3650541" y="4527792"/>
                <a:ext cx="2275623" cy="679545"/>
              </a:xfrm>
              <a:prstGeom prst="rect">
                <a:avLst/>
              </a:prstGeom>
            </p:spPr>
            <p:txBody>
              <a:bodyPr wrap="none">
                <a:spAutoFit/>
              </a:bodyPr>
              <a:lstStyle/>
              <a:p>
                <a14:m>
                  <m:oMath xmlns:m="http://schemas.openxmlformats.org/officeDocument/2006/math">
                    <m:r>
                      <a:rPr lang="en-US" altLang="en-US" sz="2800" i="1" dirty="0">
                        <a:solidFill>
                          <a:srgbClr val="000000"/>
                        </a:solidFill>
                        <a:latin typeface="Cambria Math" panose="02040503050406030204" pitchFamily="18" charset="0"/>
                      </a:rPr>
                      <m:t>⇒   </m:t>
                    </m:r>
                    <m:f>
                      <m:fPr>
                        <m:ctrlPr>
                          <a:rPr lang="en-US" altLang="en-US" i="1" dirty="0">
                            <a:solidFill>
                              <a:srgbClr val="000000"/>
                            </a:solidFill>
                            <a:latin typeface="Cambria Math" panose="02040503050406030204" pitchFamily="18" charset="0"/>
                          </a:rPr>
                        </m:ctrlPr>
                      </m:fPr>
                      <m:num>
                        <m:r>
                          <a:rPr lang="en-US" altLang="en-US" i="1" dirty="0">
                            <a:solidFill>
                              <a:srgbClr val="000000"/>
                            </a:solidFill>
                            <a:latin typeface="Cambria Math" panose="02040503050406030204" pitchFamily="18" charset="0"/>
                          </a:rPr>
                          <m:t>1</m:t>
                        </m:r>
                      </m:num>
                      <m:den>
                        <m:r>
                          <a:rPr lang="en-US" altLang="en-US" i="1" dirty="0">
                            <a:solidFill>
                              <a:srgbClr val="000000"/>
                            </a:solidFill>
                            <a:latin typeface="Cambria Math" panose="02040503050406030204" pitchFamily="18" charset="0"/>
                          </a:rPr>
                          <m:t>𝐶</m:t>
                        </m:r>
                      </m:den>
                    </m:f>
                    <m:r>
                      <a:rPr lang="en-US" altLang="en-US" i="1" dirty="0">
                        <a:solidFill>
                          <a:srgbClr val="000000"/>
                        </a:solidFill>
                        <a:latin typeface="Cambria Math" panose="02040503050406030204" pitchFamily="18" charset="0"/>
                      </a:rPr>
                      <m:t>=</m:t>
                    </m:r>
                    <m:f>
                      <m:fPr>
                        <m:ctrlPr>
                          <a:rPr lang="en-US" altLang="en-US" i="1" dirty="0">
                            <a:solidFill>
                              <a:srgbClr val="000000"/>
                            </a:solidFill>
                            <a:latin typeface="Cambria Math" panose="02040503050406030204" pitchFamily="18" charset="0"/>
                          </a:rPr>
                        </m:ctrlPr>
                      </m:fPr>
                      <m:num>
                        <m:r>
                          <a:rPr lang="en-US" altLang="en-US" i="1" dirty="0">
                            <a:solidFill>
                              <a:srgbClr val="000000"/>
                            </a:solidFill>
                            <a:latin typeface="Cambria Math" panose="02040503050406030204" pitchFamily="18" charset="0"/>
                          </a:rPr>
                          <m:t>1</m:t>
                        </m:r>
                      </m:num>
                      <m:den>
                        <m:r>
                          <a:rPr lang="en-US" altLang="en-US" i="1" dirty="0">
                            <a:solidFill>
                              <a:srgbClr val="000000"/>
                            </a:solidFill>
                            <a:latin typeface="Cambria Math" panose="02040503050406030204" pitchFamily="18" charset="0"/>
                          </a:rPr>
                          <m:t>𝐶</m:t>
                        </m:r>
                        <m:r>
                          <a:rPr lang="en-US" altLang="en-US" i="1" baseline="-25000" dirty="0">
                            <a:solidFill>
                              <a:srgbClr val="000000"/>
                            </a:solidFill>
                            <a:latin typeface="Cambria Math" panose="02040503050406030204" pitchFamily="18" charset="0"/>
                          </a:rPr>
                          <m:t>1</m:t>
                        </m:r>
                      </m:den>
                    </m:f>
                    <m:r>
                      <a:rPr lang="en-US" altLang="en-US" i="1" dirty="0">
                        <a:solidFill>
                          <a:srgbClr val="000000"/>
                        </a:solidFill>
                        <a:latin typeface="Cambria Math" panose="02040503050406030204" pitchFamily="18" charset="0"/>
                      </a:rPr>
                      <m:t>+</m:t>
                    </m:r>
                    <m:f>
                      <m:fPr>
                        <m:ctrlPr>
                          <a:rPr lang="en-US" altLang="en-US" i="1" dirty="0">
                            <a:solidFill>
                              <a:srgbClr val="000000"/>
                            </a:solidFill>
                            <a:latin typeface="Cambria Math" panose="02040503050406030204" pitchFamily="18" charset="0"/>
                          </a:rPr>
                        </m:ctrlPr>
                      </m:fPr>
                      <m:num>
                        <m:r>
                          <a:rPr lang="en-US" altLang="en-US" i="1" dirty="0">
                            <a:solidFill>
                              <a:srgbClr val="000000"/>
                            </a:solidFill>
                            <a:latin typeface="Cambria Math" panose="02040503050406030204" pitchFamily="18" charset="0"/>
                          </a:rPr>
                          <m:t>1</m:t>
                        </m:r>
                      </m:num>
                      <m:den>
                        <m:r>
                          <a:rPr lang="en-US" altLang="en-US" i="1" dirty="0">
                            <a:solidFill>
                              <a:srgbClr val="000000"/>
                            </a:solidFill>
                            <a:latin typeface="Cambria Math" panose="02040503050406030204" pitchFamily="18" charset="0"/>
                          </a:rPr>
                          <m:t>𝐶</m:t>
                        </m:r>
                        <m:r>
                          <a:rPr lang="en-US" altLang="en-US" i="1" baseline="-25000" dirty="0">
                            <a:solidFill>
                              <a:srgbClr val="000000"/>
                            </a:solidFill>
                            <a:latin typeface="Cambria Math" panose="02040503050406030204" pitchFamily="18" charset="0"/>
                          </a:rPr>
                          <m:t>2</m:t>
                        </m:r>
                      </m:den>
                    </m:f>
                  </m:oMath>
                </a14:m>
                <a:r>
                  <a:rPr lang="en-US" dirty="0" smtClean="0"/>
                  <a:t> </a:t>
                </a:r>
                <a:endParaRPr lang="en-US" dirty="0"/>
              </a:p>
            </p:txBody>
          </p:sp>
        </mc:Choice>
        <mc:Fallback xmlns="">
          <p:sp>
            <p:nvSpPr>
              <p:cNvPr id="3" name="Rectangle 2"/>
              <p:cNvSpPr>
                <a:spLocks noRot="1" noChangeAspect="1" noMove="1" noResize="1" noEditPoints="1" noAdjustHandles="1" noChangeArrowheads="1" noChangeShapeType="1" noTextEdit="1"/>
              </p:cNvSpPr>
              <p:nvPr/>
            </p:nvSpPr>
            <p:spPr>
              <a:xfrm>
                <a:off x="3650541" y="4527792"/>
                <a:ext cx="2275623" cy="679545"/>
              </a:xfrm>
              <a:prstGeom prst="rect">
                <a:avLst/>
              </a:prstGeom>
              <a:blipFill>
                <a:blip r:embed="rId9"/>
                <a:stretch>
                  <a:fillRect b="-3604"/>
                </a:stretch>
              </a:blipFill>
            </p:spPr>
            <p:txBody>
              <a:bodyPr/>
              <a:lstStyle/>
              <a:p>
                <a:r>
                  <a:rPr lang="en-US">
                    <a:noFill/>
                  </a:rPr>
                  <a:t> </a:t>
                </a:r>
              </a:p>
            </p:txBody>
          </p:sp>
        </mc:Fallback>
      </mc:AlternateContent>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3187">
                                            <p:txEl>
                                              <p:pRg st="0" end="0"/>
                                            </p:txEl>
                                          </p:spTgt>
                                        </p:tgtEl>
                                        <p:attrNameLst>
                                          <p:attrName>style.visibility</p:attrName>
                                        </p:attrNameLst>
                                      </p:cBhvr>
                                      <p:to>
                                        <p:strVal val="visible"/>
                                      </p:to>
                                    </p:set>
                                    <p:anim calcmode="lin" valueType="num">
                                      <p:cBhvr additive="base">
                                        <p:cTn id="7" dur="500" fill="hold"/>
                                        <p:tgtEl>
                                          <p:spTgt spid="931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318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3187">
                                            <p:txEl>
                                              <p:pRg st="1" end="1"/>
                                            </p:txEl>
                                          </p:spTgt>
                                        </p:tgtEl>
                                        <p:attrNameLst>
                                          <p:attrName>style.visibility</p:attrName>
                                        </p:attrNameLst>
                                      </p:cBhvr>
                                      <p:to>
                                        <p:strVal val="visible"/>
                                      </p:to>
                                    </p:set>
                                    <p:anim calcmode="lin" valueType="num">
                                      <p:cBhvr additive="base">
                                        <p:cTn id="13" dur="500" fill="hold"/>
                                        <p:tgtEl>
                                          <p:spTgt spid="931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318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par>
                                <p:cTn id="15" presetID="10" presetClass="entr" presetSubtype="0" fill="hold" nodeType="withEffect">
                                  <p:stCondLst>
                                    <p:cond delay="0"/>
                                  </p:stCondLst>
                                  <p:childTnLst>
                                    <p:set>
                                      <p:cBhvr>
                                        <p:cTn id="16" dur="1" fill="hold">
                                          <p:stCondLst>
                                            <p:cond delay="0"/>
                                          </p:stCondLst>
                                        </p:cTn>
                                        <p:tgtEl>
                                          <p:spTgt spid="3074"/>
                                        </p:tgtEl>
                                        <p:attrNameLst>
                                          <p:attrName>style.visibility</p:attrName>
                                        </p:attrNameLst>
                                      </p:cBhvr>
                                      <p:to>
                                        <p:strVal val="visible"/>
                                      </p:to>
                                    </p:set>
                                    <p:animEffect transition="in" filter="fade">
                                      <p:cBhvr>
                                        <p:cTn id="17" dur="2000"/>
                                        <p:tgtEl>
                                          <p:spTgt spid="307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55658"/>
                                        </p:tgtEl>
                                        <p:attrNameLst>
                                          <p:attrName>style.visibility</p:attrName>
                                        </p:attrNameLst>
                                      </p:cBhvr>
                                      <p:to>
                                        <p:strVal val="visible"/>
                                      </p:to>
                                    </p:set>
                                    <p:animEffect transition="in" filter="fade">
                                      <p:cBhvr>
                                        <p:cTn id="22" dur="1000"/>
                                        <p:tgtEl>
                                          <p:spTgt spid="155658"/>
                                        </p:tgtEl>
                                      </p:cBhvr>
                                    </p:animEffect>
                                  </p:childTnLst>
                                  <p:subTnLst>
                                    <p:audio>
                                      <p:cMediaNode>
                                        <p:cTn display="0" masterRel="sameClick">
                                          <p:stCondLst>
                                            <p:cond evt="begin" delay="0">
                                              <p:tn val="20"/>
                                            </p:cond>
                                          </p:stCondLst>
                                          <p:endCondLst>
                                            <p:cond evt="onStopAudio" delay="0">
                                              <p:tgtEl>
                                                <p:sldTgt/>
                                              </p:tgtEl>
                                            </p:cond>
                                          </p:endCondLst>
                                        </p:cTn>
                                        <p:tgtEl>
                                          <p:sndTgt r:embed="rId5" name="cashreg.wav"/>
                                        </p:tgtEl>
                                      </p:cMediaNode>
                                    </p:audio>
                                  </p:sub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55659"/>
                                        </p:tgtEl>
                                        <p:attrNameLst>
                                          <p:attrName>style.visibility</p:attrName>
                                        </p:attrNameLst>
                                      </p:cBhvr>
                                      <p:to>
                                        <p:strVal val="visible"/>
                                      </p:to>
                                    </p:set>
                                    <p:animEffect transition="in" filter="fade">
                                      <p:cBhvr>
                                        <p:cTn id="27" dur="1000"/>
                                        <p:tgtEl>
                                          <p:spTgt spid="155659"/>
                                        </p:tgtEl>
                                      </p:cBhvr>
                                    </p:animEffect>
                                  </p:childTnLst>
                                  <p:subTnLst>
                                    <p:audio>
                                      <p:cMediaNode>
                                        <p:cTn display="0" masterRel="sameClick">
                                          <p:stCondLst>
                                            <p:cond evt="begin" delay="0">
                                              <p:tn val="25"/>
                                            </p:cond>
                                          </p:stCondLst>
                                          <p:endCondLst>
                                            <p:cond evt="onStopAudio" delay="0">
                                              <p:tgtEl>
                                                <p:sldTgt/>
                                              </p:tgtEl>
                                            </p:cond>
                                          </p:endCondLst>
                                        </p:cTn>
                                        <p:tgtEl>
                                          <p:sndTgt r:embed="rId5" name="cashreg.wav"/>
                                        </p:tgtEl>
                                      </p:cMediaNode>
                                    </p:audio>
                                  </p:sub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55660"/>
                                        </p:tgtEl>
                                        <p:attrNameLst>
                                          <p:attrName>style.visibility</p:attrName>
                                        </p:attrNameLst>
                                      </p:cBhvr>
                                      <p:to>
                                        <p:strVal val="visible"/>
                                      </p:to>
                                    </p:set>
                                    <p:animEffect transition="in" filter="fade">
                                      <p:cBhvr>
                                        <p:cTn id="32" dur="1000"/>
                                        <p:tgtEl>
                                          <p:spTgt spid="155660"/>
                                        </p:tgtEl>
                                      </p:cBhvr>
                                    </p:animEffect>
                                  </p:childTnLst>
                                  <p:subTnLst>
                                    <p:audio>
                                      <p:cMediaNode>
                                        <p:cTn display="0" masterRel="sameClick">
                                          <p:stCondLst>
                                            <p:cond evt="begin" delay="0">
                                              <p:tn val="30"/>
                                            </p:cond>
                                          </p:stCondLst>
                                          <p:endCondLst>
                                            <p:cond evt="onStopAudio" delay="0">
                                              <p:tgtEl>
                                                <p:sldTgt/>
                                              </p:tgtEl>
                                            </p:cond>
                                          </p:endCondLst>
                                        </p:cTn>
                                        <p:tgtEl>
                                          <p:sndTgt r:embed="rId5" name="cashreg.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93187">
                                            <p:txEl>
                                              <p:pRg st="2" end="2"/>
                                            </p:txEl>
                                          </p:spTgt>
                                        </p:tgtEl>
                                        <p:attrNameLst>
                                          <p:attrName>style.visibility</p:attrName>
                                        </p:attrNameLst>
                                      </p:cBhvr>
                                      <p:to>
                                        <p:strVal val="visible"/>
                                      </p:to>
                                    </p:set>
                                    <p:anim calcmode="lin" valueType="num">
                                      <p:cBhvr additive="base">
                                        <p:cTn id="37" dur="500" fill="hold"/>
                                        <p:tgtEl>
                                          <p:spTgt spid="93187">
                                            <p:txEl>
                                              <p:pRg st="2" end="2"/>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93187">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93187">
                                            <p:txEl>
                                              <p:pRg st="3" end="3"/>
                                            </p:txEl>
                                          </p:spTgt>
                                        </p:tgtEl>
                                        <p:attrNameLst>
                                          <p:attrName>style.visibility</p:attrName>
                                        </p:attrNameLst>
                                      </p:cBhvr>
                                      <p:to>
                                        <p:strVal val="visible"/>
                                      </p:to>
                                    </p:set>
                                    <p:anim calcmode="lin" valueType="num">
                                      <p:cBhvr additive="base">
                                        <p:cTn id="43" dur="500" fill="hold"/>
                                        <p:tgtEl>
                                          <p:spTgt spid="93187">
                                            <p:txEl>
                                              <p:pRg st="3" end="3"/>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93187">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93187">
                                            <p:txEl>
                                              <p:pRg st="4" end="4"/>
                                            </p:txEl>
                                          </p:spTgt>
                                        </p:tgtEl>
                                        <p:attrNameLst>
                                          <p:attrName>style.visibility</p:attrName>
                                        </p:attrNameLst>
                                      </p:cBhvr>
                                      <p:to>
                                        <p:strVal val="visible"/>
                                      </p:to>
                                    </p:set>
                                    <p:anim calcmode="lin" valueType="num">
                                      <p:cBhvr additive="base">
                                        <p:cTn id="49" dur="500" fill="hold"/>
                                        <p:tgtEl>
                                          <p:spTgt spid="93187">
                                            <p:txEl>
                                              <p:pRg st="4" end="4"/>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93187">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4" name="arrow.wav"/>
                                        </p:tgtEl>
                                      </p:cMediaNode>
                                    </p:audio>
                                  </p:sub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93187">
                                            <p:txEl>
                                              <p:pRg st="5" end="5"/>
                                            </p:txEl>
                                          </p:spTgt>
                                        </p:tgtEl>
                                        <p:attrNameLst>
                                          <p:attrName>style.visibility</p:attrName>
                                        </p:attrNameLst>
                                      </p:cBhvr>
                                      <p:to>
                                        <p:strVal val="visible"/>
                                      </p:to>
                                    </p:set>
                                    <p:anim calcmode="lin" valueType="num">
                                      <p:cBhvr additive="base">
                                        <p:cTn id="55" dur="500" fill="hold"/>
                                        <p:tgtEl>
                                          <p:spTgt spid="93187">
                                            <p:txEl>
                                              <p:pRg st="5" end="5"/>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93187">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3"/>
                                            </p:cond>
                                          </p:stCondLst>
                                          <p:endCondLst>
                                            <p:cond evt="onStopAudio" delay="0">
                                              <p:tgtEl>
                                                <p:sldTgt/>
                                              </p:tgtEl>
                                            </p:cond>
                                          </p:endCondLst>
                                        </p:cTn>
                                        <p:tgtEl>
                                          <p:sndTgt r:embed="rId4" name="arrow.wav"/>
                                        </p:tgtEl>
                                      </p:cMediaNode>
                                    </p:audio>
                                  </p:sub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93187">
                                            <p:txEl>
                                              <p:pRg st="6" end="6"/>
                                            </p:txEl>
                                          </p:spTgt>
                                        </p:tgtEl>
                                        <p:attrNameLst>
                                          <p:attrName>style.visibility</p:attrName>
                                        </p:attrNameLst>
                                      </p:cBhvr>
                                      <p:to>
                                        <p:strVal val="visible"/>
                                      </p:to>
                                    </p:set>
                                    <p:anim calcmode="lin" valueType="num">
                                      <p:cBhvr additive="base">
                                        <p:cTn id="61" dur="500" fill="hold"/>
                                        <p:tgtEl>
                                          <p:spTgt spid="93187">
                                            <p:txEl>
                                              <p:pRg st="6" end="6"/>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93187">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9"/>
                                            </p:cond>
                                          </p:stCondLst>
                                          <p:endCondLst>
                                            <p:cond evt="onStopAudio" delay="0">
                                              <p:tgtEl>
                                                <p:sldTgt/>
                                              </p:tgtEl>
                                            </p:cond>
                                          </p:endCondLst>
                                        </p:cTn>
                                        <p:tgtEl>
                                          <p:sndTgt r:embed="rId4" name="arrow.wav"/>
                                        </p:tgtEl>
                                      </p:cMediaNode>
                                    </p:audio>
                                  </p:sub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93187">
                                            <p:txEl>
                                              <p:pRg st="7" end="7"/>
                                            </p:txEl>
                                          </p:spTgt>
                                        </p:tgtEl>
                                        <p:attrNameLst>
                                          <p:attrName>style.visibility</p:attrName>
                                        </p:attrNameLst>
                                      </p:cBhvr>
                                      <p:to>
                                        <p:strVal val="visible"/>
                                      </p:to>
                                    </p:set>
                                    <p:anim calcmode="lin" valueType="num">
                                      <p:cBhvr additive="base">
                                        <p:cTn id="67" dur="500" fill="hold"/>
                                        <p:tgtEl>
                                          <p:spTgt spid="93187">
                                            <p:txEl>
                                              <p:pRg st="7" end="7"/>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93187">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5"/>
                                            </p:cond>
                                          </p:stCondLst>
                                          <p:endCondLst>
                                            <p:cond evt="onStopAudio" delay="0">
                                              <p:tgtEl>
                                                <p:sldTgt/>
                                              </p:tgtEl>
                                            </p:cond>
                                          </p:endCondLst>
                                        </p:cTn>
                                        <p:tgtEl>
                                          <p:sndTgt r:embed="rId4" name="arrow.wav"/>
                                        </p:tgtEl>
                                      </p:cMediaNode>
                                    </p:audio>
                                  </p:subTnLst>
                                </p:cTn>
                              </p:par>
                            </p:childTnLst>
                          </p:cTn>
                        </p:par>
                      </p:childTnLst>
                    </p:cTn>
                  </p:par>
                  <p:par>
                    <p:cTn id="69" fill="hold">
                      <p:stCondLst>
                        <p:cond delay="indefinite"/>
                      </p:stCondLst>
                      <p:childTnLst>
                        <p:par>
                          <p:cTn id="70" fill="hold">
                            <p:stCondLst>
                              <p:cond delay="0"/>
                            </p:stCondLst>
                            <p:childTnLst>
                              <p:par>
                                <p:cTn id="71" presetID="22" presetClass="entr" presetSubtype="4" fill="hold" grpId="0" nodeType="clickEffect">
                                  <p:stCondLst>
                                    <p:cond delay="0"/>
                                  </p:stCondLst>
                                  <p:childTnLst>
                                    <p:set>
                                      <p:cBhvr>
                                        <p:cTn id="72" dur="1" fill="hold">
                                          <p:stCondLst>
                                            <p:cond delay="0"/>
                                          </p:stCondLst>
                                        </p:cTn>
                                        <p:tgtEl>
                                          <p:spTgt spid="155661"/>
                                        </p:tgtEl>
                                        <p:attrNameLst>
                                          <p:attrName>style.visibility</p:attrName>
                                        </p:attrNameLst>
                                      </p:cBhvr>
                                      <p:to>
                                        <p:strVal val="visible"/>
                                      </p:to>
                                    </p:set>
                                    <p:animEffect transition="in" filter="wipe(down)">
                                      <p:cBhvr>
                                        <p:cTn id="73" dur="500"/>
                                        <p:tgtEl>
                                          <p:spTgt spid="155661"/>
                                        </p:tgtEl>
                                      </p:cBhvr>
                                    </p:animEffect>
                                  </p:childTnLst>
                                  <p:subTnLst>
                                    <p:audio>
                                      <p:cMediaNode>
                                        <p:cTn display="0" masterRel="sameClick">
                                          <p:stCondLst>
                                            <p:cond evt="begin" delay="0">
                                              <p:tn val="71"/>
                                            </p:cond>
                                          </p:stCondLst>
                                          <p:endCondLst>
                                            <p:cond evt="onStopAudio" delay="0">
                                              <p:tgtEl>
                                                <p:sldTgt/>
                                              </p:tgtEl>
                                            </p:cond>
                                          </p:endCondLst>
                                        </p:cTn>
                                        <p:tgtEl>
                                          <p:sndTgt r:embed="rId5" name="cashreg.wav"/>
                                        </p:tgtEl>
                                      </p:cMediaNode>
                                    </p:audio>
                                  </p:subTnLst>
                                </p:cTn>
                              </p:par>
                              <p:par>
                                <p:cTn id="74" presetID="22" presetClass="entr" presetSubtype="4" fill="hold" grpId="0" nodeType="withEffect">
                                  <p:stCondLst>
                                    <p:cond delay="0"/>
                                  </p:stCondLst>
                                  <p:childTnLst>
                                    <p:set>
                                      <p:cBhvr>
                                        <p:cTn id="75" dur="1" fill="hold">
                                          <p:stCondLst>
                                            <p:cond delay="0"/>
                                          </p:stCondLst>
                                        </p:cTn>
                                        <p:tgtEl>
                                          <p:spTgt spid="155662"/>
                                        </p:tgtEl>
                                        <p:attrNameLst>
                                          <p:attrName>style.visibility</p:attrName>
                                        </p:attrNameLst>
                                      </p:cBhvr>
                                      <p:to>
                                        <p:strVal val="visible"/>
                                      </p:to>
                                    </p:set>
                                    <p:animEffect transition="in" filter="wipe(down)">
                                      <p:cBhvr>
                                        <p:cTn id="76" dur="500"/>
                                        <p:tgtEl>
                                          <p:spTgt spid="155662"/>
                                        </p:tgtEl>
                                      </p:cBhvr>
                                    </p:animEffect>
                                  </p:childTnLst>
                                  <p:subTnLst>
                                    <p:audio>
                                      <p:cMediaNode>
                                        <p:cTn display="0" masterRel="sameClick">
                                          <p:stCondLst>
                                            <p:cond evt="begin" delay="0">
                                              <p:tn val="74"/>
                                            </p:cond>
                                          </p:stCondLst>
                                          <p:endCondLst>
                                            <p:cond evt="onStopAudio" delay="0">
                                              <p:tgtEl>
                                                <p:sldTgt/>
                                              </p:tgtEl>
                                            </p:cond>
                                          </p:endCondLst>
                                        </p:cTn>
                                        <p:tgtEl>
                                          <p:sndTgt r:embed="rId5" name="cashreg.wav"/>
                                        </p:tgtEl>
                                      </p:cMediaNode>
                                    </p:audio>
                                  </p:subTnLst>
                                </p:cTn>
                              </p:par>
                              <p:par>
                                <p:cTn id="77" presetID="22" presetClass="entr" presetSubtype="4" fill="hold" grpId="0" nodeType="withEffect">
                                  <p:stCondLst>
                                    <p:cond delay="0"/>
                                  </p:stCondLst>
                                  <p:childTnLst>
                                    <p:set>
                                      <p:cBhvr>
                                        <p:cTn id="78" dur="1" fill="hold">
                                          <p:stCondLst>
                                            <p:cond delay="0"/>
                                          </p:stCondLst>
                                        </p:cTn>
                                        <p:tgtEl>
                                          <p:spTgt spid="155663"/>
                                        </p:tgtEl>
                                        <p:attrNameLst>
                                          <p:attrName>style.visibility</p:attrName>
                                        </p:attrNameLst>
                                      </p:cBhvr>
                                      <p:to>
                                        <p:strVal val="visible"/>
                                      </p:to>
                                    </p:set>
                                    <p:animEffect transition="in" filter="wipe(down)">
                                      <p:cBhvr>
                                        <p:cTn id="79" dur="500"/>
                                        <p:tgtEl>
                                          <p:spTgt spid="155663"/>
                                        </p:tgtEl>
                                      </p:cBhvr>
                                    </p:animEffect>
                                  </p:childTnLst>
                                  <p:subTnLst>
                                    <p:audio>
                                      <p:cMediaNode>
                                        <p:cTn display="0" masterRel="sameClick">
                                          <p:stCondLst>
                                            <p:cond evt="begin" delay="0">
                                              <p:tn val="77"/>
                                            </p:cond>
                                          </p:stCondLst>
                                          <p:endCondLst>
                                            <p:cond evt="onStopAudio" delay="0">
                                              <p:tgtEl>
                                                <p:sldTgt/>
                                              </p:tgtEl>
                                            </p:cond>
                                          </p:endCondLst>
                                        </p:cTn>
                                        <p:tgtEl>
                                          <p:sndTgt r:embed="rId5" name="cashreg.wav"/>
                                        </p:tgtEl>
                                      </p:cMediaNode>
                                    </p:audio>
                                  </p:subTnLst>
                                </p:cTn>
                              </p:par>
                            </p:childTnLst>
                          </p:cTn>
                        </p:par>
                      </p:childTnLst>
                    </p:cTn>
                  </p:par>
                  <p:par>
                    <p:cTn id="80" fill="hold">
                      <p:stCondLst>
                        <p:cond delay="indefinite"/>
                      </p:stCondLst>
                      <p:childTnLst>
                        <p:par>
                          <p:cTn id="81" fill="hold">
                            <p:stCondLst>
                              <p:cond delay="0"/>
                            </p:stCondLst>
                            <p:childTnLst>
                              <p:par>
                                <p:cTn id="82" presetID="2" presetClass="entr" presetSubtype="2" fill="hold" grpId="0" nodeType="clickEffect">
                                  <p:stCondLst>
                                    <p:cond delay="0"/>
                                  </p:stCondLst>
                                  <p:childTnLst>
                                    <p:set>
                                      <p:cBhvr>
                                        <p:cTn id="83" dur="1" fill="hold">
                                          <p:stCondLst>
                                            <p:cond delay="0"/>
                                          </p:stCondLst>
                                        </p:cTn>
                                        <p:tgtEl>
                                          <p:spTgt spid="3"/>
                                        </p:tgtEl>
                                        <p:attrNameLst>
                                          <p:attrName>style.visibility</p:attrName>
                                        </p:attrNameLst>
                                      </p:cBhvr>
                                      <p:to>
                                        <p:strVal val="visible"/>
                                      </p:to>
                                    </p:set>
                                    <p:anim calcmode="lin" valueType="num">
                                      <p:cBhvr additive="base">
                                        <p:cTn id="84" dur="500" fill="hold"/>
                                        <p:tgtEl>
                                          <p:spTgt spid="3"/>
                                        </p:tgtEl>
                                        <p:attrNameLst>
                                          <p:attrName>ppt_x</p:attrName>
                                        </p:attrNameLst>
                                      </p:cBhvr>
                                      <p:tavLst>
                                        <p:tav tm="0">
                                          <p:val>
                                            <p:strVal val="1+#ppt_w/2"/>
                                          </p:val>
                                        </p:tav>
                                        <p:tav tm="100000">
                                          <p:val>
                                            <p:strVal val="#ppt_x"/>
                                          </p:val>
                                        </p:tav>
                                      </p:tavLst>
                                    </p:anim>
                                    <p:anim calcmode="lin" valueType="num">
                                      <p:cBhvr additive="base">
                                        <p:cTn id="85" dur="500" fill="hold"/>
                                        <p:tgtEl>
                                          <p:spTgt spid="3"/>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82"/>
                                            </p:cond>
                                          </p:stCondLst>
                                          <p:endCondLst>
                                            <p:cond evt="onStopAudio" delay="0">
                                              <p:tgtEl>
                                                <p:sldTgt/>
                                              </p:tgtEl>
                                            </p:cond>
                                          </p:endCondLst>
                                        </p:cTn>
                                        <p:tgtEl>
                                          <p:sndTgt r:embed="rId4" name="arrow.wav"/>
                                        </p:tgtEl>
                                      </p:cMediaNode>
                                    </p:audio>
                                  </p:subTnLst>
                                </p:cTn>
                              </p:par>
                            </p:childTnLst>
                          </p:cTn>
                        </p:par>
                      </p:childTnLst>
                    </p:cTn>
                  </p:par>
                  <p:par>
                    <p:cTn id="86" fill="hold">
                      <p:stCondLst>
                        <p:cond delay="indefinite"/>
                      </p:stCondLst>
                      <p:childTnLst>
                        <p:par>
                          <p:cTn id="87" fill="hold">
                            <p:stCondLst>
                              <p:cond delay="0"/>
                            </p:stCondLst>
                            <p:childTnLst>
                              <p:par>
                                <p:cTn id="88" presetID="53" presetClass="entr" presetSubtype="0" fill="hold" nodeType="clickEffect">
                                  <p:stCondLst>
                                    <p:cond delay="0"/>
                                  </p:stCondLst>
                                  <p:childTnLst>
                                    <p:set>
                                      <p:cBhvr>
                                        <p:cTn id="89" dur="1" fill="hold">
                                          <p:stCondLst>
                                            <p:cond delay="0"/>
                                          </p:stCondLst>
                                        </p:cTn>
                                        <p:tgtEl>
                                          <p:spTgt spid="2"/>
                                        </p:tgtEl>
                                        <p:attrNameLst>
                                          <p:attrName>style.visibility</p:attrName>
                                        </p:attrNameLst>
                                      </p:cBhvr>
                                      <p:to>
                                        <p:strVal val="visible"/>
                                      </p:to>
                                    </p:set>
                                    <p:anim calcmode="lin" valueType="num">
                                      <p:cBhvr>
                                        <p:cTn id="90" dur="500" fill="hold"/>
                                        <p:tgtEl>
                                          <p:spTgt spid="2"/>
                                        </p:tgtEl>
                                        <p:attrNameLst>
                                          <p:attrName>ppt_w</p:attrName>
                                        </p:attrNameLst>
                                      </p:cBhvr>
                                      <p:tavLst>
                                        <p:tav tm="0">
                                          <p:val>
                                            <p:fltVal val="0"/>
                                          </p:val>
                                        </p:tav>
                                        <p:tav tm="100000">
                                          <p:val>
                                            <p:strVal val="#ppt_w"/>
                                          </p:val>
                                        </p:tav>
                                      </p:tavLst>
                                    </p:anim>
                                    <p:anim calcmode="lin" valueType="num">
                                      <p:cBhvr>
                                        <p:cTn id="91" dur="500" fill="hold"/>
                                        <p:tgtEl>
                                          <p:spTgt spid="2"/>
                                        </p:tgtEl>
                                        <p:attrNameLst>
                                          <p:attrName>ppt_h</p:attrName>
                                        </p:attrNameLst>
                                      </p:cBhvr>
                                      <p:tavLst>
                                        <p:tav tm="0">
                                          <p:val>
                                            <p:fltVal val="0"/>
                                          </p:val>
                                        </p:tav>
                                        <p:tav tm="100000">
                                          <p:val>
                                            <p:strVal val="#ppt_h"/>
                                          </p:val>
                                        </p:tav>
                                      </p:tavLst>
                                    </p:anim>
                                    <p:animEffect transition="in" filter="fade">
                                      <p:cBhvr>
                                        <p:cTn id="92" dur="500"/>
                                        <p:tgtEl>
                                          <p:spTgt spid="2"/>
                                        </p:tgtEl>
                                      </p:cBhvr>
                                    </p:animEffect>
                                  </p:childTnLst>
                                  <p:subTnLst>
                                    <p:audio>
                                      <p:cMediaNode>
                                        <p:cTn display="0" masterRel="sameClick">
                                          <p:stCondLst>
                                            <p:cond evt="begin" delay="0">
                                              <p:tn val="88"/>
                                            </p:cond>
                                          </p:stCondLst>
                                          <p:endCondLst>
                                            <p:cond evt="onStopAudio" delay="0">
                                              <p:tgtEl>
                                                <p:sldTgt/>
                                              </p:tgtEl>
                                            </p:cond>
                                          </p:endCondLst>
                                        </p:cTn>
                                        <p:tgtEl>
                                          <p:sndTgt r:embed="rId4" name="arrow.wav"/>
                                        </p:tgtEl>
                                      </p:cMediaNode>
                                    </p:audio>
                                  </p:subTnLst>
                                </p:cTn>
                              </p:par>
                            </p:childTnLst>
                          </p:cTn>
                        </p:par>
                      </p:childTnLst>
                    </p:cTn>
                  </p:par>
                  <p:par>
                    <p:cTn id="93" fill="hold">
                      <p:stCondLst>
                        <p:cond delay="indefinite"/>
                      </p:stCondLst>
                      <p:childTnLst>
                        <p:par>
                          <p:cTn id="94" fill="hold">
                            <p:stCondLst>
                              <p:cond delay="0"/>
                            </p:stCondLst>
                            <p:childTnLst>
                              <p:par>
                                <p:cTn id="95" presetID="2" presetClass="entr" presetSubtype="4" fill="hold" grpId="0" nodeType="clickEffect">
                                  <p:stCondLst>
                                    <p:cond delay="0"/>
                                  </p:stCondLst>
                                  <p:childTnLst>
                                    <p:set>
                                      <p:cBhvr>
                                        <p:cTn id="96" dur="1" fill="hold">
                                          <p:stCondLst>
                                            <p:cond delay="0"/>
                                          </p:stCondLst>
                                        </p:cTn>
                                        <p:tgtEl>
                                          <p:spTgt spid="118796">
                                            <p:txEl>
                                              <p:pRg st="0" end="0"/>
                                            </p:txEl>
                                          </p:spTgt>
                                        </p:tgtEl>
                                        <p:attrNameLst>
                                          <p:attrName>style.visibility</p:attrName>
                                        </p:attrNameLst>
                                      </p:cBhvr>
                                      <p:to>
                                        <p:strVal val="visible"/>
                                      </p:to>
                                    </p:set>
                                    <p:anim calcmode="lin" valueType="num">
                                      <p:cBhvr additive="base">
                                        <p:cTn id="97" dur="500" fill="hold"/>
                                        <p:tgtEl>
                                          <p:spTgt spid="118796">
                                            <p:txEl>
                                              <p:pRg st="0" end="0"/>
                                            </p:txEl>
                                          </p:spTgt>
                                        </p:tgtEl>
                                        <p:attrNameLst>
                                          <p:attrName>ppt_x</p:attrName>
                                        </p:attrNameLst>
                                      </p:cBhvr>
                                      <p:tavLst>
                                        <p:tav tm="0">
                                          <p:val>
                                            <p:strVal val="#ppt_x"/>
                                          </p:val>
                                        </p:tav>
                                        <p:tav tm="100000">
                                          <p:val>
                                            <p:strVal val="#ppt_x"/>
                                          </p:val>
                                        </p:tav>
                                      </p:tavLst>
                                    </p:anim>
                                    <p:anim calcmode="lin" valueType="num">
                                      <p:cBhvr additive="base">
                                        <p:cTn id="98" dur="500" fill="hold"/>
                                        <p:tgtEl>
                                          <p:spTgt spid="11879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95"/>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796" grpId="0" uiExpand="1" build="p"/>
      <p:bldP spid="93187" grpId="0" uiExpand="1" build="p"/>
      <p:bldP spid="155658" grpId="0"/>
      <p:bldP spid="155659" grpId="0"/>
      <p:bldP spid="155660" grpId="0"/>
      <p:bldP spid="155661" grpId="0" animBg="1"/>
      <p:bldP spid="155662" grpId="0" animBg="1"/>
      <p:bldP spid="155663" grpId="0" animBg="1"/>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18788" name="Rectangle 4"/>
              <p:cNvSpPr>
                <a:spLocks noChangeArrowheads="1"/>
              </p:cNvSpPr>
              <p:nvPr/>
            </p:nvSpPr>
            <p:spPr bwMode="auto">
              <a:xfrm>
                <a:off x="693738" y="1762125"/>
                <a:ext cx="7764462" cy="5095875"/>
              </a:xfrm>
              <a:prstGeom prst="rect">
                <a:avLst/>
              </a:prstGeom>
              <a:solidFill>
                <a:srgbClr val="FFFFCC"/>
              </a:solidFill>
              <a:ln w="9525">
                <a:noFill/>
                <a:miter lim="800000"/>
                <a:headEnd/>
                <a:tailEnd/>
              </a:ln>
            </p:spPr>
            <p:txBody>
              <a:bodyPr/>
              <a:lstStyle/>
              <a:p>
                <a:r>
                  <a:rPr lang="en-US" dirty="0" smtClean="0">
                    <a:sym typeface="Symbol" pitchFamily="18" charset="2"/>
                  </a:rPr>
                  <a:t>EXAMPLE: </a:t>
                </a:r>
                <a:r>
                  <a:rPr lang="en-US" sz="2000" dirty="0">
                    <a:sym typeface="Symbol" pitchFamily="18" charset="2"/>
                  </a:rPr>
                  <a:t>A 1.50-V cell is </a:t>
                </a:r>
                <a:r>
                  <a:rPr lang="en-US" sz="2000" dirty="0" smtClean="0">
                    <a:sym typeface="Symbol" pitchFamily="18" charset="2"/>
                  </a:rPr>
                  <a:t>connected to </a:t>
                </a:r>
                <a:r>
                  <a:rPr lang="en-US" sz="2000" i="1" dirty="0" smtClean="0">
                    <a:sym typeface="Symbol" pitchFamily="18" charset="2"/>
                  </a:rPr>
                  <a:t>C</a:t>
                </a:r>
                <a:r>
                  <a:rPr lang="en-US" sz="2000" baseline="-25000" dirty="0" smtClean="0">
                    <a:sym typeface="Symbol" pitchFamily="18" charset="2"/>
                  </a:rPr>
                  <a:t>1 </a:t>
                </a:r>
                <a:r>
                  <a:rPr lang="en-US" sz="2000" dirty="0" smtClean="0">
                    <a:sym typeface="Symbol" pitchFamily="18" charset="2"/>
                  </a:rPr>
                  <a:t>= 275</a:t>
                </a:r>
                <a:r>
                  <a:rPr lang="en-US" sz="2000" dirty="0">
                    <a:sym typeface="Symbol" pitchFamily="18" charset="2"/>
                  </a:rPr>
                  <a:t>F </a:t>
                </a:r>
                <a:r>
                  <a:rPr lang="en-US" sz="2000" dirty="0" smtClean="0">
                    <a:sym typeface="Symbol" pitchFamily="18" charset="2"/>
                  </a:rPr>
                  <a:t> 	           and </a:t>
                </a:r>
                <a:r>
                  <a:rPr lang="en-US" sz="2000" i="1" dirty="0">
                    <a:sym typeface="Symbol" pitchFamily="18" charset="2"/>
                  </a:rPr>
                  <a:t>C</a:t>
                </a:r>
                <a:r>
                  <a:rPr lang="en-US" sz="2000" baseline="-25000" dirty="0">
                    <a:sym typeface="Symbol" pitchFamily="18" charset="2"/>
                  </a:rPr>
                  <a:t>2</a:t>
                </a:r>
                <a:r>
                  <a:rPr lang="en-US" sz="2000" dirty="0">
                    <a:sym typeface="Symbol" pitchFamily="18" charset="2"/>
                  </a:rPr>
                  <a:t> = 38 F in the circuit. </a:t>
                </a:r>
              </a:p>
              <a:p>
                <a:pPr>
                  <a:lnSpc>
                    <a:spcPct val="95000"/>
                  </a:lnSpc>
                </a:pPr>
                <a:r>
                  <a:rPr lang="en-US" sz="2000" dirty="0">
                    <a:sym typeface="Symbol" pitchFamily="18" charset="2"/>
                  </a:rPr>
                  <a:t>(a) What value should a single replacement </a:t>
                </a:r>
                <a:r>
                  <a:rPr lang="en-US" sz="2000" dirty="0" smtClean="0">
                    <a:sym typeface="Symbol" pitchFamily="18" charset="2"/>
                  </a:rPr>
                  <a:t>capacitor </a:t>
                </a:r>
                <a:r>
                  <a:rPr lang="en-US" sz="2000" dirty="0">
                    <a:sym typeface="Symbol" pitchFamily="18" charset="2"/>
                  </a:rPr>
                  <a:t>have? </a:t>
                </a:r>
              </a:p>
              <a:p>
                <a:pPr>
                  <a:lnSpc>
                    <a:spcPct val="95000"/>
                  </a:lnSpc>
                </a:pPr>
                <a:r>
                  <a:rPr lang="en-US" sz="2000" dirty="0">
                    <a:sym typeface="Symbol" pitchFamily="18" charset="2"/>
                  </a:rPr>
                  <a:t>SOLUTION: The capacitors are in series.</a:t>
                </a:r>
                <a:endParaRPr lang="en-US" sz="2000" dirty="0">
                  <a:solidFill>
                    <a:srgbClr val="000000"/>
                  </a:solidFill>
                  <a:sym typeface="Symbol" pitchFamily="18" charset="2"/>
                </a:endParaRPr>
              </a:p>
              <a:p>
                <a:r>
                  <a:rPr lang="en-US" sz="2000" dirty="0">
                    <a:sym typeface="Symbol" pitchFamily="18" charset="2"/>
                  </a:rPr>
                  <a:t>	 </a:t>
                </a:r>
                <a14:m>
                  <m:oMath xmlns:m="http://schemas.openxmlformats.org/officeDocument/2006/math">
                    <m:f>
                      <m:fPr>
                        <m:ctrlPr>
                          <a:rPr lang="en-US" sz="2000" i="1" dirty="0" smtClean="0">
                            <a:latin typeface="Cambria Math" panose="02040503050406030204" pitchFamily="18" charset="0"/>
                            <a:sym typeface="Symbol" pitchFamily="18" charset="2"/>
                          </a:rPr>
                        </m:ctrlPr>
                      </m:fPr>
                      <m:num>
                        <m:r>
                          <a:rPr lang="en-US" sz="2000" i="1" dirty="0" smtClean="0">
                            <a:latin typeface="Cambria Math" panose="02040503050406030204" pitchFamily="18" charset="0"/>
                            <a:sym typeface="Symbol" pitchFamily="18" charset="2"/>
                          </a:rPr>
                          <m:t>1</m:t>
                        </m:r>
                      </m:num>
                      <m:den>
                        <m:r>
                          <a:rPr lang="en-US" sz="2000" i="1" dirty="0" smtClean="0">
                            <a:latin typeface="Cambria Math" panose="02040503050406030204" pitchFamily="18" charset="0"/>
                            <a:sym typeface="Symbol" pitchFamily="18" charset="2"/>
                          </a:rPr>
                          <m:t>𝐶</m:t>
                        </m:r>
                      </m:den>
                    </m:f>
                    <m:r>
                      <a:rPr lang="en-US" sz="2000" i="1" dirty="0" smtClean="0">
                        <a:latin typeface="Cambria Math" panose="02040503050406030204" pitchFamily="18" charset="0"/>
                        <a:sym typeface="Symbol" pitchFamily="18" charset="2"/>
                      </a:rPr>
                      <m:t> 	=</m:t>
                    </m:r>
                    <m:f>
                      <m:fPr>
                        <m:ctrlPr>
                          <a:rPr lang="en-US" sz="2000" i="1" dirty="0" smtClean="0">
                            <a:latin typeface="Cambria Math" panose="02040503050406030204" pitchFamily="18" charset="0"/>
                            <a:sym typeface="Symbol" pitchFamily="18" charset="2"/>
                          </a:rPr>
                        </m:ctrlPr>
                      </m:fPr>
                      <m:num>
                        <m:r>
                          <a:rPr lang="en-US" sz="2000" i="1" dirty="0" smtClean="0">
                            <a:latin typeface="Cambria Math" panose="02040503050406030204" pitchFamily="18" charset="0"/>
                            <a:sym typeface="Symbol" pitchFamily="18" charset="2"/>
                          </a:rPr>
                          <m:t>1</m:t>
                        </m:r>
                      </m:num>
                      <m:den>
                        <m:r>
                          <a:rPr lang="en-US" sz="2000" i="1" dirty="0" smtClean="0">
                            <a:latin typeface="Cambria Math" panose="02040503050406030204" pitchFamily="18" charset="0"/>
                            <a:sym typeface="Symbol" pitchFamily="18" charset="2"/>
                          </a:rPr>
                          <m:t>𝐶</m:t>
                        </m:r>
                        <m:r>
                          <a:rPr lang="en-US" sz="2000" i="1" baseline="-25000" dirty="0">
                            <a:latin typeface="Cambria Math" panose="02040503050406030204" pitchFamily="18" charset="0"/>
                            <a:sym typeface="Symbol" pitchFamily="18" charset="2"/>
                          </a:rPr>
                          <m:t>1</m:t>
                        </m:r>
                      </m:den>
                    </m:f>
                    <m:r>
                      <a:rPr lang="en-US" sz="2000" i="1" dirty="0">
                        <a:latin typeface="Cambria Math" panose="02040503050406030204" pitchFamily="18" charset="0"/>
                        <a:sym typeface="Symbol" pitchFamily="18" charset="2"/>
                      </a:rPr>
                      <m:t>+</m:t>
                    </m:r>
                    <m:f>
                      <m:fPr>
                        <m:ctrlPr>
                          <a:rPr lang="en-US" sz="2000" i="1" dirty="0">
                            <a:latin typeface="Cambria Math" panose="02040503050406030204" pitchFamily="18" charset="0"/>
                            <a:sym typeface="Symbol" pitchFamily="18" charset="2"/>
                          </a:rPr>
                        </m:ctrlPr>
                      </m:fPr>
                      <m:num>
                        <m:r>
                          <a:rPr lang="en-US" sz="2000" i="1" dirty="0">
                            <a:latin typeface="Cambria Math" panose="02040503050406030204" pitchFamily="18" charset="0"/>
                            <a:sym typeface="Symbol" pitchFamily="18" charset="2"/>
                          </a:rPr>
                          <m:t>1</m:t>
                        </m:r>
                      </m:num>
                      <m:den>
                        <m:r>
                          <a:rPr lang="en-US" sz="2000" i="1" dirty="0">
                            <a:latin typeface="Cambria Math" panose="02040503050406030204" pitchFamily="18" charset="0"/>
                            <a:sym typeface="Symbol" pitchFamily="18" charset="2"/>
                          </a:rPr>
                          <m:t>𝐶</m:t>
                        </m:r>
                        <m:r>
                          <a:rPr lang="en-US" sz="2000" i="1" baseline="-25000" dirty="0">
                            <a:latin typeface="Cambria Math" panose="02040503050406030204" pitchFamily="18" charset="0"/>
                            <a:sym typeface="Symbol" pitchFamily="18" charset="2"/>
                          </a:rPr>
                          <m:t>2</m:t>
                        </m:r>
                      </m:den>
                    </m:f>
                    <m:r>
                      <a:rPr lang="en-US" sz="2000" i="1" dirty="0">
                        <a:latin typeface="Cambria Math" panose="02040503050406030204" pitchFamily="18" charset="0"/>
                        <a:sym typeface="Symbol" pitchFamily="18" charset="2"/>
                      </a:rPr>
                      <m:t> </m:t>
                    </m:r>
                  </m:oMath>
                </a14:m>
                <a:endParaRPr lang="en-US" sz="2000" dirty="0">
                  <a:sym typeface="Symbol" pitchFamily="18" charset="2"/>
                </a:endParaRPr>
              </a:p>
              <a:p>
                <a:pPr>
                  <a:spcBef>
                    <a:spcPts val="600"/>
                  </a:spcBef>
                </a:pPr>
                <a:r>
                  <a:rPr lang="en-US" sz="2000" dirty="0">
                    <a:sym typeface="Symbol" pitchFamily="18" charset="2"/>
                  </a:rPr>
                  <a:t>	</a:t>
                </a:r>
                <a:r>
                  <a:rPr lang="en-US" sz="2000" dirty="0" smtClean="0">
                    <a:sym typeface="Symbol" pitchFamily="18" charset="2"/>
                  </a:rPr>
                  <a:t>     </a:t>
                </a:r>
                <a14:m>
                  <m:oMath xmlns:m="http://schemas.openxmlformats.org/officeDocument/2006/math">
                    <m:r>
                      <a:rPr lang="en-US" sz="2000" i="1" dirty="0" smtClean="0">
                        <a:latin typeface="Cambria Math" panose="02040503050406030204" pitchFamily="18" charset="0"/>
                        <a:sym typeface="Symbol" pitchFamily="18" charset="2"/>
                      </a:rPr>
                      <m:t>=</m:t>
                    </m:r>
                    <m:f>
                      <m:fPr>
                        <m:ctrlPr>
                          <a:rPr lang="en-US" sz="2000" i="1" dirty="0" smtClean="0">
                            <a:latin typeface="Cambria Math" panose="02040503050406030204" pitchFamily="18" charset="0"/>
                            <a:sym typeface="Symbol" pitchFamily="18" charset="2"/>
                          </a:rPr>
                        </m:ctrlPr>
                      </m:fPr>
                      <m:num>
                        <m:r>
                          <a:rPr lang="en-US" sz="2000" i="1" dirty="0" smtClean="0">
                            <a:latin typeface="Cambria Math" panose="02040503050406030204" pitchFamily="18" charset="0"/>
                            <a:sym typeface="Symbol" pitchFamily="18" charset="2"/>
                          </a:rPr>
                          <m:t>1</m:t>
                        </m:r>
                      </m:num>
                      <m:den>
                        <m:r>
                          <a:rPr lang="en-US" sz="2000" i="1" dirty="0">
                            <a:solidFill>
                              <a:srgbClr val="000000"/>
                            </a:solidFill>
                            <a:latin typeface="Cambria Math" panose="02040503050406030204" pitchFamily="18" charset="0"/>
                            <a:sym typeface="Symbol" pitchFamily="18" charset="2"/>
                          </a:rPr>
                          <m:t>275</m:t>
                        </m:r>
                        <m:sSup>
                          <m:sSupPr>
                            <m:ctrlPr>
                              <a:rPr lang="en-US" sz="2000" i="1" dirty="0" smtClean="0">
                                <a:solidFill>
                                  <a:srgbClr val="000000"/>
                                </a:solidFill>
                                <a:latin typeface="Cambria Math" panose="02040503050406030204" pitchFamily="18" charset="0"/>
                                <a:sym typeface="Symbol" pitchFamily="18" charset="2"/>
                              </a:rPr>
                            </m:ctrlPr>
                          </m:sSupPr>
                          <m:e>
                            <m:r>
                              <a:rPr lang="en-US" sz="2000" b="0" i="1" dirty="0" smtClean="0">
                                <a:solidFill>
                                  <a:srgbClr val="000000"/>
                                </a:solidFill>
                                <a:latin typeface="Cambria Math" panose="02040503050406030204" pitchFamily="18" charset="0"/>
                                <a:sym typeface="Symbol" pitchFamily="18" charset="2"/>
                              </a:rPr>
                              <m:t>10</m:t>
                            </m:r>
                          </m:e>
                          <m:sup>
                            <m:r>
                              <a:rPr lang="en-US" sz="2000" b="0" i="1" dirty="0" smtClean="0">
                                <a:solidFill>
                                  <a:srgbClr val="000000"/>
                                </a:solidFill>
                                <a:latin typeface="Cambria Math" panose="02040503050406030204" pitchFamily="18" charset="0"/>
                                <a:sym typeface="Symbol" pitchFamily="18" charset="2"/>
                              </a:rPr>
                              <m:t>−6</m:t>
                            </m:r>
                          </m:sup>
                        </m:sSup>
                      </m:den>
                    </m:f>
                    <m:r>
                      <a:rPr lang="en-US" sz="2000" i="1" dirty="0">
                        <a:solidFill>
                          <a:srgbClr val="000000"/>
                        </a:solidFill>
                        <a:latin typeface="Cambria Math" panose="02040503050406030204" pitchFamily="18" charset="0"/>
                        <a:sym typeface="Symbol" pitchFamily="18" charset="2"/>
                      </a:rPr>
                      <m:t> +</m:t>
                    </m:r>
                    <m:f>
                      <m:fPr>
                        <m:ctrlPr>
                          <a:rPr lang="en-US" sz="2000" i="1" dirty="0">
                            <a:solidFill>
                              <a:srgbClr val="000000"/>
                            </a:solidFill>
                            <a:latin typeface="Cambria Math" panose="02040503050406030204" pitchFamily="18" charset="0"/>
                            <a:sym typeface="Symbol" pitchFamily="18" charset="2"/>
                          </a:rPr>
                        </m:ctrlPr>
                      </m:fPr>
                      <m:num>
                        <m:r>
                          <a:rPr lang="en-US" sz="2000" i="1" dirty="0">
                            <a:solidFill>
                              <a:srgbClr val="000000"/>
                            </a:solidFill>
                            <a:latin typeface="Cambria Math" panose="02040503050406030204" pitchFamily="18" charset="0"/>
                            <a:sym typeface="Symbol" pitchFamily="18" charset="2"/>
                          </a:rPr>
                          <m:t>1</m:t>
                        </m:r>
                      </m:num>
                      <m:den>
                        <m:r>
                          <a:rPr lang="en-US" sz="2000" i="1" dirty="0">
                            <a:solidFill>
                              <a:srgbClr val="000000"/>
                            </a:solidFill>
                            <a:latin typeface="Cambria Math" panose="02040503050406030204" pitchFamily="18" charset="0"/>
                            <a:sym typeface="Symbol" pitchFamily="18" charset="2"/>
                          </a:rPr>
                          <m:t>38</m:t>
                        </m:r>
                        <m:sSup>
                          <m:sSupPr>
                            <m:ctrlPr>
                              <a:rPr lang="en-US" sz="2000" i="1" dirty="0" smtClean="0">
                                <a:solidFill>
                                  <a:srgbClr val="000000"/>
                                </a:solidFill>
                                <a:latin typeface="Cambria Math" panose="02040503050406030204" pitchFamily="18" charset="0"/>
                                <a:sym typeface="Symbol" pitchFamily="18" charset="2"/>
                              </a:rPr>
                            </m:ctrlPr>
                          </m:sSupPr>
                          <m:e>
                            <m:r>
                              <a:rPr lang="en-US" sz="2000" b="0" i="1" dirty="0" smtClean="0">
                                <a:solidFill>
                                  <a:srgbClr val="000000"/>
                                </a:solidFill>
                                <a:latin typeface="Cambria Math" panose="02040503050406030204" pitchFamily="18" charset="0"/>
                                <a:sym typeface="Symbol" pitchFamily="18" charset="2"/>
                              </a:rPr>
                              <m:t>10</m:t>
                            </m:r>
                          </m:e>
                          <m:sup>
                            <m:r>
                              <a:rPr lang="en-US" sz="2000" b="0" i="1" dirty="0" smtClean="0">
                                <a:solidFill>
                                  <a:srgbClr val="000000"/>
                                </a:solidFill>
                                <a:latin typeface="Cambria Math" panose="02040503050406030204" pitchFamily="18" charset="0"/>
                                <a:sym typeface="Symbol" pitchFamily="18" charset="2"/>
                              </a:rPr>
                              <m:t>−6</m:t>
                            </m:r>
                          </m:sup>
                        </m:sSup>
                      </m:den>
                    </m:f>
                    <m:r>
                      <a:rPr lang="en-US" sz="2000" i="1" dirty="0">
                        <a:solidFill>
                          <a:srgbClr val="000000"/>
                        </a:solidFill>
                        <a:latin typeface="Cambria Math" panose="02040503050406030204" pitchFamily="18" charset="0"/>
                        <a:sym typeface="Symbol" pitchFamily="18" charset="2"/>
                      </a:rPr>
                      <m:t> = 29952.2</m:t>
                    </m:r>
                  </m:oMath>
                </a14:m>
                <a:r>
                  <a:rPr lang="en-US" sz="2000" dirty="0">
                    <a:solidFill>
                      <a:srgbClr val="000000"/>
                    </a:solidFill>
                    <a:sym typeface="Symbol" pitchFamily="18" charset="2"/>
                  </a:rPr>
                  <a:t>.</a:t>
                </a:r>
              </a:p>
              <a:p>
                <a:pPr>
                  <a:spcBef>
                    <a:spcPts val="600"/>
                  </a:spcBef>
                </a:pPr>
                <a:r>
                  <a:rPr lang="en-US" sz="2000" i="1" dirty="0">
                    <a:solidFill>
                      <a:srgbClr val="000000"/>
                    </a:solidFill>
                    <a:sym typeface="Symbol" pitchFamily="18" charset="2"/>
                  </a:rPr>
                  <a:t>	 </a:t>
                </a:r>
                <a:r>
                  <a:rPr lang="en-US" sz="2000" i="1" dirty="0" smtClean="0">
                    <a:solidFill>
                      <a:srgbClr val="000000"/>
                    </a:solidFill>
                    <a:sym typeface="Symbol" pitchFamily="18" charset="2"/>
                  </a:rPr>
                  <a:t> </a:t>
                </a:r>
                <a14:m>
                  <m:oMath xmlns:m="http://schemas.openxmlformats.org/officeDocument/2006/math">
                    <m:r>
                      <a:rPr lang="en-US" sz="2000" i="1" dirty="0" smtClean="0">
                        <a:solidFill>
                          <a:srgbClr val="000000"/>
                        </a:solidFill>
                        <a:latin typeface="Cambria Math" panose="02040503050406030204" pitchFamily="18" charset="0"/>
                        <a:sym typeface="Symbol" pitchFamily="18" charset="2"/>
                      </a:rPr>
                      <m:t>𝐶</m:t>
                    </m:r>
                    <m:r>
                      <a:rPr lang="en-US" sz="2000" i="1" dirty="0" smtClean="0">
                        <a:solidFill>
                          <a:srgbClr val="000000"/>
                        </a:solidFill>
                        <a:latin typeface="Cambria Math" panose="02040503050406030204" pitchFamily="18" charset="0"/>
                        <a:sym typeface="Symbol" pitchFamily="18" charset="2"/>
                      </a:rPr>
                      <m:t>=</m:t>
                    </m:r>
                    <m:f>
                      <m:fPr>
                        <m:ctrlPr>
                          <a:rPr lang="en-US" sz="2000" i="1" dirty="0" smtClean="0">
                            <a:solidFill>
                              <a:srgbClr val="000000"/>
                            </a:solidFill>
                            <a:latin typeface="Cambria Math" panose="02040503050406030204" pitchFamily="18" charset="0"/>
                            <a:sym typeface="Symbol" pitchFamily="18" charset="2"/>
                          </a:rPr>
                        </m:ctrlPr>
                      </m:fPr>
                      <m:num>
                        <m:r>
                          <a:rPr lang="en-US" sz="2000" i="1" dirty="0" smtClean="0">
                            <a:solidFill>
                              <a:srgbClr val="000000"/>
                            </a:solidFill>
                            <a:latin typeface="Cambria Math" panose="02040503050406030204" pitchFamily="18" charset="0"/>
                            <a:sym typeface="Symbol" pitchFamily="18" charset="2"/>
                          </a:rPr>
                          <m:t>1</m:t>
                        </m:r>
                      </m:num>
                      <m:den>
                        <m:r>
                          <a:rPr lang="en-US" sz="2000" i="1" dirty="0" smtClean="0">
                            <a:solidFill>
                              <a:srgbClr val="000000"/>
                            </a:solidFill>
                            <a:latin typeface="Cambria Math" panose="02040503050406030204" pitchFamily="18" charset="0"/>
                            <a:sym typeface="Symbol" pitchFamily="18" charset="2"/>
                          </a:rPr>
                          <m:t>29952.2</m:t>
                        </m:r>
                      </m:den>
                    </m:f>
                    <m:r>
                      <a:rPr lang="en-US" sz="2000" i="1" dirty="0" smtClean="0">
                        <a:solidFill>
                          <a:srgbClr val="000000"/>
                        </a:solidFill>
                        <a:latin typeface="Cambria Math" panose="02040503050406030204" pitchFamily="18" charset="0"/>
                        <a:sym typeface="Symbol" pitchFamily="18" charset="2"/>
                      </a:rPr>
                      <m:t> = 3.34</m:t>
                    </m:r>
                    <m:sSup>
                      <m:sSupPr>
                        <m:ctrlPr>
                          <a:rPr lang="en-US" sz="2000" i="1" dirty="0" smtClean="0">
                            <a:solidFill>
                              <a:srgbClr val="000000"/>
                            </a:solidFill>
                            <a:latin typeface="Cambria Math" panose="02040503050406030204" pitchFamily="18" charset="0"/>
                            <a:sym typeface="Symbol" pitchFamily="18" charset="2"/>
                          </a:rPr>
                        </m:ctrlPr>
                      </m:sSupPr>
                      <m:e>
                        <m:r>
                          <a:rPr lang="en-US" sz="2000" b="0" i="1" dirty="0" smtClean="0">
                            <a:solidFill>
                              <a:srgbClr val="000000"/>
                            </a:solidFill>
                            <a:latin typeface="Cambria Math" panose="02040503050406030204" pitchFamily="18" charset="0"/>
                            <a:sym typeface="Symbol" pitchFamily="18" charset="2"/>
                          </a:rPr>
                          <m:t>10</m:t>
                        </m:r>
                      </m:e>
                      <m:sup>
                        <m:r>
                          <a:rPr lang="en-US" sz="2000" b="0" i="1" dirty="0" smtClean="0">
                            <a:solidFill>
                              <a:srgbClr val="000000"/>
                            </a:solidFill>
                            <a:latin typeface="Cambria Math" panose="02040503050406030204" pitchFamily="18" charset="0"/>
                            <a:sym typeface="Symbol" pitchFamily="18" charset="2"/>
                          </a:rPr>
                          <m:t>−5</m:t>
                        </m:r>
                      </m:sup>
                    </m:sSup>
                    <m:r>
                      <a:rPr lang="en-US" sz="2000" i="1" dirty="0">
                        <a:solidFill>
                          <a:srgbClr val="000000"/>
                        </a:solidFill>
                        <a:latin typeface="Cambria Math" panose="02040503050406030204" pitchFamily="18" charset="0"/>
                        <a:sym typeface="Symbol" pitchFamily="18" charset="2"/>
                      </a:rPr>
                      <m:t> </m:t>
                    </m:r>
                  </m:oMath>
                </a14:m>
                <a:r>
                  <a:rPr lang="en-US" sz="2000" dirty="0">
                    <a:solidFill>
                      <a:srgbClr val="000000"/>
                    </a:solidFill>
                    <a:sym typeface="Symbol" pitchFamily="18" charset="2"/>
                  </a:rPr>
                  <a:t>F</a:t>
                </a:r>
                <a:r>
                  <a:rPr lang="en-US" sz="2000" dirty="0" smtClean="0">
                    <a:solidFill>
                      <a:srgbClr val="000000"/>
                    </a:solidFill>
                    <a:sym typeface="Symbol" pitchFamily="18" charset="2"/>
                  </a:rPr>
                  <a:t>.</a:t>
                </a:r>
              </a:p>
              <a:p>
                <a:pPr>
                  <a:lnSpc>
                    <a:spcPct val="95000"/>
                  </a:lnSpc>
                </a:pPr>
                <a:r>
                  <a:rPr lang="en-US" dirty="0" smtClean="0">
                    <a:solidFill>
                      <a:srgbClr val="000000"/>
                    </a:solidFill>
                    <a:sym typeface="Symbol" pitchFamily="18" charset="2"/>
                  </a:rPr>
                  <a:t>(</a:t>
                </a:r>
                <a:r>
                  <a:rPr lang="en-US" dirty="0">
                    <a:solidFill>
                      <a:srgbClr val="000000"/>
                    </a:solidFill>
                    <a:sym typeface="Symbol" pitchFamily="18" charset="2"/>
                  </a:rPr>
                  <a:t>b) </a:t>
                </a:r>
                <a:r>
                  <a:rPr lang="en-US" sz="2000" dirty="0">
                    <a:solidFill>
                      <a:srgbClr val="000000"/>
                    </a:solidFill>
                    <a:sym typeface="Symbol" pitchFamily="18" charset="2"/>
                  </a:rPr>
                  <a:t>How much charge has the battery placed on each capacitor? What are their voltages?</a:t>
                </a:r>
              </a:p>
              <a:p>
                <a:pPr>
                  <a:lnSpc>
                    <a:spcPct val="95000"/>
                  </a:lnSpc>
                </a:pPr>
                <a:r>
                  <a:rPr lang="en-US" sz="2000" dirty="0">
                    <a:solidFill>
                      <a:srgbClr val="000000"/>
                    </a:solidFill>
                    <a:sym typeface="Symbol" pitchFamily="18" charset="2"/>
                  </a:rPr>
                  <a:t>SOLUTION: Series capacitors have the same charge.</a:t>
                </a:r>
              </a:p>
              <a:p>
                <a:pPr algn="ctr"/>
                <a14:m>
                  <m:oMath xmlns:m="http://schemas.openxmlformats.org/officeDocument/2006/math">
                    <m:r>
                      <a:rPr lang="en-US" sz="2000" i="1" dirty="0" smtClean="0">
                        <a:solidFill>
                          <a:srgbClr val="000000"/>
                        </a:solidFill>
                        <a:latin typeface="Cambria Math" panose="02040503050406030204" pitchFamily="18" charset="0"/>
                        <a:sym typeface="Symbol" pitchFamily="18" charset="2"/>
                      </a:rPr>
                      <m:t>𝑞</m:t>
                    </m:r>
                    <m:r>
                      <a:rPr lang="en-US" sz="2000" i="1" dirty="0" smtClean="0">
                        <a:solidFill>
                          <a:srgbClr val="000000"/>
                        </a:solidFill>
                        <a:latin typeface="Cambria Math" panose="02040503050406030204" pitchFamily="18" charset="0"/>
                        <a:sym typeface="Symbol" pitchFamily="18" charset="2"/>
                      </a:rPr>
                      <m:t>=</m:t>
                    </m:r>
                    <m:r>
                      <a:rPr lang="en-US" sz="2000" i="1" dirty="0" smtClean="0">
                        <a:solidFill>
                          <a:srgbClr val="000000"/>
                        </a:solidFill>
                        <a:latin typeface="Cambria Math" panose="02040503050406030204" pitchFamily="18" charset="0"/>
                        <a:sym typeface="Symbol" pitchFamily="18" charset="2"/>
                      </a:rPr>
                      <m:t>𝐶𝑉</m:t>
                    </m:r>
                    <m:r>
                      <a:rPr lang="en-US" sz="2000" i="1" dirty="0" smtClean="0">
                        <a:solidFill>
                          <a:srgbClr val="000000"/>
                        </a:solidFill>
                        <a:latin typeface="Cambria Math" panose="02040503050406030204" pitchFamily="18" charset="0"/>
                        <a:sym typeface="Symbol" pitchFamily="18" charset="2"/>
                      </a:rPr>
                      <m:t>=</m:t>
                    </m:r>
                    <m:d>
                      <m:dPr>
                        <m:ctrlPr>
                          <a:rPr lang="en-US" sz="2000" b="0" i="1" dirty="0" smtClean="0">
                            <a:solidFill>
                              <a:srgbClr val="000000"/>
                            </a:solidFill>
                            <a:latin typeface="Cambria Math" panose="02040503050406030204" pitchFamily="18" charset="0"/>
                            <a:sym typeface="Symbol" pitchFamily="18" charset="2"/>
                          </a:rPr>
                        </m:ctrlPr>
                      </m:dPr>
                      <m:e>
                        <m:r>
                          <a:rPr lang="en-US" sz="2000" i="1" dirty="0" smtClean="0">
                            <a:solidFill>
                              <a:srgbClr val="000000"/>
                            </a:solidFill>
                            <a:latin typeface="Cambria Math" panose="02040503050406030204" pitchFamily="18" charset="0"/>
                            <a:sym typeface="Symbol" pitchFamily="18" charset="2"/>
                          </a:rPr>
                          <m:t>3.34</m:t>
                        </m:r>
                        <m:sSup>
                          <m:sSupPr>
                            <m:ctrlPr>
                              <a:rPr lang="en-US" sz="2000" i="1" dirty="0" smtClean="0">
                                <a:solidFill>
                                  <a:srgbClr val="000000"/>
                                </a:solidFill>
                                <a:latin typeface="Cambria Math" panose="02040503050406030204" pitchFamily="18" charset="0"/>
                                <a:sym typeface="Symbol" pitchFamily="18" charset="2"/>
                              </a:rPr>
                            </m:ctrlPr>
                          </m:sSupPr>
                          <m:e>
                            <m:r>
                              <a:rPr lang="en-US" sz="2000" b="0" i="1" dirty="0" smtClean="0">
                                <a:solidFill>
                                  <a:srgbClr val="000000"/>
                                </a:solidFill>
                                <a:latin typeface="Cambria Math" panose="02040503050406030204" pitchFamily="18" charset="0"/>
                                <a:sym typeface="Symbol" pitchFamily="18" charset="2"/>
                              </a:rPr>
                              <m:t>10</m:t>
                            </m:r>
                          </m:e>
                          <m:sup>
                            <m:r>
                              <a:rPr lang="en-US" sz="2000" b="0" i="1" dirty="0" smtClean="0">
                                <a:solidFill>
                                  <a:srgbClr val="000000"/>
                                </a:solidFill>
                                <a:latin typeface="Cambria Math" panose="02040503050406030204" pitchFamily="18" charset="0"/>
                                <a:sym typeface="Symbol" pitchFamily="18" charset="2"/>
                              </a:rPr>
                              <m:t>−5</m:t>
                            </m:r>
                          </m:sup>
                        </m:sSup>
                      </m:e>
                    </m:d>
                    <m:r>
                      <a:rPr lang="en-US" sz="2000" b="0" i="1" dirty="0" smtClean="0">
                        <a:solidFill>
                          <a:srgbClr val="000000"/>
                        </a:solidFill>
                        <a:latin typeface="Cambria Math" panose="02040503050406030204" pitchFamily="18" charset="0"/>
                        <a:sym typeface="Symbol" pitchFamily="18" charset="2"/>
                      </a:rPr>
                      <m:t>(</m:t>
                    </m:r>
                    <m:r>
                      <a:rPr lang="en-US" sz="2000" i="1" dirty="0">
                        <a:solidFill>
                          <a:srgbClr val="000000"/>
                        </a:solidFill>
                        <a:latin typeface="Cambria Math" panose="02040503050406030204" pitchFamily="18" charset="0"/>
                        <a:sym typeface="Symbol" pitchFamily="18" charset="2"/>
                      </a:rPr>
                      <m:t>1.50</m:t>
                    </m:r>
                    <m:r>
                      <a:rPr lang="en-US" sz="2000" b="0" i="1" dirty="0" smtClean="0">
                        <a:solidFill>
                          <a:srgbClr val="000000"/>
                        </a:solidFill>
                        <a:latin typeface="Cambria Math" panose="02040503050406030204" pitchFamily="18" charset="0"/>
                        <a:sym typeface="Symbol" pitchFamily="18" charset="2"/>
                      </a:rPr>
                      <m:t>)</m:t>
                    </m:r>
                    <m:r>
                      <a:rPr lang="en-US" sz="2000" i="1" dirty="0">
                        <a:solidFill>
                          <a:srgbClr val="000000"/>
                        </a:solidFill>
                        <a:latin typeface="Cambria Math" panose="02040503050406030204" pitchFamily="18" charset="0"/>
                        <a:sym typeface="Symbol" pitchFamily="18" charset="2"/>
                      </a:rPr>
                      <m:t> = 5.01</m:t>
                    </m:r>
                    <m:sSup>
                      <m:sSupPr>
                        <m:ctrlPr>
                          <a:rPr lang="en-US" sz="2000" i="1" dirty="0" smtClean="0">
                            <a:solidFill>
                              <a:srgbClr val="000000"/>
                            </a:solidFill>
                            <a:latin typeface="Cambria Math" panose="02040503050406030204" pitchFamily="18" charset="0"/>
                            <a:sym typeface="Symbol" pitchFamily="18" charset="2"/>
                          </a:rPr>
                        </m:ctrlPr>
                      </m:sSupPr>
                      <m:e>
                        <m:r>
                          <a:rPr lang="en-US" sz="2000" b="0" i="1" dirty="0" smtClean="0">
                            <a:solidFill>
                              <a:srgbClr val="000000"/>
                            </a:solidFill>
                            <a:latin typeface="Cambria Math" panose="02040503050406030204" pitchFamily="18" charset="0"/>
                            <a:sym typeface="Symbol" pitchFamily="18" charset="2"/>
                          </a:rPr>
                          <m:t>10</m:t>
                        </m:r>
                      </m:e>
                      <m:sup>
                        <m:r>
                          <a:rPr lang="en-US" sz="2000" b="0" i="1" dirty="0" smtClean="0">
                            <a:solidFill>
                              <a:srgbClr val="000000"/>
                            </a:solidFill>
                            <a:latin typeface="Cambria Math" panose="02040503050406030204" pitchFamily="18" charset="0"/>
                            <a:sym typeface="Symbol" pitchFamily="18" charset="2"/>
                          </a:rPr>
                          <m:t>−5</m:t>
                        </m:r>
                      </m:sup>
                    </m:sSup>
                    <m:r>
                      <a:rPr lang="en-US" sz="2000" i="1" dirty="0">
                        <a:solidFill>
                          <a:srgbClr val="000000"/>
                        </a:solidFill>
                        <a:latin typeface="Cambria Math" panose="02040503050406030204" pitchFamily="18" charset="0"/>
                        <a:sym typeface="Symbol" pitchFamily="18" charset="2"/>
                      </a:rPr>
                      <m:t> </m:t>
                    </m:r>
                  </m:oMath>
                </a14:m>
                <a:r>
                  <a:rPr lang="en-US" sz="2000" dirty="0" smtClean="0">
                    <a:solidFill>
                      <a:srgbClr val="000000"/>
                    </a:solidFill>
                    <a:sym typeface="Symbol" pitchFamily="18" charset="2"/>
                  </a:rPr>
                  <a:t>C.</a:t>
                </a:r>
                <a:endParaRPr lang="en-US" sz="2000" dirty="0">
                  <a:solidFill>
                    <a:srgbClr val="000000"/>
                  </a:solidFill>
                  <a:sym typeface="Symbol" pitchFamily="18" charset="2"/>
                </a:endParaRPr>
              </a:p>
              <a:p>
                <a:pPr algn="ctr">
                  <a:spcBef>
                    <a:spcPts val="300"/>
                  </a:spcBef>
                </a:pPr>
                <a14:m>
                  <m:oMath xmlns:m="http://schemas.openxmlformats.org/officeDocument/2006/math">
                    <m:r>
                      <a:rPr lang="en-US" sz="2000" i="1" dirty="0" smtClean="0">
                        <a:solidFill>
                          <a:srgbClr val="000000"/>
                        </a:solidFill>
                        <a:latin typeface="Cambria Math" panose="02040503050406030204" pitchFamily="18" charset="0"/>
                        <a:sym typeface="Symbol" pitchFamily="18" charset="2"/>
                      </a:rPr>
                      <m:t>𝑉</m:t>
                    </m:r>
                    <m:r>
                      <a:rPr lang="en-US" sz="2000" i="1" baseline="-25000" dirty="0">
                        <a:solidFill>
                          <a:srgbClr val="000000"/>
                        </a:solidFill>
                        <a:latin typeface="Cambria Math" panose="02040503050406030204" pitchFamily="18" charset="0"/>
                        <a:sym typeface="Symbol" pitchFamily="18" charset="2"/>
                      </a:rPr>
                      <m:t>1</m:t>
                    </m:r>
                    <m:r>
                      <a:rPr lang="en-US" sz="2000" i="1" dirty="0">
                        <a:solidFill>
                          <a:srgbClr val="000000"/>
                        </a:solidFill>
                        <a:latin typeface="Cambria Math" panose="02040503050406030204" pitchFamily="18" charset="0"/>
                        <a:sym typeface="Symbol" pitchFamily="18" charset="2"/>
                      </a:rPr>
                      <m:t>=</m:t>
                    </m:r>
                    <m:f>
                      <m:fPr>
                        <m:ctrlPr>
                          <a:rPr lang="en-US" sz="2000" i="1" dirty="0">
                            <a:solidFill>
                              <a:srgbClr val="000000"/>
                            </a:solidFill>
                            <a:latin typeface="Cambria Math" panose="02040503050406030204" pitchFamily="18" charset="0"/>
                            <a:sym typeface="Symbol" pitchFamily="18" charset="2"/>
                          </a:rPr>
                        </m:ctrlPr>
                      </m:fPr>
                      <m:num>
                        <m:r>
                          <a:rPr lang="en-US" sz="2000" i="1" dirty="0">
                            <a:solidFill>
                              <a:srgbClr val="000000"/>
                            </a:solidFill>
                            <a:latin typeface="Cambria Math" panose="02040503050406030204" pitchFamily="18" charset="0"/>
                            <a:sym typeface="Symbol" pitchFamily="18" charset="2"/>
                          </a:rPr>
                          <m:t>𝑞</m:t>
                        </m:r>
                        <m:r>
                          <a:rPr lang="en-US" sz="2000" i="1" baseline="-25000" dirty="0">
                            <a:solidFill>
                              <a:srgbClr val="000000"/>
                            </a:solidFill>
                            <a:latin typeface="Cambria Math" panose="02040503050406030204" pitchFamily="18" charset="0"/>
                            <a:sym typeface="Symbol" pitchFamily="18" charset="2"/>
                          </a:rPr>
                          <m:t>1</m:t>
                        </m:r>
                      </m:num>
                      <m:den>
                        <m:r>
                          <a:rPr lang="en-US" sz="2000" i="1" dirty="0">
                            <a:solidFill>
                              <a:srgbClr val="000000"/>
                            </a:solidFill>
                            <a:latin typeface="Cambria Math" panose="02040503050406030204" pitchFamily="18" charset="0"/>
                            <a:sym typeface="Symbol" pitchFamily="18" charset="2"/>
                          </a:rPr>
                          <m:t>𝐶</m:t>
                        </m:r>
                        <m:r>
                          <a:rPr lang="en-US" sz="2000" i="1" baseline="-25000" dirty="0">
                            <a:solidFill>
                              <a:srgbClr val="000000"/>
                            </a:solidFill>
                            <a:latin typeface="Cambria Math" panose="02040503050406030204" pitchFamily="18" charset="0"/>
                            <a:sym typeface="Symbol" pitchFamily="18" charset="2"/>
                          </a:rPr>
                          <m:t>1</m:t>
                        </m:r>
                      </m:den>
                    </m:f>
                    <m:r>
                      <a:rPr lang="en-US" sz="2000" i="1" dirty="0">
                        <a:solidFill>
                          <a:srgbClr val="000000"/>
                        </a:solidFill>
                        <a:latin typeface="Cambria Math" panose="02040503050406030204" pitchFamily="18" charset="0"/>
                        <a:sym typeface="Symbol" pitchFamily="18" charset="2"/>
                      </a:rPr>
                      <m:t> =</m:t>
                    </m:r>
                    <m:f>
                      <m:fPr>
                        <m:ctrlPr>
                          <a:rPr lang="en-US" sz="2000" i="1" dirty="0">
                            <a:solidFill>
                              <a:srgbClr val="000000"/>
                            </a:solidFill>
                            <a:latin typeface="Cambria Math" panose="02040503050406030204" pitchFamily="18" charset="0"/>
                            <a:sym typeface="Symbol" pitchFamily="18" charset="2"/>
                          </a:rPr>
                        </m:ctrlPr>
                      </m:fPr>
                      <m:num>
                        <m:r>
                          <a:rPr lang="en-US" sz="2000" i="1" dirty="0">
                            <a:solidFill>
                              <a:srgbClr val="000000"/>
                            </a:solidFill>
                            <a:latin typeface="Cambria Math" panose="02040503050406030204" pitchFamily="18" charset="0"/>
                            <a:sym typeface="Symbol" pitchFamily="18" charset="2"/>
                          </a:rPr>
                          <m:t>5.01</m:t>
                        </m:r>
                        <m:sSup>
                          <m:sSupPr>
                            <m:ctrlPr>
                              <a:rPr lang="en-US" sz="2000" i="1" dirty="0" smtClean="0">
                                <a:solidFill>
                                  <a:srgbClr val="000000"/>
                                </a:solidFill>
                                <a:latin typeface="Cambria Math" panose="02040503050406030204" pitchFamily="18" charset="0"/>
                                <a:sym typeface="Symbol" pitchFamily="18" charset="2"/>
                              </a:rPr>
                            </m:ctrlPr>
                          </m:sSupPr>
                          <m:e>
                            <m:r>
                              <a:rPr lang="en-US" sz="2000" b="0" i="1" dirty="0" smtClean="0">
                                <a:solidFill>
                                  <a:srgbClr val="000000"/>
                                </a:solidFill>
                                <a:latin typeface="Cambria Math" panose="02040503050406030204" pitchFamily="18" charset="0"/>
                                <a:sym typeface="Symbol" pitchFamily="18" charset="2"/>
                              </a:rPr>
                              <m:t>10</m:t>
                            </m:r>
                          </m:e>
                          <m:sup>
                            <m:r>
                              <a:rPr lang="en-US" sz="2000" b="0" i="1" dirty="0" smtClean="0">
                                <a:solidFill>
                                  <a:srgbClr val="000000"/>
                                </a:solidFill>
                                <a:latin typeface="Cambria Math" panose="02040503050406030204" pitchFamily="18" charset="0"/>
                                <a:sym typeface="Symbol" pitchFamily="18" charset="2"/>
                              </a:rPr>
                              <m:t>−5</m:t>
                            </m:r>
                          </m:sup>
                        </m:sSup>
                      </m:num>
                      <m:den>
                        <m:r>
                          <a:rPr lang="en-US" sz="2000" i="1" dirty="0">
                            <a:solidFill>
                              <a:srgbClr val="000000"/>
                            </a:solidFill>
                            <a:latin typeface="Cambria Math" panose="02040503050406030204" pitchFamily="18" charset="0"/>
                            <a:sym typeface="Symbol" pitchFamily="18" charset="2"/>
                          </a:rPr>
                          <m:t>275</m:t>
                        </m:r>
                        <m:sSup>
                          <m:sSupPr>
                            <m:ctrlPr>
                              <a:rPr lang="en-US" sz="2000" i="1" dirty="0" smtClean="0">
                                <a:solidFill>
                                  <a:srgbClr val="000000"/>
                                </a:solidFill>
                                <a:latin typeface="Cambria Math" panose="02040503050406030204" pitchFamily="18" charset="0"/>
                                <a:sym typeface="Symbol" pitchFamily="18" charset="2"/>
                              </a:rPr>
                            </m:ctrlPr>
                          </m:sSupPr>
                          <m:e>
                            <m:r>
                              <a:rPr lang="en-US" sz="2000" b="0" i="1" dirty="0" smtClean="0">
                                <a:solidFill>
                                  <a:srgbClr val="000000"/>
                                </a:solidFill>
                                <a:latin typeface="Cambria Math" panose="02040503050406030204" pitchFamily="18" charset="0"/>
                                <a:sym typeface="Symbol" pitchFamily="18" charset="2"/>
                              </a:rPr>
                              <m:t>10</m:t>
                            </m:r>
                          </m:e>
                          <m:sup>
                            <m:r>
                              <a:rPr lang="en-US" sz="2000" b="0" i="1" dirty="0" smtClean="0">
                                <a:solidFill>
                                  <a:srgbClr val="000000"/>
                                </a:solidFill>
                                <a:latin typeface="Cambria Math" panose="02040503050406030204" pitchFamily="18" charset="0"/>
                                <a:sym typeface="Symbol" pitchFamily="18" charset="2"/>
                              </a:rPr>
                              <m:t>−6</m:t>
                            </m:r>
                          </m:sup>
                        </m:sSup>
                      </m:den>
                    </m:f>
                    <m:r>
                      <a:rPr lang="en-US" sz="2000" i="1" dirty="0">
                        <a:solidFill>
                          <a:srgbClr val="000000"/>
                        </a:solidFill>
                        <a:latin typeface="Cambria Math" panose="02040503050406030204" pitchFamily="18" charset="0"/>
                        <a:sym typeface="Symbol" pitchFamily="18" charset="2"/>
                      </a:rPr>
                      <m:t> = 0.18 </m:t>
                    </m:r>
                  </m:oMath>
                </a14:m>
                <a:r>
                  <a:rPr lang="en-US" sz="2000" dirty="0">
                    <a:solidFill>
                      <a:srgbClr val="000000"/>
                    </a:solidFill>
                    <a:sym typeface="Symbol" pitchFamily="18" charset="2"/>
                  </a:rPr>
                  <a:t>V.</a:t>
                </a:r>
              </a:p>
              <a:p>
                <a:pPr algn="ctr">
                  <a:spcBef>
                    <a:spcPts val="300"/>
                  </a:spcBef>
                </a:pPr>
                <a14:m>
                  <m:oMath xmlns:m="http://schemas.openxmlformats.org/officeDocument/2006/math">
                    <m:r>
                      <a:rPr lang="en-US" sz="2000" i="1" dirty="0" smtClean="0">
                        <a:solidFill>
                          <a:srgbClr val="000000"/>
                        </a:solidFill>
                        <a:latin typeface="Cambria Math" panose="02040503050406030204" pitchFamily="18" charset="0"/>
                        <a:sym typeface="Symbol" pitchFamily="18" charset="2"/>
                      </a:rPr>
                      <m:t>𝑉</m:t>
                    </m:r>
                    <m:r>
                      <a:rPr lang="en-US" sz="2000" i="1" baseline="-25000" dirty="0">
                        <a:solidFill>
                          <a:srgbClr val="000000"/>
                        </a:solidFill>
                        <a:latin typeface="Cambria Math" panose="02040503050406030204" pitchFamily="18" charset="0"/>
                        <a:sym typeface="Symbol" pitchFamily="18" charset="2"/>
                      </a:rPr>
                      <m:t>2</m:t>
                    </m:r>
                    <m:r>
                      <a:rPr lang="en-US" sz="2000" i="1" dirty="0">
                        <a:solidFill>
                          <a:srgbClr val="000000"/>
                        </a:solidFill>
                        <a:latin typeface="Cambria Math" panose="02040503050406030204" pitchFamily="18" charset="0"/>
                        <a:sym typeface="Symbol" pitchFamily="18" charset="2"/>
                      </a:rPr>
                      <m:t>=</m:t>
                    </m:r>
                    <m:f>
                      <m:fPr>
                        <m:ctrlPr>
                          <a:rPr lang="en-US" sz="2000" i="1" dirty="0">
                            <a:solidFill>
                              <a:srgbClr val="000000"/>
                            </a:solidFill>
                            <a:latin typeface="Cambria Math" panose="02040503050406030204" pitchFamily="18" charset="0"/>
                            <a:sym typeface="Symbol" pitchFamily="18" charset="2"/>
                          </a:rPr>
                        </m:ctrlPr>
                      </m:fPr>
                      <m:num>
                        <m:r>
                          <a:rPr lang="en-US" sz="2000" i="1" dirty="0">
                            <a:solidFill>
                              <a:srgbClr val="000000"/>
                            </a:solidFill>
                            <a:latin typeface="Cambria Math" panose="02040503050406030204" pitchFamily="18" charset="0"/>
                            <a:sym typeface="Symbol" pitchFamily="18" charset="2"/>
                          </a:rPr>
                          <m:t>𝑞</m:t>
                        </m:r>
                        <m:r>
                          <a:rPr lang="en-US" sz="2000" i="1" baseline="-25000" dirty="0">
                            <a:solidFill>
                              <a:srgbClr val="000000"/>
                            </a:solidFill>
                            <a:latin typeface="Cambria Math" panose="02040503050406030204" pitchFamily="18" charset="0"/>
                            <a:sym typeface="Symbol" pitchFamily="18" charset="2"/>
                          </a:rPr>
                          <m:t>2</m:t>
                        </m:r>
                      </m:num>
                      <m:den>
                        <m:r>
                          <a:rPr lang="en-US" sz="2000" i="1" dirty="0">
                            <a:solidFill>
                              <a:srgbClr val="000000"/>
                            </a:solidFill>
                            <a:latin typeface="Cambria Math" panose="02040503050406030204" pitchFamily="18" charset="0"/>
                            <a:sym typeface="Symbol" pitchFamily="18" charset="2"/>
                          </a:rPr>
                          <m:t>𝐶</m:t>
                        </m:r>
                        <m:r>
                          <a:rPr lang="en-US" sz="2000" i="1" baseline="-25000" dirty="0">
                            <a:solidFill>
                              <a:srgbClr val="000000"/>
                            </a:solidFill>
                            <a:latin typeface="Cambria Math" panose="02040503050406030204" pitchFamily="18" charset="0"/>
                            <a:sym typeface="Symbol" pitchFamily="18" charset="2"/>
                          </a:rPr>
                          <m:t>2</m:t>
                        </m:r>
                      </m:den>
                    </m:f>
                    <m:r>
                      <a:rPr lang="en-US" sz="2000" i="1" dirty="0">
                        <a:solidFill>
                          <a:srgbClr val="000000"/>
                        </a:solidFill>
                        <a:latin typeface="Cambria Math" panose="02040503050406030204" pitchFamily="18" charset="0"/>
                        <a:sym typeface="Symbol" pitchFamily="18" charset="2"/>
                      </a:rPr>
                      <m:t> =</m:t>
                    </m:r>
                    <m:f>
                      <m:fPr>
                        <m:ctrlPr>
                          <a:rPr lang="en-US" sz="2000" i="1" dirty="0">
                            <a:solidFill>
                              <a:srgbClr val="000000"/>
                            </a:solidFill>
                            <a:latin typeface="Cambria Math" panose="02040503050406030204" pitchFamily="18" charset="0"/>
                            <a:sym typeface="Symbol" pitchFamily="18" charset="2"/>
                          </a:rPr>
                        </m:ctrlPr>
                      </m:fPr>
                      <m:num>
                        <m:r>
                          <a:rPr lang="en-US" sz="2000" i="1" dirty="0">
                            <a:solidFill>
                              <a:srgbClr val="000000"/>
                            </a:solidFill>
                            <a:latin typeface="Cambria Math" panose="02040503050406030204" pitchFamily="18" charset="0"/>
                            <a:sym typeface="Symbol" pitchFamily="18" charset="2"/>
                          </a:rPr>
                          <m:t>5.01</m:t>
                        </m:r>
                        <m:sSup>
                          <m:sSupPr>
                            <m:ctrlPr>
                              <a:rPr lang="en-US" sz="2000" i="1" dirty="0" smtClean="0">
                                <a:solidFill>
                                  <a:srgbClr val="000000"/>
                                </a:solidFill>
                                <a:latin typeface="Cambria Math" panose="02040503050406030204" pitchFamily="18" charset="0"/>
                                <a:sym typeface="Symbol" pitchFamily="18" charset="2"/>
                              </a:rPr>
                            </m:ctrlPr>
                          </m:sSupPr>
                          <m:e>
                            <m:r>
                              <a:rPr lang="en-US" sz="2000" b="0" i="1" dirty="0" smtClean="0">
                                <a:solidFill>
                                  <a:srgbClr val="000000"/>
                                </a:solidFill>
                                <a:latin typeface="Cambria Math" panose="02040503050406030204" pitchFamily="18" charset="0"/>
                                <a:sym typeface="Symbol" pitchFamily="18" charset="2"/>
                              </a:rPr>
                              <m:t>10</m:t>
                            </m:r>
                          </m:e>
                          <m:sup>
                            <m:r>
                              <a:rPr lang="en-US" sz="2000" b="0" i="1" dirty="0" smtClean="0">
                                <a:solidFill>
                                  <a:srgbClr val="000000"/>
                                </a:solidFill>
                                <a:latin typeface="Cambria Math" panose="02040503050406030204" pitchFamily="18" charset="0"/>
                                <a:sym typeface="Symbol" pitchFamily="18" charset="2"/>
                              </a:rPr>
                              <m:t>−5</m:t>
                            </m:r>
                          </m:sup>
                        </m:sSup>
                      </m:num>
                      <m:den>
                        <m:r>
                          <a:rPr lang="en-US" sz="2000" i="1" dirty="0">
                            <a:solidFill>
                              <a:srgbClr val="000000"/>
                            </a:solidFill>
                            <a:latin typeface="Cambria Math" panose="02040503050406030204" pitchFamily="18" charset="0"/>
                            <a:sym typeface="Symbol" pitchFamily="18" charset="2"/>
                          </a:rPr>
                          <m:t>38</m:t>
                        </m:r>
                        <m:sSup>
                          <m:sSupPr>
                            <m:ctrlPr>
                              <a:rPr lang="en-US" sz="2000" i="1" dirty="0" smtClean="0">
                                <a:solidFill>
                                  <a:srgbClr val="000000"/>
                                </a:solidFill>
                                <a:latin typeface="Cambria Math" panose="02040503050406030204" pitchFamily="18" charset="0"/>
                                <a:sym typeface="Symbol" pitchFamily="18" charset="2"/>
                              </a:rPr>
                            </m:ctrlPr>
                          </m:sSupPr>
                          <m:e>
                            <m:r>
                              <a:rPr lang="en-US" sz="2000" b="0" i="1" dirty="0" smtClean="0">
                                <a:solidFill>
                                  <a:srgbClr val="000000"/>
                                </a:solidFill>
                                <a:latin typeface="Cambria Math" panose="02040503050406030204" pitchFamily="18" charset="0"/>
                                <a:sym typeface="Symbol" pitchFamily="18" charset="2"/>
                              </a:rPr>
                              <m:t>10</m:t>
                            </m:r>
                          </m:e>
                          <m:sup>
                            <m:r>
                              <a:rPr lang="en-US" sz="2000" b="0" i="1" dirty="0" smtClean="0">
                                <a:solidFill>
                                  <a:srgbClr val="000000"/>
                                </a:solidFill>
                                <a:latin typeface="Cambria Math" panose="02040503050406030204" pitchFamily="18" charset="0"/>
                                <a:sym typeface="Symbol" pitchFamily="18" charset="2"/>
                              </a:rPr>
                              <m:t>−6</m:t>
                            </m:r>
                          </m:sup>
                        </m:sSup>
                      </m:den>
                    </m:f>
                    <m:r>
                      <a:rPr lang="en-US" sz="2000" i="1" dirty="0">
                        <a:solidFill>
                          <a:srgbClr val="000000"/>
                        </a:solidFill>
                        <a:latin typeface="Cambria Math" panose="02040503050406030204" pitchFamily="18" charset="0"/>
                        <a:sym typeface="Symbol" pitchFamily="18" charset="2"/>
                      </a:rPr>
                      <m:t> = 1.32 </m:t>
                    </m:r>
                  </m:oMath>
                </a14:m>
                <a:r>
                  <a:rPr lang="en-US" sz="2000" dirty="0">
                    <a:solidFill>
                      <a:srgbClr val="000000"/>
                    </a:solidFill>
                    <a:sym typeface="Symbol" pitchFamily="18" charset="2"/>
                  </a:rPr>
                  <a:t>V.</a:t>
                </a:r>
                <a:endParaRPr lang="en-US" dirty="0">
                  <a:solidFill>
                    <a:srgbClr val="000000"/>
                  </a:solidFill>
                  <a:sym typeface="Symbol" pitchFamily="18" charset="2"/>
                </a:endParaRPr>
              </a:p>
            </p:txBody>
          </p:sp>
        </mc:Choice>
        <mc:Fallback xmlns="">
          <p:sp>
            <p:nvSpPr>
              <p:cNvPr id="118788" name="Rectangle 4"/>
              <p:cNvSpPr>
                <a:spLocks noRot="1" noChangeAspect="1" noMove="1" noResize="1" noEditPoints="1" noAdjustHandles="1" noChangeArrowheads="1" noChangeShapeType="1" noTextEdit="1"/>
              </p:cNvSpPr>
              <p:nvPr/>
            </p:nvSpPr>
            <p:spPr bwMode="auto">
              <a:xfrm>
                <a:off x="693738" y="1762125"/>
                <a:ext cx="7764462" cy="5095875"/>
              </a:xfrm>
              <a:prstGeom prst="rect">
                <a:avLst/>
              </a:prstGeom>
              <a:blipFill>
                <a:blip r:embed="rId5"/>
                <a:stretch>
                  <a:fillRect l="-1256" t="-837" b="-120"/>
                </a:stretch>
              </a:blipFill>
              <a:ln w="9525">
                <a:noFill/>
                <a:miter lim="800000"/>
                <a:headEnd/>
                <a:tailEnd/>
              </a:ln>
            </p:spPr>
            <p:txBody>
              <a:bodyPr/>
              <a:lstStyle/>
              <a:p>
                <a:r>
                  <a:rPr lang="en-US">
                    <a:noFill/>
                  </a:rPr>
                  <a:t> </a:t>
                </a:r>
              </a:p>
            </p:txBody>
          </p:sp>
        </mc:Fallback>
      </mc:AlternateContent>
      <p:sp>
        <p:nvSpPr>
          <p:cNvPr id="15363" name="Rectangle 3"/>
          <p:cNvSpPr>
            <a:spLocks noChangeArrowheads="1"/>
          </p:cNvSpPr>
          <p:nvPr/>
        </p:nvSpPr>
        <p:spPr bwMode="auto">
          <a:xfrm>
            <a:off x="685800" y="1339850"/>
            <a:ext cx="7772400" cy="441325"/>
          </a:xfrm>
          <a:prstGeom prst="rect">
            <a:avLst/>
          </a:prstGeom>
          <a:solidFill>
            <a:srgbClr val="EAEAEA"/>
          </a:solidFill>
          <a:ln w="9525">
            <a:noFill/>
            <a:miter lim="800000"/>
            <a:headEnd/>
            <a:tailEnd/>
          </a:ln>
        </p:spPr>
        <p:txBody>
          <a:bodyPr/>
          <a:lstStyle/>
          <a:p>
            <a:r>
              <a:rPr lang="en-US" altLang="en-US" i="1">
                <a:solidFill>
                  <a:schemeClr val="accent2"/>
                </a:solidFill>
              </a:rPr>
              <a:t>Capacitance – </a:t>
            </a:r>
            <a:r>
              <a:rPr lang="en-US" altLang="en-US">
                <a:solidFill>
                  <a:schemeClr val="accent2"/>
                </a:solidFill>
              </a:rPr>
              <a:t>series</a:t>
            </a:r>
          </a:p>
        </p:txBody>
      </p:sp>
      <p:sp>
        <p:nvSpPr>
          <p:cNvPr id="159767" name="Text Box 23"/>
          <p:cNvSpPr txBox="1">
            <a:spLocks noChangeArrowheads="1"/>
          </p:cNvSpPr>
          <p:nvPr/>
        </p:nvSpPr>
        <p:spPr bwMode="auto">
          <a:xfrm>
            <a:off x="6246260" y="6370124"/>
            <a:ext cx="2722562" cy="400110"/>
          </a:xfrm>
          <a:prstGeom prst="rect">
            <a:avLst/>
          </a:prstGeom>
          <a:noFill/>
          <a:ln w="9525">
            <a:noFill/>
            <a:miter lim="800000"/>
            <a:headEnd/>
            <a:tailEnd/>
          </a:ln>
        </p:spPr>
        <p:txBody>
          <a:bodyPr>
            <a:spAutoFit/>
          </a:bodyPr>
          <a:lstStyle/>
          <a:p>
            <a:r>
              <a:rPr lang="en-US" sz="2000" dirty="0">
                <a:solidFill>
                  <a:schemeClr val="hlink"/>
                </a:solidFill>
              </a:rPr>
              <a:t>Note that </a:t>
            </a:r>
            <a:r>
              <a:rPr lang="en-US" sz="2000" dirty="0">
                <a:solidFill>
                  <a:schemeClr val="hlink"/>
                </a:solidFill>
                <a:sym typeface="Symbol" pitchFamily="18" charset="2"/>
              </a:rPr>
              <a:t></a:t>
            </a:r>
            <a:r>
              <a:rPr lang="en-US" sz="2000" i="1" dirty="0" err="1">
                <a:solidFill>
                  <a:schemeClr val="hlink"/>
                </a:solidFill>
                <a:sym typeface="Symbol" pitchFamily="18" charset="2"/>
              </a:rPr>
              <a:t>V</a:t>
            </a:r>
            <a:r>
              <a:rPr lang="en-US" sz="2000" baseline="-25000" dirty="0" err="1">
                <a:solidFill>
                  <a:schemeClr val="hlink"/>
                </a:solidFill>
                <a:sym typeface="Symbol" pitchFamily="18" charset="2"/>
              </a:rPr>
              <a:t>Ci</a:t>
            </a:r>
            <a:r>
              <a:rPr lang="en-US" sz="2000" dirty="0">
                <a:solidFill>
                  <a:schemeClr val="hlink"/>
                </a:solidFill>
                <a:sym typeface="Symbol" pitchFamily="18" charset="2"/>
              </a:rPr>
              <a:t> = </a:t>
            </a:r>
            <a:r>
              <a:rPr lang="en-US" sz="2000" i="1" dirty="0">
                <a:solidFill>
                  <a:schemeClr val="hlink"/>
                </a:solidFill>
                <a:sym typeface="Symbol" pitchFamily="18" charset="2"/>
              </a:rPr>
              <a:t>V</a:t>
            </a:r>
            <a:r>
              <a:rPr lang="en-US" sz="2000" dirty="0">
                <a:solidFill>
                  <a:schemeClr val="hlink"/>
                </a:solidFill>
                <a:sym typeface="Symbol" pitchFamily="18" charset="2"/>
              </a:rPr>
              <a:t>.</a:t>
            </a:r>
          </a:p>
        </p:txBody>
      </p:sp>
      <p:sp>
        <p:nvSpPr>
          <p:cNvPr id="15" name="Rectangle 118"/>
          <p:cNvSpPr txBox="1">
            <a:spLocks noChangeArrowheads="1"/>
          </p:cNvSpPr>
          <p:nvPr/>
        </p:nvSpPr>
        <p:spPr>
          <a:xfrm>
            <a:off x="685800" y="409575"/>
            <a:ext cx="7772400" cy="896938"/>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0" cap="none" spc="0" normalizeH="0" baseline="0" noProof="0">
                <a:ln>
                  <a:noFill/>
                </a:ln>
                <a:solidFill>
                  <a:schemeClr val="tx2"/>
                </a:solidFill>
                <a:effectLst/>
                <a:uLnTx/>
                <a:uFillTx/>
                <a:latin typeface="+mj-lt"/>
                <a:ea typeface="+mj-ea"/>
                <a:cs typeface="+mj-cs"/>
              </a:rPr>
              <a:t>Topic 11: Electromagnetic induction - AHL</a:t>
            </a:r>
            <a:br>
              <a:rPr kumimoji="0" lang="en-US" altLang="en-US" sz="2800" b="1" i="0" u="none" strike="noStrike" kern="0" cap="none" spc="0" normalizeH="0" baseline="0" noProof="0">
                <a:ln>
                  <a:noFill/>
                </a:ln>
                <a:solidFill>
                  <a:schemeClr val="tx2"/>
                </a:solidFill>
                <a:effectLst/>
                <a:uLnTx/>
                <a:uFillTx/>
                <a:latin typeface="+mj-lt"/>
                <a:ea typeface="+mj-ea"/>
                <a:cs typeface="+mj-cs"/>
              </a:rPr>
            </a:br>
            <a:r>
              <a:rPr kumimoji="0" lang="en-US" altLang="en-US" sz="2800" b="0" i="0" u="none" strike="noStrike" kern="0" cap="none" spc="0" normalizeH="0" baseline="0" noProof="0">
                <a:ln>
                  <a:noFill/>
                </a:ln>
                <a:solidFill>
                  <a:schemeClr val="tx1"/>
                </a:solidFill>
                <a:effectLst/>
                <a:uLnTx/>
                <a:uFillTx/>
                <a:latin typeface="+mj-lt"/>
                <a:ea typeface="+mj-ea"/>
                <a:cs typeface="+mj-cs"/>
              </a:rPr>
              <a:t>11.3 – Capacitance</a:t>
            </a:r>
            <a:endParaRPr kumimoji="0" lang="en-US" altLang="en-US" sz="2800" b="0" i="0" u="none" strike="noStrike" kern="0" cap="none" spc="0" normalizeH="0" baseline="0" noProof="0" dirty="0">
              <a:ln>
                <a:noFill/>
              </a:ln>
              <a:solidFill>
                <a:schemeClr val="tx1"/>
              </a:solidFill>
              <a:effectLst/>
              <a:uLnTx/>
              <a:uFillTx/>
              <a:latin typeface="+mj-lt"/>
              <a:ea typeface="+mj-ea"/>
              <a:cs typeface="+mj-cs"/>
            </a:endParaRPr>
          </a:p>
        </p:txBody>
      </p:sp>
      <p:sp>
        <p:nvSpPr>
          <p:cNvPr id="16" name="Text Box 10"/>
          <p:cNvSpPr txBox="1">
            <a:spLocks noChangeArrowheads="1"/>
          </p:cNvSpPr>
          <p:nvPr/>
        </p:nvSpPr>
        <p:spPr bwMode="auto">
          <a:xfrm>
            <a:off x="7220191" y="1103207"/>
            <a:ext cx="387350" cy="457200"/>
          </a:xfrm>
          <a:prstGeom prst="rect">
            <a:avLst/>
          </a:prstGeom>
          <a:noFill/>
          <a:ln w="9525">
            <a:noFill/>
            <a:miter lim="800000"/>
            <a:headEnd/>
            <a:tailEnd/>
          </a:ln>
        </p:spPr>
        <p:txBody>
          <a:bodyPr wrap="none">
            <a:spAutoFit/>
          </a:bodyPr>
          <a:lstStyle/>
          <a:p>
            <a:r>
              <a:rPr lang="en-US" i="1" dirty="0"/>
              <a:t>V</a:t>
            </a:r>
          </a:p>
        </p:txBody>
      </p:sp>
      <p:sp>
        <p:nvSpPr>
          <p:cNvPr id="17" name="Text Box 11"/>
          <p:cNvSpPr txBox="1">
            <a:spLocks noChangeArrowheads="1"/>
          </p:cNvSpPr>
          <p:nvPr/>
        </p:nvSpPr>
        <p:spPr bwMode="auto">
          <a:xfrm>
            <a:off x="7791450" y="1813667"/>
            <a:ext cx="517525" cy="457200"/>
          </a:xfrm>
          <a:prstGeom prst="rect">
            <a:avLst/>
          </a:prstGeom>
          <a:noFill/>
          <a:ln w="9525">
            <a:noFill/>
            <a:miter lim="800000"/>
            <a:headEnd/>
            <a:tailEnd/>
          </a:ln>
        </p:spPr>
        <p:txBody>
          <a:bodyPr wrap="none">
            <a:spAutoFit/>
          </a:bodyPr>
          <a:lstStyle/>
          <a:p>
            <a:r>
              <a:rPr lang="en-US" i="1" dirty="0"/>
              <a:t>C</a:t>
            </a:r>
            <a:r>
              <a:rPr lang="en-US" baseline="-25000" dirty="0"/>
              <a:t>1</a:t>
            </a:r>
            <a:endParaRPr lang="en-US" i="1" dirty="0"/>
          </a:p>
        </p:txBody>
      </p:sp>
      <p:sp>
        <p:nvSpPr>
          <p:cNvPr id="18" name="Text Box 12"/>
          <p:cNvSpPr txBox="1">
            <a:spLocks noChangeArrowheads="1"/>
          </p:cNvSpPr>
          <p:nvPr/>
        </p:nvSpPr>
        <p:spPr bwMode="auto">
          <a:xfrm>
            <a:off x="8458200" y="1047855"/>
            <a:ext cx="517525" cy="457200"/>
          </a:xfrm>
          <a:prstGeom prst="rect">
            <a:avLst/>
          </a:prstGeom>
          <a:noFill/>
          <a:ln w="9525">
            <a:noFill/>
            <a:miter lim="800000"/>
            <a:headEnd/>
            <a:tailEnd/>
          </a:ln>
        </p:spPr>
        <p:txBody>
          <a:bodyPr wrap="none">
            <a:spAutoFit/>
          </a:bodyPr>
          <a:lstStyle/>
          <a:p>
            <a:r>
              <a:rPr lang="en-US" i="1" dirty="0"/>
              <a:t>C</a:t>
            </a:r>
            <a:r>
              <a:rPr lang="en-US" baseline="-25000" dirty="0"/>
              <a:t>2</a:t>
            </a:r>
            <a:endParaRPr lang="en-US" i="1" dirty="0"/>
          </a:p>
        </p:txBody>
      </p:sp>
      <p:pic>
        <p:nvPicPr>
          <p:cNvPr id="19" name="Picture 2"/>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7348885" y="901651"/>
            <a:ext cx="1795115" cy="1593794"/>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8788">
                                            <p:txEl>
                                              <p:pRg st="0" end="0"/>
                                            </p:txEl>
                                          </p:spTgt>
                                        </p:tgtEl>
                                        <p:attrNameLst>
                                          <p:attrName>style.visibility</p:attrName>
                                        </p:attrNameLst>
                                      </p:cBhvr>
                                      <p:to>
                                        <p:strVal val="visible"/>
                                      </p:to>
                                    </p:set>
                                    <p:anim calcmode="lin" valueType="num">
                                      <p:cBhvr additive="base">
                                        <p:cTn id="7" dur="500" fill="hold"/>
                                        <p:tgtEl>
                                          <p:spTgt spid="11878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878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8788">
                                            <p:txEl>
                                              <p:pRg st="1" end="1"/>
                                            </p:txEl>
                                          </p:spTgt>
                                        </p:tgtEl>
                                        <p:attrNameLst>
                                          <p:attrName>style.visibility</p:attrName>
                                        </p:attrNameLst>
                                      </p:cBhvr>
                                      <p:to>
                                        <p:strVal val="visible"/>
                                      </p:to>
                                    </p:set>
                                    <p:anim calcmode="lin" valueType="num">
                                      <p:cBhvr additive="base">
                                        <p:cTn id="13" dur="500" fill="hold"/>
                                        <p:tgtEl>
                                          <p:spTgt spid="11878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878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18788">
                                            <p:txEl>
                                              <p:pRg st="2" end="2"/>
                                            </p:txEl>
                                          </p:spTgt>
                                        </p:tgtEl>
                                        <p:attrNameLst>
                                          <p:attrName>style.visibility</p:attrName>
                                        </p:attrNameLst>
                                      </p:cBhvr>
                                      <p:to>
                                        <p:strVal val="visible"/>
                                      </p:to>
                                    </p:set>
                                    <p:anim calcmode="lin" valueType="num">
                                      <p:cBhvr additive="base">
                                        <p:cTn id="19" dur="500" fill="hold"/>
                                        <p:tgtEl>
                                          <p:spTgt spid="11878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8788">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18788">
                                            <p:txEl>
                                              <p:pRg st="3" end="3"/>
                                            </p:txEl>
                                          </p:spTgt>
                                        </p:tgtEl>
                                        <p:attrNameLst>
                                          <p:attrName>style.visibility</p:attrName>
                                        </p:attrNameLst>
                                      </p:cBhvr>
                                      <p:to>
                                        <p:strVal val="visible"/>
                                      </p:to>
                                    </p:set>
                                    <p:anim calcmode="lin" valueType="num">
                                      <p:cBhvr additive="base">
                                        <p:cTn id="25" dur="500" fill="hold"/>
                                        <p:tgtEl>
                                          <p:spTgt spid="118788">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8788">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18788">
                                            <p:txEl>
                                              <p:pRg st="4" end="4"/>
                                            </p:txEl>
                                          </p:spTgt>
                                        </p:tgtEl>
                                        <p:attrNameLst>
                                          <p:attrName>style.visibility</p:attrName>
                                        </p:attrNameLst>
                                      </p:cBhvr>
                                      <p:to>
                                        <p:strVal val="visible"/>
                                      </p:to>
                                    </p:set>
                                    <p:anim calcmode="lin" valueType="num">
                                      <p:cBhvr additive="base">
                                        <p:cTn id="31" dur="500" fill="hold"/>
                                        <p:tgtEl>
                                          <p:spTgt spid="118788">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18788">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18788">
                                            <p:txEl>
                                              <p:pRg st="5" end="5"/>
                                            </p:txEl>
                                          </p:spTgt>
                                        </p:tgtEl>
                                        <p:attrNameLst>
                                          <p:attrName>style.visibility</p:attrName>
                                        </p:attrNameLst>
                                      </p:cBhvr>
                                      <p:to>
                                        <p:strVal val="visible"/>
                                      </p:to>
                                    </p:set>
                                    <p:anim calcmode="lin" valueType="num">
                                      <p:cBhvr additive="base">
                                        <p:cTn id="37" dur="500" fill="hold"/>
                                        <p:tgtEl>
                                          <p:spTgt spid="118788">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18788">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18788">
                                            <p:txEl>
                                              <p:pRg st="6" end="6"/>
                                            </p:txEl>
                                          </p:spTgt>
                                        </p:tgtEl>
                                        <p:attrNameLst>
                                          <p:attrName>style.visibility</p:attrName>
                                        </p:attrNameLst>
                                      </p:cBhvr>
                                      <p:to>
                                        <p:strVal val="visible"/>
                                      </p:to>
                                    </p:set>
                                    <p:anim calcmode="lin" valueType="num">
                                      <p:cBhvr additive="base">
                                        <p:cTn id="43" dur="500" fill="hold"/>
                                        <p:tgtEl>
                                          <p:spTgt spid="118788">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18788">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18788">
                                            <p:txEl>
                                              <p:pRg st="7" end="7"/>
                                            </p:txEl>
                                          </p:spTgt>
                                        </p:tgtEl>
                                        <p:attrNameLst>
                                          <p:attrName>style.visibility</p:attrName>
                                        </p:attrNameLst>
                                      </p:cBhvr>
                                      <p:to>
                                        <p:strVal val="visible"/>
                                      </p:to>
                                    </p:set>
                                    <p:anim calcmode="lin" valueType="num">
                                      <p:cBhvr additive="base">
                                        <p:cTn id="49" dur="500" fill="hold"/>
                                        <p:tgtEl>
                                          <p:spTgt spid="118788">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18788">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4" name="arrow.wav"/>
                                        </p:tgtEl>
                                      </p:cMediaNode>
                                    </p:audio>
                                  </p:sub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118788">
                                            <p:txEl>
                                              <p:pRg st="8" end="8"/>
                                            </p:txEl>
                                          </p:spTgt>
                                        </p:tgtEl>
                                        <p:attrNameLst>
                                          <p:attrName>style.visibility</p:attrName>
                                        </p:attrNameLst>
                                      </p:cBhvr>
                                      <p:to>
                                        <p:strVal val="visible"/>
                                      </p:to>
                                    </p:set>
                                    <p:anim calcmode="lin" valueType="num">
                                      <p:cBhvr additive="base">
                                        <p:cTn id="55" dur="500" fill="hold"/>
                                        <p:tgtEl>
                                          <p:spTgt spid="118788">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18788">
                                            <p:txEl>
                                              <p:pRg st="8" end="8"/>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3"/>
                                            </p:cond>
                                          </p:stCondLst>
                                          <p:endCondLst>
                                            <p:cond evt="onStopAudio" delay="0">
                                              <p:tgtEl>
                                                <p:sldTgt/>
                                              </p:tgtEl>
                                            </p:cond>
                                          </p:endCondLst>
                                        </p:cTn>
                                        <p:tgtEl>
                                          <p:sndTgt r:embed="rId4" name="arrow.wav"/>
                                        </p:tgtEl>
                                      </p:cMediaNode>
                                    </p:audio>
                                  </p:sub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118788">
                                            <p:txEl>
                                              <p:pRg st="9" end="9"/>
                                            </p:txEl>
                                          </p:spTgt>
                                        </p:tgtEl>
                                        <p:attrNameLst>
                                          <p:attrName>style.visibility</p:attrName>
                                        </p:attrNameLst>
                                      </p:cBhvr>
                                      <p:to>
                                        <p:strVal val="visible"/>
                                      </p:to>
                                    </p:set>
                                    <p:anim calcmode="lin" valueType="num">
                                      <p:cBhvr additive="base">
                                        <p:cTn id="61" dur="500" fill="hold"/>
                                        <p:tgtEl>
                                          <p:spTgt spid="118788">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118788">
                                            <p:txEl>
                                              <p:pRg st="9" end="9"/>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9"/>
                                            </p:cond>
                                          </p:stCondLst>
                                          <p:endCondLst>
                                            <p:cond evt="onStopAudio" delay="0">
                                              <p:tgtEl>
                                                <p:sldTgt/>
                                              </p:tgtEl>
                                            </p:cond>
                                          </p:endCondLst>
                                        </p:cTn>
                                        <p:tgtEl>
                                          <p:sndTgt r:embed="rId4" name="arrow.wav"/>
                                        </p:tgtEl>
                                      </p:cMediaNode>
                                    </p:audio>
                                  </p:sub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118788">
                                            <p:txEl>
                                              <p:pRg st="10" end="10"/>
                                            </p:txEl>
                                          </p:spTgt>
                                        </p:tgtEl>
                                        <p:attrNameLst>
                                          <p:attrName>style.visibility</p:attrName>
                                        </p:attrNameLst>
                                      </p:cBhvr>
                                      <p:to>
                                        <p:strVal val="visible"/>
                                      </p:to>
                                    </p:set>
                                    <p:anim calcmode="lin" valueType="num">
                                      <p:cBhvr additive="base">
                                        <p:cTn id="67" dur="500" fill="hold"/>
                                        <p:tgtEl>
                                          <p:spTgt spid="118788">
                                            <p:txEl>
                                              <p:pRg st="10" end="1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118788">
                                            <p:txEl>
                                              <p:pRg st="10" end="1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5"/>
                                            </p:cond>
                                          </p:stCondLst>
                                          <p:endCondLst>
                                            <p:cond evt="onStopAudio" delay="0">
                                              <p:tgtEl>
                                                <p:sldTgt/>
                                              </p:tgtEl>
                                            </p:cond>
                                          </p:endCondLst>
                                        </p:cTn>
                                        <p:tgtEl>
                                          <p:sndTgt r:embed="rId4" name="arrow.wav"/>
                                        </p:tgtEl>
                                      </p:cMediaNode>
                                    </p:audio>
                                  </p:subTnLst>
                                </p:cTn>
                              </p:par>
                            </p:childTnLst>
                          </p:cTn>
                        </p:par>
                      </p:childTnLst>
                    </p:cTn>
                  </p:par>
                  <p:par>
                    <p:cTn id="69" fill="hold">
                      <p:stCondLst>
                        <p:cond delay="indefinite"/>
                      </p:stCondLst>
                      <p:childTnLst>
                        <p:par>
                          <p:cTn id="70" fill="hold">
                            <p:stCondLst>
                              <p:cond delay="0"/>
                            </p:stCondLst>
                            <p:childTnLst>
                              <p:par>
                                <p:cTn id="71" presetID="2" presetClass="entr" presetSubtype="2" fill="hold" grpId="0" nodeType="clickEffect">
                                  <p:stCondLst>
                                    <p:cond delay="0"/>
                                  </p:stCondLst>
                                  <p:childTnLst>
                                    <p:set>
                                      <p:cBhvr>
                                        <p:cTn id="72" dur="1" fill="hold">
                                          <p:stCondLst>
                                            <p:cond delay="0"/>
                                          </p:stCondLst>
                                        </p:cTn>
                                        <p:tgtEl>
                                          <p:spTgt spid="159767"/>
                                        </p:tgtEl>
                                        <p:attrNameLst>
                                          <p:attrName>style.visibility</p:attrName>
                                        </p:attrNameLst>
                                      </p:cBhvr>
                                      <p:to>
                                        <p:strVal val="visible"/>
                                      </p:to>
                                    </p:set>
                                    <p:anim calcmode="lin" valueType="num">
                                      <p:cBhvr additive="base">
                                        <p:cTn id="73" dur="500" fill="hold"/>
                                        <p:tgtEl>
                                          <p:spTgt spid="159767"/>
                                        </p:tgtEl>
                                        <p:attrNameLst>
                                          <p:attrName>ppt_x</p:attrName>
                                        </p:attrNameLst>
                                      </p:cBhvr>
                                      <p:tavLst>
                                        <p:tav tm="0">
                                          <p:val>
                                            <p:strVal val="1+#ppt_w/2"/>
                                          </p:val>
                                        </p:tav>
                                        <p:tav tm="100000">
                                          <p:val>
                                            <p:strVal val="#ppt_x"/>
                                          </p:val>
                                        </p:tav>
                                      </p:tavLst>
                                    </p:anim>
                                    <p:anim calcmode="lin" valueType="num">
                                      <p:cBhvr additive="base">
                                        <p:cTn id="74" dur="500" fill="hold"/>
                                        <p:tgtEl>
                                          <p:spTgt spid="159767"/>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71"/>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76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3"/>
          <p:cNvSpPr>
            <a:spLocks noChangeArrowheads="1"/>
          </p:cNvSpPr>
          <p:nvPr/>
        </p:nvSpPr>
        <p:spPr bwMode="auto">
          <a:xfrm>
            <a:off x="685800" y="1339850"/>
            <a:ext cx="7772400" cy="5518150"/>
          </a:xfrm>
          <a:prstGeom prst="rect">
            <a:avLst/>
          </a:prstGeom>
          <a:solidFill>
            <a:srgbClr val="EAEAEA"/>
          </a:solidFill>
          <a:ln w="9525">
            <a:noFill/>
            <a:miter lim="800000"/>
            <a:headEnd/>
            <a:tailEnd/>
          </a:ln>
        </p:spPr>
        <p:txBody>
          <a:bodyPr/>
          <a:lstStyle/>
          <a:p>
            <a:r>
              <a:rPr lang="en-US" altLang="en-US" i="1" dirty="0">
                <a:solidFill>
                  <a:schemeClr val="accent2"/>
                </a:solidFill>
              </a:rPr>
              <a:t>Dielectric materials</a:t>
            </a:r>
          </a:p>
          <a:p>
            <a:r>
              <a:rPr lang="en-US" dirty="0">
                <a:sym typeface="Symbol" pitchFamily="18" charset="2"/>
              </a:rPr>
              <a:t></a:t>
            </a:r>
            <a:r>
              <a:rPr lang="en-US" altLang="en-US" dirty="0">
                <a:solidFill>
                  <a:srgbClr val="000000"/>
                </a:solidFill>
              </a:rPr>
              <a:t>A simple capacitor consists of                                         two conductors separated by                                          non-conductive space.</a:t>
            </a:r>
          </a:p>
          <a:p>
            <a:r>
              <a:rPr lang="en-US" dirty="0">
                <a:sym typeface="Symbol" pitchFamily="18" charset="2"/>
              </a:rPr>
              <a:t></a:t>
            </a:r>
            <a:r>
              <a:rPr lang="en-US" altLang="en-US" dirty="0">
                <a:solidFill>
                  <a:srgbClr val="000000"/>
                </a:solidFill>
              </a:rPr>
              <a:t>Thus, even the wires in an electronic circuit                          have capacitance. In extremely high frequency               circuits this inter-wire capacitance may cause                    problems and must be minimized through proper design.</a:t>
            </a:r>
          </a:p>
          <a:p>
            <a:r>
              <a:rPr lang="en-US" dirty="0">
                <a:sym typeface="Symbol" pitchFamily="18" charset="2"/>
              </a:rPr>
              <a:t></a:t>
            </a:r>
            <a:r>
              <a:rPr lang="en-US" altLang="en-US" dirty="0">
                <a:solidFill>
                  <a:srgbClr val="000000"/>
                </a:solidFill>
              </a:rPr>
              <a:t>Capacitors are, however, used in most                        electronics devices, and large capacity in small                        space is the premium.</a:t>
            </a:r>
          </a:p>
          <a:p>
            <a:r>
              <a:rPr lang="en-US" dirty="0">
                <a:sym typeface="Symbol" pitchFamily="18" charset="2"/>
              </a:rPr>
              <a:t></a:t>
            </a:r>
            <a:r>
              <a:rPr lang="en-US" altLang="en-US" dirty="0">
                <a:solidFill>
                  <a:srgbClr val="000000"/>
                </a:solidFill>
              </a:rPr>
              <a:t>Capacitors are used as filters, coupling devices, voltage smoothing (as in the full-wave rectifier),                        and timing devices.</a:t>
            </a:r>
          </a:p>
        </p:txBody>
      </p:sp>
      <p:grpSp>
        <p:nvGrpSpPr>
          <p:cNvPr id="3" name="Group 29"/>
          <p:cNvGrpSpPr>
            <a:grpSpLocks/>
          </p:cNvGrpSpPr>
          <p:nvPr/>
        </p:nvGrpSpPr>
        <p:grpSpPr bwMode="auto">
          <a:xfrm>
            <a:off x="5057775" y="1716088"/>
            <a:ext cx="1671638" cy="969962"/>
            <a:chOff x="3186" y="1081"/>
            <a:chExt cx="1053" cy="611"/>
          </a:xfrm>
        </p:grpSpPr>
        <p:sp>
          <p:nvSpPr>
            <p:cNvPr id="16390" name="Text Box 27"/>
            <p:cNvSpPr txBox="1">
              <a:spLocks noChangeArrowheads="1"/>
            </p:cNvSpPr>
            <p:nvPr/>
          </p:nvSpPr>
          <p:spPr bwMode="auto">
            <a:xfrm>
              <a:off x="3186" y="1081"/>
              <a:ext cx="1053" cy="288"/>
            </a:xfrm>
            <a:prstGeom prst="rect">
              <a:avLst/>
            </a:prstGeom>
            <a:noFill/>
            <a:ln w="9525">
              <a:noFill/>
              <a:miter lim="800000"/>
              <a:headEnd/>
              <a:tailEnd/>
            </a:ln>
          </p:spPr>
          <p:txBody>
            <a:bodyPr wrap="none">
              <a:spAutoFit/>
            </a:bodyPr>
            <a:lstStyle/>
            <a:p>
              <a:r>
                <a:rPr lang="en-US">
                  <a:solidFill>
                    <a:srgbClr val="FF0000"/>
                  </a:solidFill>
                </a:rPr>
                <a:t>+ + + + + +</a:t>
              </a:r>
            </a:p>
          </p:txBody>
        </p:sp>
        <p:sp>
          <p:nvSpPr>
            <p:cNvPr id="16391" name="Text Box 28"/>
            <p:cNvSpPr txBox="1">
              <a:spLocks noChangeArrowheads="1"/>
            </p:cNvSpPr>
            <p:nvPr/>
          </p:nvSpPr>
          <p:spPr bwMode="auto">
            <a:xfrm>
              <a:off x="3216" y="1404"/>
              <a:ext cx="1023" cy="288"/>
            </a:xfrm>
            <a:prstGeom prst="rect">
              <a:avLst/>
            </a:prstGeom>
            <a:noFill/>
            <a:ln w="9525">
              <a:noFill/>
              <a:miter lim="800000"/>
              <a:headEnd/>
              <a:tailEnd/>
            </a:ln>
          </p:spPr>
          <p:txBody>
            <a:bodyPr wrap="none">
              <a:spAutoFit/>
            </a:bodyPr>
            <a:lstStyle/>
            <a:p>
              <a:r>
                <a:rPr lang="en-US" altLang="en-US"/>
                <a:t>– – – – – –</a:t>
              </a:r>
              <a:endParaRPr lang="en-US"/>
            </a:p>
          </p:txBody>
        </p:sp>
      </p:grpSp>
      <p:pic>
        <p:nvPicPr>
          <p:cNvPr id="16398" name="Picture 14"/>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5057465" y="1662347"/>
            <a:ext cx="3876675" cy="1104900"/>
          </a:xfrm>
          <a:prstGeom prst="rect">
            <a:avLst/>
          </a:prstGeom>
          <a:ln>
            <a:noFill/>
          </a:ln>
          <a:effectLst>
            <a:outerShdw blurRad="292100" dist="139700" dir="2700000" algn="tl" rotWithShape="0">
              <a:srgbClr val="333333">
                <a:alpha val="65000"/>
              </a:srgbClr>
            </a:outerShdw>
          </a:effectLst>
        </p:spPr>
      </p:pic>
      <p:sp>
        <p:nvSpPr>
          <p:cNvPr id="14" name="Rectangle 118"/>
          <p:cNvSpPr txBox="1">
            <a:spLocks noChangeArrowheads="1"/>
          </p:cNvSpPr>
          <p:nvPr/>
        </p:nvSpPr>
        <p:spPr>
          <a:xfrm>
            <a:off x="685800" y="409575"/>
            <a:ext cx="7772400" cy="896938"/>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0" cap="none" spc="0" normalizeH="0" baseline="0" noProof="0">
                <a:ln>
                  <a:noFill/>
                </a:ln>
                <a:solidFill>
                  <a:schemeClr val="tx2"/>
                </a:solidFill>
                <a:effectLst/>
                <a:uLnTx/>
                <a:uFillTx/>
                <a:latin typeface="+mj-lt"/>
                <a:ea typeface="+mj-ea"/>
                <a:cs typeface="+mj-cs"/>
              </a:rPr>
              <a:t>Topic 11: Electromagnetic induction - AHL</a:t>
            </a:r>
            <a:br>
              <a:rPr kumimoji="0" lang="en-US" altLang="en-US" sz="2800" b="1" i="0" u="none" strike="noStrike" kern="0" cap="none" spc="0" normalizeH="0" baseline="0" noProof="0">
                <a:ln>
                  <a:noFill/>
                </a:ln>
                <a:solidFill>
                  <a:schemeClr val="tx2"/>
                </a:solidFill>
                <a:effectLst/>
                <a:uLnTx/>
                <a:uFillTx/>
                <a:latin typeface="+mj-lt"/>
                <a:ea typeface="+mj-ea"/>
                <a:cs typeface="+mj-cs"/>
              </a:rPr>
            </a:br>
            <a:r>
              <a:rPr kumimoji="0" lang="en-US" altLang="en-US" sz="2800" b="0" i="0" u="none" strike="noStrike" kern="0" cap="none" spc="0" normalizeH="0" baseline="0" noProof="0">
                <a:ln>
                  <a:noFill/>
                </a:ln>
                <a:solidFill>
                  <a:schemeClr val="tx1"/>
                </a:solidFill>
                <a:effectLst/>
                <a:uLnTx/>
                <a:uFillTx/>
                <a:latin typeface="+mj-lt"/>
                <a:ea typeface="+mj-ea"/>
                <a:cs typeface="+mj-cs"/>
              </a:rPr>
              <a:t>11.3 – Capacitance</a:t>
            </a:r>
            <a:endParaRPr kumimoji="0" lang="en-US" altLang="en-US" sz="2800" b="0" i="0" u="none" strike="noStrike" kern="0" cap="none" spc="0" normalizeH="0" baseline="0" noProof="0" dirty="0">
              <a:ln>
                <a:noFill/>
              </a:ln>
              <a:solidFill>
                <a:schemeClr val="tx1"/>
              </a:solidFill>
              <a:effectLst/>
              <a:uLnTx/>
              <a:uFillTx/>
              <a:latin typeface="+mj-lt"/>
              <a:ea typeface="+mj-ea"/>
              <a:cs typeface="+mj-cs"/>
            </a:endParaRPr>
          </a:p>
        </p:txBody>
      </p:sp>
      <p:pic>
        <p:nvPicPr>
          <p:cNvPr id="16399" name="Picture 15"/>
          <p:cNvPicPr>
            <a:picLocks noChangeAspect="1" noChangeArrowheads="1"/>
          </p:cNvPicPr>
          <p:nvPr/>
        </p:nvPicPr>
        <p:blipFill>
          <a:blip r:embed="rId7" cstate="print"/>
          <a:srcRect/>
          <a:stretch>
            <a:fillRect/>
          </a:stretch>
        </p:blipFill>
        <p:spPr bwMode="auto">
          <a:xfrm rot="5400000">
            <a:off x="6253126" y="4000152"/>
            <a:ext cx="3829977" cy="1555928"/>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3187">
                                            <p:txEl>
                                              <p:pRg st="0" end="0"/>
                                            </p:txEl>
                                          </p:spTgt>
                                        </p:tgtEl>
                                        <p:attrNameLst>
                                          <p:attrName>style.visibility</p:attrName>
                                        </p:attrNameLst>
                                      </p:cBhvr>
                                      <p:to>
                                        <p:strVal val="visible"/>
                                      </p:to>
                                    </p:set>
                                    <p:anim calcmode="lin" valueType="num">
                                      <p:cBhvr additive="base">
                                        <p:cTn id="7" dur="500" fill="hold"/>
                                        <p:tgtEl>
                                          <p:spTgt spid="931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318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3187">
                                            <p:txEl>
                                              <p:pRg st="1" end="1"/>
                                            </p:txEl>
                                          </p:spTgt>
                                        </p:tgtEl>
                                        <p:attrNameLst>
                                          <p:attrName>style.visibility</p:attrName>
                                        </p:attrNameLst>
                                      </p:cBhvr>
                                      <p:to>
                                        <p:strVal val="visible"/>
                                      </p:to>
                                    </p:set>
                                    <p:anim calcmode="lin" valueType="num">
                                      <p:cBhvr additive="base">
                                        <p:cTn id="13" dur="500" fill="hold"/>
                                        <p:tgtEl>
                                          <p:spTgt spid="931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318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par>
                                <p:cTn id="15" presetID="53" presetClass="entr" presetSubtype="0" fill="hold" nodeType="withEffect">
                                  <p:stCondLst>
                                    <p:cond delay="0"/>
                                  </p:stCondLst>
                                  <p:childTnLst>
                                    <p:set>
                                      <p:cBhvr>
                                        <p:cTn id="16" dur="1" fill="hold">
                                          <p:stCondLst>
                                            <p:cond delay="0"/>
                                          </p:stCondLst>
                                        </p:cTn>
                                        <p:tgtEl>
                                          <p:spTgt spid="16398"/>
                                        </p:tgtEl>
                                        <p:attrNameLst>
                                          <p:attrName>style.visibility</p:attrName>
                                        </p:attrNameLst>
                                      </p:cBhvr>
                                      <p:to>
                                        <p:strVal val="visible"/>
                                      </p:to>
                                    </p:set>
                                    <p:anim calcmode="lin" valueType="num">
                                      <p:cBhvr>
                                        <p:cTn id="17" dur="500" fill="hold"/>
                                        <p:tgtEl>
                                          <p:spTgt spid="16398"/>
                                        </p:tgtEl>
                                        <p:attrNameLst>
                                          <p:attrName>ppt_w</p:attrName>
                                        </p:attrNameLst>
                                      </p:cBhvr>
                                      <p:tavLst>
                                        <p:tav tm="0">
                                          <p:val>
                                            <p:fltVal val="0"/>
                                          </p:val>
                                        </p:tav>
                                        <p:tav tm="100000">
                                          <p:val>
                                            <p:strVal val="#ppt_w"/>
                                          </p:val>
                                        </p:tav>
                                      </p:tavLst>
                                    </p:anim>
                                    <p:anim calcmode="lin" valueType="num">
                                      <p:cBhvr>
                                        <p:cTn id="18" dur="500" fill="hold"/>
                                        <p:tgtEl>
                                          <p:spTgt spid="16398"/>
                                        </p:tgtEl>
                                        <p:attrNameLst>
                                          <p:attrName>ppt_h</p:attrName>
                                        </p:attrNameLst>
                                      </p:cBhvr>
                                      <p:tavLst>
                                        <p:tav tm="0">
                                          <p:val>
                                            <p:fltVal val="0"/>
                                          </p:val>
                                        </p:tav>
                                        <p:tav tm="100000">
                                          <p:val>
                                            <p:strVal val="#ppt_h"/>
                                          </p:val>
                                        </p:tav>
                                      </p:tavLst>
                                    </p:anim>
                                    <p:animEffect transition="in" filter="fade">
                                      <p:cBhvr>
                                        <p:cTn id="19" dur="500"/>
                                        <p:tgtEl>
                                          <p:spTgt spid="16398"/>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left)">
                                      <p:cBhvr>
                                        <p:cTn id="24" dur="500"/>
                                        <p:tgtEl>
                                          <p:spTgt spid="3"/>
                                        </p:tgtEl>
                                      </p:cBhvr>
                                    </p:animEffect>
                                  </p:childTnLst>
                                  <p:subTnLst>
                                    <p:audio>
                                      <p:cMediaNode>
                                        <p:cTn display="0" masterRel="sameClick">
                                          <p:stCondLst>
                                            <p:cond evt="begin" delay="0">
                                              <p:tn val="22"/>
                                            </p:cond>
                                          </p:stCondLst>
                                          <p:endCondLst>
                                            <p:cond evt="onStopAudio" delay="0">
                                              <p:tgtEl>
                                                <p:sldTgt/>
                                              </p:tgtEl>
                                            </p:cond>
                                          </p:endCondLst>
                                        </p:cTn>
                                        <p:tgtEl>
                                          <p:sndTgt r:embed="rId5" name="voltage.wav"/>
                                        </p:tgtEl>
                                      </p:cMediaNode>
                                    </p:audio>
                                  </p:sub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93187">
                                            <p:txEl>
                                              <p:pRg st="2" end="2"/>
                                            </p:txEl>
                                          </p:spTgt>
                                        </p:tgtEl>
                                        <p:attrNameLst>
                                          <p:attrName>style.visibility</p:attrName>
                                        </p:attrNameLst>
                                      </p:cBhvr>
                                      <p:to>
                                        <p:strVal val="visible"/>
                                      </p:to>
                                    </p:set>
                                    <p:anim calcmode="lin" valueType="num">
                                      <p:cBhvr additive="base">
                                        <p:cTn id="29" dur="500" fill="hold"/>
                                        <p:tgtEl>
                                          <p:spTgt spid="93187">
                                            <p:txEl>
                                              <p:pRg st="2" end="2"/>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93187">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7"/>
                                            </p:cond>
                                          </p:stCondLst>
                                          <p:endCondLst>
                                            <p:cond evt="onStopAudio" delay="0">
                                              <p:tgtEl>
                                                <p:sldTgt/>
                                              </p:tgtEl>
                                            </p:cond>
                                          </p:endCondLst>
                                        </p:cTn>
                                        <p:tgtEl>
                                          <p:sndTgt r:embed="rId4" name="arrow.wav"/>
                                        </p:tgtEl>
                                      </p:cMediaNode>
                                    </p:audio>
                                  </p:subTnLst>
                                </p:cTn>
                              </p:par>
                              <p:par>
                                <p:cTn id="31" presetID="10" presetClass="entr" presetSubtype="0" fill="hold" nodeType="withEffect">
                                  <p:stCondLst>
                                    <p:cond delay="0"/>
                                  </p:stCondLst>
                                  <p:childTnLst>
                                    <p:set>
                                      <p:cBhvr>
                                        <p:cTn id="32" dur="1" fill="hold">
                                          <p:stCondLst>
                                            <p:cond delay="0"/>
                                          </p:stCondLst>
                                        </p:cTn>
                                        <p:tgtEl>
                                          <p:spTgt spid="16399"/>
                                        </p:tgtEl>
                                        <p:attrNameLst>
                                          <p:attrName>style.visibility</p:attrName>
                                        </p:attrNameLst>
                                      </p:cBhvr>
                                      <p:to>
                                        <p:strVal val="visible"/>
                                      </p:to>
                                    </p:set>
                                    <p:animEffect transition="in" filter="fade">
                                      <p:cBhvr>
                                        <p:cTn id="33" dur="2000"/>
                                        <p:tgtEl>
                                          <p:spTgt spid="16399"/>
                                        </p:tgtEl>
                                      </p:cBhvr>
                                    </p:animEffect>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93187">
                                            <p:txEl>
                                              <p:pRg st="3" end="3"/>
                                            </p:txEl>
                                          </p:spTgt>
                                        </p:tgtEl>
                                        <p:attrNameLst>
                                          <p:attrName>style.visibility</p:attrName>
                                        </p:attrNameLst>
                                      </p:cBhvr>
                                      <p:to>
                                        <p:strVal val="visible"/>
                                      </p:to>
                                    </p:set>
                                    <p:anim calcmode="lin" valueType="num">
                                      <p:cBhvr additive="base">
                                        <p:cTn id="38" dur="500" fill="hold"/>
                                        <p:tgtEl>
                                          <p:spTgt spid="93187">
                                            <p:txEl>
                                              <p:pRg st="3" end="3"/>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93187">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6"/>
                                            </p:cond>
                                          </p:stCondLst>
                                          <p:endCondLst>
                                            <p:cond evt="onStopAudio" delay="0">
                                              <p:tgtEl>
                                                <p:sldTgt/>
                                              </p:tgtEl>
                                            </p:cond>
                                          </p:endCondLst>
                                        </p:cTn>
                                        <p:tgtEl>
                                          <p:sndTgt r:embed="rId4" name="arrow.wav"/>
                                        </p:tgtEl>
                                      </p:cMediaNode>
                                    </p:audio>
                                  </p:sub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93187">
                                            <p:txEl>
                                              <p:pRg st="4" end="4"/>
                                            </p:txEl>
                                          </p:spTgt>
                                        </p:tgtEl>
                                        <p:attrNameLst>
                                          <p:attrName>style.visibility</p:attrName>
                                        </p:attrNameLst>
                                      </p:cBhvr>
                                      <p:to>
                                        <p:strVal val="visible"/>
                                      </p:to>
                                    </p:set>
                                    <p:anim calcmode="lin" valueType="num">
                                      <p:cBhvr additive="base">
                                        <p:cTn id="44" dur="500" fill="hold"/>
                                        <p:tgtEl>
                                          <p:spTgt spid="93187">
                                            <p:txEl>
                                              <p:pRg st="4" end="4"/>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93187">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2"/>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3"/>
          <p:cNvSpPr>
            <a:spLocks noChangeArrowheads="1"/>
          </p:cNvSpPr>
          <p:nvPr/>
        </p:nvSpPr>
        <p:spPr bwMode="auto">
          <a:xfrm>
            <a:off x="685800" y="1339850"/>
            <a:ext cx="7772400" cy="5518150"/>
          </a:xfrm>
          <a:prstGeom prst="rect">
            <a:avLst/>
          </a:prstGeom>
          <a:solidFill>
            <a:srgbClr val="EAEAEA"/>
          </a:solidFill>
          <a:ln w="9525">
            <a:noFill/>
            <a:miter lim="800000"/>
            <a:headEnd/>
            <a:tailEnd/>
          </a:ln>
        </p:spPr>
        <p:txBody>
          <a:bodyPr/>
          <a:lstStyle/>
          <a:p>
            <a:r>
              <a:rPr lang="en-US" altLang="en-US" i="1">
                <a:solidFill>
                  <a:schemeClr val="accent2"/>
                </a:solidFill>
              </a:rPr>
              <a:t>Dielectric materials</a:t>
            </a:r>
          </a:p>
          <a:p>
            <a:r>
              <a:rPr lang="en-US">
                <a:sym typeface="Symbol" pitchFamily="18" charset="2"/>
              </a:rPr>
              <a:t>When capacitance </a:t>
            </a:r>
            <a:r>
              <a:rPr lang="en-US" i="1">
                <a:sym typeface="Symbol" pitchFamily="18" charset="2"/>
              </a:rPr>
              <a:t>is</a:t>
            </a:r>
            <a:r>
              <a:rPr lang="en-US">
                <a:sym typeface="Symbol" pitchFamily="18" charset="2"/>
              </a:rPr>
              <a:t> desired, </a:t>
            </a:r>
            <a:r>
              <a:rPr lang="en-US" altLang="en-US">
                <a:solidFill>
                  <a:srgbClr val="000000"/>
                </a:solidFill>
              </a:rPr>
              <a:t>large capacity in a small space is the premium.</a:t>
            </a:r>
          </a:p>
          <a:p>
            <a:r>
              <a:rPr lang="en-US">
                <a:sym typeface="Symbol" pitchFamily="18" charset="2"/>
              </a:rPr>
              <a:t></a:t>
            </a:r>
            <a:r>
              <a:rPr lang="en-US" altLang="en-US">
                <a:solidFill>
                  <a:srgbClr val="000000"/>
                </a:solidFill>
              </a:rPr>
              <a:t>In order to increase the ability of a capacitor to store charge, we use conductive plates instead of wires.</a:t>
            </a:r>
          </a:p>
          <a:p>
            <a:r>
              <a:rPr lang="en-US">
                <a:sym typeface="Symbol" pitchFamily="18" charset="2"/>
              </a:rPr>
              <a:t></a:t>
            </a:r>
            <a:r>
              <a:rPr lang="en-US" altLang="en-US">
                <a:solidFill>
                  <a:srgbClr val="000000"/>
                </a:solidFill>
              </a:rPr>
              <a:t>There are two ways to increase the capacitance.</a:t>
            </a:r>
          </a:p>
          <a:p>
            <a:r>
              <a:rPr lang="en-US" altLang="en-US" i="1">
                <a:solidFill>
                  <a:schemeClr val="hlink"/>
                </a:solidFill>
              </a:rPr>
              <a:t>1: Increase the area over                                                which charge can be stored</a:t>
            </a:r>
            <a:r>
              <a:rPr lang="en-US" altLang="en-US">
                <a:solidFill>
                  <a:srgbClr val="000000"/>
                </a:solidFill>
              </a:rPr>
              <a:t>                                            (thus the like charges can                                             “spread out” and chill in their                                           own personal space).</a:t>
            </a:r>
          </a:p>
          <a:p>
            <a:r>
              <a:rPr lang="en-US" altLang="en-US" i="1">
                <a:solidFill>
                  <a:schemeClr val="hlink"/>
                </a:solidFill>
              </a:rPr>
              <a:t>2: Decrease the distance between the plates</a:t>
            </a:r>
            <a:r>
              <a:rPr lang="en-US" altLang="en-US">
                <a:solidFill>
                  <a:srgbClr val="000000"/>
                </a:solidFill>
              </a:rPr>
              <a:t> (thus the charges on the opposite plates attract even more to each other, making it easier for the cell to “pump” charge into the device).</a:t>
            </a:r>
          </a:p>
        </p:txBody>
      </p:sp>
      <p:sp>
        <p:nvSpPr>
          <p:cNvPr id="147468" name="Oval 12"/>
          <p:cNvSpPr>
            <a:spLocks noChangeArrowheads="1"/>
          </p:cNvSpPr>
          <p:nvPr/>
        </p:nvSpPr>
        <p:spPr bwMode="auto">
          <a:xfrm>
            <a:off x="5191125" y="3913188"/>
            <a:ext cx="1708150" cy="528637"/>
          </a:xfrm>
          <a:prstGeom prst="ellipse">
            <a:avLst/>
          </a:prstGeom>
          <a:gradFill rotWithShape="1">
            <a:gsLst>
              <a:gs pos="0">
                <a:srgbClr val="FF9966"/>
              </a:gs>
              <a:gs pos="100000">
                <a:srgbClr val="76472F"/>
              </a:gs>
            </a:gsLst>
            <a:lin ang="5400000" scaled="1"/>
          </a:gradFill>
          <a:ln w="9525">
            <a:solidFill>
              <a:schemeClr val="tx1"/>
            </a:solidFill>
            <a:round/>
            <a:headEnd/>
            <a:tailEnd/>
          </a:ln>
        </p:spPr>
        <p:txBody>
          <a:bodyPr wrap="none" anchor="ctr"/>
          <a:lstStyle/>
          <a:p>
            <a:endParaRPr lang="en-US"/>
          </a:p>
        </p:txBody>
      </p:sp>
      <p:pic>
        <p:nvPicPr>
          <p:cNvPr id="14" name="Picture 14"/>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5177385" y="4045783"/>
            <a:ext cx="3876675" cy="1104900"/>
          </a:xfrm>
          <a:prstGeom prst="rect">
            <a:avLst/>
          </a:prstGeom>
          <a:ln>
            <a:noFill/>
          </a:ln>
          <a:effectLst>
            <a:outerShdw blurRad="292100" dist="139700" dir="2700000" algn="tl" rotWithShape="0">
              <a:srgbClr val="333333">
                <a:alpha val="65000"/>
              </a:srgbClr>
            </a:outerShdw>
          </a:effectLst>
        </p:spPr>
      </p:pic>
      <p:sp>
        <p:nvSpPr>
          <p:cNvPr id="147467" name="Oval 11"/>
          <p:cNvSpPr>
            <a:spLocks noChangeArrowheads="1"/>
          </p:cNvSpPr>
          <p:nvPr/>
        </p:nvSpPr>
        <p:spPr bwMode="auto">
          <a:xfrm>
            <a:off x="5194300" y="4652963"/>
            <a:ext cx="1708150" cy="528637"/>
          </a:xfrm>
          <a:prstGeom prst="ellipse">
            <a:avLst/>
          </a:prstGeom>
          <a:gradFill rotWithShape="1">
            <a:gsLst>
              <a:gs pos="0">
                <a:srgbClr val="FF9966"/>
              </a:gs>
              <a:gs pos="100000">
                <a:srgbClr val="76472F"/>
              </a:gs>
            </a:gsLst>
            <a:lin ang="5400000" scaled="1"/>
          </a:gradFill>
          <a:ln w="9525">
            <a:solidFill>
              <a:schemeClr val="tx1"/>
            </a:solidFill>
            <a:round/>
            <a:headEnd/>
            <a:tailEnd/>
          </a:ln>
        </p:spPr>
        <p:txBody>
          <a:bodyPr wrap="none" anchor="ctr"/>
          <a:lstStyle/>
          <a:p>
            <a:endParaRPr lang="en-US"/>
          </a:p>
        </p:txBody>
      </p:sp>
      <p:sp>
        <p:nvSpPr>
          <p:cNvPr id="147469" name="Text Box 13"/>
          <p:cNvSpPr txBox="1">
            <a:spLocks noChangeArrowheads="1"/>
          </p:cNvSpPr>
          <p:nvPr/>
        </p:nvSpPr>
        <p:spPr bwMode="auto">
          <a:xfrm>
            <a:off x="5875338" y="4675188"/>
            <a:ext cx="387350" cy="457200"/>
          </a:xfrm>
          <a:prstGeom prst="rect">
            <a:avLst/>
          </a:prstGeom>
          <a:noFill/>
          <a:ln w="9525">
            <a:noFill/>
            <a:miter lim="800000"/>
            <a:headEnd/>
            <a:tailEnd/>
          </a:ln>
        </p:spPr>
        <p:txBody>
          <a:bodyPr wrap="none">
            <a:spAutoFit/>
          </a:bodyPr>
          <a:lstStyle/>
          <a:p>
            <a:r>
              <a:rPr lang="en-US" i="1"/>
              <a:t>A</a:t>
            </a:r>
          </a:p>
        </p:txBody>
      </p:sp>
      <p:sp>
        <p:nvSpPr>
          <p:cNvPr id="147470" name="Line 14"/>
          <p:cNvSpPr>
            <a:spLocks noChangeShapeType="1"/>
          </p:cNvSpPr>
          <p:nvPr/>
        </p:nvSpPr>
        <p:spPr bwMode="auto">
          <a:xfrm flipV="1">
            <a:off x="5414963" y="4367213"/>
            <a:ext cx="0" cy="733425"/>
          </a:xfrm>
          <a:prstGeom prst="line">
            <a:avLst/>
          </a:prstGeom>
          <a:noFill/>
          <a:ln w="38100">
            <a:solidFill>
              <a:schemeClr val="accent2"/>
            </a:solidFill>
            <a:round/>
            <a:headEnd type="triangle" w="med" len="med"/>
            <a:tailEnd type="triangle" w="med" len="med"/>
          </a:ln>
        </p:spPr>
        <p:txBody>
          <a:bodyPr/>
          <a:lstStyle/>
          <a:p>
            <a:endParaRPr lang="en-US"/>
          </a:p>
        </p:txBody>
      </p:sp>
      <p:sp>
        <p:nvSpPr>
          <p:cNvPr id="147471" name="Text Box 15"/>
          <p:cNvSpPr txBox="1">
            <a:spLocks noChangeArrowheads="1"/>
          </p:cNvSpPr>
          <p:nvPr/>
        </p:nvSpPr>
        <p:spPr bwMode="auto">
          <a:xfrm>
            <a:off x="5030788" y="4421188"/>
            <a:ext cx="354012" cy="457200"/>
          </a:xfrm>
          <a:prstGeom prst="rect">
            <a:avLst/>
          </a:prstGeom>
          <a:noFill/>
          <a:ln w="9525">
            <a:noFill/>
            <a:miter lim="800000"/>
            <a:headEnd/>
            <a:tailEnd/>
          </a:ln>
        </p:spPr>
        <p:txBody>
          <a:bodyPr wrap="none">
            <a:spAutoFit/>
          </a:bodyPr>
          <a:lstStyle/>
          <a:p>
            <a:r>
              <a:rPr lang="en-US" i="1">
                <a:solidFill>
                  <a:schemeClr val="accent2"/>
                </a:solidFill>
              </a:rPr>
              <a:t>d</a:t>
            </a:r>
          </a:p>
        </p:txBody>
      </p:sp>
      <p:sp>
        <p:nvSpPr>
          <p:cNvPr id="17" name="Rectangle 118"/>
          <p:cNvSpPr txBox="1">
            <a:spLocks noChangeArrowheads="1"/>
          </p:cNvSpPr>
          <p:nvPr/>
        </p:nvSpPr>
        <p:spPr>
          <a:xfrm>
            <a:off x="685800" y="409575"/>
            <a:ext cx="7772400" cy="896938"/>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0" cap="none" spc="0" normalizeH="0" baseline="0" noProof="0">
                <a:ln>
                  <a:noFill/>
                </a:ln>
                <a:solidFill>
                  <a:schemeClr val="tx2"/>
                </a:solidFill>
                <a:effectLst/>
                <a:uLnTx/>
                <a:uFillTx/>
                <a:latin typeface="+mj-lt"/>
                <a:ea typeface="+mj-ea"/>
                <a:cs typeface="+mj-cs"/>
              </a:rPr>
              <a:t>Topic 11: Electromagnetic induction - AHL</a:t>
            </a:r>
            <a:br>
              <a:rPr kumimoji="0" lang="en-US" altLang="en-US" sz="2800" b="1" i="0" u="none" strike="noStrike" kern="0" cap="none" spc="0" normalizeH="0" baseline="0" noProof="0">
                <a:ln>
                  <a:noFill/>
                </a:ln>
                <a:solidFill>
                  <a:schemeClr val="tx2"/>
                </a:solidFill>
                <a:effectLst/>
                <a:uLnTx/>
                <a:uFillTx/>
                <a:latin typeface="+mj-lt"/>
                <a:ea typeface="+mj-ea"/>
                <a:cs typeface="+mj-cs"/>
              </a:rPr>
            </a:br>
            <a:r>
              <a:rPr kumimoji="0" lang="en-US" altLang="en-US" sz="2800" b="0" i="0" u="none" strike="noStrike" kern="0" cap="none" spc="0" normalizeH="0" baseline="0" noProof="0">
                <a:ln>
                  <a:noFill/>
                </a:ln>
                <a:solidFill>
                  <a:schemeClr val="tx1"/>
                </a:solidFill>
                <a:effectLst/>
                <a:uLnTx/>
                <a:uFillTx/>
                <a:latin typeface="+mj-lt"/>
                <a:ea typeface="+mj-ea"/>
                <a:cs typeface="+mj-cs"/>
              </a:rPr>
              <a:t>11.3 – Capacitance</a:t>
            </a:r>
            <a:endParaRPr kumimoji="0" lang="en-US" altLang="en-US" sz="2800" b="0" i="0" u="none" strike="noStrike" kern="0" cap="none" spc="0" normalizeH="0" baseline="0" noProof="0" dirty="0">
              <a:ln>
                <a:noFill/>
              </a:ln>
              <a:solidFill>
                <a:schemeClr val="tx1"/>
              </a:solidFill>
              <a:effectLst/>
              <a:uLnTx/>
              <a:uFillTx/>
              <a:latin typeface="+mj-lt"/>
              <a:ea typeface="+mj-ea"/>
              <a:cs typeface="+mj-cs"/>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3187">
                                            <p:txEl>
                                              <p:pRg st="1" end="1"/>
                                            </p:txEl>
                                          </p:spTgt>
                                        </p:tgtEl>
                                        <p:attrNameLst>
                                          <p:attrName>style.visibility</p:attrName>
                                        </p:attrNameLst>
                                      </p:cBhvr>
                                      <p:to>
                                        <p:strVal val="visible"/>
                                      </p:to>
                                    </p:set>
                                    <p:anim calcmode="lin" valueType="num">
                                      <p:cBhvr additive="base">
                                        <p:cTn id="7" dur="500" fill="hold"/>
                                        <p:tgtEl>
                                          <p:spTgt spid="93187">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318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3187">
                                            <p:txEl>
                                              <p:pRg st="2" end="2"/>
                                            </p:txEl>
                                          </p:spTgt>
                                        </p:tgtEl>
                                        <p:attrNameLst>
                                          <p:attrName>style.visibility</p:attrName>
                                        </p:attrNameLst>
                                      </p:cBhvr>
                                      <p:to>
                                        <p:strVal val="visible"/>
                                      </p:to>
                                    </p:set>
                                    <p:anim calcmode="lin" valueType="num">
                                      <p:cBhvr additive="base">
                                        <p:cTn id="13" dur="500" fill="hold"/>
                                        <p:tgtEl>
                                          <p:spTgt spid="93187">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3187">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par>
                                <p:cTn id="15" presetID="53" presetClass="entr" presetSubtype="0"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47467"/>
                                        </p:tgtEl>
                                        <p:attrNameLst>
                                          <p:attrName>style.visibility</p:attrName>
                                        </p:attrNameLst>
                                      </p:cBhvr>
                                      <p:to>
                                        <p:strVal val="visible"/>
                                      </p:to>
                                    </p:set>
                                    <p:animEffect transition="in" filter="fade">
                                      <p:cBhvr>
                                        <p:cTn id="24" dur="1000"/>
                                        <p:tgtEl>
                                          <p:spTgt spid="147467"/>
                                        </p:tgtEl>
                                      </p:cBhvr>
                                    </p:animEffect>
                                  </p:childTnLst>
                                  <p:subTnLst>
                                    <p:audio>
                                      <p:cMediaNode>
                                        <p:cTn display="0" masterRel="sameClick">
                                          <p:stCondLst>
                                            <p:cond evt="begin" delay="0">
                                              <p:tn val="22"/>
                                            </p:cond>
                                          </p:stCondLst>
                                          <p:endCondLst>
                                            <p:cond evt="onStopAudio" delay="0">
                                              <p:tgtEl>
                                                <p:sldTgt/>
                                              </p:tgtEl>
                                            </p:cond>
                                          </p:endCondLst>
                                        </p:cTn>
                                        <p:tgtEl>
                                          <p:sndTgt r:embed="rId5" name="cashreg.wav"/>
                                        </p:tgtEl>
                                      </p:cMediaNode>
                                    </p:audio>
                                  </p:sub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47468"/>
                                        </p:tgtEl>
                                        <p:attrNameLst>
                                          <p:attrName>style.visibility</p:attrName>
                                        </p:attrNameLst>
                                      </p:cBhvr>
                                      <p:to>
                                        <p:strVal val="visible"/>
                                      </p:to>
                                    </p:set>
                                    <p:animEffect transition="in" filter="fade">
                                      <p:cBhvr>
                                        <p:cTn id="29" dur="1000"/>
                                        <p:tgtEl>
                                          <p:spTgt spid="147468"/>
                                        </p:tgtEl>
                                      </p:cBhvr>
                                    </p:animEffect>
                                  </p:childTnLst>
                                  <p:subTnLst>
                                    <p:audio>
                                      <p:cMediaNode>
                                        <p:cTn display="0" masterRel="sameClick">
                                          <p:stCondLst>
                                            <p:cond evt="begin" delay="0">
                                              <p:tn val="27"/>
                                            </p:cond>
                                          </p:stCondLst>
                                          <p:endCondLst>
                                            <p:cond evt="onStopAudio" delay="0">
                                              <p:tgtEl>
                                                <p:sldTgt/>
                                              </p:tgtEl>
                                            </p:cond>
                                          </p:endCondLst>
                                        </p:cTn>
                                        <p:tgtEl>
                                          <p:sndTgt r:embed="rId5" name="cashreg.wav"/>
                                        </p:tgtEl>
                                      </p:cMediaNode>
                                    </p:audio>
                                  </p:subTnLst>
                                </p:cTn>
                              </p:par>
                            </p:childTnLst>
                          </p:cTn>
                        </p:par>
                      </p:childTnLst>
                    </p:cTn>
                  </p:par>
                  <p:par>
                    <p:cTn id="30" fill="hold">
                      <p:stCondLst>
                        <p:cond delay="indefinite"/>
                      </p:stCondLst>
                      <p:childTnLst>
                        <p:par>
                          <p:cTn id="31" fill="hold">
                            <p:stCondLst>
                              <p:cond delay="0"/>
                            </p:stCondLst>
                            <p:childTnLst>
                              <p:par>
                                <p:cTn id="32" presetID="2" presetClass="entr" presetSubtype="2" fill="hold" nodeType="clickEffect">
                                  <p:stCondLst>
                                    <p:cond delay="0"/>
                                  </p:stCondLst>
                                  <p:childTnLst>
                                    <p:set>
                                      <p:cBhvr>
                                        <p:cTn id="33" dur="1" fill="hold">
                                          <p:stCondLst>
                                            <p:cond delay="0"/>
                                          </p:stCondLst>
                                        </p:cTn>
                                        <p:tgtEl>
                                          <p:spTgt spid="93187">
                                            <p:txEl>
                                              <p:pRg st="3" end="3"/>
                                            </p:txEl>
                                          </p:spTgt>
                                        </p:tgtEl>
                                        <p:attrNameLst>
                                          <p:attrName>style.visibility</p:attrName>
                                        </p:attrNameLst>
                                      </p:cBhvr>
                                      <p:to>
                                        <p:strVal val="visible"/>
                                      </p:to>
                                    </p:set>
                                    <p:anim calcmode="lin" valueType="num">
                                      <p:cBhvr additive="base">
                                        <p:cTn id="34" dur="500" fill="hold"/>
                                        <p:tgtEl>
                                          <p:spTgt spid="93187">
                                            <p:txEl>
                                              <p:pRg st="3" end="3"/>
                                            </p:txEl>
                                          </p:spTgt>
                                        </p:tgtEl>
                                        <p:attrNameLst>
                                          <p:attrName>ppt_x</p:attrName>
                                        </p:attrNameLst>
                                      </p:cBhvr>
                                      <p:tavLst>
                                        <p:tav tm="0">
                                          <p:val>
                                            <p:strVal val="1+#ppt_w/2"/>
                                          </p:val>
                                        </p:tav>
                                        <p:tav tm="100000">
                                          <p:val>
                                            <p:strVal val="#ppt_x"/>
                                          </p:val>
                                        </p:tav>
                                      </p:tavLst>
                                    </p:anim>
                                    <p:anim calcmode="lin" valueType="num">
                                      <p:cBhvr additive="base">
                                        <p:cTn id="35" dur="500" fill="hold"/>
                                        <p:tgtEl>
                                          <p:spTgt spid="93187">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2"/>
                                            </p:cond>
                                          </p:stCondLst>
                                          <p:endCondLst>
                                            <p:cond evt="onStopAudio" delay="0">
                                              <p:tgtEl>
                                                <p:sldTgt/>
                                              </p:tgtEl>
                                            </p:cond>
                                          </p:endCondLst>
                                        </p:cTn>
                                        <p:tgtEl>
                                          <p:sndTgt r:embed="rId4" name="arrow.wav"/>
                                        </p:tgtEl>
                                      </p:cMediaNode>
                                    </p:audio>
                                  </p:sub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93187">
                                            <p:txEl>
                                              <p:pRg st="4" end="4"/>
                                            </p:txEl>
                                          </p:spTgt>
                                        </p:tgtEl>
                                        <p:attrNameLst>
                                          <p:attrName>style.visibility</p:attrName>
                                        </p:attrNameLst>
                                      </p:cBhvr>
                                      <p:to>
                                        <p:strVal val="visible"/>
                                      </p:to>
                                    </p:set>
                                    <p:anim calcmode="lin" valueType="num">
                                      <p:cBhvr additive="base">
                                        <p:cTn id="40" dur="500" fill="hold"/>
                                        <p:tgtEl>
                                          <p:spTgt spid="93187">
                                            <p:txEl>
                                              <p:pRg st="4" end="4"/>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93187">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8"/>
                                            </p:cond>
                                          </p:stCondLst>
                                          <p:endCondLst>
                                            <p:cond evt="onStopAudio" delay="0">
                                              <p:tgtEl>
                                                <p:sldTgt/>
                                              </p:tgtEl>
                                            </p:cond>
                                          </p:endCondLst>
                                        </p:cTn>
                                        <p:tgtEl>
                                          <p:sndTgt r:embed="rId4" name="arrow.wav"/>
                                        </p:tgtEl>
                                      </p:cMediaNode>
                                    </p:audio>
                                  </p:sub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147469"/>
                                        </p:tgtEl>
                                        <p:attrNameLst>
                                          <p:attrName>style.visibility</p:attrName>
                                        </p:attrNameLst>
                                      </p:cBhvr>
                                      <p:to>
                                        <p:strVal val="visible"/>
                                      </p:to>
                                    </p:set>
                                    <p:animEffect transition="in" filter="fade">
                                      <p:cBhvr>
                                        <p:cTn id="46" dur="1000"/>
                                        <p:tgtEl>
                                          <p:spTgt spid="147469"/>
                                        </p:tgtEl>
                                      </p:cBhvr>
                                    </p:animEffect>
                                  </p:childTnLst>
                                  <p:subTnLst>
                                    <p:audio>
                                      <p:cMediaNode>
                                        <p:cTn display="0" masterRel="sameClick">
                                          <p:stCondLst>
                                            <p:cond evt="begin" delay="0">
                                              <p:tn val="44"/>
                                            </p:cond>
                                          </p:stCondLst>
                                          <p:endCondLst>
                                            <p:cond evt="onStopAudio" delay="0">
                                              <p:tgtEl>
                                                <p:sldTgt/>
                                              </p:tgtEl>
                                            </p:cond>
                                          </p:endCondLst>
                                        </p:cTn>
                                        <p:tgtEl>
                                          <p:sndTgt r:embed="rId5" name="cashreg.wav"/>
                                        </p:tgtEl>
                                      </p:cMediaNode>
                                    </p:audio>
                                  </p:sub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93187">
                                            <p:txEl>
                                              <p:pRg st="5" end="5"/>
                                            </p:txEl>
                                          </p:spTgt>
                                        </p:tgtEl>
                                        <p:attrNameLst>
                                          <p:attrName>style.visibility</p:attrName>
                                        </p:attrNameLst>
                                      </p:cBhvr>
                                      <p:to>
                                        <p:strVal val="visible"/>
                                      </p:to>
                                    </p:set>
                                    <p:anim calcmode="lin" valueType="num">
                                      <p:cBhvr additive="base">
                                        <p:cTn id="51" dur="500" fill="hold"/>
                                        <p:tgtEl>
                                          <p:spTgt spid="93187">
                                            <p:txEl>
                                              <p:pRg st="5" end="5"/>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93187">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9"/>
                                            </p:cond>
                                          </p:stCondLst>
                                          <p:endCondLst>
                                            <p:cond evt="onStopAudio" delay="0">
                                              <p:tgtEl>
                                                <p:sldTgt/>
                                              </p:tgtEl>
                                            </p:cond>
                                          </p:endCondLst>
                                        </p:cTn>
                                        <p:tgtEl>
                                          <p:sndTgt r:embed="rId4" name="arrow.wav"/>
                                        </p:tgtEl>
                                      </p:cMediaNode>
                                    </p:audio>
                                  </p:subTnLst>
                                </p:cTn>
                              </p:par>
                            </p:childTnLst>
                          </p:cTn>
                        </p:par>
                      </p:childTnLst>
                    </p:cTn>
                  </p:par>
                  <p:par>
                    <p:cTn id="53" fill="hold">
                      <p:stCondLst>
                        <p:cond delay="indefinite"/>
                      </p:stCondLst>
                      <p:childTnLst>
                        <p:par>
                          <p:cTn id="54" fill="hold">
                            <p:stCondLst>
                              <p:cond delay="0"/>
                            </p:stCondLst>
                            <p:childTnLst>
                              <p:par>
                                <p:cTn id="55" presetID="53" presetClass="entr" presetSubtype="0" fill="hold" grpId="0" nodeType="clickEffect">
                                  <p:stCondLst>
                                    <p:cond delay="0"/>
                                  </p:stCondLst>
                                  <p:childTnLst>
                                    <p:set>
                                      <p:cBhvr>
                                        <p:cTn id="56" dur="1" fill="hold">
                                          <p:stCondLst>
                                            <p:cond delay="0"/>
                                          </p:stCondLst>
                                        </p:cTn>
                                        <p:tgtEl>
                                          <p:spTgt spid="147470"/>
                                        </p:tgtEl>
                                        <p:attrNameLst>
                                          <p:attrName>style.visibility</p:attrName>
                                        </p:attrNameLst>
                                      </p:cBhvr>
                                      <p:to>
                                        <p:strVal val="visible"/>
                                      </p:to>
                                    </p:set>
                                    <p:anim calcmode="lin" valueType="num">
                                      <p:cBhvr>
                                        <p:cTn id="57" dur="500" fill="hold"/>
                                        <p:tgtEl>
                                          <p:spTgt spid="147470"/>
                                        </p:tgtEl>
                                        <p:attrNameLst>
                                          <p:attrName>ppt_w</p:attrName>
                                        </p:attrNameLst>
                                      </p:cBhvr>
                                      <p:tavLst>
                                        <p:tav tm="0">
                                          <p:val>
                                            <p:fltVal val="0"/>
                                          </p:val>
                                        </p:tav>
                                        <p:tav tm="100000">
                                          <p:val>
                                            <p:strVal val="#ppt_w"/>
                                          </p:val>
                                        </p:tav>
                                      </p:tavLst>
                                    </p:anim>
                                    <p:anim calcmode="lin" valueType="num">
                                      <p:cBhvr>
                                        <p:cTn id="58" dur="500" fill="hold"/>
                                        <p:tgtEl>
                                          <p:spTgt spid="147470"/>
                                        </p:tgtEl>
                                        <p:attrNameLst>
                                          <p:attrName>ppt_h</p:attrName>
                                        </p:attrNameLst>
                                      </p:cBhvr>
                                      <p:tavLst>
                                        <p:tav tm="0">
                                          <p:val>
                                            <p:fltVal val="0"/>
                                          </p:val>
                                        </p:tav>
                                        <p:tav tm="100000">
                                          <p:val>
                                            <p:strVal val="#ppt_h"/>
                                          </p:val>
                                        </p:tav>
                                      </p:tavLst>
                                    </p:anim>
                                    <p:animEffect transition="in" filter="fade">
                                      <p:cBhvr>
                                        <p:cTn id="59" dur="500"/>
                                        <p:tgtEl>
                                          <p:spTgt spid="147470"/>
                                        </p:tgtEl>
                                      </p:cBhvr>
                                    </p:animEffect>
                                  </p:childTnLst>
                                  <p:subTnLst>
                                    <p:audio>
                                      <p:cMediaNode>
                                        <p:cTn display="0" masterRel="sameClick">
                                          <p:stCondLst>
                                            <p:cond evt="begin" delay="0">
                                              <p:tn val="55"/>
                                            </p:cond>
                                          </p:stCondLst>
                                          <p:endCondLst>
                                            <p:cond evt="onStopAudio" delay="0">
                                              <p:tgtEl>
                                                <p:sldTgt/>
                                              </p:tgtEl>
                                            </p:cond>
                                          </p:endCondLst>
                                        </p:cTn>
                                        <p:tgtEl>
                                          <p:sndTgt r:embed="rId5" name="cashreg.wav"/>
                                        </p:tgtEl>
                                      </p:cMediaNode>
                                    </p:audio>
                                  </p:subTnLst>
                                </p:cTn>
                              </p:par>
                              <p:par>
                                <p:cTn id="60" presetID="53" presetClass="entr" presetSubtype="0" fill="hold" grpId="0" nodeType="withEffect">
                                  <p:stCondLst>
                                    <p:cond delay="0"/>
                                  </p:stCondLst>
                                  <p:childTnLst>
                                    <p:set>
                                      <p:cBhvr>
                                        <p:cTn id="61" dur="1" fill="hold">
                                          <p:stCondLst>
                                            <p:cond delay="0"/>
                                          </p:stCondLst>
                                        </p:cTn>
                                        <p:tgtEl>
                                          <p:spTgt spid="147471"/>
                                        </p:tgtEl>
                                        <p:attrNameLst>
                                          <p:attrName>style.visibility</p:attrName>
                                        </p:attrNameLst>
                                      </p:cBhvr>
                                      <p:to>
                                        <p:strVal val="visible"/>
                                      </p:to>
                                    </p:set>
                                    <p:anim calcmode="lin" valueType="num">
                                      <p:cBhvr>
                                        <p:cTn id="62" dur="500" fill="hold"/>
                                        <p:tgtEl>
                                          <p:spTgt spid="147471"/>
                                        </p:tgtEl>
                                        <p:attrNameLst>
                                          <p:attrName>ppt_w</p:attrName>
                                        </p:attrNameLst>
                                      </p:cBhvr>
                                      <p:tavLst>
                                        <p:tav tm="0">
                                          <p:val>
                                            <p:fltVal val="0"/>
                                          </p:val>
                                        </p:tav>
                                        <p:tav tm="100000">
                                          <p:val>
                                            <p:strVal val="#ppt_w"/>
                                          </p:val>
                                        </p:tav>
                                      </p:tavLst>
                                    </p:anim>
                                    <p:anim calcmode="lin" valueType="num">
                                      <p:cBhvr>
                                        <p:cTn id="63" dur="500" fill="hold"/>
                                        <p:tgtEl>
                                          <p:spTgt spid="147471"/>
                                        </p:tgtEl>
                                        <p:attrNameLst>
                                          <p:attrName>ppt_h</p:attrName>
                                        </p:attrNameLst>
                                      </p:cBhvr>
                                      <p:tavLst>
                                        <p:tav tm="0">
                                          <p:val>
                                            <p:fltVal val="0"/>
                                          </p:val>
                                        </p:tav>
                                        <p:tav tm="100000">
                                          <p:val>
                                            <p:strVal val="#ppt_h"/>
                                          </p:val>
                                        </p:tav>
                                      </p:tavLst>
                                    </p:anim>
                                    <p:animEffect transition="in" filter="fade">
                                      <p:cBhvr>
                                        <p:cTn id="64" dur="500"/>
                                        <p:tgtEl>
                                          <p:spTgt spid="1474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468" grpId="0" animBg="1"/>
      <p:bldP spid="147467" grpId="0" animBg="1"/>
      <p:bldP spid="147469" grpId="0"/>
      <p:bldP spid="147470" grpId="0" animBg="1"/>
      <p:bldP spid="14747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93187" name="Rectangle 3"/>
              <p:cNvSpPr>
                <a:spLocks noChangeArrowheads="1"/>
              </p:cNvSpPr>
              <p:nvPr/>
            </p:nvSpPr>
            <p:spPr bwMode="auto">
              <a:xfrm>
                <a:off x="685800" y="1339850"/>
                <a:ext cx="7772400" cy="5518150"/>
              </a:xfrm>
              <a:prstGeom prst="rect">
                <a:avLst/>
              </a:prstGeom>
              <a:solidFill>
                <a:srgbClr val="EAEAEA"/>
              </a:solidFill>
              <a:ln w="9525">
                <a:noFill/>
                <a:miter lim="800000"/>
                <a:headEnd/>
                <a:tailEnd/>
              </a:ln>
            </p:spPr>
            <p:txBody>
              <a:bodyPr/>
              <a:lstStyle/>
              <a:p>
                <a:r>
                  <a:rPr lang="en-US" altLang="en-US" i="1" dirty="0" smtClean="0">
                    <a:solidFill>
                      <a:schemeClr val="accent2"/>
                    </a:solidFill>
                  </a:rPr>
                  <a:t>Dielectric materials</a:t>
                </a:r>
              </a:p>
              <a:p>
                <a:r>
                  <a:rPr lang="en-US" dirty="0">
                    <a:sym typeface="Symbol" pitchFamily="18" charset="2"/>
                  </a:rPr>
                  <a:t>Because the attractive force between charges is, by Coulomb’s law, </a:t>
                </a:r>
                <a14:m>
                  <m:oMath xmlns:m="http://schemas.openxmlformats.org/officeDocument/2006/math">
                    <m:r>
                      <a:rPr lang="en-US" sz="1600" i="1" dirty="0" smtClean="0">
                        <a:latin typeface="Cambria Math" panose="02040503050406030204" pitchFamily="18" charset="0"/>
                        <a:sym typeface="Symbol" pitchFamily="18" charset="2"/>
                      </a:rPr>
                      <m:t>𝐹</m:t>
                    </m:r>
                    <m:r>
                      <a:rPr lang="en-US" sz="1600" i="1" dirty="0" smtClean="0">
                        <a:latin typeface="Cambria Math" panose="02040503050406030204" pitchFamily="18" charset="0"/>
                        <a:sym typeface="Symbol" pitchFamily="18" charset="2"/>
                      </a:rPr>
                      <m:t>=</m:t>
                    </m:r>
                    <m:f>
                      <m:fPr>
                        <m:ctrlPr>
                          <a:rPr lang="en-US" sz="1600" i="1" dirty="0">
                            <a:latin typeface="Cambria Math" panose="02040503050406030204" pitchFamily="18" charset="0"/>
                            <a:sym typeface="Symbol" pitchFamily="18" charset="2"/>
                          </a:rPr>
                        </m:ctrlPr>
                      </m:fPr>
                      <m:num>
                        <m:r>
                          <a:rPr lang="en-US" sz="1600" i="1" dirty="0" smtClean="0">
                            <a:latin typeface="Cambria Math" panose="02040503050406030204" pitchFamily="18" charset="0"/>
                            <a:sym typeface="Symbol" pitchFamily="18" charset="2"/>
                          </a:rPr>
                          <m:t>𝑘</m:t>
                        </m:r>
                        <m:sSub>
                          <m:sSubPr>
                            <m:ctrlPr>
                              <a:rPr lang="en-US" sz="1600" i="1" dirty="0" smtClean="0">
                                <a:latin typeface="Cambria Math" panose="02040503050406030204" pitchFamily="18" charset="0"/>
                                <a:sym typeface="Symbol" pitchFamily="18" charset="2"/>
                              </a:rPr>
                            </m:ctrlPr>
                          </m:sSubPr>
                          <m:e>
                            <m:r>
                              <a:rPr lang="en-US" sz="1600" b="0" i="1" dirty="0" smtClean="0">
                                <a:latin typeface="Cambria Math" panose="02040503050406030204" pitchFamily="18" charset="0"/>
                                <a:sym typeface="Symbol" pitchFamily="18" charset="2"/>
                              </a:rPr>
                              <m:t>𝑞</m:t>
                            </m:r>
                          </m:e>
                          <m:sub>
                            <m:r>
                              <a:rPr lang="en-US" sz="1600" b="0" i="1" dirty="0" smtClean="0">
                                <a:latin typeface="Cambria Math" panose="02040503050406030204" pitchFamily="18" charset="0"/>
                                <a:sym typeface="Symbol" pitchFamily="18" charset="2"/>
                              </a:rPr>
                              <m:t>1</m:t>
                            </m:r>
                          </m:sub>
                        </m:sSub>
                        <m:sSub>
                          <m:sSubPr>
                            <m:ctrlPr>
                              <a:rPr lang="en-US" sz="1600" i="1" dirty="0" smtClean="0">
                                <a:latin typeface="Cambria Math" panose="02040503050406030204" pitchFamily="18" charset="0"/>
                                <a:sym typeface="Symbol" pitchFamily="18" charset="2"/>
                              </a:rPr>
                            </m:ctrlPr>
                          </m:sSubPr>
                          <m:e>
                            <m:r>
                              <a:rPr lang="en-US" sz="1600" b="0" i="1" dirty="0" smtClean="0">
                                <a:latin typeface="Cambria Math" panose="02040503050406030204" pitchFamily="18" charset="0"/>
                                <a:sym typeface="Symbol" pitchFamily="18" charset="2"/>
                              </a:rPr>
                              <m:t>𝑞</m:t>
                            </m:r>
                          </m:e>
                          <m:sub>
                            <m:r>
                              <a:rPr lang="en-US" sz="1600" b="0" i="1" dirty="0" smtClean="0">
                                <a:latin typeface="Cambria Math" panose="02040503050406030204" pitchFamily="18" charset="0"/>
                                <a:sym typeface="Symbol" pitchFamily="18" charset="2"/>
                              </a:rPr>
                              <m:t>2</m:t>
                            </m:r>
                          </m:sub>
                        </m:sSub>
                      </m:num>
                      <m:den>
                        <m:sSup>
                          <m:sSupPr>
                            <m:ctrlPr>
                              <a:rPr lang="en-US" sz="1600" i="1" dirty="0" smtClean="0">
                                <a:latin typeface="Cambria Math" panose="02040503050406030204" pitchFamily="18" charset="0"/>
                                <a:sym typeface="Symbol" pitchFamily="18" charset="2"/>
                              </a:rPr>
                            </m:ctrlPr>
                          </m:sSupPr>
                          <m:e>
                            <m:r>
                              <a:rPr lang="en-US" sz="1600" b="0" i="1" dirty="0" smtClean="0">
                                <a:latin typeface="Cambria Math" panose="02040503050406030204" pitchFamily="18" charset="0"/>
                                <a:sym typeface="Symbol" pitchFamily="18" charset="2"/>
                              </a:rPr>
                              <m:t>𝑑</m:t>
                            </m:r>
                          </m:e>
                          <m:sup>
                            <m:r>
                              <a:rPr lang="en-US" sz="1600" b="0" i="1" dirty="0" smtClean="0">
                                <a:latin typeface="Cambria Math" panose="02040503050406030204" pitchFamily="18" charset="0"/>
                                <a:sym typeface="Symbol" pitchFamily="18" charset="2"/>
                              </a:rPr>
                              <m:t>2</m:t>
                            </m:r>
                          </m:sup>
                        </m:sSup>
                      </m:den>
                    </m:f>
                  </m:oMath>
                </a14:m>
                <a:r>
                  <a:rPr lang="en-US" dirty="0">
                    <a:sym typeface="Symbol" pitchFamily="18" charset="2"/>
                  </a:rPr>
                  <a:t>, we see that it grows </a:t>
                </a:r>
                <a:r>
                  <a:rPr lang="en-US" dirty="0" err="1" smtClean="0">
                    <a:sym typeface="Symbol" pitchFamily="18" charset="2"/>
                  </a:rPr>
                  <a:t>quadratically</a:t>
                </a:r>
                <a:r>
                  <a:rPr lang="en-US" dirty="0" smtClean="0">
                    <a:sym typeface="Symbol" pitchFamily="18" charset="2"/>
                  </a:rPr>
                  <a:t> </a:t>
                </a:r>
                <a:r>
                  <a:rPr lang="en-US" dirty="0">
                    <a:sym typeface="Symbol" pitchFamily="18" charset="2"/>
                  </a:rPr>
                  <a:t>with decreasing plate separation </a:t>
                </a:r>
                <a:r>
                  <a:rPr lang="en-US" i="1" dirty="0">
                    <a:sym typeface="Symbol" pitchFamily="18" charset="2"/>
                  </a:rPr>
                  <a:t>d</a:t>
                </a:r>
                <a:r>
                  <a:rPr lang="en-US" dirty="0">
                    <a:sym typeface="Symbol" pitchFamily="18" charset="2"/>
                  </a:rPr>
                  <a:t>.</a:t>
                </a:r>
                <a:endParaRPr lang="en-US" altLang="en-US" dirty="0">
                  <a:solidFill>
                    <a:srgbClr val="000000"/>
                  </a:solidFill>
                </a:endParaRPr>
              </a:p>
              <a:p>
                <a:r>
                  <a:rPr lang="en-US" dirty="0">
                    <a:sym typeface="Symbol" pitchFamily="18" charset="2"/>
                  </a:rPr>
                  <a:t></a:t>
                </a:r>
                <a:r>
                  <a:rPr lang="en-US" dirty="0">
                    <a:solidFill>
                      <a:srgbClr val="000000"/>
                    </a:solidFill>
                  </a:rPr>
                  <a:t>Charge leakage can occur through air or vacuum. So what manufacturers do is they place a non-conductive material called a </a:t>
                </a:r>
                <a:r>
                  <a:rPr lang="en-US" b="1" dirty="0">
                    <a:solidFill>
                      <a:srgbClr val="000000"/>
                    </a:solidFill>
                  </a:rPr>
                  <a:t>dielectric</a:t>
                </a:r>
                <a:r>
                  <a:rPr lang="en-US" dirty="0">
                    <a:solidFill>
                      <a:srgbClr val="000000"/>
                    </a:solidFill>
                  </a:rPr>
                  <a:t>                                         between the plates. This will                                            both reduce arcing and the                                           electric force, increasing the                                       capacity of the capacitor.</a:t>
                </a:r>
              </a:p>
              <a:p>
                <a:endParaRPr lang="en-US" altLang="en-US" dirty="0">
                  <a:solidFill>
                    <a:srgbClr val="000000"/>
                  </a:solidFill>
                </a:endParaRPr>
              </a:p>
              <a:p>
                <a:pPr>
                  <a:lnSpc>
                    <a:spcPct val="90000"/>
                  </a:lnSpc>
                  <a:spcBef>
                    <a:spcPct val="25000"/>
                  </a:spcBef>
                </a:pPr>
                <a:r>
                  <a:rPr lang="en-US" dirty="0">
                    <a:sym typeface="Symbol" pitchFamily="18" charset="2"/>
                  </a:rPr>
                  <a:t></a:t>
                </a:r>
                <a:r>
                  <a:rPr lang="en-US" dirty="0">
                    <a:solidFill>
                      <a:srgbClr val="000000"/>
                    </a:solidFill>
                  </a:rPr>
                  <a:t>The epsilon </a:t>
                </a:r>
                <a:r>
                  <a:rPr lang="en-US" dirty="0">
                    <a:solidFill>
                      <a:srgbClr val="000000"/>
                    </a:solidFill>
                    <a:sym typeface="Symbol" pitchFamily="18" charset="2"/>
                  </a:rPr>
                  <a:t> is the </a:t>
                </a:r>
                <a:r>
                  <a:rPr lang="en-US" b="1" dirty="0">
                    <a:solidFill>
                      <a:srgbClr val="000000"/>
                    </a:solidFill>
                    <a:sym typeface="Symbol" pitchFamily="18" charset="2"/>
                  </a:rPr>
                  <a:t>permittivity</a:t>
                </a:r>
                <a:r>
                  <a:rPr lang="en-US" dirty="0">
                    <a:solidFill>
                      <a:srgbClr val="000000"/>
                    </a:solidFill>
                    <a:sym typeface="Symbol" pitchFamily="18" charset="2"/>
                  </a:rPr>
                  <a:t> of the dielectric. Recall that the permittivity of free space (and air) is            </a:t>
                </a:r>
                <a:r>
                  <a:rPr lang="en-US" baseline="-25000" dirty="0">
                    <a:solidFill>
                      <a:srgbClr val="000000"/>
                    </a:solidFill>
                    <a:sym typeface="Symbol" pitchFamily="18" charset="2"/>
                  </a:rPr>
                  <a:t>0</a:t>
                </a:r>
                <a:r>
                  <a:rPr lang="en-US" dirty="0">
                    <a:solidFill>
                      <a:srgbClr val="000000"/>
                    </a:solidFill>
                    <a:sym typeface="Symbol" pitchFamily="18" charset="2"/>
                  </a:rPr>
                  <a:t> = 8.8510</a:t>
                </a:r>
                <a:r>
                  <a:rPr lang="en-US" baseline="30000" dirty="0">
                    <a:solidFill>
                      <a:srgbClr val="000000"/>
                    </a:solidFill>
                    <a:sym typeface="Symbol" pitchFamily="18" charset="2"/>
                  </a:rPr>
                  <a:t>-12</a:t>
                </a:r>
                <a:r>
                  <a:rPr lang="en-US" dirty="0">
                    <a:solidFill>
                      <a:srgbClr val="000000"/>
                    </a:solidFill>
                    <a:sym typeface="Symbol" pitchFamily="18" charset="2"/>
                  </a:rPr>
                  <a:t> F m</a:t>
                </a:r>
                <a:r>
                  <a:rPr lang="en-US" baseline="30000" dirty="0">
                    <a:solidFill>
                      <a:srgbClr val="000000"/>
                    </a:solidFill>
                    <a:sym typeface="Symbol" pitchFamily="18" charset="2"/>
                  </a:rPr>
                  <a:t>-1</a:t>
                </a:r>
                <a:r>
                  <a:rPr lang="en-US" dirty="0">
                    <a:solidFill>
                      <a:srgbClr val="000000"/>
                    </a:solidFill>
                    <a:sym typeface="Symbol" pitchFamily="18" charset="2"/>
                  </a:rPr>
                  <a:t>.</a:t>
                </a:r>
                <a:endParaRPr lang="en-US" altLang="en-US" dirty="0">
                  <a:solidFill>
                    <a:srgbClr val="000000"/>
                  </a:solidFill>
                  <a:sym typeface="Symbol" pitchFamily="18" charset="2"/>
                </a:endParaRPr>
              </a:p>
            </p:txBody>
          </p:sp>
        </mc:Choice>
        <mc:Fallback>
          <p:sp>
            <p:nvSpPr>
              <p:cNvPr id="93187" name="Rectangle 3"/>
              <p:cNvSpPr>
                <a:spLocks noRot="1" noChangeAspect="1" noMove="1" noResize="1" noEditPoints="1" noAdjustHandles="1" noChangeArrowheads="1" noChangeShapeType="1" noTextEdit="1"/>
              </p:cNvSpPr>
              <p:nvPr/>
            </p:nvSpPr>
            <p:spPr bwMode="auto">
              <a:xfrm>
                <a:off x="685800" y="1339850"/>
                <a:ext cx="7772400" cy="5518150"/>
              </a:xfrm>
              <a:prstGeom prst="rect">
                <a:avLst/>
              </a:prstGeom>
              <a:blipFill>
                <a:blip r:embed="rId7"/>
                <a:stretch>
                  <a:fillRect l="-1255" t="-773" r="-4784" b="-3425"/>
                </a:stretch>
              </a:blipFill>
              <a:ln w="9525">
                <a:noFill/>
                <a:miter lim="800000"/>
                <a:headEnd/>
                <a:tailEnd/>
              </a:ln>
            </p:spPr>
            <p:txBody>
              <a:bodyPr/>
              <a:lstStyle/>
              <a:p>
                <a:r>
                  <a:rPr lang="en-US">
                    <a:noFill/>
                  </a:rPr>
                  <a:t> </a:t>
                </a:r>
              </a:p>
            </p:txBody>
          </p:sp>
        </mc:Fallback>
      </mc:AlternateContent>
      <p:pic>
        <p:nvPicPr>
          <p:cNvPr id="18453" name="Picture 21"/>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5142484" y="4572081"/>
            <a:ext cx="3895725" cy="561975"/>
          </a:xfrm>
          <a:prstGeom prst="rect">
            <a:avLst/>
          </a:prstGeom>
          <a:ln>
            <a:noFill/>
          </a:ln>
          <a:effectLst>
            <a:outerShdw blurRad="292100" dist="139700" dir="2700000" algn="tl" rotWithShape="0">
              <a:srgbClr val="333333">
                <a:alpha val="65000"/>
              </a:srgbClr>
            </a:outerShdw>
          </a:effectLst>
        </p:spPr>
      </p:pic>
      <p:sp>
        <p:nvSpPr>
          <p:cNvPr id="149518" name="Rectangle 14"/>
          <p:cNvSpPr>
            <a:spLocks noChangeArrowheads="1"/>
          </p:cNvSpPr>
          <p:nvPr/>
        </p:nvSpPr>
        <p:spPr bwMode="auto">
          <a:xfrm>
            <a:off x="5284788" y="4298950"/>
            <a:ext cx="1408112" cy="757238"/>
          </a:xfrm>
          <a:prstGeom prst="rect">
            <a:avLst/>
          </a:prstGeom>
          <a:solidFill>
            <a:schemeClr val="accent1"/>
          </a:solidFill>
          <a:ln w="9525">
            <a:miter lim="800000"/>
            <a:headEnd/>
            <a:tailEnd/>
          </a:ln>
          <a:scene3d>
            <a:camera prst="legacyObliqueTopRight"/>
            <a:lightRig rig="legacyFlat3" dir="b"/>
          </a:scene3d>
          <a:sp3d extrusionH="430200" prstMaterial="legacyMatte">
            <a:bevelT w="13500" h="13500" prst="angle"/>
            <a:bevelB w="13500" h="13500" prst="angle"/>
            <a:extrusionClr>
              <a:schemeClr val="accent1"/>
            </a:extrusionClr>
          </a:sp3d>
        </p:spPr>
        <p:txBody>
          <a:bodyPr wrap="none" anchor="ctr">
            <a:flatTx/>
          </a:bodyPr>
          <a:lstStyle/>
          <a:p>
            <a:endParaRPr lang="en-US"/>
          </a:p>
        </p:txBody>
      </p:sp>
      <p:grpSp>
        <p:nvGrpSpPr>
          <p:cNvPr id="18444" name="Group 15"/>
          <p:cNvGrpSpPr>
            <a:grpSpLocks/>
          </p:cNvGrpSpPr>
          <p:nvPr/>
        </p:nvGrpSpPr>
        <p:grpSpPr bwMode="auto">
          <a:xfrm>
            <a:off x="846138" y="5396798"/>
            <a:ext cx="7464425" cy="496002"/>
            <a:chOff x="533" y="3381"/>
            <a:chExt cx="4702" cy="288"/>
          </a:xfrm>
        </p:grpSpPr>
        <mc:AlternateContent xmlns:mc="http://schemas.openxmlformats.org/markup-compatibility/2006" xmlns:a14="http://schemas.microsoft.com/office/drawing/2010/main">
          <mc:Choice Requires="a14">
            <p:sp>
              <p:nvSpPr>
                <p:cNvPr id="18446" name="Rectangle 5"/>
                <p:cNvSpPr>
                  <a:spLocks noChangeArrowheads="1"/>
                </p:cNvSpPr>
                <p:nvPr/>
              </p:nvSpPr>
              <p:spPr bwMode="auto">
                <a:xfrm>
                  <a:off x="559" y="3383"/>
                  <a:ext cx="2446" cy="213"/>
                </a:xfrm>
                <a:prstGeom prst="rect">
                  <a:avLst/>
                </a:prstGeom>
                <a:noFill/>
                <a:ln w="9525">
                  <a:noFill/>
                  <a:miter lim="800000"/>
                  <a:headEnd/>
                  <a:tailEnd/>
                </a:ln>
              </p:spPr>
              <p:txBody>
                <a:bodyPr/>
                <a:lstStyle/>
                <a:p>
                  <a:pPr eaLnBrk="0" hangingPunct="0">
                    <a:lnSpc>
                      <a:spcPct val="90000"/>
                    </a:lnSpc>
                    <a:spcBef>
                      <a:spcPct val="20000"/>
                    </a:spcBef>
                  </a:pPr>
                  <a14:m>
                    <m:oMathPara xmlns:m="http://schemas.openxmlformats.org/officeDocument/2006/math">
                      <m:oMathParaPr>
                        <m:jc m:val="centerGroup"/>
                      </m:oMathParaPr>
                      <m:oMath xmlns:m="http://schemas.openxmlformats.org/officeDocument/2006/math">
                        <m:r>
                          <a:rPr lang="en-US" sz="1600" i="1" dirty="0" smtClean="0">
                            <a:latin typeface="Cambria Math" panose="02040503050406030204" pitchFamily="18" charset="0"/>
                            <a:sym typeface="Symbol" pitchFamily="18" charset="2"/>
                          </a:rPr>
                          <m:t>𝐶</m:t>
                        </m:r>
                        <m:r>
                          <a:rPr lang="en-US" sz="1600" i="1" dirty="0" smtClean="0">
                            <a:latin typeface="Cambria Math" panose="02040503050406030204" pitchFamily="18" charset="0"/>
                            <a:sym typeface="Symbol" pitchFamily="18" charset="2"/>
                          </a:rPr>
                          <m:t>=</m:t>
                        </m:r>
                        <m:f>
                          <m:fPr>
                            <m:ctrlPr>
                              <a:rPr lang="en-US" sz="1600" i="1" dirty="0" smtClean="0">
                                <a:latin typeface="Cambria Math" panose="02040503050406030204" pitchFamily="18" charset="0"/>
                                <a:sym typeface="Symbol" pitchFamily="18" charset="2"/>
                              </a:rPr>
                            </m:ctrlPr>
                          </m:fPr>
                          <m:num>
                            <m:r>
                              <a:rPr lang="en-US" sz="1600" i="1" dirty="0" smtClean="0">
                                <a:latin typeface="Cambria Math" panose="02040503050406030204" pitchFamily="18" charset="0"/>
                                <a:sym typeface="Symbol" pitchFamily="18" charset="2"/>
                              </a:rPr>
                              <m:t></m:t>
                            </m:r>
                            <m:r>
                              <a:rPr lang="en-US" sz="1600" i="1" dirty="0" smtClean="0">
                                <a:latin typeface="Cambria Math" panose="02040503050406030204" pitchFamily="18" charset="0"/>
                                <a:sym typeface="Symbol" pitchFamily="18" charset="2"/>
                              </a:rPr>
                              <m:t>𝐴</m:t>
                            </m:r>
                          </m:num>
                          <m:den>
                            <m:r>
                              <a:rPr lang="en-US" sz="1600" i="1" dirty="0" smtClean="0">
                                <a:latin typeface="Cambria Math" panose="02040503050406030204" pitchFamily="18" charset="0"/>
                                <a:sym typeface="Symbol" pitchFamily="18" charset="2"/>
                              </a:rPr>
                              <m:t>𝑑</m:t>
                            </m:r>
                          </m:den>
                        </m:f>
                      </m:oMath>
                    </m:oMathPara>
                  </a14:m>
                  <a:endParaRPr lang="en-US" dirty="0">
                    <a:solidFill>
                      <a:srgbClr val="000000"/>
                    </a:solidFill>
                    <a:cs typeface="Courier New" pitchFamily="49" charset="0"/>
                  </a:endParaRPr>
                </a:p>
              </p:txBody>
            </p:sp>
          </mc:Choice>
          <mc:Fallback xmlns="">
            <p:sp>
              <p:nvSpPr>
                <p:cNvPr id="18446" name="Rectangle 5"/>
                <p:cNvSpPr>
                  <a:spLocks noRot="1" noChangeAspect="1" noMove="1" noResize="1" noEditPoints="1" noAdjustHandles="1" noChangeArrowheads="1" noChangeShapeType="1" noTextEdit="1"/>
                </p:cNvSpPr>
                <p:nvPr/>
              </p:nvSpPr>
              <p:spPr bwMode="auto">
                <a:xfrm>
                  <a:off x="559" y="3383"/>
                  <a:ext cx="2446" cy="213"/>
                </a:xfrm>
                <a:prstGeom prst="rect">
                  <a:avLst/>
                </a:prstGeom>
                <a:blipFill>
                  <a:blip r:embed="rId9"/>
                  <a:stretch>
                    <a:fillRect b="-46667"/>
                  </a:stretch>
                </a:blipFill>
                <a:ln w="9525">
                  <a:noFill/>
                  <a:miter lim="800000"/>
                  <a:headEnd/>
                  <a:tailEnd/>
                </a:ln>
              </p:spPr>
              <p:txBody>
                <a:bodyPr/>
                <a:lstStyle/>
                <a:p>
                  <a:r>
                    <a:rPr lang="en-US">
                      <a:noFill/>
                    </a:rPr>
                    <a:t> </a:t>
                  </a:r>
                </a:p>
              </p:txBody>
            </p:sp>
          </mc:Fallback>
        </mc:AlternateContent>
        <p:sp>
          <p:nvSpPr>
            <p:cNvPr id="18447" name="Text Box 6"/>
            <p:cNvSpPr txBox="1">
              <a:spLocks noChangeArrowheads="1"/>
            </p:cNvSpPr>
            <p:nvPr/>
          </p:nvSpPr>
          <p:spPr bwMode="auto">
            <a:xfrm>
              <a:off x="3005" y="3381"/>
              <a:ext cx="2230" cy="288"/>
            </a:xfrm>
            <a:prstGeom prst="rect">
              <a:avLst/>
            </a:prstGeom>
            <a:solidFill>
              <a:srgbClr val="FF0000"/>
            </a:solidFill>
            <a:ln w="9525">
              <a:noFill/>
              <a:miter lim="800000"/>
              <a:headEnd/>
              <a:tailEnd/>
            </a:ln>
          </p:spPr>
          <p:txBody>
            <a:bodyPr>
              <a:spAutoFit/>
            </a:bodyPr>
            <a:lstStyle/>
            <a:p>
              <a:pPr algn="ctr">
                <a:spcBef>
                  <a:spcPct val="50000"/>
                </a:spcBef>
              </a:pPr>
              <a:r>
                <a:rPr lang="en-US" dirty="0">
                  <a:solidFill>
                    <a:schemeClr val="bg1"/>
                  </a:solidFill>
                </a:rPr>
                <a:t>parallel-plate capacitor</a:t>
              </a:r>
            </a:p>
          </p:txBody>
        </p:sp>
        <p:sp>
          <p:nvSpPr>
            <p:cNvPr id="18448" name="Rectangle 7"/>
            <p:cNvSpPr>
              <a:spLocks noChangeArrowheads="1"/>
            </p:cNvSpPr>
            <p:nvPr/>
          </p:nvSpPr>
          <p:spPr bwMode="auto">
            <a:xfrm>
              <a:off x="533" y="3383"/>
              <a:ext cx="4701" cy="283"/>
            </a:xfrm>
            <a:prstGeom prst="rect">
              <a:avLst/>
            </a:prstGeom>
            <a:noFill/>
            <a:ln w="12700">
              <a:solidFill>
                <a:schemeClr val="tx1"/>
              </a:solidFill>
              <a:miter lim="800000"/>
              <a:headEnd/>
              <a:tailEnd/>
            </a:ln>
          </p:spPr>
          <p:txBody>
            <a:bodyPr wrap="none" anchor="ctr"/>
            <a:lstStyle/>
            <a:p>
              <a:endParaRPr lang="en-US"/>
            </a:p>
          </p:txBody>
        </p:sp>
      </p:grpSp>
      <p:sp>
        <p:nvSpPr>
          <p:cNvPr id="149523" name="Text Box 19"/>
          <p:cNvSpPr txBox="1">
            <a:spLocks noChangeArrowheads="1"/>
          </p:cNvSpPr>
          <p:nvPr/>
        </p:nvSpPr>
        <p:spPr bwMode="auto">
          <a:xfrm>
            <a:off x="5310188" y="4386993"/>
            <a:ext cx="1389062" cy="457200"/>
          </a:xfrm>
          <a:prstGeom prst="rect">
            <a:avLst/>
          </a:prstGeom>
          <a:noFill/>
          <a:ln w="9525">
            <a:noFill/>
            <a:miter lim="800000"/>
            <a:headEnd/>
            <a:tailEnd/>
          </a:ln>
        </p:spPr>
        <p:txBody>
          <a:bodyPr wrap="none">
            <a:spAutoFit/>
          </a:bodyPr>
          <a:lstStyle/>
          <a:p>
            <a:r>
              <a:rPr lang="en-US" i="1" dirty="0">
                <a:solidFill>
                  <a:schemeClr val="accent2"/>
                </a:solidFill>
              </a:rPr>
              <a:t>dielectric</a:t>
            </a:r>
          </a:p>
        </p:txBody>
      </p:sp>
      <p:pic>
        <p:nvPicPr>
          <p:cNvPr id="18452" name="Picture 20"/>
          <p:cNvPicPr>
            <a:picLocks noChangeAspect="1" noChangeArrowheads="1"/>
          </p:cNvPicPr>
          <p:nvPr/>
        </p:nvPicPr>
        <p:blipFill>
          <a:blip r:embed="rId10" cstate="print">
            <a:clrChange>
              <a:clrFrom>
                <a:srgbClr val="FFFFFF"/>
              </a:clrFrom>
              <a:clrTo>
                <a:srgbClr val="FFFFFF">
                  <a:alpha val="0"/>
                </a:srgbClr>
              </a:clrTo>
            </a:clrChange>
          </a:blip>
          <a:srcRect/>
          <a:stretch>
            <a:fillRect/>
          </a:stretch>
        </p:blipFill>
        <p:spPr bwMode="auto">
          <a:xfrm>
            <a:off x="5142484" y="3815857"/>
            <a:ext cx="3895725" cy="695325"/>
          </a:xfrm>
          <a:prstGeom prst="rect">
            <a:avLst/>
          </a:prstGeom>
          <a:ln>
            <a:noFill/>
          </a:ln>
          <a:effectLst>
            <a:outerShdw blurRad="292100" dist="139700" dir="2700000" algn="tl" rotWithShape="0">
              <a:srgbClr val="333333">
                <a:alpha val="65000"/>
              </a:srgbClr>
            </a:outerShdw>
          </a:effectLst>
        </p:spPr>
      </p:pic>
      <p:sp>
        <p:nvSpPr>
          <p:cNvPr id="21" name="Rectangle 118"/>
          <p:cNvSpPr txBox="1">
            <a:spLocks noChangeArrowheads="1"/>
          </p:cNvSpPr>
          <p:nvPr/>
        </p:nvSpPr>
        <p:spPr>
          <a:xfrm>
            <a:off x="685800" y="409575"/>
            <a:ext cx="7772400" cy="896938"/>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0" cap="none" spc="0" normalizeH="0" baseline="0" noProof="0">
                <a:ln>
                  <a:noFill/>
                </a:ln>
                <a:solidFill>
                  <a:schemeClr val="tx2"/>
                </a:solidFill>
                <a:effectLst/>
                <a:uLnTx/>
                <a:uFillTx/>
                <a:latin typeface="+mj-lt"/>
                <a:ea typeface="+mj-ea"/>
                <a:cs typeface="+mj-cs"/>
              </a:rPr>
              <a:t>Topic 11: Electromagnetic induction - AHL</a:t>
            </a:r>
            <a:br>
              <a:rPr kumimoji="0" lang="en-US" altLang="en-US" sz="2800" b="1" i="0" u="none" strike="noStrike" kern="0" cap="none" spc="0" normalizeH="0" baseline="0" noProof="0">
                <a:ln>
                  <a:noFill/>
                </a:ln>
                <a:solidFill>
                  <a:schemeClr val="tx2"/>
                </a:solidFill>
                <a:effectLst/>
                <a:uLnTx/>
                <a:uFillTx/>
                <a:latin typeface="+mj-lt"/>
                <a:ea typeface="+mj-ea"/>
                <a:cs typeface="+mj-cs"/>
              </a:rPr>
            </a:br>
            <a:r>
              <a:rPr kumimoji="0" lang="en-US" altLang="en-US" sz="2800" b="0" i="0" u="none" strike="noStrike" kern="0" cap="none" spc="0" normalizeH="0" baseline="0" noProof="0">
                <a:ln>
                  <a:noFill/>
                </a:ln>
                <a:solidFill>
                  <a:schemeClr val="tx1"/>
                </a:solidFill>
                <a:effectLst/>
                <a:uLnTx/>
                <a:uFillTx/>
                <a:latin typeface="+mj-lt"/>
                <a:ea typeface="+mj-ea"/>
                <a:cs typeface="+mj-cs"/>
              </a:rPr>
              <a:t>11.3 – Capacitance</a:t>
            </a:r>
            <a:endParaRPr kumimoji="0" lang="en-US" altLang="en-US" sz="2800" b="0" i="0" u="none" strike="noStrike" kern="0" cap="none" spc="0" normalizeH="0" baseline="0" noProof="0" dirty="0">
              <a:ln>
                <a:noFill/>
              </a:ln>
              <a:solidFill>
                <a:schemeClr val="tx1"/>
              </a:solidFill>
              <a:effectLst/>
              <a:uLnTx/>
              <a:uFillTx/>
              <a:latin typeface="+mj-lt"/>
              <a:ea typeface="+mj-ea"/>
              <a:cs typeface="+mj-cs"/>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3187">
                                            <p:txEl>
                                              <p:pRg st="1" end="1"/>
                                            </p:txEl>
                                          </p:spTgt>
                                        </p:tgtEl>
                                        <p:attrNameLst>
                                          <p:attrName>style.visibility</p:attrName>
                                        </p:attrNameLst>
                                      </p:cBhvr>
                                      <p:to>
                                        <p:strVal val="visible"/>
                                      </p:to>
                                    </p:set>
                                    <p:anim calcmode="lin" valueType="num">
                                      <p:cBhvr additive="base">
                                        <p:cTn id="7" dur="500" fill="hold"/>
                                        <p:tgtEl>
                                          <p:spTgt spid="93187">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318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3187">
                                            <p:txEl>
                                              <p:pRg st="2" end="2"/>
                                            </p:txEl>
                                          </p:spTgt>
                                        </p:tgtEl>
                                        <p:attrNameLst>
                                          <p:attrName>style.visibility</p:attrName>
                                        </p:attrNameLst>
                                      </p:cBhvr>
                                      <p:to>
                                        <p:strVal val="visible"/>
                                      </p:to>
                                    </p:set>
                                    <p:anim calcmode="lin" valueType="num">
                                      <p:cBhvr additive="base">
                                        <p:cTn id="13" dur="500" fill="hold"/>
                                        <p:tgtEl>
                                          <p:spTgt spid="93187">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3187">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49518"/>
                                        </p:tgtEl>
                                        <p:attrNameLst>
                                          <p:attrName>style.visibility</p:attrName>
                                        </p:attrNameLst>
                                      </p:cBhvr>
                                      <p:to>
                                        <p:strVal val="visible"/>
                                      </p:to>
                                    </p:set>
                                    <p:anim calcmode="lin" valueType="num">
                                      <p:cBhvr additive="base">
                                        <p:cTn id="19" dur="500" fill="hold"/>
                                        <p:tgtEl>
                                          <p:spTgt spid="149518"/>
                                        </p:tgtEl>
                                        <p:attrNameLst>
                                          <p:attrName>ppt_x</p:attrName>
                                        </p:attrNameLst>
                                      </p:cBhvr>
                                      <p:tavLst>
                                        <p:tav tm="0">
                                          <p:val>
                                            <p:strVal val="0-#ppt_w/2"/>
                                          </p:val>
                                        </p:tav>
                                        <p:tav tm="100000">
                                          <p:val>
                                            <p:strVal val="#ppt_x"/>
                                          </p:val>
                                        </p:tav>
                                      </p:tavLst>
                                    </p:anim>
                                    <p:anim calcmode="lin" valueType="num">
                                      <p:cBhvr additive="base">
                                        <p:cTn id="20" dur="500" fill="hold"/>
                                        <p:tgtEl>
                                          <p:spTgt spid="149518"/>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5" name="suction.wav"/>
                                        </p:tgtEl>
                                      </p:cMediaNode>
                                    </p:audio>
                                  </p:sub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49523"/>
                                        </p:tgtEl>
                                        <p:attrNameLst>
                                          <p:attrName>style.visibility</p:attrName>
                                        </p:attrNameLst>
                                      </p:cBhvr>
                                      <p:to>
                                        <p:strVal val="visible"/>
                                      </p:to>
                                    </p:set>
                                    <p:animEffect transition="in" filter="fade">
                                      <p:cBhvr>
                                        <p:cTn id="25" dur="1000"/>
                                        <p:tgtEl>
                                          <p:spTgt spid="149523"/>
                                        </p:tgtEl>
                                      </p:cBhvr>
                                    </p:animEffect>
                                  </p:childTnLst>
                                  <p:subTnLst>
                                    <p:audio>
                                      <p:cMediaNode>
                                        <p:cTn display="0" masterRel="sameClick">
                                          <p:stCondLst>
                                            <p:cond evt="begin" delay="0">
                                              <p:tn val="23"/>
                                            </p:cond>
                                          </p:stCondLst>
                                          <p:endCondLst>
                                            <p:cond evt="onStopAudio" delay="0">
                                              <p:tgtEl>
                                                <p:sldTgt/>
                                              </p:tgtEl>
                                            </p:cond>
                                          </p:endCondLst>
                                        </p:cTn>
                                        <p:tgtEl>
                                          <p:sndTgt r:embed="rId6" name="cashreg.wav"/>
                                        </p:tgtEl>
                                      </p:cMediaNode>
                                    </p:audio>
                                  </p:subTnLst>
                                </p:cTn>
                              </p:par>
                            </p:childTnLst>
                          </p:cTn>
                        </p:par>
                      </p:childTnLst>
                    </p:cTn>
                  </p:par>
                  <p:par>
                    <p:cTn id="26" fill="hold">
                      <p:stCondLst>
                        <p:cond delay="indefinite"/>
                      </p:stCondLst>
                      <p:childTnLst>
                        <p:par>
                          <p:cTn id="27" fill="hold">
                            <p:stCondLst>
                              <p:cond delay="0"/>
                            </p:stCondLst>
                            <p:childTnLst>
                              <p:par>
                                <p:cTn id="28" presetID="53" presetClass="entr" presetSubtype="0" fill="hold" nodeType="clickEffect">
                                  <p:stCondLst>
                                    <p:cond delay="0"/>
                                  </p:stCondLst>
                                  <p:childTnLst>
                                    <p:set>
                                      <p:cBhvr>
                                        <p:cTn id="29" dur="1" fill="hold">
                                          <p:stCondLst>
                                            <p:cond delay="0"/>
                                          </p:stCondLst>
                                        </p:cTn>
                                        <p:tgtEl>
                                          <p:spTgt spid="18444"/>
                                        </p:tgtEl>
                                        <p:attrNameLst>
                                          <p:attrName>style.visibility</p:attrName>
                                        </p:attrNameLst>
                                      </p:cBhvr>
                                      <p:to>
                                        <p:strVal val="visible"/>
                                      </p:to>
                                    </p:set>
                                    <p:anim calcmode="lin" valueType="num">
                                      <p:cBhvr>
                                        <p:cTn id="30" dur="500" fill="hold"/>
                                        <p:tgtEl>
                                          <p:spTgt spid="18444"/>
                                        </p:tgtEl>
                                        <p:attrNameLst>
                                          <p:attrName>ppt_w</p:attrName>
                                        </p:attrNameLst>
                                      </p:cBhvr>
                                      <p:tavLst>
                                        <p:tav tm="0">
                                          <p:val>
                                            <p:fltVal val="0"/>
                                          </p:val>
                                        </p:tav>
                                        <p:tav tm="100000">
                                          <p:val>
                                            <p:strVal val="#ppt_w"/>
                                          </p:val>
                                        </p:tav>
                                      </p:tavLst>
                                    </p:anim>
                                    <p:anim calcmode="lin" valueType="num">
                                      <p:cBhvr>
                                        <p:cTn id="31" dur="500" fill="hold"/>
                                        <p:tgtEl>
                                          <p:spTgt spid="18444"/>
                                        </p:tgtEl>
                                        <p:attrNameLst>
                                          <p:attrName>ppt_h</p:attrName>
                                        </p:attrNameLst>
                                      </p:cBhvr>
                                      <p:tavLst>
                                        <p:tav tm="0">
                                          <p:val>
                                            <p:fltVal val="0"/>
                                          </p:val>
                                        </p:tav>
                                        <p:tav tm="100000">
                                          <p:val>
                                            <p:strVal val="#ppt_h"/>
                                          </p:val>
                                        </p:tav>
                                      </p:tavLst>
                                    </p:anim>
                                    <p:animEffect transition="in" filter="fade">
                                      <p:cBhvr>
                                        <p:cTn id="32" dur="500"/>
                                        <p:tgtEl>
                                          <p:spTgt spid="18444"/>
                                        </p:tgtEl>
                                      </p:cBhvr>
                                    </p:animEffect>
                                  </p:childTnLst>
                                  <p:subTnLst>
                                    <p:audio>
                                      <p:cMediaNode>
                                        <p:cTn display="0" masterRel="sameClick">
                                          <p:stCondLst>
                                            <p:cond evt="begin" delay="0">
                                              <p:tn val="28"/>
                                            </p:cond>
                                          </p:stCondLst>
                                          <p:endCondLst>
                                            <p:cond evt="onStopAudio" delay="0">
                                              <p:tgtEl>
                                                <p:sldTgt/>
                                              </p:tgtEl>
                                            </p:cond>
                                          </p:endCondLst>
                                        </p:cTn>
                                        <p:tgtEl>
                                          <p:sndTgt r:embed="rId4" name="arrow.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93187">
                                            <p:txEl>
                                              <p:pRg st="4" end="4"/>
                                            </p:txEl>
                                          </p:spTgt>
                                        </p:tgtEl>
                                        <p:attrNameLst>
                                          <p:attrName>style.visibility</p:attrName>
                                        </p:attrNameLst>
                                      </p:cBhvr>
                                      <p:to>
                                        <p:strVal val="visible"/>
                                      </p:to>
                                    </p:set>
                                    <p:anim calcmode="lin" valueType="num">
                                      <p:cBhvr additive="base">
                                        <p:cTn id="37" dur="500" fill="hold"/>
                                        <p:tgtEl>
                                          <p:spTgt spid="93187">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93187">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187" grpId="0" uiExpand="1" build="p"/>
      <p:bldP spid="149518" grpId="0" animBg="1"/>
      <p:bldP spid="14952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3187" name="Rectangle 3"/>
              <p:cNvSpPr>
                <a:spLocks noChangeArrowheads="1"/>
              </p:cNvSpPr>
              <p:nvPr/>
            </p:nvSpPr>
            <p:spPr bwMode="auto">
              <a:xfrm>
                <a:off x="685800" y="1339850"/>
                <a:ext cx="7772400" cy="5518150"/>
              </a:xfrm>
              <a:prstGeom prst="rect">
                <a:avLst/>
              </a:prstGeom>
              <a:solidFill>
                <a:srgbClr val="EAEAEA"/>
              </a:solidFill>
              <a:ln w="9525">
                <a:noFill/>
                <a:miter lim="800000"/>
                <a:headEnd/>
                <a:tailEnd/>
              </a:ln>
            </p:spPr>
            <p:txBody>
              <a:bodyPr/>
              <a:lstStyle/>
              <a:p>
                <a:r>
                  <a:rPr lang="en-US" altLang="en-US" i="1" dirty="0" smtClean="0">
                    <a:solidFill>
                      <a:schemeClr val="accent2"/>
                    </a:solidFill>
                  </a:rPr>
                  <a:t>Dielectric materials</a:t>
                </a:r>
              </a:p>
              <a:p>
                <a:r>
                  <a:rPr lang="en-US" dirty="0">
                    <a:sym typeface="Symbol" pitchFamily="18" charset="2"/>
                  </a:rPr>
                  <a:t>What a dielectric material does                                          is it essentially reduces the                                           electric field by the ratio </a:t>
                </a:r>
                <a14:m>
                  <m:oMath xmlns:m="http://schemas.openxmlformats.org/officeDocument/2006/math">
                    <m:f>
                      <m:fPr>
                        <m:ctrlPr>
                          <a:rPr lang="en-US" i="1" dirty="0">
                            <a:latin typeface="Cambria Math" panose="02040503050406030204" pitchFamily="18" charset="0"/>
                            <a:sym typeface="Symbol" pitchFamily="18" charset="2"/>
                          </a:rPr>
                        </m:ctrlPr>
                      </m:fPr>
                      <m:num>
                        <m:sSub>
                          <m:sSubPr>
                            <m:ctrlPr>
                              <a:rPr lang="en-US" i="1" dirty="0" smtClean="0">
                                <a:latin typeface="Cambria Math" panose="02040503050406030204" pitchFamily="18" charset="0"/>
                                <a:sym typeface="Symbol" pitchFamily="18" charset="2"/>
                              </a:rPr>
                            </m:ctrlPr>
                          </m:sSubPr>
                          <m:e>
                            <m:r>
                              <a:rPr lang="en-US" i="1" dirty="0" smtClean="0">
                                <a:latin typeface="Cambria Math" panose="02040503050406030204" pitchFamily="18" charset="0"/>
                                <a:ea typeface="Cambria Math" panose="02040503050406030204" pitchFamily="18" charset="0"/>
                                <a:sym typeface="Symbol" pitchFamily="18" charset="2"/>
                              </a:rPr>
                              <m:t>𝜀</m:t>
                            </m:r>
                          </m:e>
                          <m:sub>
                            <m:r>
                              <a:rPr lang="en-US" b="0" i="1" dirty="0" smtClean="0">
                                <a:latin typeface="Cambria Math" panose="02040503050406030204" pitchFamily="18" charset="0"/>
                                <a:sym typeface="Symbol" pitchFamily="18" charset="2"/>
                              </a:rPr>
                              <m:t>0</m:t>
                            </m:r>
                          </m:sub>
                        </m:sSub>
                      </m:num>
                      <m:den>
                        <m:r>
                          <a:rPr lang="en-US" i="1" dirty="0" smtClean="0">
                            <a:latin typeface="Cambria Math" panose="02040503050406030204" pitchFamily="18" charset="0"/>
                            <a:ea typeface="Cambria Math" panose="02040503050406030204" pitchFamily="18" charset="0"/>
                            <a:sym typeface="Symbol" pitchFamily="18" charset="2"/>
                          </a:rPr>
                          <m:t>𝜀</m:t>
                        </m:r>
                      </m:den>
                    </m:f>
                  </m:oMath>
                </a14:m>
                <a:r>
                  <a:rPr lang="en-US" dirty="0">
                    <a:sym typeface="Symbol" pitchFamily="18" charset="2"/>
                  </a:rPr>
                  <a:t>.</a:t>
                </a:r>
              </a:p>
              <a:p>
                <a:r>
                  <a:rPr lang="en-US" dirty="0">
                    <a:sym typeface="Symbol" pitchFamily="18" charset="2"/>
                  </a:rPr>
                  <a:t>The way it does this is that the                                molecules in the dielectric material are polarized in                                            response to the electric field of the plates, and create an oppositely-oriented electric field.</a:t>
                </a:r>
              </a:p>
              <a:p>
                <a:r>
                  <a:rPr lang="en-US" dirty="0">
                    <a:sym typeface="Symbol" pitchFamily="18" charset="2"/>
                  </a:rPr>
                  <a:t>This dielectric field cancels some of the original field, thereby diminishing the overall E-field between the plates.</a:t>
                </a:r>
              </a:p>
              <a:p>
                <a:r>
                  <a:rPr lang="en-US" dirty="0">
                    <a:sym typeface="Symbol" pitchFamily="18" charset="2"/>
                  </a:rPr>
                  <a:t>From </a:t>
                </a:r>
                <a14:m>
                  <m:oMath xmlns:m="http://schemas.openxmlformats.org/officeDocument/2006/math">
                    <m:r>
                      <a:rPr lang="en-US" i="1" dirty="0" smtClean="0">
                        <a:latin typeface="Cambria Math" panose="02040503050406030204" pitchFamily="18" charset="0"/>
                        <a:sym typeface="Symbol" pitchFamily="18" charset="2"/>
                      </a:rPr>
                      <m:t>𝑞</m:t>
                    </m:r>
                    <m:r>
                      <a:rPr lang="en-US" i="1" dirty="0" smtClean="0">
                        <a:latin typeface="Cambria Math" panose="02040503050406030204" pitchFamily="18" charset="0"/>
                        <a:sym typeface="Symbol" pitchFamily="18" charset="2"/>
                      </a:rPr>
                      <m:t>=</m:t>
                    </m:r>
                    <m:r>
                      <a:rPr lang="en-US" i="1" dirty="0" smtClean="0">
                        <a:latin typeface="Cambria Math" panose="02040503050406030204" pitchFamily="18" charset="0"/>
                        <a:sym typeface="Symbol" pitchFamily="18" charset="2"/>
                      </a:rPr>
                      <m:t>𝐶𝑉</m:t>
                    </m:r>
                    <m:r>
                      <a:rPr lang="en-US" i="1" dirty="0" smtClean="0">
                        <a:latin typeface="Cambria Math" panose="02040503050406030204" pitchFamily="18" charset="0"/>
                        <a:sym typeface="Symbol" pitchFamily="18" charset="2"/>
                      </a:rPr>
                      <m:t> </m:t>
                    </m:r>
                  </m:oMath>
                </a14:m>
                <a:r>
                  <a:rPr lang="en-US" dirty="0">
                    <a:sym typeface="Symbol" pitchFamily="18" charset="2"/>
                  </a:rPr>
                  <a:t>and</a:t>
                </a:r>
                <a:r>
                  <a:rPr lang="en-US" i="1" dirty="0">
                    <a:sym typeface="Symbol" pitchFamily="18" charset="2"/>
                  </a:rPr>
                  <a:t> </a:t>
                </a:r>
                <a:r>
                  <a:rPr lang="en-US" dirty="0">
                    <a:sym typeface="Symbol" pitchFamily="18" charset="2"/>
                  </a:rPr>
                  <a:t>recalling from 10.2 that </a:t>
                </a:r>
                <a14:m>
                  <m:oMath xmlns:m="http://schemas.openxmlformats.org/officeDocument/2006/math">
                    <m:r>
                      <a:rPr lang="en-US" i="1" dirty="0" smtClean="0">
                        <a:latin typeface="Cambria Math" panose="02040503050406030204" pitchFamily="18" charset="0"/>
                        <a:sym typeface="Symbol" pitchFamily="18" charset="2"/>
                      </a:rPr>
                      <m:t>𝑉</m:t>
                    </m:r>
                    <m:r>
                      <a:rPr lang="en-US" i="1" dirty="0" smtClean="0">
                        <a:latin typeface="Cambria Math" panose="02040503050406030204" pitchFamily="18" charset="0"/>
                        <a:sym typeface="Symbol" pitchFamily="18" charset="2"/>
                      </a:rPr>
                      <m:t>=</m:t>
                    </m:r>
                    <m:r>
                      <a:rPr lang="en-US" i="1" dirty="0" smtClean="0">
                        <a:latin typeface="Cambria Math" panose="02040503050406030204" pitchFamily="18" charset="0"/>
                        <a:sym typeface="Symbol" pitchFamily="18" charset="2"/>
                      </a:rPr>
                      <m:t>𝐸𝑑</m:t>
                    </m:r>
                  </m:oMath>
                </a14:m>
                <a:r>
                  <a:rPr lang="en-US" i="1" dirty="0">
                    <a:sym typeface="Symbol" pitchFamily="18" charset="2"/>
                  </a:rPr>
                  <a:t>, </a:t>
                </a:r>
                <a:r>
                  <a:rPr lang="en-US" dirty="0">
                    <a:sym typeface="Symbol" pitchFamily="18" charset="2"/>
                  </a:rPr>
                  <a:t>we see that </a:t>
                </a:r>
                <a14:m>
                  <m:oMath xmlns:m="http://schemas.openxmlformats.org/officeDocument/2006/math">
                    <m:f>
                      <m:fPr>
                        <m:ctrlPr>
                          <a:rPr lang="en-US" i="1" dirty="0" smtClean="0">
                            <a:latin typeface="Cambria Math" panose="02040503050406030204" pitchFamily="18" charset="0"/>
                            <a:sym typeface="Symbol" pitchFamily="18" charset="2"/>
                          </a:rPr>
                        </m:ctrlPr>
                      </m:fPr>
                      <m:num>
                        <m:r>
                          <a:rPr lang="en-US" i="1" dirty="0" smtClean="0">
                            <a:latin typeface="Cambria Math" panose="02040503050406030204" pitchFamily="18" charset="0"/>
                            <a:sym typeface="Symbol" pitchFamily="18" charset="2"/>
                          </a:rPr>
                          <m:t>𝑞</m:t>
                        </m:r>
                      </m:num>
                      <m:den>
                        <m:r>
                          <a:rPr lang="en-US" i="1" dirty="0" smtClean="0">
                            <a:latin typeface="Cambria Math" panose="02040503050406030204" pitchFamily="18" charset="0"/>
                            <a:sym typeface="Symbol" pitchFamily="18" charset="2"/>
                          </a:rPr>
                          <m:t>𝐶</m:t>
                        </m:r>
                      </m:den>
                    </m:f>
                    <m:r>
                      <a:rPr lang="en-US" i="1" dirty="0" smtClean="0">
                        <a:latin typeface="Cambria Math" panose="02040503050406030204" pitchFamily="18" charset="0"/>
                        <a:sym typeface="Symbol" pitchFamily="18" charset="2"/>
                      </a:rPr>
                      <m:t>=</m:t>
                    </m:r>
                    <m:r>
                      <a:rPr lang="en-US" i="1" dirty="0" smtClean="0">
                        <a:latin typeface="Cambria Math" panose="02040503050406030204" pitchFamily="18" charset="0"/>
                        <a:sym typeface="Symbol" pitchFamily="18" charset="2"/>
                      </a:rPr>
                      <m:t>𝑉</m:t>
                    </m:r>
                    <m:r>
                      <a:rPr lang="en-US" i="1" dirty="0" smtClean="0">
                        <a:latin typeface="Cambria Math" panose="02040503050406030204" pitchFamily="18" charset="0"/>
                        <a:sym typeface="Symbol" pitchFamily="18" charset="2"/>
                      </a:rPr>
                      <m:t>=</m:t>
                    </m:r>
                    <m:r>
                      <a:rPr lang="en-US" i="1" dirty="0" smtClean="0">
                        <a:latin typeface="Cambria Math" panose="02040503050406030204" pitchFamily="18" charset="0"/>
                        <a:sym typeface="Symbol" pitchFamily="18" charset="2"/>
                      </a:rPr>
                      <m:t>𝐸𝑑</m:t>
                    </m:r>
                    <m:r>
                      <a:rPr lang="en-US" i="1" dirty="0" smtClean="0">
                        <a:latin typeface="Cambria Math" panose="02040503050406030204" pitchFamily="18" charset="0"/>
                        <a:sym typeface="Symbol" pitchFamily="18" charset="2"/>
                      </a:rPr>
                      <m:t>  </m:t>
                    </m:r>
                  </m:oMath>
                </a14:m>
                <a:r>
                  <a:rPr lang="en-US" dirty="0">
                    <a:sym typeface="Symbol" pitchFamily="18" charset="2"/>
                  </a:rPr>
                  <a:t>so that </a:t>
                </a:r>
                <a14:m>
                  <m:oMath xmlns:m="http://schemas.openxmlformats.org/officeDocument/2006/math">
                    <m:r>
                      <a:rPr lang="en-US" i="1" dirty="0" smtClean="0">
                        <a:latin typeface="Cambria Math" panose="02040503050406030204" pitchFamily="18" charset="0"/>
                        <a:sym typeface="Symbol" pitchFamily="18" charset="2"/>
                      </a:rPr>
                      <m:t>𝐶</m:t>
                    </m:r>
                    <m:r>
                      <a:rPr lang="en-US" i="1" dirty="0" smtClean="0">
                        <a:latin typeface="Cambria Math" panose="02040503050406030204" pitchFamily="18" charset="0"/>
                        <a:sym typeface="Symbol" pitchFamily="18" charset="2"/>
                      </a:rPr>
                      <m:t>=</m:t>
                    </m:r>
                    <m:f>
                      <m:fPr>
                        <m:ctrlPr>
                          <a:rPr lang="en-US" i="1" dirty="0" smtClean="0">
                            <a:latin typeface="Cambria Math" panose="02040503050406030204" pitchFamily="18" charset="0"/>
                            <a:sym typeface="Symbol" pitchFamily="18" charset="2"/>
                          </a:rPr>
                        </m:ctrlPr>
                      </m:fPr>
                      <m:num>
                        <m:r>
                          <a:rPr lang="en-US" i="1" dirty="0" smtClean="0">
                            <a:latin typeface="Cambria Math" panose="02040503050406030204" pitchFamily="18" charset="0"/>
                            <a:sym typeface="Symbol" pitchFamily="18" charset="2"/>
                          </a:rPr>
                          <m:t>𝑞</m:t>
                        </m:r>
                      </m:num>
                      <m:den>
                        <m:r>
                          <a:rPr lang="en-US" i="1" dirty="0" smtClean="0">
                            <a:latin typeface="Cambria Math" panose="02040503050406030204" pitchFamily="18" charset="0"/>
                            <a:sym typeface="Symbol" pitchFamily="18" charset="2"/>
                          </a:rPr>
                          <m:t>𝐸𝑑</m:t>
                        </m:r>
                      </m:den>
                    </m:f>
                  </m:oMath>
                </a14:m>
                <a:r>
                  <a:rPr lang="en-US" dirty="0">
                    <a:sym typeface="Symbol" pitchFamily="18" charset="2"/>
                  </a:rPr>
                  <a:t>. This tells us that the smaller the electric field is, the larger the capacitance.</a:t>
                </a:r>
                <a:endParaRPr lang="en-US" altLang="en-US" i="1" dirty="0">
                  <a:sym typeface="Symbol" pitchFamily="18" charset="2"/>
                </a:endParaRPr>
              </a:p>
            </p:txBody>
          </p:sp>
        </mc:Choice>
        <mc:Fallback xmlns="">
          <p:sp>
            <p:nvSpPr>
              <p:cNvPr id="93187" name="Rectangle 3"/>
              <p:cNvSpPr>
                <a:spLocks noRot="1" noChangeAspect="1" noMove="1" noResize="1" noEditPoints="1" noAdjustHandles="1" noChangeArrowheads="1" noChangeShapeType="1" noTextEdit="1"/>
              </p:cNvSpPr>
              <p:nvPr/>
            </p:nvSpPr>
            <p:spPr bwMode="auto">
              <a:xfrm>
                <a:off x="685800" y="1339850"/>
                <a:ext cx="7772400" cy="5518150"/>
              </a:xfrm>
              <a:prstGeom prst="rect">
                <a:avLst/>
              </a:prstGeom>
              <a:blipFill>
                <a:blip r:embed="rId6"/>
                <a:stretch>
                  <a:fillRect l="-1255" t="-773" r="-39137" b="-1547"/>
                </a:stretch>
              </a:blipFill>
              <a:ln w="9525">
                <a:noFill/>
                <a:miter lim="800000"/>
                <a:headEnd/>
                <a:tailEnd/>
              </a:ln>
            </p:spPr>
            <p:txBody>
              <a:bodyPr/>
              <a:lstStyle/>
              <a:p>
                <a:r>
                  <a:rPr lang="en-US">
                    <a:noFill/>
                  </a:rPr>
                  <a:t> </a:t>
                </a:r>
              </a:p>
            </p:txBody>
          </p:sp>
        </mc:Fallback>
      </mc:AlternateContent>
      <p:pic>
        <p:nvPicPr>
          <p:cNvPr id="39" name="Picture 21"/>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5142484" y="2503439"/>
            <a:ext cx="3895725" cy="561975"/>
          </a:xfrm>
          <a:prstGeom prst="rect">
            <a:avLst/>
          </a:prstGeom>
          <a:ln>
            <a:noFill/>
          </a:ln>
          <a:effectLst>
            <a:outerShdw blurRad="292100" dist="139700" dir="2700000" algn="tl" rotWithShape="0">
              <a:srgbClr val="333333">
                <a:alpha val="65000"/>
              </a:srgbClr>
            </a:outerShdw>
          </a:effectLst>
        </p:spPr>
      </p:pic>
      <p:sp>
        <p:nvSpPr>
          <p:cNvPr id="102426" name="Line 26"/>
          <p:cNvSpPr>
            <a:spLocks noChangeShapeType="1"/>
          </p:cNvSpPr>
          <p:nvPr/>
        </p:nvSpPr>
        <p:spPr bwMode="auto">
          <a:xfrm>
            <a:off x="5254625" y="2081213"/>
            <a:ext cx="0" cy="698500"/>
          </a:xfrm>
          <a:prstGeom prst="line">
            <a:avLst/>
          </a:prstGeom>
          <a:noFill/>
          <a:ln w="28575">
            <a:solidFill>
              <a:schemeClr val="accent2"/>
            </a:solidFill>
            <a:round/>
            <a:headEnd/>
            <a:tailEnd type="arrow" w="med" len="med"/>
          </a:ln>
          <a:effectLst/>
        </p:spPr>
        <p:txBody>
          <a:bodyPr/>
          <a:lstStyle/>
          <a:p>
            <a:endParaRPr lang="en-US"/>
          </a:p>
        </p:txBody>
      </p:sp>
      <p:sp>
        <p:nvSpPr>
          <p:cNvPr id="102427" name="Line 27"/>
          <p:cNvSpPr>
            <a:spLocks noChangeShapeType="1"/>
          </p:cNvSpPr>
          <p:nvPr/>
        </p:nvSpPr>
        <p:spPr bwMode="auto">
          <a:xfrm>
            <a:off x="5503863" y="2078038"/>
            <a:ext cx="0" cy="698500"/>
          </a:xfrm>
          <a:prstGeom prst="line">
            <a:avLst/>
          </a:prstGeom>
          <a:noFill/>
          <a:ln w="28575">
            <a:solidFill>
              <a:schemeClr val="accent2"/>
            </a:solidFill>
            <a:round/>
            <a:headEnd/>
            <a:tailEnd type="arrow" w="med" len="med"/>
          </a:ln>
          <a:effectLst/>
        </p:spPr>
        <p:txBody>
          <a:bodyPr/>
          <a:lstStyle/>
          <a:p>
            <a:endParaRPr lang="en-US"/>
          </a:p>
        </p:txBody>
      </p:sp>
      <p:sp>
        <p:nvSpPr>
          <p:cNvPr id="102428" name="Line 28"/>
          <p:cNvSpPr>
            <a:spLocks noChangeShapeType="1"/>
          </p:cNvSpPr>
          <p:nvPr/>
        </p:nvSpPr>
        <p:spPr bwMode="auto">
          <a:xfrm>
            <a:off x="5776913" y="2073275"/>
            <a:ext cx="0" cy="698500"/>
          </a:xfrm>
          <a:prstGeom prst="line">
            <a:avLst/>
          </a:prstGeom>
          <a:noFill/>
          <a:ln w="28575">
            <a:solidFill>
              <a:schemeClr val="accent2"/>
            </a:solidFill>
            <a:round/>
            <a:headEnd/>
            <a:tailEnd type="arrow" w="med" len="med"/>
          </a:ln>
          <a:effectLst/>
        </p:spPr>
        <p:txBody>
          <a:bodyPr/>
          <a:lstStyle/>
          <a:p>
            <a:endParaRPr lang="en-US"/>
          </a:p>
        </p:txBody>
      </p:sp>
      <p:sp>
        <p:nvSpPr>
          <p:cNvPr id="102429" name="Line 29"/>
          <p:cNvSpPr>
            <a:spLocks noChangeShapeType="1"/>
          </p:cNvSpPr>
          <p:nvPr/>
        </p:nvSpPr>
        <p:spPr bwMode="auto">
          <a:xfrm>
            <a:off x="6046788" y="2082800"/>
            <a:ext cx="0" cy="698500"/>
          </a:xfrm>
          <a:prstGeom prst="line">
            <a:avLst/>
          </a:prstGeom>
          <a:noFill/>
          <a:ln w="28575">
            <a:solidFill>
              <a:schemeClr val="accent2"/>
            </a:solidFill>
            <a:round/>
            <a:headEnd/>
            <a:tailEnd type="arrow" w="med" len="med"/>
          </a:ln>
          <a:effectLst/>
        </p:spPr>
        <p:txBody>
          <a:bodyPr/>
          <a:lstStyle/>
          <a:p>
            <a:endParaRPr lang="en-US"/>
          </a:p>
        </p:txBody>
      </p:sp>
      <p:sp>
        <p:nvSpPr>
          <p:cNvPr id="102430" name="Line 30"/>
          <p:cNvSpPr>
            <a:spLocks noChangeShapeType="1"/>
          </p:cNvSpPr>
          <p:nvPr/>
        </p:nvSpPr>
        <p:spPr bwMode="auto">
          <a:xfrm>
            <a:off x="6297613" y="2076450"/>
            <a:ext cx="0" cy="698500"/>
          </a:xfrm>
          <a:prstGeom prst="line">
            <a:avLst/>
          </a:prstGeom>
          <a:noFill/>
          <a:ln w="28575">
            <a:solidFill>
              <a:schemeClr val="accent2"/>
            </a:solidFill>
            <a:round/>
            <a:headEnd/>
            <a:tailEnd type="arrow" w="med" len="med"/>
          </a:ln>
          <a:effectLst/>
        </p:spPr>
        <p:txBody>
          <a:bodyPr/>
          <a:lstStyle/>
          <a:p>
            <a:endParaRPr lang="en-US"/>
          </a:p>
        </p:txBody>
      </p:sp>
      <p:sp>
        <p:nvSpPr>
          <p:cNvPr id="102431" name="Line 31"/>
          <p:cNvSpPr>
            <a:spLocks noChangeShapeType="1"/>
          </p:cNvSpPr>
          <p:nvPr/>
        </p:nvSpPr>
        <p:spPr bwMode="auto">
          <a:xfrm>
            <a:off x="6546850" y="2073275"/>
            <a:ext cx="0" cy="698500"/>
          </a:xfrm>
          <a:prstGeom prst="line">
            <a:avLst/>
          </a:prstGeom>
          <a:noFill/>
          <a:ln w="28575">
            <a:solidFill>
              <a:schemeClr val="accent2"/>
            </a:solidFill>
            <a:round/>
            <a:headEnd/>
            <a:tailEnd type="arrow" w="med" len="med"/>
          </a:ln>
          <a:effectLst/>
        </p:spPr>
        <p:txBody>
          <a:bodyPr/>
          <a:lstStyle/>
          <a:p>
            <a:endParaRPr lang="en-US"/>
          </a:p>
        </p:txBody>
      </p:sp>
      <p:sp>
        <p:nvSpPr>
          <p:cNvPr id="102432" name="Line 32"/>
          <p:cNvSpPr>
            <a:spLocks noChangeShapeType="1"/>
          </p:cNvSpPr>
          <p:nvPr/>
        </p:nvSpPr>
        <p:spPr bwMode="auto">
          <a:xfrm>
            <a:off x="6819900" y="2068513"/>
            <a:ext cx="0" cy="698500"/>
          </a:xfrm>
          <a:prstGeom prst="line">
            <a:avLst/>
          </a:prstGeom>
          <a:noFill/>
          <a:ln w="28575">
            <a:solidFill>
              <a:schemeClr val="accent2"/>
            </a:solidFill>
            <a:round/>
            <a:headEnd/>
            <a:tailEnd type="arrow" w="med" len="med"/>
          </a:ln>
          <a:effectLst/>
        </p:spPr>
        <p:txBody>
          <a:bodyPr/>
          <a:lstStyle/>
          <a:p>
            <a:endParaRPr lang="en-US"/>
          </a:p>
        </p:txBody>
      </p:sp>
      <p:sp>
        <p:nvSpPr>
          <p:cNvPr id="102433" name="Line 33"/>
          <p:cNvSpPr>
            <a:spLocks noChangeShapeType="1"/>
          </p:cNvSpPr>
          <p:nvPr/>
        </p:nvSpPr>
        <p:spPr bwMode="auto">
          <a:xfrm>
            <a:off x="5575300" y="1944688"/>
            <a:ext cx="0" cy="698500"/>
          </a:xfrm>
          <a:prstGeom prst="line">
            <a:avLst/>
          </a:prstGeom>
          <a:noFill/>
          <a:ln w="19050">
            <a:solidFill>
              <a:schemeClr val="accent2"/>
            </a:solidFill>
            <a:round/>
            <a:headEnd/>
            <a:tailEnd type="arrow" w="med" len="med"/>
          </a:ln>
          <a:effectLst/>
        </p:spPr>
        <p:txBody>
          <a:bodyPr/>
          <a:lstStyle/>
          <a:p>
            <a:endParaRPr lang="en-US"/>
          </a:p>
        </p:txBody>
      </p:sp>
      <p:sp>
        <p:nvSpPr>
          <p:cNvPr id="102434" name="Line 34"/>
          <p:cNvSpPr>
            <a:spLocks noChangeShapeType="1"/>
          </p:cNvSpPr>
          <p:nvPr/>
        </p:nvSpPr>
        <p:spPr bwMode="auto">
          <a:xfrm>
            <a:off x="5824538" y="1941513"/>
            <a:ext cx="0" cy="698500"/>
          </a:xfrm>
          <a:prstGeom prst="line">
            <a:avLst/>
          </a:prstGeom>
          <a:noFill/>
          <a:ln w="19050">
            <a:solidFill>
              <a:schemeClr val="accent2"/>
            </a:solidFill>
            <a:round/>
            <a:headEnd/>
            <a:tailEnd type="arrow" w="med" len="med"/>
          </a:ln>
          <a:effectLst/>
        </p:spPr>
        <p:txBody>
          <a:bodyPr/>
          <a:lstStyle/>
          <a:p>
            <a:endParaRPr lang="en-US"/>
          </a:p>
        </p:txBody>
      </p:sp>
      <p:sp>
        <p:nvSpPr>
          <p:cNvPr id="102435" name="Line 35"/>
          <p:cNvSpPr>
            <a:spLocks noChangeShapeType="1"/>
          </p:cNvSpPr>
          <p:nvPr/>
        </p:nvSpPr>
        <p:spPr bwMode="auto">
          <a:xfrm>
            <a:off x="6097588" y="1936750"/>
            <a:ext cx="0" cy="698500"/>
          </a:xfrm>
          <a:prstGeom prst="line">
            <a:avLst/>
          </a:prstGeom>
          <a:noFill/>
          <a:ln w="19050">
            <a:solidFill>
              <a:schemeClr val="accent2"/>
            </a:solidFill>
            <a:round/>
            <a:headEnd/>
            <a:tailEnd type="arrow" w="med" len="med"/>
          </a:ln>
          <a:effectLst/>
        </p:spPr>
        <p:txBody>
          <a:bodyPr/>
          <a:lstStyle/>
          <a:p>
            <a:endParaRPr lang="en-US"/>
          </a:p>
        </p:txBody>
      </p:sp>
      <p:sp>
        <p:nvSpPr>
          <p:cNvPr id="102436" name="Line 36"/>
          <p:cNvSpPr>
            <a:spLocks noChangeShapeType="1"/>
          </p:cNvSpPr>
          <p:nvPr/>
        </p:nvSpPr>
        <p:spPr bwMode="auto">
          <a:xfrm>
            <a:off x="6367463" y="1946275"/>
            <a:ext cx="0" cy="698500"/>
          </a:xfrm>
          <a:prstGeom prst="line">
            <a:avLst/>
          </a:prstGeom>
          <a:noFill/>
          <a:ln w="19050">
            <a:solidFill>
              <a:schemeClr val="accent2"/>
            </a:solidFill>
            <a:round/>
            <a:headEnd/>
            <a:tailEnd type="arrow" w="med" len="med"/>
          </a:ln>
          <a:effectLst/>
        </p:spPr>
        <p:txBody>
          <a:bodyPr/>
          <a:lstStyle/>
          <a:p>
            <a:endParaRPr lang="en-US"/>
          </a:p>
        </p:txBody>
      </p:sp>
      <p:sp>
        <p:nvSpPr>
          <p:cNvPr id="102437" name="Line 37"/>
          <p:cNvSpPr>
            <a:spLocks noChangeShapeType="1"/>
          </p:cNvSpPr>
          <p:nvPr/>
        </p:nvSpPr>
        <p:spPr bwMode="auto">
          <a:xfrm>
            <a:off x="6618288" y="1939925"/>
            <a:ext cx="0" cy="698500"/>
          </a:xfrm>
          <a:prstGeom prst="line">
            <a:avLst/>
          </a:prstGeom>
          <a:noFill/>
          <a:ln w="19050">
            <a:solidFill>
              <a:schemeClr val="accent2"/>
            </a:solidFill>
            <a:round/>
            <a:headEnd/>
            <a:tailEnd type="arrow" w="med" len="med"/>
          </a:ln>
          <a:effectLst/>
        </p:spPr>
        <p:txBody>
          <a:bodyPr/>
          <a:lstStyle/>
          <a:p>
            <a:endParaRPr lang="en-US"/>
          </a:p>
        </p:txBody>
      </p:sp>
      <p:sp>
        <p:nvSpPr>
          <p:cNvPr id="102438" name="Line 38"/>
          <p:cNvSpPr>
            <a:spLocks noChangeShapeType="1"/>
          </p:cNvSpPr>
          <p:nvPr/>
        </p:nvSpPr>
        <p:spPr bwMode="auto">
          <a:xfrm>
            <a:off x="5422900" y="2227263"/>
            <a:ext cx="0" cy="698500"/>
          </a:xfrm>
          <a:prstGeom prst="line">
            <a:avLst/>
          </a:prstGeom>
          <a:noFill/>
          <a:ln w="38100">
            <a:solidFill>
              <a:schemeClr val="accent2"/>
            </a:solidFill>
            <a:round/>
            <a:headEnd/>
            <a:tailEnd type="arrow" w="med" len="med"/>
          </a:ln>
          <a:effectLst/>
        </p:spPr>
        <p:txBody>
          <a:bodyPr/>
          <a:lstStyle/>
          <a:p>
            <a:endParaRPr lang="en-US"/>
          </a:p>
        </p:txBody>
      </p:sp>
      <p:sp>
        <p:nvSpPr>
          <p:cNvPr id="102439" name="Line 39"/>
          <p:cNvSpPr>
            <a:spLocks noChangeShapeType="1"/>
          </p:cNvSpPr>
          <p:nvPr/>
        </p:nvSpPr>
        <p:spPr bwMode="auto">
          <a:xfrm>
            <a:off x="5672138" y="2224088"/>
            <a:ext cx="0" cy="698500"/>
          </a:xfrm>
          <a:prstGeom prst="line">
            <a:avLst/>
          </a:prstGeom>
          <a:noFill/>
          <a:ln w="38100">
            <a:solidFill>
              <a:schemeClr val="accent2"/>
            </a:solidFill>
            <a:round/>
            <a:headEnd/>
            <a:tailEnd type="arrow" w="med" len="med"/>
          </a:ln>
          <a:effectLst/>
        </p:spPr>
        <p:txBody>
          <a:bodyPr/>
          <a:lstStyle/>
          <a:p>
            <a:endParaRPr lang="en-US"/>
          </a:p>
        </p:txBody>
      </p:sp>
      <p:sp>
        <p:nvSpPr>
          <p:cNvPr id="102440" name="Line 40"/>
          <p:cNvSpPr>
            <a:spLocks noChangeShapeType="1"/>
          </p:cNvSpPr>
          <p:nvPr/>
        </p:nvSpPr>
        <p:spPr bwMode="auto">
          <a:xfrm>
            <a:off x="5945188" y="2219325"/>
            <a:ext cx="0" cy="698500"/>
          </a:xfrm>
          <a:prstGeom prst="line">
            <a:avLst/>
          </a:prstGeom>
          <a:noFill/>
          <a:ln w="38100">
            <a:solidFill>
              <a:schemeClr val="accent2"/>
            </a:solidFill>
            <a:round/>
            <a:headEnd/>
            <a:tailEnd type="arrow" w="med" len="med"/>
          </a:ln>
          <a:effectLst/>
        </p:spPr>
        <p:txBody>
          <a:bodyPr/>
          <a:lstStyle/>
          <a:p>
            <a:endParaRPr lang="en-US"/>
          </a:p>
        </p:txBody>
      </p:sp>
      <p:sp>
        <p:nvSpPr>
          <p:cNvPr id="102441" name="Line 41"/>
          <p:cNvSpPr>
            <a:spLocks noChangeShapeType="1"/>
          </p:cNvSpPr>
          <p:nvPr/>
        </p:nvSpPr>
        <p:spPr bwMode="auto">
          <a:xfrm>
            <a:off x="6215063" y="2228850"/>
            <a:ext cx="0" cy="698500"/>
          </a:xfrm>
          <a:prstGeom prst="line">
            <a:avLst/>
          </a:prstGeom>
          <a:noFill/>
          <a:ln w="38100">
            <a:solidFill>
              <a:schemeClr val="accent2"/>
            </a:solidFill>
            <a:round/>
            <a:headEnd/>
            <a:tailEnd type="arrow" w="med" len="med"/>
          </a:ln>
          <a:effectLst/>
        </p:spPr>
        <p:txBody>
          <a:bodyPr/>
          <a:lstStyle/>
          <a:p>
            <a:endParaRPr lang="en-US"/>
          </a:p>
        </p:txBody>
      </p:sp>
      <p:sp>
        <p:nvSpPr>
          <p:cNvPr id="102442" name="Line 42"/>
          <p:cNvSpPr>
            <a:spLocks noChangeShapeType="1"/>
          </p:cNvSpPr>
          <p:nvPr/>
        </p:nvSpPr>
        <p:spPr bwMode="auto">
          <a:xfrm>
            <a:off x="6465888" y="2222500"/>
            <a:ext cx="0" cy="698500"/>
          </a:xfrm>
          <a:prstGeom prst="line">
            <a:avLst/>
          </a:prstGeom>
          <a:noFill/>
          <a:ln w="38100">
            <a:solidFill>
              <a:schemeClr val="accent2"/>
            </a:solidFill>
            <a:round/>
            <a:headEnd/>
            <a:tailEnd type="arrow" w="med" len="med"/>
          </a:ln>
          <a:effectLst/>
        </p:spPr>
        <p:txBody>
          <a:bodyPr/>
          <a:lstStyle/>
          <a:p>
            <a:endParaRPr lang="en-US"/>
          </a:p>
        </p:txBody>
      </p:sp>
      <p:grpSp>
        <p:nvGrpSpPr>
          <p:cNvPr id="102464" name="Group 64"/>
          <p:cNvGrpSpPr>
            <a:grpSpLocks/>
          </p:cNvGrpSpPr>
          <p:nvPr/>
        </p:nvGrpSpPr>
        <p:grpSpPr bwMode="auto">
          <a:xfrm>
            <a:off x="5218113" y="2017713"/>
            <a:ext cx="1700212" cy="914400"/>
            <a:chOff x="1898" y="3377"/>
            <a:chExt cx="995" cy="576"/>
          </a:xfrm>
        </p:grpSpPr>
        <p:sp>
          <p:nvSpPr>
            <p:cNvPr id="102443" name="Rectangle 43"/>
            <p:cNvSpPr>
              <a:spLocks noChangeArrowheads="1"/>
            </p:cNvSpPr>
            <p:nvPr/>
          </p:nvSpPr>
          <p:spPr bwMode="auto">
            <a:xfrm>
              <a:off x="1898" y="3474"/>
              <a:ext cx="879" cy="479"/>
            </a:xfrm>
            <a:prstGeom prst="rect">
              <a:avLst/>
            </a:prstGeom>
            <a:solidFill>
              <a:srgbClr val="0099CC">
                <a:alpha val="50000"/>
              </a:srgbClr>
            </a:solidFill>
            <a:ln w="9525">
              <a:noFill/>
              <a:miter lim="800000"/>
              <a:headEnd/>
              <a:tailEnd/>
            </a:ln>
            <a:effectLst/>
          </p:spPr>
          <p:txBody>
            <a:bodyPr wrap="none" anchor="ctr"/>
            <a:lstStyle/>
            <a:p>
              <a:endParaRPr lang="en-US"/>
            </a:p>
          </p:txBody>
        </p:sp>
        <p:sp>
          <p:nvSpPr>
            <p:cNvPr id="102444" name="Freeform 44"/>
            <p:cNvSpPr>
              <a:spLocks/>
            </p:cNvSpPr>
            <p:nvPr/>
          </p:nvSpPr>
          <p:spPr bwMode="auto">
            <a:xfrm>
              <a:off x="1898" y="3377"/>
              <a:ext cx="995" cy="97"/>
            </a:xfrm>
            <a:custGeom>
              <a:avLst/>
              <a:gdLst/>
              <a:ahLst/>
              <a:cxnLst>
                <a:cxn ang="0">
                  <a:pos x="0" y="97"/>
                </a:cxn>
                <a:cxn ang="0">
                  <a:pos x="103" y="0"/>
                </a:cxn>
                <a:cxn ang="0">
                  <a:pos x="995" y="0"/>
                </a:cxn>
                <a:cxn ang="0">
                  <a:pos x="873" y="97"/>
                </a:cxn>
                <a:cxn ang="0">
                  <a:pos x="0" y="97"/>
                </a:cxn>
              </a:cxnLst>
              <a:rect l="0" t="0" r="r" b="b"/>
              <a:pathLst>
                <a:path w="995" h="97">
                  <a:moveTo>
                    <a:pt x="0" y="97"/>
                  </a:moveTo>
                  <a:lnTo>
                    <a:pt x="103" y="0"/>
                  </a:lnTo>
                  <a:lnTo>
                    <a:pt x="995" y="0"/>
                  </a:lnTo>
                  <a:lnTo>
                    <a:pt x="873" y="97"/>
                  </a:lnTo>
                  <a:lnTo>
                    <a:pt x="0" y="97"/>
                  </a:lnTo>
                  <a:close/>
                </a:path>
              </a:pathLst>
            </a:custGeom>
            <a:solidFill>
              <a:schemeClr val="accent2">
                <a:lumMod val="75000"/>
                <a:alpha val="50000"/>
              </a:schemeClr>
            </a:solidFill>
            <a:ln w="9525">
              <a:noFill/>
              <a:round/>
              <a:headEnd/>
              <a:tailEnd/>
            </a:ln>
            <a:effectLst/>
          </p:spPr>
          <p:txBody>
            <a:bodyPr/>
            <a:lstStyle/>
            <a:p>
              <a:endParaRPr lang="en-US"/>
            </a:p>
          </p:txBody>
        </p:sp>
        <p:sp>
          <p:nvSpPr>
            <p:cNvPr id="102445" name="Freeform 45"/>
            <p:cNvSpPr>
              <a:spLocks/>
            </p:cNvSpPr>
            <p:nvPr/>
          </p:nvSpPr>
          <p:spPr bwMode="auto">
            <a:xfrm>
              <a:off x="2771" y="3377"/>
              <a:ext cx="115" cy="576"/>
            </a:xfrm>
            <a:custGeom>
              <a:avLst/>
              <a:gdLst/>
              <a:ahLst/>
              <a:cxnLst>
                <a:cxn ang="0">
                  <a:pos x="0" y="576"/>
                </a:cxn>
                <a:cxn ang="0">
                  <a:pos x="0" y="103"/>
                </a:cxn>
                <a:cxn ang="0">
                  <a:pos x="115" y="0"/>
                </a:cxn>
                <a:cxn ang="0">
                  <a:pos x="115" y="479"/>
                </a:cxn>
                <a:cxn ang="0">
                  <a:pos x="0" y="576"/>
                </a:cxn>
              </a:cxnLst>
              <a:rect l="0" t="0" r="r" b="b"/>
              <a:pathLst>
                <a:path w="115" h="576">
                  <a:moveTo>
                    <a:pt x="0" y="576"/>
                  </a:moveTo>
                  <a:lnTo>
                    <a:pt x="0" y="103"/>
                  </a:lnTo>
                  <a:lnTo>
                    <a:pt x="115" y="0"/>
                  </a:lnTo>
                  <a:lnTo>
                    <a:pt x="115" y="479"/>
                  </a:lnTo>
                  <a:lnTo>
                    <a:pt x="0" y="576"/>
                  </a:lnTo>
                  <a:close/>
                </a:path>
              </a:pathLst>
            </a:custGeom>
            <a:solidFill>
              <a:srgbClr val="00FFCC">
                <a:alpha val="50000"/>
              </a:srgbClr>
            </a:solidFill>
            <a:ln w="9525">
              <a:noFill/>
              <a:round/>
              <a:headEnd/>
              <a:tailEnd/>
            </a:ln>
            <a:effectLst/>
          </p:spPr>
          <p:txBody>
            <a:bodyPr/>
            <a:lstStyle/>
            <a:p>
              <a:endParaRPr lang="en-US"/>
            </a:p>
          </p:txBody>
        </p:sp>
      </p:grpSp>
      <p:grpSp>
        <p:nvGrpSpPr>
          <p:cNvPr id="102472" name="Group 72"/>
          <p:cNvGrpSpPr>
            <a:grpSpLocks/>
          </p:cNvGrpSpPr>
          <p:nvPr/>
        </p:nvGrpSpPr>
        <p:grpSpPr bwMode="auto">
          <a:xfrm>
            <a:off x="5383213" y="2332038"/>
            <a:ext cx="1241425" cy="334962"/>
            <a:chOff x="3444" y="2393"/>
            <a:chExt cx="782" cy="211"/>
          </a:xfrm>
        </p:grpSpPr>
        <p:sp>
          <p:nvSpPr>
            <p:cNvPr id="102465" name="Line 65"/>
            <p:cNvSpPr>
              <a:spLocks noChangeShapeType="1"/>
            </p:cNvSpPr>
            <p:nvPr/>
          </p:nvSpPr>
          <p:spPr bwMode="auto">
            <a:xfrm flipV="1">
              <a:off x="3444" y="2395"/>
              <a:ext cx="0" cy="206"/>
            </a:xfrm>
            <a:prstGeom prst="line">
              <a:avLst/>
            </a:prstGeom>
            <a:noFill/>
            <a:ln w="38100">
              <a:solidFill>
                <a:srgbClr val="CC0099"/>
              </a:solidFill>
              <a:round/>
              <a:headEnd/>
              <a:tailEnd type="arrow" w="med" len="med"/>
            </a:ln>
            <a:effectLst/>
          </p:spPr>
          <p:txBody>
            <a:bodyPr/>
            <a:lstStyle/>
            <a:p>
              <a:endParaRPr lang="en-US"/>
            </a:p>
          </p:txBody>
        </p:sp>
        <p:sp>
          <p:nvSpPr>
            <p:cNvPr id="102466" name="Line 66"/>
            <p:cNvSpPr>
              <a:spLocks noChangeShapeType="1"/>
            </p:cNvSpPr>
            <p:nvPr/>
          </p:nvSpPr>
          <p:spPr bwMode="auto">
            <a:xfrm flipV="1">
              <a:off x="3601" y="2394"/>
              <a:ext cx="0" cy="206"/>
            </a:xfrm>
            <a:prstGeom prst="line">
              <a:avLst/>
            </a:prstGeom>
            <a:noFill/>
            <a:ln w="38100">
              <a:solidFill>
                <a:srgbClr val="CC0099"/>
              </a:solidFill>
              <a:round/>
              <a:headEnd/>
              <a:tailEnd type="arrow" w="med" len="med"/>
            </a:ln>
            <a:effectLst/>
          </p:spPr>
          <p:txBody>
            <a:bodyPr/>
            <a:lstStyle/>
            <a:p>
              <a:endParaRPr lang="en-US"/>
            </a:p>
          </p:txBody>
        </p:sp>
        <p:sp>
          <p:nvSpPr>
            <p:cNvPr id="102467" name="Line 67"/>
            <p:cNvSpPr>
              <a:spLocks noChangeShapeType="1"/>
            </p:cNvSpPr>
            <p:nvPr/>
          </p:nvSpPr>
          <p:spPr bwMode="auto">
            <a:xfrm flipV="1">
              <a:off x="3763" y="2393"/>
              <a:ext cx="0" cy="206"/>
            </a:xfrm>
            <a:prstGeom prst="line">
              <a:avLst/>
            </a:prstGeom>
            <a:noFill/>
            <a:ln w="38100">
              <a:solidFill>
                <a:srgbClr val="CC0099"/>
              </a:solidFill>
              <a:round/>
              <a:headEnd/>
              <a:tailEnd type="arrow" w="med" len="med"/>
            </a:ln>
            <a:effectLst/>
          </p:spPr>
          <p:txBody>
            <a:bodyPr/>
            <a:lstStyle/>
            <a:p>
              <a:endParaRPr lang="en-US"/>
            </a:p>
          </p:txBody>
        </p:sp>
        <p:sp>
          <p:nvSpPr>
            <p:cNvPr id="102468" name="Line 68"/>
            <p:cNvSpPr>
              <a:spLocks noChangeShapeType="1"/>
            </p:cNvSpPr>
            <p:nvPr/>
          </p:nvSpPr>
          <p:spPr bwMode="auto">
            <a:xfrm flipV="1">
              <a:off x="3920" y="2398"/>
              <a:ext cx="0" cy="206"/>
            </a:xfrm>
            <a:prstGeom prst="line">
              <a:avLst/>
            </a:prstGeom>
            <a:noFill/>
            <a:ln w="38100">
              <a:solidFill>
                <a:srgbClr val="CC0099"/>
              </a:solidFill>
              <a:round/>
              <a:headEnd/>
              <a:tailEnd type="arrow" w="med" len="med"/>
            </a:ln>
            <a:effectLst/>
          </p:spPr>
          <p:txBody>
            <a:bodyPr/>
            <a:lstStyle/>
            <a:p>
              <a:endParaRPr lang="en-US"/>
            </a:p>
          </p:txBody>
        </p:sp>
        <p:sp>
          <p:nvSpPr>
            <p:cNvPr id="102469" name="Line 69"/>
            <p:cNvSpPr>
              <a:spLocks noChangeShapeType="1"/>
            </p:cNvSpPr>
            <p:nvPr/>
          </p:nvSpPr>
          <p:spPr bwMode="auto">
            <a:xfrm flipV="1">
              <a:off x="4070" y="2397"/>
              <a:ext cx="0" cy="206"/>
            </a:xfrm>
            <a:prstGeom prst="line">
              <a:avLst/>
            </a:prstGeom>
            <a:noFill/>
            <a:ln w="38100">
              <a:solidFill>
                <a:srgbClr val="CC0099"/>
              </a:solidFill>
              <a:round/>
              <a:headEnd/>
              <a:tailEnd type="arrow" w="med" len="med"/>
            </a:ln>
            <a:effectLst/>
          </p:spPr>
          <p:txBody>
            <a:bodyPr/>
            <a:lstStyle/>
            <a:p>
              <a:endParaRPr lang="en-US"/>
            </a:p>
          </p:txBody>
        </p:sp>
        <p:sp>
          <p:nvSpPr>
            <p:cNvPr id="102471" name="Line 71"/>
            <p:cNvSpPr>
              <a:spLocks noChangeShapeType="1"/>
            </p:cNvSpPr>
            <p:nvPr/>
          </p:nvSpPr>
          <p:spPr bwMode="auto">
            <a:xfrm flipV="1">
              <a:off x="4226" y="2397"/>
              <a:ext cx="0" cy="206"/>
            </a:xfrm>
            <a:prstGeom prst="line">
              <a:avLst/>
            </a:prstGeom>
            <a:noFill/>
            <a:ln w="38100">
              <a:solidFill>
                <a:srgbClr val="CC0099"/>
              </a:solidFill>
              <a:round/>
              <a:headEnd/>
              <a:tailEnd type="arrow" w="med" len="med"/>
            </a:ln>
            <a:effectLst/>
          </p:spPr>
          <p:txBody>
            <a:bodyPr/>
            <a:lstStyle/>
            <a:p>
              <a:endParaRPr lang="en-US"/>
            </a:p>
          </p:txBody>
        </p:sp>
      </p:grpSp>
      <p:pic>
        <p:nvPicPr>
          <p:cNvPr id="40" name="Picture 20"/>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5142484" y="1747209"/>
            <a:ext cx="3895725" cy="695325"/>
          </a:xfrm>
          <a:prstGeom prst="rect">
            <a:avLst/>
          </a:prstGeom>
          <a:ln>
            <a:noFill/>
          </a:ln>
          <a:effectLst>
            <a:outerShdw blurRad="292100" dist="139700" dir="2700000" algn="tl" rotWithShape="0">
              <a:srgbClr val="333333">
                <a:alpha val="65000"/>
              </a:srgbClr>
            </a:outerShdw>
          </a:effectLst>
        </p:spPr>
      </p:pic>
      <p:sp>
        <p:nvSpPr>
          <p:cNvPr id="41" name="Rectangle 118"/>
          <p:cNvSpPr txBox="1">
            <a:spLocks noChangeArrowheads="1"/>
          </p:cNvSpPr>
          <p:nvPr/>
        </p:nvSpPr>
        <p:spPr>
          <a:xfrm>
            <a:off x="685800" y="409575"/>
            <a:ext cx="7772400" cy="896938"/>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0" cap="none" spc="0" normalizeH="0" baseline="0" noProof="0">
                <a:ln>
                  <a:noFill/>
                </a:ln>
                <a:solidFill>
                  <a:schemeClr val="tx2"/>
                </a:solidFill>
                <a:effectLst/>
                <a:uLnTx/>
                <a:uFillTx/>
                <a:latin typeface="+mj-lt"/>
                <a:ea typeface="+mj-ea"/>
                <a:cs typeface="+mj-cs"/>
              </a:rPr>
              <a:t>Topic 11: Electromagnetic induction - AHL</a:t>
            </a:r>
            <a:br>
              <a:rPr kumimoji="0" lang="en-US" altLang="en-US" sz="2800" b="1" i="0" u="none" strike="noStrike" kern="0" cap="none" spc="0" normalizeH="0" baseline="0" noProof="0">
                <a:ln>
                  <a:noFill/>
                </a:ln>
                <a:solidFill>
                  <a:schemeClr val="tx2"/>
                </a:solidFill>
                <a:effectLst/>
                <a:uLnTx/>
                <a:uFillTx/>
                <a:latin typeface="+mj-lt"/>
                <a:ea typeface="+mj-ea"/>
                <a:cs typeface="+mj-cs"/>
              </a:rPr>
            </a:br>
            <a:r>
              <a:rPr kumimoji="0" lang="en-US" altLang="en-US" sz="2800" b="0" i="0" u="none" strike="noStrike" kern="0" cap="none" spc="0" normalizeH="0" baseline="0" noProof="0">
                <a:ln>
                  <a:noFill/>
                </a:ln>
                <a:solidFill>
                  <a:schemeClr val="tx1"/>
                </a:solidFill>
                <a:effectLst/>
                <a:uLnTx/>
                <a:uFillTx/>
                <a:latin typeface="+mj-lt"/>
                <a:ea typeface="+mj-ea"/>
                <a:cs typeface="+mj-cs"/>
              </a:rPr>
              <a:t>11.3 – Capacitance</a:t>
            </a:r>
            <a:endParaRPr kumimoji="0" lang="en-US" altLang="en-US" sz="2800" b="0" i="0" u="none" strike="noStrike" kern="0" cap="none" spc="0" normalizeH="0" baseline="0" noProof="0" dirty="0">
              <a:ln>
                <a:noFill/>
              </a:ln>
              <a:solidFill>
                <a:schemeClr val="tx1"/>
              </a:solidFill>
              <a:effectLst/>
              <a:uLnTx/>
              <a:uFillTx/>
              <a:latin typeface="+mj-lt"/>
              <a:ea typeface="+mj-ea"/>
              <a:cs typeface="+mj-cs"/>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3187">
                                            <p:txEl>
                                              <p:pRg st="1" end="1"/>
                                            </p:txEl>
                                          </p:spTgt>
                                        </p:tgtEl>
                                        <p:attrNameLst>
                                          <p:attrName>style.visibility</p:attrName>
                                        </p:attrNameLst>
                                      </p:cBhvr>
                                      <p:to>
                                        <p:strVal val="visible"/>
                                      </p:to>
                                    </p:set>
                                    <p:anim calcmode="lin" valueType="num">
                                      <p:cBhvr additive="base">
                                        <p:cTn id="7" dur="500" fill="hold"/>
                                        <p:tgtEl>
                                          <p:spTgt spid="93187">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318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3187">
                                            <p:txEl>
                                              <p:pRg st="2" end="2"/>
                                            </p:txEl>
                                          </p:spTgt>
                                        </p:tgtEl>
                                        <p:attrNameLst>
                                          <p:attrName>style.visibility</p:attrName>
                                        </p:attrNameLst>
                                      </p:cBhvr>
                                      <p:to>
                                        <p:strVal val="visible"/>
                                      </p:to>
                                    </p:set>
                                    <p:anim calcmode="lin" valueType="num">
                                      <p:cBhvr additive="base">
                                        <p:cTn id="13" dur="500" fill="hold"/>
                                        <p:tgtEl>
                                          <p:spTgt spid="93187">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3187">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2" presetClass="entr" presetSubtype="1" fill="hold" grpId="0" nodeType="clickEffect">
                                  <p:stCondLst>
                                    <p:cond delay="0"/>
                                  </p:stCondLst>
                                  <p:childTnLst>
                                    <p:set>
                                      <p:cBhvr>
                                        <p:cTn id="18" dur="1" fill="hold">
                                          <p:stCondLst>
                                            <p:cond delay="0"/>
                                          </p:stCondLst>
                                        </p:cTn>
                                        <p:tgtEl>
                                          <p:spTgt spid="102433"/>
                                        </p:tgtEl>
                                        <p:attrNameLst>
                                          <p:attrName>style.visibility</p:attrName>
                                        </p:attrNameLst>
                                      </p:cBhvr>
                                      <p:to>
                                        <p:strVal val="visible"/>
                                      </p:to>
                                    </p:set>
                                    <p:animEffect transition="in" filter="wipe(up)">
                                      <p:cBhvr>
                                        <p:cTn id="19" dur="500"/>
                                        <p:tgtEl>
                                          <p:spTgt spid="102433"/>
                                        </p:tgtEl>
                                      </p:cBhvr>
                                    </p:animEffect>
                                  </p:childTnLst>
                                  <p:subTnLst>
                                    <p:audio>
                                      <p:cMediaNode>
                                        <p:cTn display="0" masterRel="sameClick">
                                          <p:stCondLst>
                                            <p:cond evt="begin" delay="0">
                                              <p:tn val="17"/>
                                            </p:cond>
                                          </p:stCondLst>
                                          <p:endCondLst>
                                            <p:cond evt="onStopAudio" delay="0">
                                              <p:tgtEl>
                                                <p:sldTgt/>
                                              </p:tgtEl>
                                            </p:cond>
                                          </p:endCondLst>
                                        </p:cTn>
                                        <p:tgtEl>
                                          <p:sndTgt r:embed="rId5" name="voltage.wav"/>
                                        </p:tgtEl>
                                      </p:cMediaNode>
                                    </p:audio>
                                  </p:subTnLst>
                                </p:cTn>
                              </p:par>
                              <p:par>
                                <p:cTn id="20" presetID="22" presetClass="entr" presetSubtype="1" fill="hold" grpId="0" nodeType="withEffect">
                                  <p:stCondLst>
                                    <p:cond delay="0"/>
                                  </p:stCondLst>
                                  <p:childTnLst>
                                    <p:set>
                                      <p:cBhvr>
                                        <p:cTn id="21" dur="1" fill="hold">
                                          <p:stCondLst>
                                            <p:cond delay="0"/>
                                          </p:stCondLst>
                                        </p:cTn>
                                        <p:tgtEl>
                                          <p:spTgt spid="102434"/>
                                        </p:tgtEl>
                                        <p:attrNameLst>
                                          <p:attrName>style.visibility</p:attrName>
                                        </p:attrNameLst>
                                      </p:cBhvr>
                                      <p:to>
                                        <p:strVal val="visible"/>
                                      </p:to>
                                    </p:set>
                                    <p:animEffect transition="in" filter="wipe(up)">
                                      <p:cBhvr>
                                        <p:cTn id="22" dur="500"/>
                                        <p:tgtEl>
                                          <p:spTgt spid="102434"/>
                                        </p:tgtEl>
                                      </p:cBhvr>
                                    </p:animEffect>
                                  </p:childTnLst>
                                  <p:subTnLst>
                                    <p:audio>
                                      <p:cMediaNode>
                                        <p:cTn display="0" masterRel="sameClick">
                                          <p:stCondLst>
                                            <p:cond evt="begin" delay="0">
                                              <p:tn val="20"/>
                                            </p:cond>
                                          </p:stCondLst>
                                          <p:endCondLst>
                                            <p:cond evt="onStopAudio" delay="0">
                                              <p:tgtEl>
                                                <p:sldTgt/>
                                              </p:tgtEl>
                                            </p:cond>
                                          </p:endCondLst>
                                        </p:cTn>
                                        <p:tgtEl>
                                          <p:sndTgt r:embed="rId5" name="voltage.wav"/>
                                        </p:tgtEl>
                                      </p:cMediaNode>
                                    </p:audio>
                                  </p:subTnLst>
                                </p:cTn>
                              </p:par>
                              <p:par>
                                <p:cTn id="23" presetID="22" presetClass="entr" presetSubtype="1" fill="hold" grpId="0" nodeType="withEffect">
                                  <p:stCondLst>
                                    <p:cond delay="0"/>
                                  </p:stCondLst>
                                  <p:childTnLst>
                                    <p:set>
                                      <p:cBhvr>
                                        <p:cTn id="24" dur="1" fill="hold">
                                          <p:stCondLst>
                                            <p:cond delay="0"/>
                                          </p:stCondLst>
                                        </p:cTn>
                                        <p:tgtEl>
                                          <p:spTgt spid="102435"/>
                                        </p:tgtEl>
                                        <p:attrNameLst>
                                          <p:attrName>style.visibility</p:attrName>
                                        </p:attrNameLst>
                                      </p:cBhvr>
                                      <p:to>
                                        <p:strVal val="visible"/>
                                      </p:to>
                                    </p:set>
                                    <p:animEffect transition="in" filter="wipe(up)">
                                      <p:cBhvr>
                                        <p:cTn id="25" dur="500"/>
                                        <p:tgtEl>
                                          <p:spTgt spid="102435"/>
                                        </p:tgtEl>
                                      </p:cBhvr>
                                    </p:animEffect>
                                  </p:childTnLst>
                                  <p:subTnLst>
                                    <p:audio>
                                      <p:cMediaNode>
                                        <p:cTn display="0" masterRel="sameClick">
                                          <p:stCondLst>
                                            <p:cond evt="begin" delay="0">
                                              <p:tn val="23"/>
                                            </p:cond>
                                          </p:stCondLst>
                                          <p:endCondLst>
                                            <p:cond evt="onStopAudio" delay="0">
                                              <p:tgtEl>
                                                <p:sldTgt/>
                                              </p:tgtEl>
                                            </p:cond>
                                          </p:endCondLst>
                                        </p:cTn>
                                        <p:tgtEl>
                                          <p:sndTgt r:embed="rId5" name="voltage.wav"/>
                                        </p:tgtEl>
                                      </p:cMediaNode>
                                    </p:audio>
                                  </p:subTnLst>
                                </p:cTn>
                              </p:par>
                              <p:par>
                                <p:cTn id="26" presetID="22" presetClass="entr" presetSubtype="1" fill="hold" grpId="0" nodeType="withEffect">
                                  <p:stCondLst>
                                    <p:cond delay="0"/>
                                  </p:stCondLst>
                                  <p:childTnLst>
                                    <p:set>
                                      <p:cBhvr>
                                        <p:cTn id="27" dur="1" fill="hold">
                                          <p:stCondLst>
                                            <p:cond delay="0"/>
                                          </p:stCondLst>
                                        </p:cTn>
                                        <p:tgtEl>
                                          <p:spTgt spid="102436"/>
                                        </p:tgtEl>
                                        <p:attrNameLst>
                                          <p:attrName>style.visibility</p:attrName>
                                        </p:attrNameLst>
                                      </p:cBhvr>
                                      <p:to>
                                        <p:strVal val="visible"/>
                                      </p:to>
                                    </p:set>
                                    <p:animEffect transition="in" filter="wipe(up)">
                                      <p:cBhvr>
                                        <p:cTn id="28" dur="500"/>
                                        <p:tgtEl>
                                          <p:spTgt spid="102436"/>
                                        </p:tgtEl>
                                      </p:cBhvr>
                                    </p:animEffect>
                                  </p:childTnLst>
                                  <p:subTnLst>
                                    <p:audio>
                                      <p:cMediaNode>
                                        <p:cTn display="0" masterRel="sameClick">
                                          <p:stCondLst>
                                            <p:cond evt="begin" delay="0">
                                              <p:tn val="26"/>
                                            </p:cond>
                                          </p:stCondLst>
                                          <p:endCondLst>
                                            <p:cond evt="onStopAudio" delay="0">
                                              <p:tgtEl>
                                                <p:sldTgt/>
                                              </p:tgtEl>
                                            </p:cond>
                                          </p:endCondLst>
                                        </p:cTn>
                                        <p:tgtEl>
                                          <p:sndTgt r:embed="rId5" name="voltage.wav"/>
                                        </p:tgtEl>
                                      </p:cMediaNode>
                                    </p:audio>
                                  </p:subTnLst>
                                </p:cTn>
                              </p:par>
                              <p:par>
                                <p:cTn id="29" presetID="22" presetClass="entr" presetSubtype="1" fill="hold" grpId="0" nodeType="withEffect">
                                  <p:stCondLst>
                                    <p:cond delay="0"/>
                                  </p:stCondLst>
                                  <p:childTnLst>
                                    <p:set>
                                      <p:cBhvr>
                                        <p:cTn id="30" dur="1" fill="hold">
                                          <p:stCondLst>
                                            <p:cond delay="0"/>
                                          </p:stCondLst>
                                        </p:cTn>
                                        <p:tgtEl>
                                          <p:spTgt spid="102437"/>
                                        </p:tgtEl>
                                        <p:attrNameLst>
                                          <p:attrName>style.visibility</p:attrName>
                                        </p:attrNameLst>
                                      </p:cBhvr>
                                      <p:to>
                                        <p:strVal val="visible"/>
                                      </p:to>
                                    </p:set>
                                    <p:animEffect transition="in" filter="wipe(up)">
                                      <p:cBhvr>
                                        <p:cTn id="31" dur="500"/>
                                        <p:tgtEl>
                                          <p:spTgt spid="102437"/>
                                        </p:tgtEl>
                                      </p:cBhvr>
                                    </p:animEffect>
                                  </p:childTnLst>
                                  <p:subTnLst>
                                    <p:audio>
                                      <p:cMediaNode>
                                        <p:cTn display="0" masterRel="sameClick">
                                          <p:stCondLst>
                                            <p:cond evt="begin" delay="0">
                                              <p:tn val="29"/>
                                            </p:cond>
                                          </p:stCondLst>
                                          <p:endCondLst>
                                            <p:cond evt="onStopAudio" delay="0">
                                              <p:tgtEl>
                                                <p:sldTgt/>
                                              </p:tgtEl>
                                            </p:cond>
                                          </p:endCondLst>
                                        </p:cTn>
                                        <p:tgtEl>
                                          <p:sndTgt r:embed="rId5" name="voltage.wav"/>
                                        </p:tgtEl>
                                      </p:cMediaNode>
                                    </p:audio>
                                  </p:subTnLst>
                                </p:cTn>
                              </p:par>
                            </p:childTnLst>
                          </p:cTn>
                        </p:par>
                      </p:childTnLst>
                    </p:cTn>
                  </p:par>
                  <p:par>
                    <p:cTn id="32" fill="hold">
                      <p:stCondLst>
                        <p:cond delay="indefinite"/>
                      </p:stCondLst>
                      <p:childTnLst>
                        <p:par>
                          <p:cTn id="33" fill="hold">
                            <p:stCondLst>
                              <p:cond delay="0"/>
                            </p:stCondLst>
                            <p:childTnLst>
                              <p:par>
                                <p:cTn id="34" presetID="22" presetClass="entr" presetSubtype="1" fill="hold" grpId="0" nodeType="clickEffect">
                                  <p:stCondLst>
                                    <p:cond delay="0"/>
                                  </p:stCondLst>
                                  <p:childTnLst>
                                    <p:set>
                                      <p:cBhvr>
                                        <p:cTn id="35" dur="1" fill="hold">
                                          <p:stCondLst>
                                            <p:cond delay="0"/>
                                          </p:stCondLst>
                                        </p:cTn>
                                        <p:tgtEl>
                                          <p:spTgt spid="102426"/>
                                        </p:tgtEl>
                                        <p:attrNameLst>
                                          <p:attrName>style.visibility</p:attrName>
                                        </p:attrNameLst>
                                      </p:cBhvr>
                                      <p:to>
                                        <p:strVal val="visible"/>
                                      </p:to>
                                    </p:set>
                                    <p:animEffect transition="in" filter="wipe(up)">
                                      <p:cBhvr>
                                        <p:cTn id="36" dur="500"/>
                                        <p:tgtEl>
                                          <p:spTgt spid="102426"/>
                                        </p:tgtEl>
                                      </p:cBhvr>
                                    </p:animEffect>
                                  </p:childTnLst>
                                  <p:subTnLst>
                                    <p:audio>
                                      <p:cMediaNode>
                                        <p:cTn display="0" masterRel="sameClick">
                                          <p:stCondLst>
                                            <p:cond evt="begin" delay="0">
                                              <p:tn val="34"/>
                                            </p:cond>
                                          </p:stCondLst>
                                          <p:endCondLst>
                                            <p:cond evt="onStopAudio" delay="0">
                                              <p:tgtEl>
                                                <p:sldTgt/>
                                              </p:tgtEl>
                                            </p:cond>
                                          </p:endCondLst>
                                        </p:cTn>
                                        <p:tgtEl>
                                          <p:sndTgt r:embed="rId5" name="voltage.wav"/>
                                        </p:tgtEl>
                                      </p:cMediaNode>
                                    </p:audio>
                                  </p:subTnLst>
                                </p:cTn>
                              </p:par>
                              <p:par>
                                <p:cTn id="37" presetID="22" presetClass="entr" presetSubtype="1" fill="hold" grpId="0" nodeType="withEffect">
                                  <p:stCondLst>
                                    <p:cond delay="0"/>
                                  </p:stCondLst>
                                  <p:childTnLst>
                                    <p:set>
                                      <p:cBhvr>
                                        <p:cTn id="38" dur="1" fill="hold">
                                          <p:stCondLst>
                                            <p:cond delay="0"/>
                                          </p:stCondLst>
                                        </p:cTn>
                                        <p:tgtEl>
                                          <p:spTgt spid="102427"/>
                                        </p:tgtEl>
                                        <p:attrNameLst>
                                          <p:attrName>style.visibility</p:attrName>
                                        </p:attrNameLst>
                                      </p:cBhvr>
                                      <p:to>
                                        <p:strVal val="visible"/>
                                      </p:to>
                                    </p:set>
                                    <p:animEffect transition="in" filter="wipe(up)">
                                      <p:cBhvr>
                                        <p:cTn id="39" dur="500"/>
                                        <p:tgtEl>
                                          <p:spTgt spid="102427"/>
                                        </p:tgtEl>
                                      </p:cBhvr>
                                    </p:animEffect>
                                  </p:childTnLst>
                                  <p:subTnLst>
                                    <p:audio>
                                      <p:cMediaNode>
                                        <p:cTn display="0" masterRel="sameClick">
                                          <p:stCondLst>
                                            <p:cond evt="begin" delay="0">
                                              <p:tn val="37"/>
                                            </p:cond>
                                          </p:stCondLst>
                                          <p:endCondLst>
                                            <p:cond evt="onStopAudio" delay="0">
                                              <p:tgtEl>
                                                <p:sldTgt/>
                                              </p:tgtEl>
                                            </p:cond>
                                          </p:endCondLst>
                                        </p:cTn>
                                        <p:tgtEl>
                                          <p:sndTgt r:embed="rId5" name="voltage.wav"/>
                                        </p:tgtEl>
                                      </p:cMediaNode>
                                    </p:audio>
                                  </p:subTnLst>
                                </p:cTn>
                              </p:par>
                              <p:par>
                                <p:cTn id="40" presetID="22" presetClass="entr" presetSubtype="1" fill="hold" grpId="0" nodeType="withEffect">
                                  <p:stCondLst>
                                    <p:cond delay="0"/>
                                  </p:stCondLst>
                                  <p:childTnLst>
                                    <p:set>
                                      <p:cBhvr>
                                        <p:cTn id="41" dur="1" fill="hold">
                                          <p:stCondLst>
                                            <p:cond delay="0"/>
                                          </p:stCondLst>
                                        </p:cTn>
                                        <p:tgtEl>
                                          <p:spTgt spid="102428"/>
                                        </p:tgtEl>
                                        <p:attrNameLst>
                                          <p:attrName>style.visibility</p:attrName>
                                        </p:attrNameLst>
                                      </p:cBhvr>
                                      <p:to>
                                        <p:strVal val="visible"/>
                                      </p:to>
                                    </p:set>
                                    <p:animEffect transition="in" filter="wipe(up)">
                                      <p:cBhvr>
                                        <p:cTn id="42" dur="500"/>
                                        <p:tgtEl>
                                          <p:spTgt spid="102428"/>
                                        </p:tgtEl>
                                      </p:cBhvr>
                                    </p:animEffect>
                                  </p:childTnLst>
                                  <p:subTnLst>
                                    <p:audio>
                                      <p:cMediaNode>
                                        <p:cTn display="0" masterRel="sameClick">
                                          <p:stCondLst>
                                            <p:cond evt="begin" delay="0">
                                              <p:tn val="40"/>
                                            </p:cond>
                                          </p:stCondLst>
                                          <p:endCondLst>
                                            <p:cond evt="onStopAudio" delay="0">
                                              <p:tgtEl>
                                                <p:sldTgt/>
                                              </p:tgtEl>
                                            </p:cond>
                                          </p:endCondLst>
                                        </p:cTn>
                                        <p:tgtEl>
                                          <p:sndTgt r:embed="rId5" name="voltage.wav"/>
                                        </p:tgtEl>
                                      </p:cMediaNode>
                                    </p:audio>
                                  </p:subTnLst>
                                </p:cTn>
                              </p:par>
                              <p:par>
                                <p:cTn id="43" presetID="22" presetClass="entr" presetSubtype="1" fill="hold" grpId="0" nodeType="withEffect">
                                  <p:stCondLst>
                                    <p:cond delay="0"/>
                                  </p:stCondLst>
                                  <p:childTnLst>
                                    <p:set>
                                      <p:cBhvr>
                                        <p:cTn id="44" dur="1" fill="hold">
                                          <p:stCondLst>
                                            <p:cond delay="0"/>
                                          </p:stCondLst>
                                        </p:cTn>
                                        <p:tgtEl>
                                          <p:spTgt spid="102429"/>
                                        </p:tgtEl>
                                        <p:attrNameLst>
                                          <p:attrName>style.visibility</p:attrName>
                                        </p:attrNameLst>
                                      </p:cBhvr>
                                      <p:to>
                                        <p:strVal val="visible"/>
                                      </p:to>
                                    </p:set>
                                    <p:animEffect transition="in" filter="wipe(up)">
                                      <p:cBhvr>
                                        <p:cTn id="45" dur="500"/>
                                        <p:tgtEl>
                                          <p:spTgt spid="102429"/>
                                        </p:tgtEl>
                                      </p:cBhvr>
                                    </p:animEffect>
                                  </p:childTnLst>
                                  <p:subTnLst>
                                    <p:audio>
                                      <p:cMediaNode>
                                        <p:cTn display="0" masterRel="sameClick">
                                          <p:stCondLst>
                                            <p:cond evt="begin" delay="0">
                                              <p:tn val="43"/>
                                            </p:cond>
                                          </p:stCondLst>
                                          <p:endCondLst>
                                            <p:cond evt="onStopAudio" delay="0">
                                              <p:tgtEl>
                                                <p:sldTgt/>
                                              </p:tgtEl>
                                            </p:cond>
                                          </p:endCondLst>
                                        </p:cTn>
                                        <p:tgtEl>
                                          <p:sndTgt r:embed="rId5" name="voltage.wav"/>
                                        </p:tgtEl>
                                      </p:cMediaNode>
                                    </p:audio>
                                  </p:subTnLst>
                                </p:cTn>
                              </p:par>
                              <p:par>
                                <p:cTn id="46" presetID="22" presetClass="entr" presetSubtype="1" fill="hold" grpId="0" nodeType="withEffect">
                                  <p:stCondLst>
                                    <p:cond delay="0"/>
                                  </p:stCondLst>
                                  <p:childTnLst>
                                    <p:set>
                                      <p:cBhvr>
                                        <p:cTn id="47" dur="1" fill="hold">
                                          <p:stCondLst>
                                            <p:cond delay="0"/>
                                          </p:stCondLst>
                                        </p:cTn>
                                        <p:tgtEl>
                                          <p:spTgt spid="102430"/>
                                        </p:tgtEl>
                                        <p:attrNameLst>
                                          <p:attrName>style.visibility</p:attrName>
                                        </p:attrNameLst>
                                      </p:cBhvr>
                                      <p:to>
                                        <p:strVal val="visible"/>
                                      </p:to>
                                    </p:set>
                                    <p:animEffect transition="in" filter="wipe(up)">
                                      <p:cBhvr>
                                        <p:cTn id="48" dur="500"/>
                                        <p:tgtEl>
                                          <p:spTgt spid="102430"/>
                                        </p:tgtEl>
                                      </p:cBhvr>
                                    </p:animEffect>
                                  </p:childTnLst>
                                  <p:subTnLst>
                                    <p:audio>
                                      <p:cMediaNode>
                                        <p:cTn display="0" masterRel="sameClick">
                                          <p:stCondLst>
                                            <p:cond evt="begin" delay="0">
                                              <p:tn val="46"/>
                                            </p:cond>
                                          </p:stCondLst>
                                          <p:endCondLst>
                                            <p:cond evt="onStopAudio" delay="0">
                                              <p:tgtEl>
                                                <p:sldTgt/>
                                              </p:tgtEl>
                                            </p:cond>
                                          </p:endCondLst>
                                        </p:cTn>
                                        <p:tgtEl>
                                          <p:sndTgt r:embed="rId5" name="voltage.wav"/>
                                        </p:tgtEl>
                                      </p:cMediaNode>
                                    </p:audio>
                                  </p:subTnLst>
                                </p:cTn>
                              </p:par>
                              <p:par>
                                <p:cTn id="49" presetID="22" presetClass="entr" presetSubtype="1" fill="hold" grpId="0" nodeType="withEffect">
                                  <p:stCondLst>
                                    <p:cond delay="0"/>
                                  </p:stCondLst>
                                  <p:childTnLst>
                                    <p:set>
                                      <p:cBhvr>
                                        <p:cTn id="50" dur="1" fill="hold">
                                          <p:stCondLst>
                                            <p:cond delay="0"/>
                                          </p:stCondLst>
                                        </p:cTn>
                                        <p:tgtEl>
                                          <p:spTgt spid="102431"/>
                                        </p:tgtEl>
                                        <p:attrNameLst>
                                          <p:attrName>style.visibility</p:attrName>
                                        </p:attrNameLst>
                                      </p:cBhvr>
                                      <p:to>
                                        <p:strVal val="visible"/>
                                      </p:to>
                                    </p:set>
                                    <p:animEffect transition="in" filter="wipe(up)">
                                      <p:cBhvr>
                                        <p:cTn id="51" dur="500"/>
                                        <p:tgtEl>
                                          <p:spTgt spid="102431"/>
                                        </p:tgtEl>
                                      </p:cBhvr>
                                    </p:animEffect>
                                  </p:childTnLst>
                                  <p:subTnLst>
                                    <p:audio>
                                      <p:cMediaNode>
                                        <p:cTn display="0" masterRel="sameClick">
                                          <p:stCondLst>
                                            <p:cond evt="begin" delay="0">
                                              <p:tn val="49"/>
                                            </p:cond>
                                          </p:stCondLst>
                                          <p:endCondLst>
                                            <p:cond evt="onStopAudio" delay="0">
                                              <p:tgtEl>
                                                <p:sldTgt/>
                                              </p:tgtEl>
                                            </p:cond>
                                          </p:endCondLst>
                                        </p:cTn>
                                        <p:tgtEl>
                                          <p:sndTgt r:embed="rId5" name="voltage.wav"/>
                                        </p:tgtEl>
                                      </p:cMediaNode>
                                    </p:audio>
                                  </p:subTnLst>
                                </p:cTn>
                              </p:par>
                              <p:par>
                                <p:cTn id="52" presetID="22" presetClass="entr" presetSubtype="1" fill="hold" grpId="0" nodeType="withEffect">
                                  <p:stCondLst>
                                    <p:cond delay="0"/>
                                  </p:stCondLst>
                                  <p:childTnLst>
                                    <p:set>
                                      <p:cBhvr>
                                        <p:cTn id="53" dur="1" fill="hold">
                                          <p:stCondLst>
                                            <p:cond delay="0"/>
                                          </p:stCondLst>
                                        </p:cTn>
                                        <p:tgtEl>
                                          <p:spTgt spid="102432"/>
                                        </p:tgtEl>
                                        <p:attrNameLst>
                                          <p:attrName>style.visibility</p:attrName>
                                        </p:attrNameLst>
                                      </p:cBhvr>
                                      <p:to>
                                        <p:strVal val="visible"/>
                                      </p:to>
                                    </p:set>
                                    <p:animEffect transition="in" filter="wipe(up)">
                                      <p:cBhvr>
                                        <p:cTn id="54" dur="500"/>
                                        <p:tgtEl>
                                          <p:spTgt spid="102432"/>
                                        </p:tgtEl>
                                      </p:cBhvr>
                                    </p:animEffect>
                                  </p:childTnLst>
                                  <p:subTnLst>
                                    <p:audio>
                                      <p:cMediaNode>
                                        <p:cTn display="0" masterRel="sameClick">
                                          <p:stCondLst>
                                            <p:cond evt="begin" delay="0">
                                              <p:tn val="52"/>
                                            </p:cond>
                                          </p:stCondLst>
                                          <p:endCondLst>
                                            <p:cond evt="onStopAudio" delay="0">
                                              <p:tgtEl>
                                                <p:sldTgt/>
                                              </p:tgtEl>
                                            </p:cond>
                                          </p:endCondLst>
                                        </p:cTn>
                                        <p:tgtEl>
                                          <p:sndTgt r:embed="rId5" name="voltage.wav"/>
                                        </p:tgtEl>
                                      </p:cMediaNode>
                                    </p:audio>
                                  </p:subTnLst>
                                </p:cTn>
                              </p:par>
                            </p:childTnLst>
                          </p:cTn>
                        </p:par>
                      </p:childTnLst>
                    </p:cTn>
                  </p:par>
                  <p:par>
                    <p:cTn id="55" fill="hold">
                      <p:stCondLst>
                        <p:cond delay="indefinite"/>
                      </p:stCondLst>
                      <p:childTnLst>
                        <p:par>
                          <p:cTn id="56" fill="hold">
                            <p:stCondLst>
                              <p:cond delay="0"/>
                            </p:stCondLst>
                            <p:childTnLst>
                              <p:par>
                                <p:cTn id="57" presetID="22" presetClass="entr" presetSubtype="1" fill="hold" grpId="0" nodeType="clickEffect">
                                  <p:stCondLst>
                                    <p:cond delay="0"/>
                                  </p:stCondLst>
                                  <p:childTnLst>
                                    <p:set>
                                      <p:cBhvr>
                                        <p:cTn id="58" dur="1" fill="hold">
                                          <p:stCondLst>
                                            <p:cond delay="0"/>
                                          </p:stCondLst>
                                        </p:cTn>
                                        <p:tgtEl>
                                          <p:spTgt spid="102438"/>
                                        </p:tgtEl>
                                        <p:attrNameLst>
                                          <p:attrName>style.visibility</p:attrName>
                                        </p:attrNameLst>
                                      </p:cBhvr>
                                      <p:to>
                                        <p:strVal val="visible"/>
                                      </p:to>
                                    </p:set>
                                    <p:animEffect transition="in" filter="wipe(up)">
                                      <p:cBhvr>
                                        <p:cTn id="59" dur="500"/>
                                        <p:tgtEl>
                                          <p:spTgt spid="102438"/>
                                        </p:tgtEl>
                                      </p:cBhvr>
                                    </p:animEffect>
                                  </p:childTnLst>
                                  <p:subTnLst>
                                    <p:audio>
                                      <p:cMediaNode>
                                        <p:cTn display="0" masterRel="sameClick">
                                          <p:stCondLst>
                                            <p:cond evt="begin" delay="0">
                                              <p:tn val="57"/>
                                            </p:cond>
                                          </p:stCondLst>
                                          <p:endCondLst>
                                            <p:cond evt="onStopAudio" delay="0">
                                              <p:tgtEl>
                                                <p:sldTgt/>
                                              </p:tgtEl>
                                            </p:cond>
                                          </p:endCondLst>
                                        </p:cTn>
                                        <p:tgtEl>
                                          <p:sndTgt r:embed="rId5" name="voltage.wav"/>
                                        </p:tgtEl>
                                      </p:cMediaNode>
                                    </p:audio>
                                  </p:subTnLst>
                                </p:cTn>
                              </p:par>
                              <p:par>
                                <p:cTn id="60" presetID="22" presetClass="entr" presetSubtype="1" fill="hold" grpId="0" nodeType="withEffect">
                                  <p:stCondLst>
                                    <p:cond delay="0"/>
                                  </p:stCondLst>
                                  <p:childTnLst>
                                    <p:set>
                                      <p:cBhvr>
                                        <p:cTn id="61" dur="1" fill="hold">
                                          <p:stCondLst>
                                            <p:cond delay="0"/>
                                          </p:stCondLst>
                                        </p:cTn>
                                        <p:tgtEl>
                                          <p:spTgt spid="102439"/>
                                        </p:tgtEl>
                                        <p:attrNameLst>
                                          <p:attrName>style.visibility</p:attrName>
                                        </p:attrNameLst>
                                      </p:cBhvr>
                                      <p:to>
                                        <p:strVal val="visible"/>
                                      </p:to>
                                    </p:set>
                                    <p:animEffect transition="in" filter="wipe(up)">
                                      <p:cBhvr>
                                        <p:cTn id="62" dur="500"/>
                                        <p:tgtEl>
                                          <p:spTgt spid="102439"/>
                                        </p:tgtEl>
                                      </p:cBhvr>
                                    </p:animEffect>
                                  </p:childTnLst>
                                  <p:subTnLst>
                                    <p:audio>
                                      <p:cMediaNode>
                                        <p:cTn display="0" masterRel="sameClick">
                                          <p:stCondLst>
                                            <p:cond evt="begin" delay="0">
                                              <p:tn val="60"/>
                                            </p:cond>
                                          </p:stCondLst>
                                          <p:endCondLst>
                                            <p:cond evt="onStopAudio" delay="0">
                                              <p:tgtEl>
                                                <p:sldTgt/>
                                              </p:tgtEl>
                                            </p:cond>
                                          </p:endCondLst>
                                        </p:cTn>
                                        <p:tgtEl>
                                          <p:sndTgt r:embed="rId5" name="voltage.wav"/>
                                        </p:tgtEl>
                                      </p:cMediaNode>
                                    </p:audio>
                                  </p:subTnLst>
                                </p:cTn>
                              </p:par>
                              <p:par>
                                <p:cTn id="63" presetID="22" presetClass="entr" presetSubtype="1" fill="hold" grpId="0" nodeType="withEffect">
                                  <p:stCondLst>
                                    <p:cond delay="0"/>
                                  </p:stCondLst>
                                  <p:childTnLst>
                                    <p:set>
                                      <p:cBhvr>
                                        <p:cTn id="64" dur="1" fill="hold">
                                          <p:stCondLst>
                                            <p:cond delay="0"/>
                                          </p:stCondLst>
                                        </p:cTn>
                                        <p:tgtEl>
                                          <p:spTgt spid="102440"/>
                                        </p:tgtEl>
                                        <p:attrNameLst>
                                          <p:attrName>style.visibility</p:attrName>
                                        </p:attrNameLst>
                                      </p:cBhvr>
                                      <p:to>
                                        <p:strVal val="visible"/>
                                      </p:to>
                                    </p:set>
                                    <p:animEffect transition="in" filter="wipe(up)">
                                      <p:cBhvr>
                                        <p:cTn id="65" dur="500"/>
                                        <p:tgtEl>
                                          <p:spTgt spid="102440"/>
                                        </p:tgtEl>
                                      </p:cBhvr>
                                    </p:animEffect>
                                  </p:childTnLst>
                                  <p:subTnLst>
                                    <p:audio>
                                      <p:cMediaNode>
                                        <p:cTn display="0" masterRel="sameClick">
                                          <p:stCondLst>
                                            <p:cond evt="begin" delay="0">
                                              <p:tn val="63"/>
                                            </p:cond>
                                          </p:stCondLst>
                                          <p:endCondLst>
                                            <p:cond evt="onStopAudio" delay="0">
                                              <p:tgtEl>
                                                <p:sldTgt/>
                                              </p:tgtEl>
                                            </p:cond>
                                          </p:endCondLst>
                                        </p:cTn>
                                        <p:tgtEl>
                                          <p:sndTgt r:embed="rId5" name="voltage.wav"/>
                                        </p:tgtEl>
                                      </p:cMediaNode>
                                    </p:audio>
                                  </p:subTnLst>
                                </p:cTn>
                              </p:par>
                              <p:par>
                                <p:cTn id="66" presetID="22" presetClass="entr" presetSubtype="1" fill="hold" grpId="0" nodeType="withEffect">
                                  <p:stCondLst>
                                    <p:cond delay="0"/>
                                  </p:stCondLst>
                                  <p:childTnLst>
                                    <p:set>
                                      <p:cBhvr>
                                        <p:cTn id="67" dur="1" fill="hold">
                                          <p:stCondLst>
                                            <p:cond delay="0"/>
                                          </p:stCondLst>
                                        </p:cTn>
                                        <p:tgtEl>
                                          <p:spTgt spid="102441"/>
                                        </p:tgtEl>
                                        <p:attrNameLst>
                                          <p:attrName>style.visibility</p:attrName>
                                        </p:attrNameLst>
                                      </p:cBhvr>
                                      <p:to>
                                        <p:strVal val="visible"/>
                                      </p:to>
                                    </p:set>
                                    <p:animEffect transition="in" filter="wipe(up)">
                                      <p:cBhvr>
                                        <p:cTn id="68" dur="500"/>
                                        <p:tgtEl>
                                          <p:spTgt spid="102441"/>
                                        </p:tgtEl>
                                      </p:cBhvr>
                                    </p:animEffect>
                                  </p:childTnLst>
                                  <p:subTnLst>
                                    <p:audio>
                                      <p:cMediaNode>
                                        <p:cTn display="0" masterRel="sameClick">
                                          <p:stCondLst>
                                            <p:cond evt="begin" delay="0">
                                              <p:tn val="66"/>
                                            </p:cond>
                                          </p:stCondLst>
                                          <p:endCondLst>
                                            <p:cond evt="onStopAudio" delay="0">
                                              <p:tgtEl>
                                                <p:sldTgt/>
                                              </p:tgtEl>
                                            </p:cond>
                                          </p:endCondLst>
                                        </p:cTn>
                                        <p:tgtEl>
                                          <p:sndTgt r:embed="rId5" name="voltage.wav"/>
                                        </p:tgtEl>
                                      </p:cMediaNode>
                                    </p:audio>
                                  </p:subTnLst>
                                </p:cTn>
                              </p:par>
                              <p:par>
                                <p:cTn id="69" presetID="22" presetClass="entr" presetSubtype="1" fill="hold" grpId="0" nodeType="withEffect">
                                  <p:stCondLst>
                                    <p:cond delay="0"/>
                                  </p:stCondLst>
                                  <p:childTnLst>
                                    <p:set>
                                      <p:cBhvr>
                                        <p:cTn id="70" dur="1" fill="hold">
                                          <p:stCondLst>
                                            <p:cond delay="0"/>
                                          </p:stCondLst>
                                        </p:cTn>
                                        <p:tgtEl>
                                          <p:spTgt spid="102442"/>
                                        </p:tgtEl>
                                        <p:attrNameLst>
                                          <p:attrName>style.visibility</p:attrName>
                                        </p:attrNameLst>
                                      </p:cBhvr>
                                      <p:to>
                                        <p:strVal val="visible"/>
                                      </p:to>
                                    </p:set>
                                    <p:animEffect transition="in" filter="wipe(up)">
                                      <p:cBhvr>
                                        <p:cTn id="71" dur="500"/>
                                        <p:tgtEl>
                                          <p:spTgt spid="102442"/>
                                        </p:tgtEl>
                                      </p:cBhvr>
                                    </p:animEffect>
                                  </p:childTnLst>
                                  <p:subTnLst>
                                    <p:audio>
                                      <p:cMediaNode>
                                        <p:cTn display="0" masterRel="sameClick">
                                          <p:stCondLst>
                                            <p:cond evt="begin" delay="0">
                                              <p:tn val="69"/>
                                            </p:cond>
                                          </p:stCondLst>
                                          <p:endCondLst>
                                            <p:cond evt="onStopAudio" delay="0">
                                              <p:tgtEl>
                                                <p:sldTgt/>
                                              </p:tgtEl>
                                            </p:cond>
                                          </p:endCondLst>
                                        </p:cTn>
                                        <p:tgtEl>
                                          <p:sndTgt r:embed="rId5" name="voltage.wav"/>
                                        </p:tgtEl>
                                      </p:cMediaNode>
                                    </p:audio>
                                  </p:subTnLst>
                                </p:cTn>
                              </p:par>
                            </p:childTnLst>
                          </p:cTn>
                        </p:par>
                      </p:childTnLst>
                    </p:cTn>
                  </p:par>
                  <p:par>
                    <p:cTn id="72" fill="hold">
                      <p:stCondLst>
                        <p:cond delay="indefinite"/>
                      </p:stCondLst>
                      <p:childTnLst>
                        <p:par>
                          <p:cTn id="73" fill="hold">
                            <p:stCondLst>
                              <p:cond delay="0"/>
                            </p:stCondLst>
                            <p:childTnLst>
                              <p:par>
                                <p:cTn id="74" presetID="2" presetClass="entr" presetSubtype="8" fill="hold" nodeType="clickEffect">
                                  <p:stCondLst>
                                    <p:cond delay="0"/>
                                  </p:stCondLst>
                                  <p:childTnLst>
                                    <p:set>
                                      <p:cBhvr>
                                        <p:cTn id="75" dur="1" fill="hold">
                                          <p:stCondLst>
                                            <p:cond delay="0"/>
                                          </p:stCondLst>
                                        </p:cTn>
                                        <p:tgtEl>
                                          <p:spTgt spid="102464"/>
                                        </p:tgtEl>
                                        <p:attrNameLst>
                                          <p:attrName>style.visibility</p:attrName>
                                        </p:attrNameLst>
                                      </p:cBhvr>
                                      <p:to>
                                        <p:strVal val="visible"/>
                                      </p:to>
                                    </p:set>
                                    <p:anim calcmode="lin" valueType="num">
                                      <p:cBhvr additive="base">
                                        <p:cTn id="76" dur="2000" fill="hold"/>
                                        <p:tgtEl>
                                          <p:spTgt spid="102464"/>
                                        </p:tgtEl>
                                        <p:attrNameLst>
                                          <p:attrName>ppt_x</p:attrName>
                                        </p:attrNameLst>
                                      </p:cBhvr>
                                      <p:tavLst>
                                        <p:tav tm="0">
                                          <p:val>
                                            <p:strVal val="0-#ppt_w/2"/>
                                          </p:val>
                                        </p:tav>
                                        <p:tav tm="100000">
                                          <p:val>
                                            <p:strVal val="#ppt_x"/>
                                          </p:val>
                                        </p:tav>
                                      </p:tavLst>
                                    </p:anim>
                                    <p:anim calcmode="lin" valueType="num">
                                      <p:cBhvr additive="base">
                                        <p:cTn id="77" dur="2000" fill="hold"/>
                                        <p:tgtEl>
                                          <p:spTgt spid="102464"/>
                                        </p:tgtEl>
                                        <p:attrNameLst>
                                          <p:attrName>ppt_y</p:attrName>
                                        </p:attrNameLst>
                                      </p:cBhvr>
                                      <p:tavLst>
                                        <p:tav tm="0">
                                          <p:val>
                                            <p:strVal val="#ppt_y"/>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22" presetClass="entr" presetSubtype="4" fill="hold" nodeType="clickEffect">
                                  <p:stCondLst>
                                    <p:cond delay="0"/>
                                  </p:stCondLst>
                                  <p:childTnLst>
                                    <p:set>
                                      <p:cBhvr>
                                        <p:cTn id="81" dur="1" fill="hold">
                                          <p:stCondLst>
                                            <p:cond delay="0"/>
                                          </p:stCondLst>
                                        </p:cTn>
                                        <p:tgtEl>
                                          <p:spTgt spid="102472"/>
                                        </p:tgtEl>
                                        <p:attrNameLst>
                                          <p:attrName>style.visibility</p:attrName>
                                        </p:attrNameLst>
                                      </p:cBhvr>
                                      <p:to>
                                        <p:strVal val="visible"/>
                                      </p:to>
                                    </p:set>
                                    <p:animEffect transition="in" filter="wipe(down)">
                                      <p:cBhvr>
                                        <p:cTn id="82" dur="500"/>
                                        <p:tgtEl>
                                          <p:spTgt spid="102472"/>
                                        </p:tgtEl>
                                      </p:cBhvr>
                                    </p:animEffect>
                                  </p:childTnLst>
                                  <p:subTnLst>
                                    <p:audio>
                                      <p:cMediaNode>
                                        <p:cTn display="0" masterRel="sameClick">
                                          <p:stCondLst>
                                            <p:cond evt="begin" delay="0">
                                              <p:tn val="80"/>
                                            </p:cond>
                                          </p:stCondLst>
                                          <p:endCondLst>
                                            <p:cond evt="onStopAudio" delay="0">
                                              <p:tgtEl>
                                                <p:sldTgt/>
                                              </p:tgtEl>
                                            </p:cond>
                                          </p:endCondLst>
                                        </p:cTn>
                                        <p:tgtEl>
                                          <p:sndTgt r:embed="rId5" name="voltage.wav"/>
                                        </p:tgtEl>
                                      </p:cMediaNode>
                                    </p:audio>
                                  </p:subTnLst>
                                </p:cTn>
                              </p:par>
                            </p:childTnLst>
                          </p:cTn>
                        </p:par>
                      </p:childTnLst>
                    </p:cTn>
                  </p:par>
                  <p:par>
                    <p:cTn id="83" fill="hold">
                      <p:stCondLst>
                        <p:cond delay="indefinite"/>
                      </p:stCondLst>
                      <p:childTnLst>
                        <p:par>
                          <p:cTn id="84" fill="hold">
                            <p:stCondLst>
                              <p:cond delay="0"/>
                            </p:stCondLst>
                            <p:childTnLst>
                              <p:par>
                                <p:cTn id="85" presetID="2" presetClass="entr" presetSubtype="4" fill="hold" grpId="0" nodeType="clickEffect">
                                  <p:stCondLst>
                                    <p:cond delay="0"/>
                                  </p:stCondLst>
                                  <p:childTnLst>
                                    <p:set>
                                      <p:cBhvr>
                                        <p:cTn id="86" dur="1" fill="hold">
                                          <p:stCondLst>
                                            <p:cond delay="0"/>
                                          </p:stCondLst>
                                        </p:cTn>
                                        <p:tgtEl>
                                          <p:spTgt spid="93187">
                                            <p:txEl>
                                              <p:pRg st="3" end="3"/>
                                            </p:txEl>
                                          </p:spTgt>
                                        </p:tgtEl>
                                        <p:attrNameLst>
                                          <p:attrName>style.visibility</p:attrName>
                                        </p:attrNameLst>
                                      </p:cBhvr>
                                      <p:to>
                                        <p:strVal val="visible"/>
                                      </p:to>
                                    </p:set>
                                    <p:anim calcmode="lin" valueType="num">
                                      <p:cBhvr additive="base">
                                        <p:cTn id="87" dur="500" fill="hold"/>
                                        <p:tgtEl>
                                          <p:spTgt spid="93187">
                                            <p:txEl>
                                              <p:pRg st="3" end="3"/>
                                            </p:txEl>
                                          </p:spTgt>
                                        </p:tgtEl>
                                        <p:attrNameLst>
                                          <p:attrName>ppt_x</p:attrName>
                                        </p:attrNameLst>
                                      </p:cBhvr>
                                      <p:tavLst>
                                        <p:tav tm="0">
                                          <p:val>
                                            <p:strVal val="#ppt_x"/>
                                          </p:val>
                                        </p:tav>
                                        <p:tav tm="100000">
                                          <p:val>
                                            <p:strVal val="#ppt_x"/>
                                          </p:val>
                                        </p:tav>
                                      </p:tavLst>
                                    </p:anim>
                                    <p:anim calcmode="lin" valueType="num">
                                      <p:cBhvr additive="base">
                                        <p:cTn id="88" dur="500" fill="hold"/>
                                        <p:tgtEl>
                                          <p:spTgt spid="93187">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85"/>
                                            </p:cond>
                                          </p:stCondLst>
                                          <p:endCondLst>
                                            <p:cond evt="onStopAudio" delay="0">
                                              <p:tgtEl>
                                                <p:sldTgt/>
                                              </p:tgtEl>
                                            </p:cond>
                                          </p:endCondLst>
                                        </p:cTn>
                                        <p:tgtEl>
                                          <p:sndTgt r:embed="rId4" name="arrow.wav"/>
                                        </p:tgtEl>
                                      </p:cMediaNode>
                                    </p:audio>
                                  </p:subTnLst>
                                </p:cTn>
                              </p:par>
                            </p:childTnLst>
                          </p:cTn>
                        </p:par>
                      </p:childTnLst>
                    </p:cTn>
                  </p:par>
                  <p:par>
                    <p:cTn id="89" fill="hold">
                      <p:stCondLst>
                        <p:cond delay="indefinite"/>
                      </p:stCondLst>
                      <p:childTnLst>
                        <p:par>
                          <p:cTn id="90" fill="hold">
                            <p:stCondLst>
                              <p:cond delay="0"/>
                            </p:stCondLst>
                            <p:childTnLst>
                              <p:par>
                                <p:cTn id="91" presetID="2" presetClass="entr" presetSubtype="4" fill="hold" grpId="0" nodeType="clickEffect">
                                  <p:stCondLst>
                                    <p:cond delay="0"/>
                                  </p:stCondLst>
                                  <p:childTnLst>
                                    <p:set>
                                      <p:cBhvr>
                                        <p:cTn id="92" dur="1" fill="hold">
                                          <p:stCondLst>
                                            <p:cond delay="0"/>
                                          </p:stCondLst>
                                        </p:cTn>
                                        <p:tgtEl>
                                          <p:spTgt spid="93187">
                                            <p:txEl>
                                              <p:pRg st="4" end="4"/>
                                            </p:txEl>
                                          </p:spTgt>
                                        </p:tgtEl>
                                        <p:attrNameLst>
                                          <p:attrName>style.visibility</p:attrName>
                                        </p:attrNameLst>
                                      </p:cBhvr>
                                      <p:to>
                                        <p:strVal val="visible"/>
                                      </p:to>
                                    </p:set>
                                    <p:anim calcmode="lin" valueType="num">
                                      <p:cBhvr additive="base">
                                        <p:cTn id="93" dur="500" fill="hold"/>
                                        <p:tgtEl>
                                          <p:spTgt spid="93187">
                                            <p:txEl>
                                              <p:pRg st="4" end="4"/>
                                            </p:txEl>
                                          </p:spTgt>
                                        </p:tgtEl>
                                        <p:attrNameLst>
                                          <p:attrName>ppt_x</p:attrName>
                                        </p:attrNameLst>
                                      </p:cBhvr>
                                      <p:tavLst>
                                        <p:tav tm="0">
                                          <p:val>
                                            <p:strVal val="#ppt_x"/>
                                          </p:val>
                                        </p:tav>
                                        <p:tav tm="100000">
                                          <p:val>
                                            <p:strVal val="#ppt_x"/>
                                          </p:val>
                                        </p:tav>
                                      </p:tavLst>
                                    </p:anim>
                                    <p:anim calcmode="lin" valueType="num">
                                      <p:cBhvr additive="base">
                                        <p:cTn id="94" dur="500" fill="hold"/>
                                        <p:tgtEl>
                                          <p:spTgt spid="93187">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91"/>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187" grpId="0" uiExpand="1" build="p"/>
      <p:bldP spid="102426" grpId="0" animBg="1"/>
      <p:bldP spid="102427" grpId="0" animBg="1"/>
      <p:bldP spid="102428" grpId="0" animBg="1"/>
      <p:bldP spid="102429" grpId="0" animBg="1"/>
      <p:bldP spid="102430" grpId="0" animBg="1"/>
      <p:bldP spid="102431" grpId="0" animBg="1"/>
      <p:bldP spid="102432" grpId="0" animBg="1"/>
      <p:bldP spid="102433" grpId="0" animBg="1"/>
      <p:bldP spid="102434" grpId="0" animBg="1"/>
      <p:bldP spid="102435" grpId="0" animBg="1"/>
      <p:bldP spid="102436" grpId="0" animBg="1"/>
      <p:bldP spid="102437" grpId="0" animBg="1"/>
      <p:bldP spid="102438" grpId="0" animBg="1"/>
      <p:bldP spid="102439" grpId="0" animBg="1"/>
      <p:bldP spid="102440" grpId="0" animBg="1"/>
      <p:bldP spid="102441" grpId="0" animBg="1"/>
      <p:bldP spid="10244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18788" name="Rectangle 4"/>
              <p:cNvSpPr>
                <a:spLocks noChangeArrowheads="1"/>
              </p:cNvSpPr>
              <p:nvPr/>
            </p:nvSpPr>
            <p:spPr bwMode="auto">
              <a:xfrm>
                <a:off x="693738" y="1770063"/>
                <a:ext cx="7764462" cy="5087937"/>
              </a:xfrm>
              <a:prstGeom prst="rect">
                <a:avLst/>
              </a:prstGeom>
              <a:solidFill>
                <a:srgbClr val="FFFFCC"/>
              </a:solidFill>
              <a:ln w="9525">
                <a:noFill/>
                <a:miter lim="800000"/>
                <a:headEnd/>
                <a:tailEnd/>
              </a:ln>
            </p:spPr>
            <p:txBody>
              <a:bodyPr/>
              <a:lstStyle/>
              <a:p>
                <a:r>
                  <a:rPr lang="en-US" dirty="0" smtClean="0">
                    <a:sym typeface="Symbol" pitchFamily="18" charset="2"/>
                  </a:rPr>
                  <a:t>EXAMPLE: A 275 F capacitor will be manufactured using a dielectric having a permittivity of 4.00</a:t>
                </a:r>
                <a:r>
                  <a:rPr lang="en-US" baseline="-25000" dirty="0">
                    <a:sym typeface="Symbol" pitchFamily="18" charset="2"/>
                  </a:rPr>
                  <a:t>0</a:t>
                </a:r>
                <a:r>
                  <a:rPr lang="en-US" dirty="0">
                    <a:sym typeface="Symbol" pitchFamily="18" charset="2"/>
                  </a:rPr>
                  <a:t> and circular plates having a diameter of 2.50 cm. What should the plate separation (and the thickness of the dielectric) be? Is it likely that this large a capacity could be constructed using parallel plate architecture?</a:t>
                </a:r>
              </a:p>
              <a:p>
                <a:r>
                  <a:rPr lang="en-US" dirty="0">
                    <a:sym typeface="Symbol" pitchFamily="18" charset="2"/>
                  </a:rPr>
                  <a:t>SOLUTION: Use </a:t>
                </a:r>
                <a14:m>
                  <m:oMath xmlns:m="http://schemas.openxmlformats.org/officeDocument/2006/math">
                    <m:r>
                      <a:rPr lang="en-US" sz="1800" i="1" dirty="0" smtClean="0">
                        <a:latin typeface="Cambria Math" panose="02040503050406030204" pitchFamily="18" charset="0"/>
                        <a:sym typeface="Symbol" pitchFamily="18" charset="2"/>
                      </a:rPr>
                      <m:t>𝐶</m:t>
                    </m:r>
                    <m:r>
                      <a:rPr lang="en-US" sz="1800" i="1" dirty="0" smtClean="0">
                        <a:latin typeface="Cambria Math" panose="02040503050406030204" pitchFamily="18" charset="0"/>
                        <a:sym typeface="Symbol" pitchFamily="18" charset="2"/>
                      </a:rPr>
                      <m:t>=</m:t>
                    </m:r>
                    <m:f>
                      <m:fPr>
                        <m:ctrlPr>
                          <a:rPr lang="en-US" sz="1800" i="1" dirty="0" smtClean="0">
                            <a:latin typeface="Cambria Math" panose="02040503050406030204" pitchFamily="18" charset="0"/>
                            <a:sym typeface="Symbol" pitchFamily="18" charset="2"/>
                          </a:rPr>
                        </m:ctrlPr>
                      </m:fPr>
                      <m:num>
                        <m:r>
                          <a:rPr lang="en-US" sz="1800" i="1" dirty="0" smtClean="0">
                            <a:latin typeface="Cambria Math" panose="02040503050406030204" pitchFamily="18" charset="0"/>
                            <a:sym typeface="Symbol" pitchFamily="18" charset="2"/>
                          </a:rPr>
                          <m:t></m:t>
                        </m:r>
                        <m:r>
                          <a:rPr lang="en-US" sz="1800" i="1" dirty="0" smtClean="0">
                            <a:latin typeface="Cambria Math" panose="02040503050406030204" pitchFamily="18" charset="0"/>
                            <a:sym typeface="Symbol" pitchFamily="18" charset="2"/>
                          </a:rPr>
                          <m:t>𝐴</m:t>
                        </m:r>
                      </m:num>
                      <m:den>
                        <m:r>
                          <a:rPr lang="en-US" sz="1800" i="1" dirty="0" smtClean="0">
                            <a:latin typeface="Cambria Math" panose="02040503050406030204" pitchFamily="18" charset="0"/>
                            <a:sym typeface="Symbol" pitchFamily="18" charset="2"/>
                          </a:rPr>
                          <m:t>𝑑</m:t>
                        </m:r>
                      </m:den>
                    </m:f>
                  </m:oMath>
                </a14:m>
                <a:r>
                  <a:rPr lang="en-US" dirty="0">
                    <a:solidFill>
                      <a:srgbClr val="000000"/>
                    </a:solidFill>
                    <a:sym typeface="Symbol" pitchFamily="18" charset="2"/>
                  </a:rPr>
                  <a:t>.</a:t>
                </a:r>
              </a:p>
              <a:p>
                <a:r>
                  <a:rPr lang="en-US" dirty="0">
                    <a:sym typeface="Symbol" pitchFamily="18" charset="2"/>
                  </a:rPr>
                  <a:t></a:t>
                </a:r>
                <a:r>
                  <a:rPr lang="en-US" dirty="0">
                    <a:solidFill>
                      <a:srgbClr val="000000"/>
                    </a:solidFill>
                  </a:rPr>
                  <a:t>The area in the formula is the area of one plate.</a:t>
                </a:r>
                <a:r>
                  <a:rPr lang="en-US" dirty="0"/>
                  <a:t> </a:t>
                </a:r>
                <a:endParaRPr lang="en-US" i="1" dirty="0">
                  <a:solidFill>
                    <a:srgbClr val="000000"/>
                  </a:solidFill>
                  <a:sym typeface="Symbol" pitchFamily="18" charset="2"/>
                </a:endParaRPr>
              </a:p>
              <a:p>
                <a:r>
                  <a:rPr lang="en-US" i="1" dirty="0">
                    <a:solidFill>
                      <a:srgbClr val="000000"/>
                    </a:solidFill>
                    <a:sym typeface="Symbol" pitchFamily="18" charset="2"/>
                  </a:rPr>
                  <a:t>   </a:t>
                </a:r>
                <a14:m>
                  <m:oMath xmlns:m="http://schemas.openxmlformats.org/officeDocument/2006/math">
                    <m:r>
                      <a:rPr lang="en-US" sz="2000" i="1" dirty="0" smtClean="0">
                        <a:solidFill>
                          <a:srgbClr val="000000"/>
                        </a:solidFill>
                        <a:latin typeface="Cambria Math" panose="02040503050406030204" pitchFamily="18" charset="0"/>
                        <a:sym typeface="Symbol" pitchFamily="18" charset="2"/>
                      </a:rPr>
                      <m:t>𝐴</m:t>
                    </m:r>
                    <m:r>
                      <a:rPr lang="en-US" sz="2000" i="1" dirty="0" smtClean="0">
                        <a:solidFill>
                          <a:srgbClr val="000000"/>
                        </a:solidFill>
                        <a:latin typeface="Cambria Math" panose="02040503050406030204" pitchFamily="18" charset="0"/>
                        <a:sym typeface="Symbol" pitchFamily="18" charset="2"/>
                      </a:rPr>
                      <m:t>	=</m:t>
                    </m:r>
                    <m:f>
                      <m:fPr>
                        <m:ctrlPr>
                          <a:rPr lang="en-US" sz="2000" i="1" dirty="0">
                            <a:solidFill>
                              <a:srgbClr val="000000"/>
                            </a:solidFill>
                            <a:latin typeface="Cambria Math" panose="02040503050406030204" pitchFamily="18" charset="0"/>
                            <a:sym typeface="Symbol" pitchFamily="18" charset="2"/>
                          </a:rPr>
                        </m:ctrlPr>
                      </m:fPr>
                      <m:num>
                        <m:r>
                          <a:rPr lang="en-US" sz="2000" i="1" dirty="0" smtClean="0">
                            <a:solidFill>
                              <a:srgbClr val="000000"/>
                            </a:solidFill>
                            <a:latin typeface="Cambria Math" panose="02040503050406030204" pitchFamily="18" charset="0"/>
                            <a:sym typeface="Symbol" pitchFamily="18" charset="2"/>
                          </a:rPr>
                          <m:t></m:t>
                        </m:r>
                        <m:sSup>
                          <m:sSupPr>
                            <m:ctrlPr>
                              <a:rPr lang="en-US" sz="2000" i="1" dirty="0" smtClean="0">
                                <a:solidFill>
                                  <a:srgbClr val="000000"/>
                                </a:solidFill>
                                <a:latin typeface="Cambria Math" panose="02040503050406030204" pitchFamily="18" charset="0"/>
                                <a:sym typeface="Symbol" pitchFamily="18" charset="2"/>
                              </a:rPr>
                            </m:ctrlPr>
                          </m:sSupPr>
                          <m:e>
                            <m:r>
                              <a:rPr lang="en-US" sz="2000" b="0" i="1" dirty="0" smtClean="0">
                                <a:solidFill>
                                  <a:srgbClr val="000000"/>
                                </a:solidFill>
                                <a:latin typeface="Cambria Math" panose="02040503050406030204" pitchFamily="18" charset="0"/>
                                <a:sym typeface="Symbol" pitchFamily="18" charset="2"/>
                              </a:rPr>
                              <m:t>𝑑</m:t>
                            </m:r>
                          </m:e>
                          <m:sup>
                            <m:r>
                              <a:rPr lang="en-US" sz="2000" b="0" i="1" dirty="0" smtClean="0">
                                <a:solidFill>
                                  <a:srgbClr val="000000"/>
                                </a:solidFill>
                                <a:latin typeface="Cambria Math" panose="02040503050406030204" pitchFamily="18" charset="0"/>
                                <a:sym typeface="Symbol" pitchFamily="18" charset="2"/>
                              </a:rPr>
                              <m:t>2</m:t>
                            </m:r>
                          </m:sup>
                        </m:sSup>
                      </m:num>
                      <m:den>
                        <m:r>
                          <a:rPr lang="en-US" sz="2000" i="1" dirty="0">
                            <a:solidFill>
                              <a:srgbClr val="000000"/>
                            </a:solidFill>
                            <a:latin typeface="Cambria Math" panose="02040503050406030204" pitchFamily="18" charset="0"/>
                            <a:sym typeface="Symbol" pitchFamily="18" charset="2"/>
                          </a:rPr>
                          <m:t>4</m:t>
                        </m:r>
                      </m:den>
                    </m:f>
                    <m:r>
                      <a:rPr lang="en-US" sz="2000" i="1" dirty="0">
                        <a:solidFill>
                          <a:srgbClr val="000000"/>
                        </a:solidFill>
                        <a:latin typeface="Cambria Math" panose="02040503050406030204" pitchFamily="18" charset="0"/>
                        <a:sym typeface="Symbol" pitchFamily="18" charset="2"/>
                      </a:rPr>
                      <m:t> =</m:t>
                    </m:r>
                    <m:f>
                      <m:fPr>
                        <m:ctrlPr>
                          <a:rPr lang="en-US" sz="2000" i="1" dirty="0">
                            <a:solidFill>
                              <a:srgbClr val="000000"/>
                            </a:solidFill>
                            <a:latin typeface="Cambria Math" panose="02040503050406030204" pitchFamily="18" charset="0"/>
                            <a:sym typeface="Symbol" pitchFamily="18" charset="2"/>
                          </a:rPr>
                        </m:ctrlPr>
                      </m:fPr>
                      <m:num>
                        <m:r>
                          <a:rPr lang="en-US" sz="2000" i="1" dirty="0">
                            <a:solidFill>
                              <a:srgbClr val="000000"/>
                            </a:solidFill>
                            <a:latin typeface="Cambria Math" panose="02040503050406030204" pitchFamily="18" charset="0"/>
                            <a:sym typeface="Symbol" pitchFamily="18" charset="2"/>
                          </a:rPr>
                          <m:t></m:t>
                        </m:r>
                        <m:sSup>
                          <m:sSupPr>
                            <m:ctrlPr>
                              <a:rPr lang="en-US" sz="2000" b="0" i="1" dirty="0" smtClean="0">
                                <a:solidFill>
                                  <a:srgbClr val="000000"/>
                                </a:solidFill>
                                <a:latin typeface="Cambria Math" panose="02040503050406030204" pitchFamily="18" charset="0"/>
                                <a:sym typeface="Symbol" pitchFamily="18" charset="2"/>
                              </a:rPr>
                            </m:ctrlPr>
                          </m:sSupPr>
                          <m:e>
                            <m:d>
                              <m:dPr>
                                <m:ctrlPr>
                                  <a:rPr lang="en-US" sz="2000" i="1" dirty="0">
                                    <a:solidFill>
                                      <a:srgbClr val="000000"/>
                                    </a:solidFill>
                                    <a:latin typeface="Cambria Math" panose="02040503050406030204" pitchFamily="18" charset="0"/>
                                    <a:sym typeface="Symbol" pitchFamily="18" charset="2"/>
                                  </a:rPr>
                                </m:ctrlPr>
                              </m:dPr>
                              <m:e>
                                <m:r>
                                  <a:rPr lang="en-US" sz="2000" i="1" dirty="0">
                                    <a:solidFill>
                                      <a:srgbClr val="000000"/>
                                    </a:solidFill>
                                    <a:latin typeface="Cambria Math" panose="02040503050406030204" pitchFamily="18" charset="0"/>
                                    <a:sym typeface="Symbol" pitchFamily="18" charset="2"/>
                                  </a:rPr>
                                  <m:t>2.50</m:t>
                                </m:r>
                                <m:sSup>
                                  <m:sSupPr>
                                    <m:ctrlPr>
                                      <a:rPr lang="en-US" sz="2000" i="1" dirty="0" smtClean="0">
                                        <a:solidFill>
                                          <a:srgbClr val="000000"/>
                                        </a:solidFill>
                                        <a:latin typeface="Cambria Math" panose="02040503050406030204" pitchFamily="18" charset="0"/>
                                        <a:sym typeface="Symbol" pitchFamily="18" charset="2"/>
                                      </a:rPr>
                                    </m:ctrlPr>
                                  </m:sSupPr>
                                  <m:e>
                                    <m:r>
                                      <a:rPr lang="en-US" sz="2000" b="0" i="1" dirty="0" smtClean="0">
                                        <a:solidFill>
                                          <a:srgbClr val="000000"/>
                                        </a:solidFill>
                                        <a:latin typeface="Cambria Math" panose="02040503050406030204" pitchFamily="18" charset="0"/>
                                        <a:sym typeface="Symbol" pitchFamily="18" charset="2"/>
                                      </a:rPr>
                                      <m:t>10</m:t>
                                    </m:r>
                                  </m:e>
                                  <m:sup>
                                    <m:r>
                                      <a:rPr lang="en-US" sz="2000" b="0" i="1" dirty="0" smtClean="0">
                                        <a:solidFill>
                                          <a:srgbClr val="000000"/>
                                        </a:solidFill>
                                        <a:latin typeface="Cambria Math" panose="02040503050406030204" pitchFamily="18" charset="0"/>
                                        <a:sym typeface="Symbol" pitchFamily="18" charset="2"/>
                                      </a:rPr>
                                      <m:t>−2</m:t>
                                    </m:r>
                                  </m:sup>
                                </m:sSup>
                              </m:e>
                            </m:d>
                          </m:e>
                          <m:sup>
                            <m:r>
                              <a:rPr lang="en-US" sz="2000" b="0" i="1" dirty="0" smtClean="0">
                                <a:solidFill>
                                  <a:srgbClr val="000000"/>
                                </a:solidFill>
                                <a:latin typeface="Cambria Math" panose="02040503050406030204" pitchFamily="18" charset="0"/>
                                <a:sym typeface="Symbol" pitchFamily="18" charset="2"/>
                              </a:rPr>
                              <m:t>2</m:t>
                            </m:r>
                          </m:sup>
                        </m:sSup>
                      </m:num>
                      <m:den>
                        <m:r>
                          <a:rPr lang="en-US" sz="2000" i="1" dirty="0">
                            <a:solidFill>
                              <a:srgbClr val="000000"/>
                            </a:solidFill>
                            <a:latin typeface="Cambria Math" panose="02040503050406030204" pitchFamily="18" charset="0"/>
                            <a:sym typeface="Symbol" pitchFamily="18" charset="2"/>
                          </a:rPr>
                          <m:t>4</m:t>
                        </m:r>
                      </m:den>
                    </m:f>
                    <m:r>
                      <a:rPr lang="en-US" sz="2000" i="1" dirty="0">
                        <a:solidFill>
                          <a:srgbClr val="000000"/>
                        </a:solidFill>
                        <a:latin typeface="Cambria Math" panose="02040503050406030204" pitchFamily="18" charset="0"/>
                        <a:sym typeface="Symbol" pitchFamily="18" charset="2"/>
                      </a:rPr>
                      <m:t>=4.909</m:t>
                    </m:r>
                    <m:sSup>
                      <m:sSupPr>
                        <m:ctrlPr>
                          <a:rPr lang="en-US" sz="2000" i="1" dirty="0" smtClean="0">
                            <a:solidFill>
                              <a:srgbClr val="000000"/>
                            </a:solidFill>
                            <a:latin typeface="Cambria Math" panose="02040503050406030204" pitchFamily="18" charset="0"/>
                            <a:sym typeface="Symbol" pitchFamily="18" charset="2"/>
                          </a:rPr>
                        </m:ctrlPr>
                      </m:sSupPr>
                      <m:e>
                        <m:r>
                          <a:rPr lang="en-US" sz="2000" b="0" i="1" dirty="0" smtClean="0">
                            <a:solidFill>
                              <a:srgbClr val="000000"/>
                            </a:solidFill>
                            <a:latin typeface="Cambria Math" panose="02040503050406030204" pitchFamily="18" charset="0"/>
                            <a:sym typeface="Symbol" pitchFamily="18" charset="2"/>
                          </a:rPr>
                          <m:t>10</m:t>
                        </m:r>
                      </m:e>
                      <m:sup>
                        <m:r>
                          <a:rPr lang="en-US" sz="2000" b="0" i="1" dirty="0" smtClean="0">
                            <a:solidFill>
                              <a:srgbClr val="000000"/>
                            </a:solidFill>
                            <a:latin typeface="Cambria Math" panose="02040503050406030204" pitchFamily="18" charset="0"/>
                            <a:sym typeface="Symbol" pitchFamily="18" charset="2"/>
                          </a:rPr>
                          <m:t>−4</m:t>
                        </m:r>
                      </m:sup>
                    </m:sSup>
                  </m:oMath>
                </a14:m>
                <a:r>
                  <a:rPr lang="en-US" dirty="0">
                    <a:solidFill>
                      <a:srgbClr val="000000"/>
                    </a:solidFill>
                    <a:sym typeface="Symbol" pitchFamily="18" charset="2"/>
                  </a:rPr>
                  <a:t> </a:t>
                </a:r>
                <a:r>
                  <a:rPr lang="en-US" sz="2000" dirty="0">
                    <a:solidFill>
                      <a:srgbClr val="000000"/>
                    </a:solidFill>
                    <a:sym typeface="Symbol" pitchFamily="18" charset="2"/>
                  </a:rPr>
                  <a:t>m</a:t>
                </a:r>
                <a:r>
                  <a:rPr lang="en-US" sz="2000" baseline="30000" dirty="0">
                    <a:solidFill>
                      <a:srgbClr val="000000"/>
                    </a:solidFill>
                    <a:sym typeface="Symbol" pitchFamily="18" charset="2"/>
                  </a:rPr>
                  <a:t>2</a:t>
                </a:r>
                <a:r>
                  <a:rPr lang="en-US" dirty="0">
                    <a:solidFill>
                      <a:srgbClr val="000000"/>
                    </a:solidFill>
                    <a:sym typeface="Symbol" pitchFamily="18" charset="2"/>
                  </a:rPr>
                  <a:t>.</a:t>
                </a:r>
              </a:p>
              <a:p>
                <a:r>
                  <a:rPr lang="en-US" i="1" dirty="0">
                    <a:solidFill>
                      <a:srgbClr val="000000"/>
                    </a:solidFill>
                    <a:sym typeface="Symbol" pitchFamily="18" charset="2"/>
                  </a:rPr>
                  <a:t>   </a:t>
                </a:r>
                <a14:m>
                  <m:oMath xmlns:m="http://schemas.openxmlformats.org/officeDocument/2006/math">
                    <m:r>
                      <a:rPr lang="en-US" sz="2000" i="1" dirty="0" smtClean="0">
                        <a:solidFill>
                          <a:srgbClr val="000000"/>
                        </a:solidFill>
                        <a:latin typeface="Cambria Math" panose="02040503050406030204" pitchFamily="18" charset="0"/>
                        <a:sym typeface="Symbol" pitchFamily="18" charset="2"/>
                      </a:rPr>
                      <m:t>𝑑</m:t>
                    </m:r>
                    <m:r>
                      <a:rPr lang="en-US" sz="2000" i="1" dirty="0" smtClean="0">
                        <a:solidFill>
                          <a:srgbClr val="000000"/>
                        </a:solidFill>
                        <a:latin typeface="Cambria Math" panose="02040503050406030204" pitchFamily="18" charset="0"/>
                        <a:sym typeface="Symbol" pitchFamily="18" charset="2"/>
                      </a:rPr>
                      <m:t>	=</m:t>
                    </m:r>
                    <m:f>
                      <m:fPr>
                        <m:ctrlPr>
                          <a:rPr lang="en-US" sz="2000" i="1" dirty="0">
                            <a:latin typeface="Cambria Math" panose="02040503050406030204" pitchFamily="18" charset="0"/>
                            <a:sym typeface="Symbol" pitchFamily="18" charset="2"/>
                          </a:rPr>
                        </m:ctrlPr>
                      </m:fPr>
                      <m:num>
                        <m:r>
                          <a:rPr lang="en-US" sz="2000" i="1" dirty="0">
                            <a:latin typeface="Cambria Math" panose="02040503050406030204" pitchFamily="18" charset="0"/>
                            <a:sym typeface="Symbol" pitchFamily="18" charset="2"/>
                          </a:rPr>
                          <m:t></m:t>
                        </m:r>
                        <m:r>
                          <a:rPr lang="en-US" sz="2000" i="1" dirty="0">
                            <a:latin typeface="Cambria Math" panose="02040503050406030204" pitchFamily="18" charset="0"/>
                            <a:sym typeface="Symbol" pitchFamily="18" charset="2"/>
                          </a:rPr>
                          <m:t>𝐴</m:t>
                        </m:r>
                      </m:num>
                      <m:den>
                        <m:r>
                          <a:rPr lang="en-US" sz="2000" i="1" dirty="0">
                            <a:latin typeface="Cambria Math" panose="02040503050406030204" pitchFamily="18" charset="0"/>
                            <a:sym typeface="Symbol" pitchFamily="18" charset="2"/>
                          </a:rPr>
                          <m:t>𝐶</m:t>
                        </m:r>
                      </m:den>
                    </m:f>
                    <m:r>
                      <a:rPr lang="en-US" sz="2000" i="1" dirty="0">
                        <a:latin typeface="Cambria Math" panose="02040503050406030204" pitchFamily="18" charset="0"/>
                        <a:sym typeface="Symbol" pitchFamily="18" charset="2"/>
                      </a:rPr>
                      <m:t>=</m:t>
                    </m:r>
                    <m:f>
                      <m:fPr>
                        <m:ctrlPr>
                          <a:rPr lang="en-US" sz="2000" b="0" i="1" dirty="0">
                            <a:solidFill>
                              <a:srgbClr val="000000"/>
                            </a:solidFill>
                            <a:latin typeface="Cambria Math" panose="02040503050406030204" pitchFamily="18" charset="0"/>
                            <a:sym typeface="Symbol" pitchFamily="18" charset="2"/>
                          </a:rPr>
                        </m:ctrlPr>
                      </m:fPr>
                      <m:num>
                        <m:d>
                          <m:dPr>
                            <m:ctrlPr>
                              <a:rPr lang="en-US" sz="2000" b="0" i="1" dirty="0" smtClean="0">
                                <a:latin typeface="Cambria Math" panose="02040503050406030204" pitchFamily="18" charset="0"/>
                                <a:sym typeface="Symbol" pitchFamily="18" charset="2"/>
                              </a:rPr>
                            </m:ctrlPr>
                          </m:dPr>
                          <m:e>
                            <m:r>
                              <a:rPr lang="en-US" sz="2000" i="1" dirty="0">
                                <a:latin typeface="Cambria Math" panose="02040503050406030204" pitchFamily="18" charset="0"/>
                                <a:sym typeface="Symbol" pitchFamily="18" charset="2"/>
                              </a:rPr>
                              <m:t>4.00</m:t>
                            </m:r>
                          </m:e>
                        </m:d>
                        <m:d>
                          <m:dPr>
                            <m:ctrlPr>
                              <a:rPr lang="en-US" sz="2000" b="0" i="1" dirty="0" smtClean="0">
                                <a:latin typeface="Cambria Math" panose="02040503050406030204" pitchFamily="18" charset="0"/>
                                <a:sym typeface="Symbol" pitchFamily="18" charset="2"/>
                              </a:rPr>
                            </m:ctrlPr>
                          </m:dPr>
                          <m:e>
                            <m:r>
                              <a:rPr lang="en-US" sz="2000" i="1" dirty="0">
                                <a:solidFill>
                                  <a:srgbClr val="000000"/>
                                </a:solidFill>
                                <a:latin typeface="Cambria Math" panose="02040503050406030204" pitchFamily="18" charset="0"/>
                                <a:sym typeface="Symbol" pitchFamily="18" charset="2"/>
                              </a:rPr>
                              <m:t>8.85</m:t>
                            </m:r>
                            <m:sSup>
                              <m:sSupPr>
                                <m:ctrlPr>
                                  <a:rPr lang="en-US" sz="2000" i="1" dirty="0" smtClean="0">
                                    <a:solidFill>
                                      <a:srgbClr val="000000"/>
                                    </a:solidFill>
                                    <a:latin typeface="Cambria Math" panose="02040503050406030204" pitchFamily="18" charset="0"/>
                                    <a:sym typeface="Symbol" pitchFamily="18" charset="2"/>
                                  </a:rPr>
                                </m:ctrlPr>
                              </m:sSupPr>
                              <m:e>
                                <m:r>
                                  <a:rPr lang="en-US" sz="2000" b="0" i="1" dirty="0" smtClean="0">
                                    <a:solidFill>
                                      <a:srgbClr val="000000"/>
                                    </a:solidFill>
                                    <a:latin typeface="Cambria Math" panose="02040503050406030204" pitchFamily="18" charset="0"/>
                                    <a:sym typeface="Symbol" pitchFamily="18" charset="2"/>
                                  </a:rPr>
                                  <m:t>10</m:t>
                                </m:r>
                              </m:e>
                              <m:sup>
                                <m:r>
                                  <a:rPr lang="en-US" sz="2000" b="0" i="1" dirty="0" smtClean="0">
                                    <a:solidFill>
                                      <a:srgbClr val="000000"/>
                                    </a:solidFill>
                                    <a:latin typeface="Cambria Math" panose="02040503050406030204" pitchFamily="18" charset="0"/>
                                    <a:sym typeface="Symbol" pitchFamily="18" charset="2"/>
                                  </a:rPr>
                                  <m:t>−12</m:t>
                                </m:r>
                              </m:sup>
                            </m:sSup>
                          </m:e>
                        </m:d>
                        <m:d>
                          <m:dPr>
                            <m:ctrlPr>
                              <a:rPr lang="en-US" sz="2000" b="0" i="1" dirty="0" smtClean="0">
                                <a:solidFill>
                                  <a:srgbClr val="000000"/>
                                </a:solidFill>
                                <a:latin typeface="Cambria Math" panose="02040503050406030204" pitchFamily="18" charset="0"/>
                                <a:sym typeface="Symbol" pitchFamily="18" charset="2"/>
                              </a:rPr>
                            </m:ctrlPr>
                          </m:dPr>
                          <m:e>
                            <m:r>
                              <a:rPr lang="en-US" sz="2000" i="1" dirty="0">
                                <a:solidFill>
                                  <a:srgbClr val="000000"/>
                                </a:solidFill>
                                <a:latin typeface="Cambria Math" panose="02040503050406030204" pitchFamily="18" charset="0"/>
                                <a:sym typeface="Symbol" pitchFamily="18" charset="2"/>
                              </a:rPr>
                              <m:t>4.909</m:t>
                            </m:r>
                            <m:sSup>
                              <m:sSupPr>
                                <m:ctrlPr>
                                  <a:rPr lang="en-US" sz="2000" i="1" dirty="0" smtClean="0">
                                    <a:solidFill>
                                      <a:srgbClr val="000000"/>
                                    </a:solidFill>
                                    <a:latin typeface="Cambria Math" panose="02040503050406030204" pitchFamily="18" charset="0"/>
                                    <a:sym typeface="Symbol" pitchFamily="18" charset="2"/>
                                  </a:rPr>
                                </m:ctrlPr>
                              </m:sSupPr>
                              <m:e>
                                <m:r>
                                  <a:rPr lang="en-US" sz="2000" b="0" i="1" dirty="0" smtClean="0">
                                    <a:solidFill>
                                      <a:srgbClr val="000000"/>
                                    </a:solidFill>
                                    <a:latin typeface="Cambria Math" panose="02040503050406030204" pitchFamily="18" charset="0"/>
                                    <a:sym typeface="Symbol" pitchFamily="18" charset="2"/>
                                  </a:rPr>
                                  <m:t>10</m:t>
                                </m:r>
                              </m:e>
                              <m:sup>
                                <m:r>
                                  <a:rPr lang="en-US" sz="2000" b="0" i="1" dirty="0" smtClean="0">
                                    <a:solidFill>
                                      <a:srgbClr val="000000"/>
                                    </a:solidFill>
                                    <a:latin typeface="Cambria Math" panose="02040503050406030204" pitchFamily="18" charset="0"/>
                                    <a:sym typeface="Symbol" pitchFamily="18" charset="2"/>
                                  </a:rPr>
                                  <m:t>−4</m:t>
                                </m:r>
                              </m:sup>
                            </m:sSup>
                          </m:e>
                        </m:d>
                      </m:num>
                      <m:den>
                        <m:r>
                          <a:rPr lang="en-US" sz="2000" i="1" dirty="0">
                            <a:solidFill>
                              <a:srgbClr val="000000"/>
                            </a:solidFill>
                            <a:latin typeface="Cambria Math" panose="02040503050406030204" pitchFamily="18" charset="0"/>
                            <a:sym typeface="Symbol" pitchFamily="18" charset="2"/>
                          </a:rPr>
                          <m:t>275</m:t>
                        </m:r>
                        <m:sSup>
                          <m:sSupPr>
                            <m:ctrlPr>
                              <a:rPr lang="en-US" sz="2000" i="1" dirty="0" smtClean="0">
                                <a:solidFill>
                                  <a:srgbClr val="000000"/>
                                </a:solidFill>
                                <a:latin typeface="Cambria Math" panose="02040503050406030204" pitchFamily="18" charset="0"/>
                                <a:sym typeface="Symbol" pitchFamily="18" charset="2"/>
                              </a:rPr>
                            </m:ctrlPr>
                          </m:sSupPr>
                          <m:e>
                            <m:r>
                              <a:rPr lang="en-US" sz="2000" b="0" i="1" dirty="0" smtClean="0">
                                <a:solidFill>
                                  <a:srgbClr val="000000"/>
                                </a:solidFill>
                                <a:latin typeface="Cambria Math" panose="02040503050406030204" pitchFamily="18" charset="0"/>
                                <a:sym typeface="Symbol" pitchFamily="18" charset="2"/>
                              </a:rPr>
                              <m:t>10</m:t>
                            </m:r>
                          </m:e>
                          <m:sup>
                            <m:r>
                              <a:rPr lang="en-US" sz="2000" b="0" i="1" dirty="0" smtClean="0">
                                <a:solidFill>
                                  <a:srgbClr val="000000"/>
                                </a:solidFill>
                                <a:latin typeface="Cambria Math" panose="02040503050406030204" pitchFamily="18" charset="0"/>
                                <a:sym typeface="Symbol" pitchFamily="18" charset="2"/>
                              </a:rPr>
                              <m:t>−6</m:t>
                            </m:r>
                          </m:sup>
                        </m:sSup>
                      </m:den>
                    </m:f>
                    <m:r>
                      <a:rPr lang="en-US" sz="2000" i="1" dirty="0" smtClean="0">
                        <a:solidFill>
                          <a:srgbClr val="000000"/>
                        </a:solidFill>
                        <a:latin typeface="Cambria Math" panose="02040503050406030204" pitchFamily="18" charset="0"/>
                        <a:sym typeface="Symbol" pitchFamily="18" charset="2"/>
                      </a:rPr>
                      <m:t>=6.32</m:t>
                    </m:r>
                    <m:sSup>
                      <m:sSupPr>
                        <m:ctrlPr>
                          <a:rPr lang="en-US" sz="2000" i="1" dirty="0" smtClean="0">
                            <a:solidFill>
                              <a:srgbClr val="000000"/>
                            </a:solidFill>
                            <a:latin typeface="Cambria Math" panose="02040503050406030204" pitchFamily="18" charset="0"/>
                            <a:sym typeface="Symbol" pitchFamily="18" charset="2"/>
                          </a:rPr>
                        </m:ctrlPr>
                      </m:sSupPr>
                      <m:e>
                        <m:r>
                          <a:rPr lang="en-US" sz="2000" b="0" i="1" dirty="0" smtClean="0">
                            <a:solidFill>
                              <a:srgbClr val="000000"/>
                            </a:solidFill>
                            <a:latin typeface="Cambria Math" panose="02040503050406030204" pitchFamily="18" charset="0"/>
                            <a:sym typeface="Symbol" pitchFamily="18" charset="2"/>
                          </a:rPr>
                          <m:t>10</m:t>
                        </m:r>
                      </m:e>
                      <m:sup>
                        <m:r>
                          <a:rPr lang="en-US" sz="2000" b="0" i="1" dirty="0" smtClean="0">
                            <a:solidFill>
                              <a:srgbClr val="000000"/>
                            </a:solidFill>
                            <a:latin typeface="Cambria Math" panose="02040503050406030204" pitchFamily="18" charset="0"/>
                            <a:sym typeface="Symbol" pitchFamily="18" charset="2"/>
                          </a:rPr>
                          <m:t>−11</m:t>
                        </m:r>
                      </m:sup>
                    </m:sSup>
                  </m:oMath>
                </a14:m>
                <a:r>
                  <a:rPr lang="en-US" i="1" dirty="0">
                    <a:solidFill>
                      <a:srgbClr val="000000"/>
                    </a:solidFill>
                    <a:sym typeface="Symbol" pitchFamily="18" charset="2"/>
                  </a:rPr>
                  <a:t> </a:t>
                </a:r>
                <a:r>
                  <a:rPr lang="en-US" sz="2000" dirty="0">
                    <a:solidFill>
                      <a:srgbClr val="000000"/>
                    </a:solidFill>
                    <a:sym typeface="Symbol" pitchFamily="18" charset="2"/>
                  </a:rPr>
                  <a:t>m.</a:t>
                </a:r>
                <a:endParaRPr lang="en-US" dirty="0">
                  <a:solidFill>
                    <a:srgbClr val="000000"/>
                  </a:solidFill>
                  <a:sym typeface="Symbol" pitchFamily="18" charset="2"/>
                </a:endParaRPr>
              </a:p>
              <a:p>
                <a:pPr>
                  <a:lnSpc>
                    <a:spcPct val="90000"/>
                  </a:lnSpc>
                </a:pPr>
                <a:r>
                  <a:rPr lang="en-US" dirty="0">
                    <a:sym typeface="Symbol" pitchFamily="18" charset="2"/>
                  </a:rPr>
                  <a:t></a:t>
                </a:r>
                <a:r>
                  <a:rPr lang="en-US" dirty="0">
                    <a:solidFill>
                      <a:srgbClr val="000000"/>
                    </a:solidFill>
                  </a:rPr>
                  <a:t>Given that the plate separation is of the order of an atomic diameter, it is very unlikely that one could construct a </a:t>
                </a:r>
                <a:r>
                  <a:rPr lang="en-US" dirty="0">
                    <a:sym typeface="Symbol" pitchFamily="18" charset="2"/>
                  </a:rPr>
                  <a:t>275 F parallel plate capacitor</a:t>
                </a:r>
                <a:r>
                  <a:rPr lang="en-US" dirty="0">
                    <a:solidFill>
                      <a:srgbClr val="000000"/>
                    </a:solidFill>
                  </a:rPr>
                  <a:t>.</a:t>
                </a:r>
              </a:p>
            </p:txBody>
          </p:sp>
        </mc:Choice>
        <mc:Fallback xmlns="">
          <p:sp>
            <p:nvSpPr>
              <p:cNvPr id="118788" name="Rectangle 4"/>
              <p:cNvSpPr>
                <a:spLocks noRot="1" noChangeAspect="1" noMove="1" noResize="1" noEditPoints="1" noAdjustHandles="1" noChangeArrowheads="1" noChangeShapeType="1" noTextEdit="1"/>
              </p:cNvSpPr>
              <p:nvPr/>
            </p:nvSpPr>
            <p:spPr bwMode="auto">
              <a:xfrm>
                <a:off x="693738" y="1770063"/>
                <a:ext cx="7764462" cy="5087937"/>
              </a:xfrm>
              <a:prstGeom prst="rect">
                <a:avLst/>
              </a:prstGeom>
              <a:blipFill>
                <a:blip r:embed="rId6"/>
                <a:stretch>
                  <a:fillRect l="-1256" t="-958" b="-2156"/>
                </a:stretch>
              </a:blipFill>
              <a:ln w="9525">
                <a:noFill/>
                <a:miter lim="800000"/>
                <a:headEnd/>
                <a:tailEnd/>
              </a:ln>
            </p:spPr>
            <p:txBody>
              <a:bodyPr/>
              <a:lstStyle/>
              <a:p>
                <a:r>
                  <a:rPr lang="en-US">
                    <a:noFill/>
                  </a:rPr>
                  <a:t> </a:t>
                </a:r>
              </a:p>
            </p:txBody>
          </p:sp>
        </mc:Fallback>
      </mc:AlternateContent>
      <p:sp>
        <p:nvSpPr>
          <p:cNvPr id="19459" name="Rectangle 3"/>
          <p:cNvSpPr>
            <a:spLocks noChangeArrowheads="1"/>
          </p:cNvSpPr>
          <p:nvPr/>
        </p:nvSpPr>
        <p:spPr bwMode="auto">
          <a:xfrm>
            <a:off x="685800" y="1339850"/>
            <a:ext cx="7772400" cy="455613"/>
          </a:xfrm>
          <a:prstGeom prst="rect">
            <a:avLst/>
          </a:prstGeom>
          <a:solidFill>
            <a:srgbClr val="EAEAEA"/>
          </a:solidFill>
          <a:ln w="9525">
            <a:noFill/>
            <a:miter lim="800000"/>
            <a:headEnd/>
            <a:tailEnd/>
          </a:ln>
        </p:spPr>
        <p:txBody>
          <a:bodyPr/>
          <a:lstStyle/>
          <a:p>
            <a:r>
              <a:rPr lang="en-US" altLang="en-US" i="1">
                <a:solidFill>
                  <a:schemeClr val="accent2"/>
                </a:solidFill>
              </a:rPr>
              <a:t>Dielectric materials</a:t>
            </a:r>
          </a:p>
        </p:txBody>
      </p:sp>
      <p:pic>
        <p:nvPicPr>
          <p:cNvPr id="19463" name="Picture 4"/>
          <p:cNvPicPr>
            <a:picLocks noChangeAspect="1" noChangeArrowheads="1"/>
          </p:cNvPicPr>
          <p:nvPr/>
        </p:nvPicPr>
        <p:blipFill>
          <a:blip r:embed="rId7" cstate="print">
            <a:clrChange>
              <a:clrFrom>
                <a:srgbClr val="FF0000"/>
              </a:clrFrom>
              <a:clrTo>
                <a:srgbClr val="FF0000">
                  <a:alpha val="0"/>
                </a:srgbClr>
              </a:clrTo>
            </a:clrChange>
          </a:blip>
          <a:srcRect/>
          <a:stretch>
            <a:fillRect/>
          </a:stretch>
        </p:blipFill>
        <p:spPr bwMode="auto">
          <a:xfrm>
            <a:off x="8077200" y="5481638"/>
            <a:ext cx="1066800" cy="1376362"/>
          </a:xfrm>
          <a:prstGeom prst="rect">
            <a:avLst/>
          </a:prstGeom>
          <a:ln>
            <a:noFill/>
          </a:ln>
          <a:effectLst>
            <a:outerShdw blurRad="292100" dist="139700" dir="2700000" algn="tl" rotWithShape="0">
              <a:srgbClr val="333333">
                <a:alpha val="65000"/>
              </a:srgbClr>
            </a:outerShdw>
          </a:effectLst>
        </p:spPr>
      </p:pic>
      <p:sp>
        <p:nvSpPr>
          <p:cNvPr id="6" name="Rectangle 118"/>
          <p:cNvSpPr txBox="1">
            <a:spLocks noChangeArrowheads="1"/>
          </p:cNvSpPr>
          <p:nvPr/>
        </p:nvSpPr>
        <p:spPr>
          <a:xfrm>
            <a:off x="685800" y="409575"/>
            <a:ext cx="7772400" cy="896938"/>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0" cap="none" spc="0" normalizeH="0" baseline="0" noProof="0">
                <a:ln>
                  <a:noFill/>
                </a:ln>
                <a:solidFill>
                  <a:schemeClr val="tx2"/>
                </a:solidFill>
                <a:effectLst/>
                <a:uLnTx/>
                <a:uFillTx/>
                <a:latin typeface="+mj-lt"/>
                <a:ea typeface="+mj-ea"/>
                <a:cs typeface="+mj-cs"/>
              </a:rPr>
              <a:t>Topic 11: Electromagnetic induction - AHL</a:t>
            </a:r>
            <a:br>
              <a:rPr kumimoji="0" lang="en-US" altLang="en-US" sz="2800" b="1" i="0" u="none" strike="noStrike" kern="0" cap="none" spc="0" normalizeH="0" baseline="0" noProof="0">
                <a:ln>
                  <a:noFill/>
                </a:ln>
                <a:solidFill>
                  <a:schemeClr val="tx2"/>
                </a:solidFill>
                <a:effectLst/>
                <a:uLnTx/>
                <a:uFillTx/>
                <a:latin typeface="+mj-lt"/>
                <a:ea typeface="+mj-ea"/>
                <a:cs typeface="+mj-cs"/>
              </a:rPr>
            </a:br>
            <a:r>
              <a:rPr kumimoji="0" lang="en-US" altLang="en-US" sz="2800" b="0" i="0" u="none" strike="noStrike" kern="0" cap="none" spc="0" normalizeH="0" baseline="0" noProof="0">
                <a:ln>
                  <a:noFill/>
                </a:ln>
                <a:solidFill>
                  <a:schemeClr val="tx1"/>
                </a:solidFill>
                <a:effectLst/>
                <a:uLnTx/>
                <a:uFillTx/>
                <a:latin typeface="+mj-lt"/>
                <a:ea typeface="+mj-ea"/>
                <a:cs typeface="+mj-cs"/>
              </a:rPr>
              <a:t>11.3 – Capacitance</a:t>
            </a:r>
            <a:endParaRPr kumimoji="0" lang="en-US" altLang="en-US" sz="2800" b="0" i="0" u="none" strike="noStrike" kern="0" cap="none" spc="0" normalizeH="0" baseline="0" noProof="0" dirty="0">
              <a:ln>
                <a:noFill/>
              </a:ln>
              <a:solidFill>
                <a:schemeClr val="tx1"/>
              </a:solidFill>
              <a:effectLst/>
              <a:uLnTx/>
              <a:uFillTx/>
              <a:latin typeface="+mj-lt"/>
              <a:ea typeface="+mj-ea"/>
              <a:cs typeface="+mj-cs"/>
            </a:endParaRPr>
          </a:p>
        </p:txBody>
      </p:sp>
      <p:pic>
        <p:nvPicPr>
          <p:cNvPr id="19464" name="Picture 8"/>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7830954" y="1678038"/>
            <a:ext cx="1213719" cy="1604806"/>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8788">
                                            <p:txEl>
                                              <p:pRg st="0" end="0"/>
                                            </p:txEl>
                                          </p:spTgt>
                                        </p:tgtEl>
                                        <p:attrNameLst>
                                          <p:attrName>style.visibility</p:attrName>
                                        </p:attrNameLst>
                                      </p:cBhvr>
                                      <p:to>
                                        <p:strVal val="visible"/>
                                      </p:to>
                                    </p:set>
                                    <p:anim calcmode="lin" valueType="num">
                                      <p:cBhvr additive="base">
                                        <p:cTn id="7" dur="500" fill="hold"/>
                                        <p:tgtEl>
                                          <p:spTgt spid="11878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878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par>
                                <p:cTn id="9" presetID="10" presetClass="entr" presetSubtype="0" fill="hold" nodeType="withEffect">
                                  <p:stCondLst>
                                    <p:cond delay="0"/>
                                  </p:stCondLst>
                                  <p:childTnLst>
                                    <p:set>
                                      <p:cBhvr>
                                        <p:cTn id="10" dur="1" fill="hold">
                                          <p:stCondLst>
                                            <p:cond delay="0"/>
                                          </p:stCondLst>
                                        </p:cTn>
                                        <p:tgtEl>
                                          <p:spTgt spid="19464"/>
                                        </p:tgtEl>
                                        <p:attrNameLst>
                                          <p:attrName>style.visibility</p:attrName>
                                        </p:attrNameLst>
                                      </p:cBhvr>
                                      <p:to>
                                        <p:strVal val="visible"/>
                                      </p:to>
                                    </p:set>
                                    <p:animEffect transition="in" filter="fade">
                                      <p:cBhvr>
                                        <p:cTn id="11" dur="2000"/>
                                        <p:tgtEl>
                                          <p:spTgt spid="19464"/>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118788">
                                            <p:txEl>
                                              <p:pRg st="1" end="1"/>
                                            </p:txEl>
                                          </p:spTgt>
                                        </p:tgtEl>
                                        <p:attrNameLst>
                                          <p:attrName>style.visibility</p:attrName>
                                        </p:attrNameLst>
                                      </p:cBhvr>
                                      <p:to>
                                        <p:strVal val="visible"/>
                                      </p:to>
                                    </p:set>
                                    <p:anim calcmode="lin" valueType="num">
                                      <p:cBhvr additive="base">
                                        <p:cTn id="16" dur="500" fill="hold"/>
                                        <p:tgtEl>
                                          <p:spTgt spid="118788">
                                            <p:txEl>
                                              <p:pRg st="1" end="1"/>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11878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4"/>
                                            </p:cond>
                                          </p:stCondLst>
                                          <p:endCondLst>
                                            <p:cond evt="onStopAudio" delay="0">
                                              <p:tgtEl>
                                                <p:sldTgt/>
                                              </p:tgtEl>
                                            </p:cond>
                                          </p:endCondLst>
                                        </p:cTn>
                                        <p:tgtEl>
                                          <p:sndTgt r:embed="rId4" name="arrow.wav"/>
                                        </p:tgtEl>
                                      </p:cMediaNode>
                                    </p:audio>
                                  </p:sub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118788">
                                            <p:txEl>
                                              <p:pRg st="2" end="2"/>
                                            </p:txEl>
                                          </p:spTgt>
                                        </p:tgtEl>
                                        <p:attrNameLst>
                                          <p:attrName>style.visibility</p:attrName>
                                        </p:attrNameLst>
                                      </p:cBhvr>
                                      <p:to>
                                        <p:strVal val="visible"/>
                                      </p:to>
                                    </p:set>
                                    <p:anim calcmode="lin" valueType="num">
                                      <p:cBhvr additive="base">
                                        <p:cTn id="22" dur="500" fill="hold"/>
                                        <p:tgtEl>
                                          <p:spTgt spid="118788">
                                            <p:txEl>
                                              <p:pRg st="2" end="2"/>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118788">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0"/>
                                            </p:cond>
                                          </p:stCondLst>
                                          <p:endCondLst>
                                            <p:cond evt="onStopAudio" delay="0">
                                              <p:tgtEl>
                                                <p:sldTgt/>
                                              </p:tgtEl>
                                            </p:cond>
                                          </p:endCondLst>
                                        </p:cTn>
                                        <p:tgtEl>
                                          <p:sndTgt r:embed="rId4" name="arrow.wav"/>
                                        </p:tgtEl>
                                      </p:cMediaNode>
                                    </p:audio>
                                  </p:sub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118788">
                                            <p:txEl>
                                              <p:pRg st="3" end="3"/>
                                            </p:txEl>
                                          </p:spTgt>
                                        </p:tgtEl>
                                        <p:attrNameLst>
                                          <p:attrName>style.visibility</p:attrName>
                                        </p:attrNameLst>
                                      </p:cBhvr>
                                      <p:to>
                                        <p:strVal val="visible"/>
                                      </p:to>
                                    </p:set>
                                    <p:anim calcmode="lin" valueType="num">
                                      <p:cBhvr additive="base">
                                        <p:cTn id="28" dur="500" fill="hold"/>
                                        <p:tgtEl>
                                          <p:spTgt spid="118788">
                                            <p:txEl>
                                              <p:pRg st="3" end="3"/>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118788">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6"/>
                                            </p:cond>
                                          </p:stCondLst>
                                          <p:endCondLst>
                                            <p:cond evt="onStopAudio" delay="0">
                                              <p:tgtEl>
                                                <p:sldTgt/>
                                              </p:tgtEl>
                                            </p:cond>
                                          </p:endCondLst>
                                        </p:cTn>
                                        <p:tgtEl>
                                          <p:sndTgt r:embed="rId4" name="arrow.wav"/>
                                        </p:tgtEl>
                                      </p:cMediaNode>
                                    </p:audio>
                                  </p:sub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118788">
                                            <p:txEl>
                                              <p:pRg st="4" end="4"/>
                                            </p:txEl>
                                          </p:spTgt>
                                        </p:tgtEl>
                                        <p:attrNameLst>
                                          <p:attrName>style.visibility</p:attrName>
                                        </p:attrNameLst>
                                      </p:cBhvr>
                                      <p:to>
                                        <p:strVal val="visible"/>
                                      </p:to>
                                    </p:set>
                                    <p:anim calcmode="lin" valueType="num">
                                      <p:cBhvr additive="base">
                                        <p:cTn id="34" dur="500" fill="hold"/>
                                        <p:tgtEl>
                                          <p:spTgt spid="118788">
                                            <p:txEl>
                                              <p:pRg st="4" end="4"/>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118788">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2"/>
                                            </p:cond>
                                          </p:stCondLst>
                                          <p:endCondLst>
                                            <p:cond evt="onStopAudio" delay="0">
                                              <p:tgtEl>
                                                <p:sldTgt/>
                                              </p:tgtEl>
                                            </p:cond>
                                          </p:endCondLst>
                                        </p:cTn>
                                        <p:tgtEl>
                                          <p:sndTgt r:embed="rId4" name="arrow.wav"/>
                                        </p:tgtEl>
                                      </p:cMediaNode>
                                    </p:audio>
                                  </p:sub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118788">
                                            <p:txEl>
                                              <p:pRg st="5" end="5"/>
                                            </p:txEl>
                                          </p:spTgt>
                                        </p:tgtEl>
                                        <p:attrNameLst>
                                          <p:attrName>style.visibility</p:attrName>
                                        </p:attrNameLst>
                                      </p:cBhvr>
                                      <p:to>
                                        <p:strVal val="visible"/>
                                      </p:to>
                                    </p:set>
                                    <p:anim calcmode="lin" valueType="num">
                                      <p:cBhvr additive="base">
                                        <p:cTn id="40" dur="500" fill="hold"/>
                                        <p:tgtEl>
                                          <p:spTgt spid="118788">
                                            <p:txEl>
                                              <p:pRg st="5" end="5"/>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18788">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8"/>
                                            </p:cond>
                                          </p:stCondLst>
                                          <p:endCondLst>
                                            <p:cond evt="onStopAudio" delay="0">
                                              <p:tgtEl>
                                                <p:sldTgt/>
                                              </p:tgtEl>
                                            </p:cond>
                                          </p:endCondLst>
                                        </p:cTn>
                                        <p:tgtEl>
                                          <p:sndTgt r:embed="rId4" name="arrow.wav"/>
                                        </p:tgtEl>
                                      </p:cMediaNode>
                                    </p:audio>
                                  </p:subTnLst>
                                </p:cTn>
                              </p:par>
                            </p:childTnLst>
                          </p:cTn>
                        </p:par>
                      </p:childTnLst>
                    </p:cTn>
                  </p:par>
                  <p:par>
                    <p:cTn id="42" fill="hold">
                      <p:stCondLst>
                        <p:cond delay="indefinite"/>
                      </p:stCondLst>
                      <p:childTnLst>
                        <p:par>
                          <p:cTn id="43" fill="hold">
                            <p:stCondLst>
                              <p:cond delay="0"/>
                            </p:stCondLst>
                            <p:childTnLst>
                              <p:par>
                                <p:cTn id="44" presetID="53" presetClass="entr" presetSubtype="0" fill="hold" nodeType="clickEffect">
                                  <p:stCondLst>
                                    <p:cond delay="0"/>
                                  </p:stCondLst>
                                  <p:childTnLst>
                                    <p:set>
                                      <p:cBhvr>
                                        <p:cTn id="45" dur="1" fill="hold">
                                          <p:stCondLst>
                                            <p:cond delay="0"/>
                                          </p:stCondLst>
                                        </p:cTn>
                                        <p:tgtEl>
                                          <p:spTgt spid="19463"/>
                                        </p:tgtEl>
                                        <p:attrNameLst>
                                          <p:attrName>style.visibility</p:attrName>
                                        </p:attrNameLst>
                                      </p:cBhvr>
                                      <p:to>
                                        <p:strVal val="visible"/>
                                      </p:to>
                                    </p:set>
                                    <p:anim calcmode="lin" valueType="num">
                                      <p:cBhvr>
                                        <p:cTn id="46" dur="500" fill="hold"/>
                                        <p:tgtEl>
                                          <p:spTgt spid="19463"/>
                                        </p:tgtEl>
                                        <p:attrNameLst>
                                          <p:attrName>ppt_w</p:attrName>
                                        </p:attrNameLst>
                                      </p:cBhvr>
                                      <p:tavLst>
                                        <p:tav tm="0">
                                          <p:val>
                                            <p:fltVal val="0"/>
                                          </p:val>
                                        </p:tav>
                                        <p:tav tm="100000">
                                          <p:val>
                                            <p:strVal val="#ppt_w"/>
                                          </p:val>
                                        </p:tav>
                                      </p:tavLst>
                                    </p:anim>
                                    <p:anim calcmode="lin" valueType="num">
                                      <p:cBhvr>
                                        <p:cTn id="47" dur="500" fill="hold"/>
                                        <p:tgtEl>
                                          <p:spTgt spid="19463"/>
                                        </p:tgtEl>
                                        <p:attrNameLst>
                                          <p:attrName>ppt_h</p:attrName>
                                        </p:attrNameLst>
                                      </p:cBhvr>
                                      <p:tavLst>
                                        <p:tav tm="0">
                                          <p:val>
                                            <p:fltVal val="0"/>
                                          </p:val>
                                        </p:tav>
                                        <p:tav tm="100000">
                                          <p:val>
                                            <p:strVal val="#ppt_h"/>
                                          </p:val>
                                        </p:tav>
                                      </p:tavLst>
                                    </p:anim>
                                    <p:animEffect transition="in" filter="fade">
                                      <p:cBhvr>
                                        <p:cTn id="48" dur="500"/>
                                        <p:tgtEl>
                                          <p:spTgt spid="19463"/>
                                        </p:tgtEl>
                                      </p:cBhvr>
                                    </p:animEffect>
                                  </p:childTnLst>
                                  <p:subTnLst>
                                    <p:audio>
                                      <p:cMediaNode>
                                        <p:cTn display="0" masterRel="sameClick">
                                          <p:stCondLst>
                                            <p:cond evt="begin" delay="0">
                                              <p:tn val="44"/>
                                            </p:cond>
                                          </p:stCondLst>
                                          <p:endCondLst>
                                            <p:cond evt="onStopAudio" delay="0">
                                              <p:tgtEl>
                                                <p:sldTgt/>
                                              </p:tgtEl>
                                            </p:cond>
                                          </p:endCondLst>
                                        </p:cTn>
                                        <p:tgtEl>
                                          <p:sndTgt r:embed="rId5"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3"/>
          <p:cNvSpPr>
            <a:spLocks noChangeArrowheads="1"/>
          </p:cNvSpPr>
          <p:nvPr/>
        </p:nvSpPr>
        <p:spPr bwMode="auto">
          <a:xfrm>
            <a:off x="685800" y="1339850"/>
            <a:ext cx="7772400" cy="2260600"/>
          </a:xfrm>
          <a:prstGeom prst="rect">
            <a:avLst/>
          </a:prstGeom>
          <a:solidFill>
            <a:srgbClr val="EAEAEA"/>
          </a:solidFill>
          <a:ln w="9525">
            <a:noFill/>
            <a:miter lim="800000"/>
            <a:headEnd/>
            <a:tailEnd/>
          </a:ln>
        </p:spPr>
        <p:txBody>
          <a:bodyPr/>
          <a:lstStyle/>
          <a:p>
            <a:pPr marL="633413" indent="-633413"/>
            <a:r>
              <a:rPr lang="en-US" altLang="en-US" b="1">
                <a:solidFill>
                  <a:schemeClr val="accent2"/>
                </a:solidFill>
              </a:rPr>
              <a:t>Understandings:</a:t>
            </a:r>
            <a:r>
              <a:rPr lang="en-US" altLang="en-US">
                <a:solidFill>
                  <a:schemeClr val="accent2"/>
                </a:solidFill>
              </a:rPr>
              <a:t> </a:t>
            </a:r>
          </a:p>
          <a:p>
            <a:pPr marL="633413" indent="-633413"/>
            <a:r>
              <a:rPr lang="en-US" altLang="en-US">
                <a:solidFill>
                  <a:schemeClr val="accent2"/>
                </a:solidFill>
              </a:rPr>
              <a:t>• Capacitance </a:t>
            </a:r>
          </a:p>
          <a:p>
            <a:pPr marL="633413" indent="-633413"/>
            <a:r>
              <a:rPr lang="en-US" altLang="en-US">
                <a:solidFill>
                  <a:schemeClr val="accent2"/>
                </a:solidFill>
              </a:rPr>
              <a:t>• Dielectric materials </a:t>
            </a:r>
          </a:p>
          <a:p>
            <a:pPr marL="633413" indent="-633413"/>
            <a:r>
              <a:rPr lang="en-US" altLang="en-US">
                <a:solidFill>
                  <a:schemeClr val="accent2"/>
                </a:solidFill>
              </a:rPr>
              <a:t>• Capacitors in series and parallel </a:t>
            </a:r>
          </a:p>
          <a:p>
            <a:pPr marL="633413" indent="-633413"/>
            <a:r>
              <a:rPr lang="en-US" altLang="en-US">
                <a:solidFill>
                  <a:schemeClr val="accent2"/>
                </a:solidFill>
              </a:rPr>
              <a:t>• Resistor-capacitor (RC) series circuits </a:t>
            </a:r>
          </a:p>
          <a:p>
            <a:pPr marL="633413" indent="-633413"/>
            <a:r>
              <a:rPr lang="en-US" altLang="en-US">
                <a:solidFill>
                  <a:schemeClr val="accent2"/>
                </a:solidFill>
              </a:rPr>
              <a:t>• Time constant </a:t>
            </a:r>
          </a:p>
        </p:txBody>
      </p:sp>
      <p:sp>
        <p:nvSpPr>
          <p:cNvPr id="4" name="Rectangle 118"/>
          <p:cNvSpPr txBox="1">
            <a:spLocks noChangeArrowheads="1"/>
          </p:cNvSpPr>
          <p:nvPr/>
        </p:nvSpPr>
        <p:spPr>
          <a:xfrm>
            <a:off x="685800" y="409575"/>
            <a:ext cx="7772400" cy="896938"/>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0" cap="none" spc="0" normalizeH="0" baseline="0" noProof="0" smtClean="0">
                <a:ln>
                  <a:noFill/>
                </a:ln>
                <a:solidFill>
                  <a:schemeClr val="tx2"/>
                </a:solidFill>
                <a:effectLst/>
                <a:uLnTx/>
                <a:uFillTx/>
                <a:latin typeface="+mj-lt"/>
                <a:ea typeface="+mj-ea"/>
                <a:cs typeface="+mj-cs"/>
              </a:rPr>
              <a:t>Topic 11: Electromagnetic induction - AHL</a:t>
            </a:r>
            <a:br>
              <a:rPr kumimoji="0" lang="en-US" altLang="en-US" sz="2800" b="1" i="0" u="none" strike="noStrike" kern="0" cap="none" spc="0" normalizeH="0" baseline="0" noProof="0" smtClean="0">
                <a:ln>
                  <a:noFill/>
                </a:ln>
                <a:solidFill>
                  <a:schemeClr val="tx2"/>
                </a:solidFill>
                <a:effectLst/>
                <a:uLnTx/>
                <a:uFillTx/>
                <a:latin typeface="+mj-lt"/>
                <a:ea typeface="+mj-ea"/>
                <a:cs typeface="+mj-cs"/>
              </a:rPr>
            </a:br>
            <a:r>
              <a:rPr kumimoji="0" lang="en-US" altLang="en-US" sz="2800" b="0" i="0" u="none" strike="noStrike" kern="0" cap="none" spc="0" normalizeH="0" baseline="0" noProof="0" smtClean="0">
                <a:ln>
                  <a:noFill/>
                </a:ln>
                <a:solidFill>
                  <a:schemeClr val="tx1"/>
                </a:solidFill>
                <a:effectLst/>
                <a:uLnTx/>
                <a:uFillTx/>
                <a:latin typeface="+mj-lt"/>
                <a:ea typeface="+mj-ea"/>
                <a:cs typeface="+mj-cs"/>
              </a:rPr>
              <a:t>11.3 – Capacitance</a:t>
            </a:r>
            <a:endParaRPr kumimoji="0" lang="en-US" altLang="en-US" sz="2800" b="0" i="0" u="none" strike="noStrike" kern="0" cap="none" spc="0" normalizeH="0" baseline="0" noProof="0" dirty="0" smtClean="0">
              <a:ln>
                <a:noFill/>
              </a:ln>
              <a:solidFill>
                <a:schemeClr val="tx1"/>
              </a:solidFill>
              <a:effectLst/>
              <a:uLnTx/>
              <a:uFillTx/>
              <a:latin typeface="+mj-lt"/>
              <a:ea typeface="+mj-ea"/>
              <a:cs typeface="+mj-cs"/>
            </a:endParaRPr>
          </a:p>
        </p:txBody>
      </p:sp>
    </p:spTree>
    <p:extLst>
      <p:ext uri="{BB962C8B-B14F-4D97-AF65-F5344CB8AC3E}">
        <p14:creationId xmlns:p14="http://schemas.microsoft.com/office/powerpoint/2010/main" val="2838215084"/>
      </p:ext>
    </p:extLst>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3187">
                                            <p:txEl>
                                              <p:pRg st="0" end="0"/>
                                            </p:txEl>
                                          </p:spTgt>
                                        </p:tgtEl>
                                        <p:attrNameLst>
                                          <p:attrName>style.visibility</p:attrName>
                                        </p:attrNameLst>
                                      </p:cBhvr>
                                      <p:to>
                                        <p:strVal val="visible"/>
                                      </p:to>
                                    </p:set>
                                    <p:anim calcmode="lin" valueType="num">
                                      <p:cBhvr additive="base">
                                        <p:cTn id="7" dur="500" fill="hold"/>
                                        <p:tgtEl>
                                          <p:spTgt spid="931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318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3187">
                                            <p:txEl>
                                              <p:pRg st="1" end="1"/>
                                            </p:txEl>
                                          </p:spTgt>
                                        </p:tgtEl>
                                        <p:attrNameLst>
                                          <p:attrName>style.visibility</p:attrName>
                                        </p:attrNameLst>
                                      </p:cBhvr>
                                      <p:to>
                                        <p:strVal val="visible"/>
                                      </p:to>
                                    </p:set>
                                    <p:anim calcmode="lin" valueType="num">
                                      <p:cBhvr additive="base">
                                        <p:cTn id="13" dur="500" fill="hold"/>
                                        <p:tgtEl>
                                          <p:spTgt spid="931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318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3187">
                                            <p:txEl>
                                              <p:pRg st="2" end="2"/>
                                            </p:txEl>
                                          </p:spTgt>
                                        </p:tgtEl>
                                        <p:attrNameLst>
                                          <p:attrName>style.visibility</p:attrName>
                                        </p:attrNameLst>
                                      </p:cBhvr>
                                      <p:to>
                                        <p:strVal val="visible"/>
                                      </p:to>
                                    </p:set>
                                    <p:anim calcmode="lin" valueType="num">
                                      <p:cBhvr additive="base">
                                        <p:cTn id="19" dur="500" fill="hold"/>
                                        <p:tgtEl>
                                          <p:spTgt spid="9318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3187">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93187">
                                            <p:txEl>
                                              <p:pRg st="3" end="3"/>
                                            </p:txEl>
                                          </p:spTgt>
                                        </p:tgtEl>
                                        <p:attrNameLst>
                                          <p:attrName>style.visibility</p:attrName>
                                        </p:attrNameLst>
                                      </p:cBhvr>
                                      <p:to>
                                        <p:strVal val="visible"/>
                                      </p:to>
                                    </p:set>
                                    <p:anim calcmode="lin" valueType="num">
                                      <p:cBhvr additive="base">
                                        <p:cTn id="25" dur="500" fill="hold"/>
                                        <p:tgtEl>
                                          <p:spTgt spid="9318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3187">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93187">
                                            <p:txEl>
                                              <p:pRg st="4" end="4"/>
                                            </p:txEl>
                                          </p:spTgt>
                                        </p:tgtEl>
                                        <p:attrNameLst>
                                          <p:attrName>style.visibility</p:attrName>
                                        </p:attrNameLst>
                                      </p:cBhvr>
                                      <p:to>
                                        <p:strVal val="visible"/>
                                      </p:to>
                                    </p:set>
                                    <p:anim calcmode="lin" valueType="num">
                                      <p:cBhvr additive="base">
                                        <p:cTn id="31" dur="500" fill="hold"/>
                                        <p:tgtEl>
                                          <p:spTgt spid="9318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3187">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93187">
                                            <p:txEl>
                                              <p:pRg st="5" end="5"/>
                                            </p:txEl>
                                          </p:spTgt>
                                        </p:tgtEl>
                                        <p:attrNameLst>
                                          <p:attrName>style.visibility</p:attrName>
                                        </p:attrNameLst>
                                      </p:cBhvr>
                                      <p:to>
                                        <p:strVal val="visible"/>
                                      </p:to>
                                    </p:set>
                                    <p:anim calcmode="lin" valueType="num">
                                      <p:cBhvr additive="base">
                                        <p:cTn id="37" dur="500" fill="hold"/>
                                        <p:tgtEl>
                                          <p:spTgt spid="93187">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93187">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3187" name="Rectangle 3"/>
              <p:cNvSpPr>
                <a:spLocks noChangeArrowheads="1"/>
              </p:cNvSpPr>
              <p:nvPr/>
            </p:nvSpPr>
            <p:spPr bwMode="auto">
              <a:xfrm>
                <a:off x="685800" y="1339850"/>
                <a:ext cx="7772400" cy="5518150"/>
              </a:xfrm>
              <a:prstGeom prst="rect">
                <a:avLst/>
              </a:prstGeom>
              <a:solidFill>
                <a:srgbClr val="EAEAEA"/>
              </a:solidFill>
              <a:ln w="9525">
                <a:noFill/>
                <a:miter lim="800000"/>
                <a:headEnd/>
                <a:tailEnd/>
              </a:ln>
            </p:spPr>
            <p:txBody>
              <a:bodyPr/>
              <a:lstStyle/>
              <a:p>
                <a:r>
                  <a:rPr lang="en-US" altLang="en-US" i="1" dirty="0" smtClean="0">
                    <a:solidFill>
                      <a:schemeClr val="accent2"/>
                    </a:solidFill>
                  </a:rPr>
                  <a:t>Energy stored in a capacitor</a:t>
                </a:r>
              </a:p>
              <a:p>
                <a:pPr>
                  <a:spcBef>
                    <a:spcPts val="600"/>
                  </a:spcBef>
                </a:pPr>
                <a:r>
                  <a:rPr lang="en-US" dirty="0">
                    <a:sym typeface="Symbol" pitchFamily="18" charset="2"/>
                  </a:rPr>
                  <a:t></a:t>
                </a:r>
                <a:r>
                  <a:rPr lang="en-US" altLang="en-US" dirty="0">
                    <a:solidFill>
                      <a:srgbClr val="000000"/>
                    </a:solidFill>
                  </a:rPr>
                  <a:t>From the relationship </a:t>
                </a:r>
                <a14:m>
                  <m:oMath xmlns:m="http://schemas.openxmlformats.org/officeDocument/2006/math">
                    <m:r>
                      <a:rPr lang="en-US" altLang="en-US" sz="2000" i="1" dirty="0" smtClean="0">
                        <a:solidFill>
                          <a:srgbClr val="000000"/>
                        </a:solidFill>
                        <a:latin typeface="Cambria Math" panose="02040503050406030204" pitchFamily="18" charset="0"/>
                      </a:rPr>
                      <m:t>𝐶</m:t>
                    </m:r>
                    <m:r>
                      <a:rPr lang="en-US" altLang="en-US" sz="2000" i="1" dirty="0" smtClean="0">
                        <a:solidFill>
                          <a:srgbClr val="000000"/>
                        </a:solidFill>
                        <a:latin typeface="Cambria Math" panose="02040503050406030204" pitchFamily="18" charset="0"/>
                      </a:rPr>
                      <m:t>=</m:t>
                    </m:r>
                    <m:f>
                      <m:fPr>
                        <m:ctrlPr>
                          <a:rPr lang="en-US" altLang="en-US" sz="2000" i="1" dirty="0" smtClean="0">
                            <a:solidFill>
                              <a:srgbClr val="000000"/>
                            </a:solidFill>
                            <a:latin typeface="Cambria Math" panose="02040503050406030204" pitchFamily="18" charset="0"/>
                          </a:rPr>
                        </m:ctrlPr>
                      </m:fPr>
                      <m:num>
                        <m:r>
                          <a:rPr lang="en-US" altLang="en-US" sz="2000" i="1" dirty="0" smtClean="0">
                            <a:solidFill>
                              <a:srgbClr val="000000"/>
                            </a:solidFill>
                            <a:latin typeface="Cambria Math" panose="02040503050406030204" pitchFamily="18" charset="0"/>
                          </a:rPr>
                          <m:t>𝑞</m:t>
                        </m:r>
                      </m:num>
                      <m:den>
                        <m:r>
                          <a:rPr lang="en-US" altLang="en-US" sz="2000" i="1" dirty="0" smtClean="0">
                            <a:solidFill>
                              <a:srgbClr val="000000"/>
                            </a:solidFill>
                            <a:latin typeface="Cambria Math" panose="02040503050406030204" pitchFamily="18" charset="0"/>
                          </a:rPr>
                          <m:t>𝑉</m:t>
                        </m:r>
                      </m:den>
                    </m:f>
                    <m:r>
                      <a:rPr lang="en-US" altLang="en-US" sz="2000" i="1" dirty="0" smtClean="0">
                        <a:solidFill>
                          <a:srgbClr val="000000"/>
                        </a:solidFill>
                        <a:latin typeface="Cambria Math" panose="02040503050406030204" pitchFamily="18" charset="0"/>
                      </a:rPr>
                      <m:t> </m:t>
                    </m:r>
                  </m:oMath>
                </a14:m>
                <a:r>
                  <a:rPr lang="en-US" altLang="en-US" dirty="0">
                    <a:solidFill>
                      <a:srgbClr val="000000"/>
                    </a:solidFill>
                  </a:rPr>
                  <a:t>we can write </a:t>
                </a:r>
                <a14:m>
                  <m:oMath xmlns:m="http://schemas.openxmlformats.org/officeDocument/2006/math">
                    <m:r>
                      <a:rPr lang="en-US" altLang="en-US" sz="2000" i="1" dirty="0" smtClean="0">
                        <a:solidFill>
                          <a:srgbClr val="000000"/>
                        </a:solidFill>
                        <a:latin typeface="Cambria Math" panose="02040503050406030204" pitchFamily="18" charset="0"/>
                      </a:rPr>
                      <m:t>𝑉</m:t>
                    </m:r>
                    <m:r>
                      <a:rPr lang="en-US" altLang="en-US" sz="2000" i="1" dirty="0" smtClean="0">
                        <a:solidFill>
                          <a:srgbClr val="000000"/>
                        </a:solidFill>
                        <a:latin typeface="Cambria Math" panose="02040503050406030204" pitchFamily="18" charset="0"/>
                      </a:rPr>
                      <m:t>=</m:t>
                    </m:r>
                    <m:d>
                      <m:dPr>
                        <m:ctrlPr>
                          <a:rPr lang="en-US" altLang="en-US" sz="2000" i="1" dirty="0" smtClean="0">
                            <a:solidFill>
                              <a:srgbClr val="000000"/>
                            </a:solidFill>
                            <a:latin typeface="Cambria Math" panose="02040503050406030204" pitchFamily="18" charset="0"/>
                          </a:rPr>
                        </m:ctrlPr>
                      </m:dPr>
                      <m:e>
                        <m:f>
                          <m:fPr>
                            <m:ctrlPr>
                              <a:rPr lang="en-US" altLang="en-US" sz="2000" i="1" dirty="0" smtClean="0">
                                <a:solidFill>
                                  <a:srgbClr val="000000"/>
                                </a:solidFill>
                                <a:latin typeface="Cambria Math" panose="02040503050406030204" pitchFamily="18" charset="0"/>
                              </a:rPr>
                            </m:ctrlPr>
                          </m:fPr>
                          <m:num>
                            <m:r>
                              <a:rPr lang="en-US" altLang="en-US" sz="2000" i="1" dirty="0" smtClean="0">
                                <a:solidFill>
                                  <a:srgbClr val="000000"/>
                                </a:solidFill>
                                <a:latin typeface="Cambria Math" panose="02040503050406030204" pitchFamily="18" charset="0"/>
                              </a:rPr>
                              <m:t>1</m:t>
                            </m:r>
                          </m:num>
                          <m:den>
                            <m:r>
                              <a:rPr lang="en-US" altLang="en-US" sz="2000" i="1" dirty="0" smtClean="0">
                                <a:solidFill>
                                  <a:srgbClr val="000000"/>
                                </a:solidFill>
                                <a:latin typeface="Cambria Math" panose="02040503050406030204" pitchFamily="18" charset="0"/>
                              </a:rPr>
                              <m:t>𝐶</m:t>
                            </m:r>
                          </m:den>
                        </m:f>
                      </m:e>
                    </m:d>
                    <m:r>
                      <a:rPr lang="en-US" altLang="en-US" sz="2000" i="1" dirty="0" smtClean="0">
                        <a:solidFill>
                          <a:srgbClr val="000000"/>
                        </a:solidFill>
                        <a:latin typeface="Cambria Math" panose="02040503050406030204" pitchFamily="18" charset="0"/>
                      </a:rPr>
                      <m:t>𝑞</m:t>
                    </m:r>
                  </m:oMath>
                </a14:m>
                <a:r>
                  <a:rPr lang="en-US" altLang="en-US" dirty="0">
                    <a:solidFill>
                      <a:srgbClr val="000000"/>
                    </a:solidFill>
                  </a:rPr>
                  <a:t>.</a:t>
                </a:r>
              </a:p>
              <a:p>
                <a:pPr>
                  <a:spcBef>
                    <a:spcPts val="600"/>
                  </a:spcBef>
                </a:pPr>
                <a:r>
                  <a:rPr lang="en-US" dirty="0">
                    <a:sym typeface="Symbol" pitchFamily="18" charset="2"/>
                  </a:rPr>
                  <a:t></a:t>
                </a:r>
                <a:r>
                  <a:rPr lang="en-US" altLang="en-US" dirty="0">
                    <a:solidFill>
                      <a:srgbClr val="000000"/>
                    </a:solidFill>
                  </a:rPr>
                  <a:t>We see, then, that the graph of </a:t>
                </a:r>
                <a:r>
                  <a:rPr lang="en-US" altLang="en-US" i="1" dirty="0">
                    <a:solidFill>
                      <a:srgbClr val="000000"/>
                    </a:solidFill>
                  </a:rPr>
                  <a:t>V</a:t>
                </a:r>
                <a:r>
                  <a:rPr lang="en-US" altLang="en-US" dirty="0">
                    <a:solidFill>
                      <a:srgbClr val="000000"/>
                    </a:solidFill>
                  </a:rPr>
                  <a:t> vs. </a:t>
                </a:r>
                <a:r>
                  <a:rPr lang="en-US" altLang="en-US" i="1" dirty="0">
                    <a:solidFill>
                      <a:srgbClr val="000000"/>
                    </a:solidFill>
                  </a:rPr>
                  <a:t>q</a:t>
                </a:r>
                <a:r>
                  <a:rPr lang="en-US" altLang="en-US" dirty="0">
                    <a:solidFill>
                      <a:srgbClr val="000000"/>
                    </a:solidFill>
                  </a:rPr>
                  <a:t>                               is a straight line having a slope of </a:t>
                </a:r>
                <a14:m>
                  <m:oMath xmlns:m="http://schemas.openxmlformats.org/officeDocument/2006/math">
                    <m:d>
                      <m:dPr>
                        <m:ctrlPr>
                          <a:rPr lang="en-US" altLang="en-US" sz="2000" i="1" dirty="0" smtClean="0">
                            <a:solidFill>
                              <a:srgbClr val="000000"/>
                            </a:solidFill>
                            <a:latin typeface="Cambria Math" panose="02040503050406030204" pitchFamily="18" charset="0"/>
                          </a:rPr>
                        </m:ctrlPr>
                      </m:dPr>
                      <m:e>
                        <m:f>
                          <m:fPr>
                            <m:ctrlPr>
                              <a:rPr lang="en-US" altLang="en-US" sz="2000" i="1" dirty="0" smtClean="0">
                                <a:solidFill>
                                  <a:srgbClr val="000000"/>
                                </a:solidFill>
                                <a:latin typeface="Cambria Math" panose="02040503050406030204" pitchFamily="18" charset="0"/>
                              </a:rPr>
                            </m:ctrlPr>
                          </m:fPr>
                          <m:num>
                            <m:r>
                              <a:rPr lang="en-US" altLang="en-US" sz="2000" i="1" dirty="0" smtClean="0">
                                <a:solidFill>
                                  <a:srgbClr val="000000"/>
                                </a:solidFill>
                                <a:latin typeface="Cambria Math" panose="02040503050406030204" pitchFamily="18" charset="0"/>
                              </a:rPr>
                              <m:t>1</m:t>
                            </m:r>
                          </m:num>
                          <m:den>
                            <m:r>
                              <a:rPr lang="en-US" altLang="en-US" sz="2000" i="1" dirty="0" smtClean="0">
                                <a:solidFill>
                                  <a:srgbClr val="000000"/>
                                </a:solidFill>
                                <a:latin typeface="Cambria Math" panose="02040503050406030204" pitchFamily="18" charset="0"/>
                              </a:rPr>
                              <m:t>𝐶</m:t>
                            </m:r>
                          </m:den>
                        </m:f>
                      </m:e>
                    </m:d>
                  </m:oMath>
                </a14:m>
                <a:r>
                  <a:rPr lang="en-US" altLang="en-US" dirty="0">
                    <a:solidFill>
                      <a:srgbClr val="000000"/>
                    </a:solidFill>
                  </a:rPr>
                  <a:t>:</a:t>
                </a:r>
              </a:p>
              <a:p>
                <a:pPr>
                  <a:spcBef>
                    <a:spcPts val="600"/>
                  </a:spcBef>
                </a:pPr>
                <a:r>
                  <a:rPr lang="en-US" dirty="0">
                    <a:sym typeface="Symbol" pitchFamily="18" charset="2"/>
                  </a:rPr>
                  <a:t></a:t>
                </a:r>
                <a:r>
                  <a:rPr lang="en-US" altLang="en-US" dirty="0">
                    <a:solidFill>
                      <a:srgbClr val="000000"/>
                    </a:solidFill>
                  </a:rPr>
                  <a:t>Recall that the work done by a cell is                                given by </a:t>
                </a:r>
                <a14:m>
                  <m:oMath xmlns:m="http://schemas.openxmlformats.org/officeDocument/2006/math">
                    <m:r>
                      <a:rPr lang="en-US" altLang="en-US" i="1" dirty="0" smtClean="0">
                        <a:solidFill>
                          <a:srgbClr val="000000"/>
                        </a:solidFill>
                        <a:latin typeface="Cambria Math" panose="02040503050406030204" pitchFamily="18" charset="0"/>
                      </a:rPr>
                      <m:t>𝑊</m:t>
                    </m:r>
                    <m:r>
                      <a:rPr lang="en-US" altLang="en-US" i="1" dirty="0" smtClean="0">
                        <a:solidFill>
                          <a:srgbClr val="000000"/>
                        </a:solidFill>
                        <a:latin typeface="Cambria Math" panose="02040503050406030204" pitchFamily="18" charset="0"/>
                      </a:rPr>
                      <m:t>=</m:t>
                    </m:r>
                    <m:r>
                      <a:rPr lang="en-US" altLang="en-US" i="1" dirty="0" err="1">
                        <a:solidFill>
                          <a:srgbClr val="000000"/>
                        </a:solidFill>
                        <a:latin typeface="Cambria Math" panose="02040503050406030204" pitchFamily="18" charset="0"/>
                      </a:rPr>
                      <m:t>𝑞𝑉</m:t>
                    </m:r>
                  </m:oMath>
                </a14:m>
                <a:r>
                  <a:rPr lang="en-US" altLang="en-US" dirty="0">
                    <a:solidFill>
                      <a:srgbClr val="000000"/>
                    </a:solidFill>
                  </a:rPr>
                  <a:t>, provided </a:t>
                </a:r>
                <a14:m>
                  <m:oMath xmlns:m="http://schemas.openxmlformats.org/officeDocument/2006/math">
                    <m:r>
                      <a:rPr lang="en-US" altLang="en-US" i="1" dirty="0" smtClean="0">
                        <a:solidFill>
                          <a:srgbClr val="000000"/>
                        </a:solidFill>
                        <a:latin typeface="Cambria Math" panose="02040503050406030204" pitchFamily="18" charset="0"/>
                      </a:rPr>
                      <m:t>𝑉</m:t>
                    </m:r>
                  </m:oMath>
                </a14:m>
                <a:r>
                  <a:rPr lang="en-US" altLang="en-US" dirty="0">
                    <a:solidFill>
                      <a:srgbClr val="000000"/>
                    </a:solidFill>
                  </a:rPr>
                  <a:t> and </a:t>
                </a:r>
                <a14:m>
                  <m:oMath xmlns:m="http://schemas.openxmlformats.org/officeDocument/2006/math">
                    <m:r>
                      <a:rPr lang="en-US" altLang="en-US" i="1" dirty="0" smtClean="0">
                        <a:solidFill>
                          <a:srgbClr val="000000"/>
                        </a:solidFill>
                        <a:latin typeface="Cambria Math" panose="02040503050406030204" pitchFamily="18" charset="0"/>
                      </a:rPr>
                      <m:t>𝑞</m:t>
                    </m:r>
                  </m:oMath>
                </a14:m>
                <a:r>
                  <a:rPr lang="en-US" altLang="en-US" dirty="0">
                    <a:solidFill>
                      <a:srgbClr val="000000"/>
                    </a:solidFill>
                  </a:rPr>
                  <a:t> are                       constant. If they are </a:t>
                </a:r>
                <a:r>
                  <a:rPr lang="en-US" altLang="en-US" u="sng" dirty="0">
                    <a:solidFill>
                      <a:srgbClr val="000000"/>
                    </a:solidFill>
                  </a:rPr>
                  <a:t>not</a:t>
                </a:r>
                <a:r>
                  <a:rPr lang="en-US" altLang="en-US" dirty="0">
                    <a:solidFill>
                      <a:srgbClr val="000000"/>
                    </a:solidFill>
                  </a:rPr>
                  <a:t> constant, </a:t>
                </a:r>
                <a:r>
                  <a:rPr lang="en-US" altLang="en-US" dirty="0" smtClean="0">
                    <a:solidFill>
                      <a:srgbClr val="000000"/>
                    </a:solidFill>
                  </a:rPr>
                  <a:t>                                     </a:t>
                </a:r>
                <a14:m>
                  <m:oMath xmlns:m="http://schemas.openxmlformats.org/officeDocument/2006/math">
                    <m:r>
                      <a:rPr lang="en-US" altLang="en-US" i="1" dirty="0" smtClean="0">
                        <a:solidFill>
                          <a:srgbClr val="000000"/>
                        </a:solidFill>
                        <a:latin typeface="Cambria Math" panose="02040503050406030204" pitchFamily="18" charset="0"/>
                      </a:rPr>
                      <m:t>𝑊</m:t>
                    </m:r>
                  </m:oMath>
                </a14:m>
                <a:r>
                  <a:rPr lang="en-US" altLang="en-US" i="1" dirty="0">
                    <a:solidFill>
                      <a:srgbClr val="000000"/>
                    </a:solidFill>
                  </a:rPr>
                  <a:t> </a:t>
                </a:r>
                <a:r>
                  <a:rPr lang="en-US" altLang="en-US" dirty="0">
                    <a:solidFill>
                      <a:srgbClr val="000000"/>
                    </a:solidFill>
                  </a:rPr>
                  <a:t>= area under the </a:t>
                </a:r>
                <a14:m>
                  <m:oMath xmlns:m="http://schemas.openxmlformats.org/officeDocument/2006/math">
                    <m:r>
                      <a:rPr lang="en-US" altLang="en-US" i="1" dirty="0" smtClean="0">
                        <a:solidFill>
                          <a:srgbClr val="000000"/>
                        </a:solidFill>
                        <a:latin typeface="Cambria Math" panose="02040503050406030204" pitchFamily="18" charset="0"/>
                      </a:rPr>
                      <m:t>𝑉</m:t>
                    </m:r>
                  </m:oMath>
                </a14:m>
                <a:r>
                  <a:rPr lang="en-US" altLang="en-US" dirty="0">
                    <a:solidFill>
                      <a:srgbClr val="000000"/>
                    </a:solidFill>
                  </a:rPr>
                  <a:t> vs. </a:t>
                </a:r>
                <a14:m>
                  <m:oMath xmlns:m="http://schemas.openxmlformats.org/officeDocument/2006/math">
                    <m:r>
                      <a:rPr lang="en-US" altLang="en-US" i="1" dirty="0" smtClean="0">
                        <a:solidFill>
                          <a:srgbClr val="000000"/>
                        </a:solidFill>
                        <a:latin typeface="Cambria Math" panose="02040503050406030204" pitchFamily="18" charset="0"/>
                      </a:rPr>
                      <m:t>𝑞</m:t>
                    </m:r>
                  </m:oMath>
                </a14:m>
                <a:r>
                  <a:rPr lang="en-US" altLang="en-US" dirty="0">
                    <a:solidFill>
                      <a:srgbClr val="000000"/>
                    </a:solidFill>
                  </a:rPr>
                  <a:t> graph.</a:t>
                </a:r>
              </a:p>
              <a:p>
                <a:pPr>
                  <a:spcBef>
                    <a:spcPts val="600"/>
                  </a:spcBef>
                </a:pPr>
                <a:r>
                  <a:rPr lang="en-US" dirty="0">
                    <a:sym typeface="Symbol" pitchFamily="18" charset="2"/>
                  </a:rPr>
                  <a:t></a:t>
                </a:r>
                <a:r>
                  <a:rPr lang="en-US" altLang="en-US" dirty="0">
                    <a:solidFill>
                      <a:srgbClr val="000000"/>
                    </a:solidFill>
                  </a:rPr>
                  <a:t>Since the area of a triangle is </a:t>
                </a:r>
                <a14:m>
                  <m:oMath xmlns:m="http://schemas.openxmlformats.org/officeDocument/2006/math">
                    <m:d>
                      <m:dPr>
                        <m:ctrlPr>
                          <a:rPr lang="en-US" altLang="en-US" sz="2000" i="1" dirty="0" smtClean="0">
                            <a:solidFill>
                              <a:srgbClr val="000000"/>
                            </a:solidFill>
                            <a:latin typeface="Cambria Math" panose="02040503050406030204" pitchFamily="18" charset="0"/>
                          </a:rPr>
                        </m:ctrlPr>
                      </m:dPr>
                      <m:e>
                        <m:f>
                          <m:fPr>
                            <m:ctrlPr>
                              <a:rPr lang="en-US" altLang="en-US" sz="2000" i="1" dirty="0" smtClean="0">
                                <a:solidFill>
                                  <a:srgbClr val="000000"/>
                                </a:solidFill>
                                <a:latin typeface="Cambria Math" panose="02040503050406030204" pitchFamily="18" charset="0"/>
                              </a:rPr>
                            </m:ctrlPr>
                          </m:fPr>
                          <m:num>
                            <m:r>
                              <a:rPr lang="en-US" altLang="en-US" sz="2000" i="1" dirty="0" smtClean="0">
                                <a:solidFill>
                                  <a:srgbClr val="000000"/>
                                </a:solidFill>
                                <a:latin typeface="Cambria Math" panose="02040503050406030204" pitchFamily="18" charset="0"/>
                              </a:rPr>
                              <m:t>1</m:t>
                            </m:r>
                          </m:num>
                          <m:den>
                            <m:r>
                              <a:rPr lang="en-US" altLang="en-US" sz="2000" i="1" dirty="0" smtClean="0">
                                <a:solidFill>
                                  <a:srgbClr val="000000"/>
                                </a:solidFill>
                                <a:latin typeface="Cambria Math" panose="02040503050406030204" pitchFamily="18" charset="0"/>
                              </a:rPr>
                              <m:t>2</m:t>
                            </m:r>
                          </m:den>
                        </m:f>
                      </m:e>
                    </m:d>
                    <m:r>
                      <a:rPr lang="en-US" altLang="en-US" sz="2000" i="1" dirty="0" err="1">
                        <a:solidFill>
                          <a:srgbClr val="000000"/>
                        </a:solidFill>
                        <a:latin typeface="Cambria Math" panose="02040503050406030204" pitchFamily="18" charset="0"/>
                      </a:rPr>
                      <m:t>𝑏h</m:t>
                    </m:r>
                    <m:r>
                      <a:rPr lang="en-US" altLang="en-US" sz="2000" i="1" dirty="0">
                        <a:solidFill>
                          <a:srgbClr val="000000"/>
                        </a:solidFill>
                        <a:latin typeface="Cambria Math" panose="02040503050406030204" pitchFamily="18" charset="0"/>
                      </a:rPr>
                      <m:t> </m:t>
                    </m:r>
                  </m:oMath>
                </a14:m>
                <a:r>
                  <a:rPr lang="en-US" altLang="en-US" dirty="0">
                    <a:solidFill>
                      <a:srgbClr val="000000"/>
                    </a:solidFill>
                  </a:rPr>
                  <a:t>we </a:t>
                </a:r>
                <a:r>
                  <a:rPr lang="en-US" altLang="en-US" dirty="0" smtClean="0">
                    <a:solidFill>
                      <a:srgbClr val="000000"/>
                    </a:solidFill>
                  </a:rPr>
                  <a:t>have </a:t>
                </a:r>
                <a14:m>
                  <m:oMath xmlns:m="http://schemas.openxmlformats.org/officeDocument/2006/math">
                    <m:r>
                      <a:rPr lang="en-US" altLang="en-US" sz="2000" i="1" dirty="0" smtClean="0">
                        <a:solidFill>
                          <a:srgbClr val="000000"/>
                        </a:solidFill>
                        <a:latin typeface="Cambria Math" panose="02040503050406030204" pitchFamily="18" charset="0"/>
                      </a:rPr>
                      <m:t>𝑊</m:t>
                    </m:r>
                    <m:r>
                      <a:rPr lang="en-US" altLang="en-US" sz="2000" i="1" dirty="0">
                        <a:solidFill>
                          <a:srgbClr val="000000"/>
                        </a:solidFill>
                        <a:latin typeface="Cambria Math" panose="02040503050406030204" pitchFamily="18" charset="0"/>
                      </a:rPr>
                      <m:t>=</m:t>
                    </m:r>
                    <m:d>
                      <m:dPr>
                        <m:ctrlPr>
                          <a:rPr lang="en-US" altLang="en-US" sz="2000" i="1" dirty="0">
                            <a:solidFill>
                              <a:srgbClr val="000000"/>
                            </a:solidFill>
                            <a:latin typeface="Cambria Math" panose="02040503050406030204" pitchFamily="18" charset="0"/>
                          </a:rPr>
                        </m:ctrlPr>
                      </m:dPr>
                      <m:e>
                        <m:f>
                          <m:fPr>
                            <m:ctrlPr>
                              <a:rPr lang="en-US" altLang="en-US" sz="2000" i="1" dirty="0">
                                <a:solidFill>
                                  <a:srgbClr val="000000"/>
                                </a:solidFill>
                                <a:latin typeface="Cambria Math" panose="02040503050406030204" pitchFamily="18" charset="0"/>
                              </a:rPr>
                            </m:ctrlPr>
                          </m:fPr>
                          <m:num>
                            <m:r>
                              <a:rPr lang="en-US" altLang="en-US" sz="2000" i="1" dirty="0">
                                <a:solidFill>
                                  <a:srgbClr val="000000"/>
                                </a:solidFill>
                                <a:latin typeface="Cambria Math" panose="02040503050406030204" pitchFamily="18" charset="0"/>
                              </a:rPr>
                              <m:t>1</m:t>
                            </m:r>
                          </m:num>
                          <m:den>
                            <m:r>
                              <a:rPr lang="en-US" altLang="en-US" sz="2000" i="1" dirty="0">
                                <a:solidFill>
                                  <a:srgbClr val="000000"/>
                                </a:solidFill>
                                <a:latin typeface="Cambria Math" panose="02040503050406030204" pitchFamily="18" charset="0"/>
                              </a:rPr>
                              <m:t>2</m:t>
                            </m:r>
                          </m:den>
                        </m:f>
                      </m:e>
                    </m:d>
                    <m:r>
                      <a:rPr lang="en-US" altLang="en-US" sz="2000" i="1" dirty="0" err="1">
                        <a:solidFill>
                          <a:srgbClr val="000000"/>
                        </a:solidFill>
                        <a:latin typeface="Cambria Math" panose="02040503050406030204" pitchFamily="18" charset="0"/>
                      </a:rPr>
                      <m:t>𝑞𝑉</m:t>
                    </m:r>
                  </m:oMath>
                </a14:m>
                <a:r>
                  <a:rPr lang="en-US" altLang="en-US" dirty="0">
                    <a:solidFill>
                      <a:srgbClr val="000000"/>
                    </a:solidFill>
                  </a:rPr>
                  <a:t>. </a:t>
                </a:r>
              </a:p>
              <a:p>
                <a:pPr>
                  <a:spcBef>
                    <a:spcPts val="600"/>
                  </a:spcBef>
                </a:pPr>
                <a:r>
                  <a:rPr lang="en-US" dirty="0">
                    <a:sym typeface="Symbol" pitchFamily="18" charset="2"/>
                  </a:rPr>
                  <a:t></a:t>
                </a:r>
                <a:r>
                  <a:rPr lang="en-US" altLang="en-US" dirty="0">
                    <a:solidFill>
                      <a:srgbClr val="000000"/>
                    </a:solidFill>
                  </a:rPr>
                  <a:t>From conservation of energy, this is then the energy stored in a capacitor.</a:t>
                </a:r>
              </a:p>
            </p:txBody>
          </p:sp>
        </mc:Choice>
        <mc:Fallback xmlns="">
          <p:sp>
            <p:nvSpPr>
              <p:cNvPr id="93187" name="Rectangle 3"/>
              <p:cNvSpPr>
                <a:spLocks noRot="1" noChangeAspect="1" noMove="1" noResize="1" noEditPoints="1" noAdjustHandles="1" noChangeArrowheads="1" noChangeShapeType="1" noTextEdit="1"/>
              </p:cNvSpPr>
              <p:nvPr/>
            </p:nvSpPr>
            <p:spPr bwMode="auto">
              <a:xfrm>
                <a:off x="685800" y="1339850"/>
                <a:ext cx="7772400" cy="5518150"/>
              </a:xfrm>
              <a:prstGeom prst="rect">
                <a:avLst/>
              </a:prstGeom>
              <a:blipFill>
                <a:blip r:embed="rId7"/>
                <a:stretch>
                  <a:fillRect l="-1255" t="-773" r="-3686"/>
                </a:stretch>
              </a:blipFill>
              <a:ln w="9525">
                <a:noFill/>
                <a:miter lim="800000"/>
                <a:headEnd/>
                <a:tailEnd/>
              </a:ln>
            </p:spPr>
            <p:txBody>
              <a:bodyPr/>
              <a:lstStyle/>
              <a:p>
                <a:r>
                  <a:rPr lang="en-US">
                    <a:noFill/>
                  </a:rPr>
                  <a:t> </a:t>
                </a:r>
              </a:p>
            </p:txBody>
          </p:sp>
        </mc:Fallback>
      </mc:AlternateContent>
      <p:grpSp>
        <p:nvGrpSpPr>
          <p:cNvPr id="2" name="Group 4"/>
          <p:cNvGrpSpPr>
            <a:grpSpLocks/>
          </p:cNvGrpSpPr>
          <p:nvPr/>
        </p:nvGrpSpPr>
        <p:grpSpPr bwMode="auto">
          <a:xfrm>
            <a:off x="6308725" y="2570163"/>
            <a:ext cx="2657475" cy="1525587"/>
            <a:chOff x="3921" y="1377"/>
            <a:chExt cx="1674" cy="961"/>
          </a:xfrm>
        </p:grpSpPr>
        <p:sp>
          <p:nvSpPr>
            <p:cNvPr id="21515" name="Line 5"/>
            <p:cNvSpPr>
              <a:spLocks noChangeShapeType="1"/>
            </p:cNvSpPr>
            <p:nvPr/>
          </p:nvSpPr>
          <p:spPr bwMode="auto">
            <a:xfrm flipV="1">
              <a:off x="4153" y="1516"/>
              <a:ext cx="0" cy="583"/>
            </a:xfrm>
            <a:prstGeom prst="line">
              <a:avLst/>
            </a:prstGeom>
            <a:noFill/>
            <a:ln w="9525">
              <a:solidFill>
                <a:schemeClr val="tx1"/>
              </a:solidFill>
              <a:round/>
              <a:headEnd/>
              <a:tailEnd type="triangle" w="med" len="med"/>
            </a:ln>
          </p:spPr>
          <p:txBody>
            <a:bodyPr/>
            <a:lstStyle/>
            <a:p>
              <a:endParaRPr lang="en-US"/>
            </a:p>
          </p:txBody>
        </p:sp>
        <p:sp>
          <p:nvSpPr>
            <p:cNvPr id="21516" name="Line 6"/>
            <p:cNvSpPr>
              <a:spLocks noChangeShapeType="1"/>
            </p:cNvSpPr>
            <p:nvPr/>
          </p:nvSpPr>
          <p:spPr bwMode="auto">
            <a:xfrm>
              <a:off x="4146" y="2099"/>
              <a:ext cx="1379" cy="0"/>
            </a:xfrm>
            <a:prstGeom prst="line">
              <a:avLst/>
            </a:prstGeom>
            <a:noFill/>
            <a:ln w="9525">
              <a:solidFill>
                <a:schemeClr val="tx1"/>
              </a:solidFill>
              <a:round/>
              <a:headEnd/>
              <a:tailEnd type="triangle" w="med" len="med"/>
            </a:ln>
          </p:spPr>
          <p:txBody>
            <a:bodyPr/>
            <a:lstStyle/>
            <a:p>
              <a:endParaRPr lang="en-US"/>
            </a:p>
          </p:txBody>
        </p:sp>
        <p:sp>
          <p:nvSpPr>
            <p:cNvPr id="21517" name="Text Box 7"/>
            <p:cNvSpPr txBox="1">
              <a:spLocks noChangeArrowheads="1"/>
            </p:cNvSpPr>
            <p:nvPr/>
          </p:nvSpPr>
          <p:spPr bwMode="auto">
            <a:xfrm>
              <a:off x="3921" y="1377"/>
              <a:ext cx="244" cy="288"/>
            </a:xfrm>
            <a:prstGeom prst="rect">
              <a:avLst/>
            </a:prstGeom>
            <a:noFill/>
            <a:ln w="9525">
              <a:noFill/>
              <a:miter lim="800000"/>
              <a:headEnd/>
              <a:tailEnd/>
            </a:ln>
          </p:spPr>
          <p:txBody>
            <a:bodyPr wrap="none">
              <a:spAutoFit/>
            </a:bodyPr>
            <a:lstStyle/>
            <a:p>
              <a:r>
                <a:rPr lang="en-US" i="1"/>
                <a:t>V</a:t>
              </a:r>
            </a:p>
          </p:txBody>
        </p:sp>
        <p:sp>
          <p:nvSpPr>
            <p:cNvPr id="21518" name="Text Box 8"/>
            <p:cNvSpPr txBox="1">
              <a:spLocks noChangeArrowheads="1"/>
            </p:cNvSpPr>
            <p:nvPr/>
          </p:nvSpPr>
          <p:spPr bwMode="auto">
            <a:xfrm>
              <a:off x="5372" y="2050"/>
              <a:ext cx="223" cy="288"/>
            </a:xfrm>
            <a:prstGeom prst="rect">
              <a:avLst/>
            </a:prstGeom>
            <a:noFill/>
            <a:ln w="9525">
              <a:noFill/>
              <a:miter lim="800000"/>
              <a:headEnd/>
              <a:tailEnd/>
            </a:ln>
          </p:spPr>
          <p:txBody>
            <a:bodyPr wrap="none">
              <a:spAutoFit/>
            </a:bodyPr>
            <a:lstStyle/>
            <a:p>
              <a:r>
                <a:rPr lang="en-US" i="1"/>
                <a:t>q</a:t>
              </a:r>
            </a:p>
          </p:txBody>
        </p:sp>
      </p:grpSp>
      <p:sp>
        <p:nvSpPr>
          <p:cNvPr id="21509" name="Line 9"/>
          <p:cNvSpPr>
            <a:spLocks noChangeShapeType="1"/>
          </p:cNvSpPr>
          <p:nvPr/>
        </p:nvSpPr>
        <p:spPr bwMode="auto">
          <a:xfrm flipV="1">
            <a:off x="6670623" y="2838449"/>
            <a:ext cx="1908227" cy="879111"/>
          </a:xfrm>
          <a:prstGeom prst="line">
            <a:avLst/>
          </a:prstGeom>
          <a:noFill/>
          <a:ln w="38100">
            <a:solidFill>
              <a:srgbClr val="CC0099"/>
            </a:solidFill>
            <a:round/>
            <a:headEnd/>
            <a:tailEnd/>
          </a:ln>
        </p:spPr>
        <p:txBody>
          <a:bodyPr/>
          <a:lstStyle/>
          <a:p>
            <a:endParaRPr lang="en-US"/>
          </a:p>
        </p:txBody>
      </p:sp>
      <p:sp>
        <p:nvSpPr>
          <p:cNvPr id="163850" name="Freeform 10"/>
          <p:cNvSpPr>
            <a:spLocks/>
          </p:cNvSpPr>
          <p:nvPr/>
        </p:nvSpPr>
        <p:spPr bwMode="auto">
          <a:xfrm>
            <a:off x="6665913" y="2853439"/>
            <a:ext cx="1912937" cy="866775"/>
          </a:xfrm>
          <a:custGeom>
            <a:avLst/>
            <a:gdLst>
              <a:gd name="T0" fmla="*/ 0 w 1205"/>
              <a:gd name="T1" fmla="*/ 866775 h 546"/>
              <a:gd name="T2" fmla="*/ 1912937 w 1205"/>
              <a:gd name="T3" fmla="*/ 0 h 546"/>
              <a:gd name="T4" fmla="*/ 1912937 w 1205"/>
              <a:gd name="T5" fmla="*/ 866775 h 546"/>
              <a:gd name="T6" fmla="*/ 0 w 1205"/>
              <a:gd name="T7" fmla="*/ 866775 h 546"/>
              <a:gd name="T8" fmla="*/ 0 60000 65536"/>
              <a:gd name="T9" fmla="*/ 0 60000 65536"/>
              <a:gd name="T10" fmla="*/ 0 60000 65536"/>
              <a:gd name="T11" fmla="*/ 0 60000 65536"/>
              <a:gd name="T12" fmla="*/ 0 w 1205"/>
              <a:gd name="T13" fmla="*/ 0 h 546"/>
              <a:gd name="T14" fmla="*/ 1205 w 1205"/>
              <a:gd name="T15" fmla="*/ 546 h 546"/>
            </a:gdLst>
            <a:ahLst/>
            <a:cxnLst>
              <a:cxn ang="T8">
                <a:pos x="T0" y="T1"/>
              </a:cxn>
              <a:cxn ang="T9">
                <a:pos x="T2" y="T3"/>
              </a:cxn>
              <a:cxn ang="T10">
                <a:pos x="T4" y="T5"/>
              </a:cxn>
              <a:cxn ang="T11">
                <a:pos x="T6" y="T7"/>
              </a:cxn>
            </a:cxnLst>
            <a:rect l="T12" t="T13" r="T14" b="T15"/>
            <a:pathLst>
              <a:path w="1205" h="546">
                <a:moveTo>
                  <a:pt x="0" y="546"/>
                </a:moveTo>
                <a:lnTo>
                  <a:pt x="1205" y="0"/>
                </a:lnTo>
                <a:lnTo>
                  <a:pt x="1205" y="546"/>
                </a:lnTo>
                <a:lnTo>
                  <a:pt x="0" y="546"/>
                </a:lnTo>
                <a:close/>
              </a:path>
            </a:pathLst>
          </a:custGeom>
          <a:solidFill>
            <a:srgbClr val="CC0099">
              <a:alpha val="50195"/>
            </a:srgbClr>
          </a:solidFill>
          <a:ln w="9525">
            <a:noFill/>
            <a:round/>
            <a:headEnd/>
            <a:tailEnd/>
          </a:ln>
        </p:spPr>
        <p:txBody>
          <a:bodyPr/>
          <a:lstStyle/>
          <a:p>
            <a:endParaRPr lang="en-US"/>
          </a:p>
        </p:txBody>
      </p:sp>
      <p:grpSp>
        <p:nvGrpSpPr>
          <p:cNvPr id="3" name="Group 11"/>
          <p:cNvGrpSpPr>
            <a:grpSpLocks/>
          </p:cNvGrpSpPr>
          <p:nvPr/>
        </p:nvGrpSpPr>
        <p:grpSpPr bwMode="auto">
          <a:xfrm>
            <a:off x="846138" y="6184900"/>
            <a:ext cx="7464425" cy="673100"/>
            <a:chOff x="533" y="3661"/>
            <a:chExt cx="4702" cy="288"/>
          </a:xfrm>
        </p:grpSpPr>
        <mc:AlternateContent xmlns:mc="http://schemas.openxmlformats.org/markup-compatibility/2006" xmlns:a14="http://schemas.microsoft.com/office/drawing/2010/main">
          <mc:Choice Requires="a14">
            <p:sp>
              <p:nvSpPr>
                <p:cNvPr id="21512" name="Rectangle 5"/>
                <p:cNvSpPr>
                  <a:spLocks noChangeArrowheads="1"/>
                </p:cNvSpPr>
                <p:nvPr/>
              </p:nvSpPr>
              <p:spPr bwMode="auto">
                <a:xfrm>
                  <a:off x="559" y="3674"/>
                  <a:ext cx="2157" cy="202"/>
                </a:xfrm>
                <a:prstGeom prst="rect">
                  <a:avLst/>
                </a:prstGeom>
                <a:noFill/>
                <a:ln w="9525">
                  <a:noFill/>
                  <a:miter lim="800000"/>
                  <a:headEnd/>
                  <a:tailEnd/>
                </a:ln>
              </p:spPr>
              <p:txBody>
                <a:bodyPr/>
                <a:lstStyle/>
                <a:p>
                  <a:pPr eaLnBrk="0" hangingPunct="0">
                    <a:lnSpc>
                      <a:spcPct val="90000"/>
                    </a:lnSpc>
                    <a:spcBef>
                      <a:spcPct val="20000"/>
                    </a:spcBef>
                  </a:pPr>
                  <a14:m>
                    <m:oMathPara xmlns:m="http://schemas.openxmlformats.org/officeDocument/2006/math">
                      <m:oMathParaPr>
                        <m:jc m:val="centerGroup"/>
                      </m:oMathParaPr>
                      <m:oMath xmlns:m="http://schemas.openxmlformats.org/officeDocument/2006/math">
                        <m:r>
                          <a:rPr lang="en-US" sz="1800" i="1" dirty="0" smtClean="0">
                            <a:latin typeface="Cambria Math" panose="02040503050406030204" pitchFamily="18" charset="0"/>
                            <a:sym typeface="Symbol" pitchFamily="18" charset="2"/>
                          </a:rPr>
                          <m:t>𝐸</m:t>
                        </m:r>
                        <m:r>
                          <a:rPr lang="en-US" sz="1800" i="1" dirty="0" smtClean="0">
                            <a:latin typeface="Cambria Math" panose="02040503050406030204" pitchFamily="18" charset="0"/>
                            <a:sym typeface="Symbol" pitchFamily="18" charset="2"/>
                          </a:rPr>
                          <m:t>=</m:t>
                        </m:r>
                        <m:d>
                          <m:dPr>
                            <m:ctrlPr>
                              <a:rPr lang="en-US" sz="1800" i="1" dirty="0" smtClean="0">
                                <a:latin typeface="Cambria Math" panose="02040503050406030204" pitchFamily="18" charset="0"/>
                                <a:sym typeface="Symbol" pitchFamily="18" charset="2"/>
                              </a:rPr>
                            </m:ctrlPr>
                          </m:dPr>
                          <m:e>
                            <m:f>
                              <m:fPr>
                                <m:ctrlPr>
                                  <a:rPr lang="en-US" sz="1800" i="1" dirty="0" smtClean="0">
                                    <a:latin typeface="Cambria Math" panose="02040503050406030204" pitchFamily="18" charset="0"/>
                                    <a:sym typeface="Symbol" pitchFamily="18" charset="2"/>
                                  </a:rPr>
                                </m:ctrlPr>
                              </m:fPr>
                              <m:num>
                                <m:r>
                                  <a:rPr lang="en-US" sz="1800" i="1" dirty="0" smtClean="0">
                                    <a:latin typeface="Cambria Math" panose="02040503050406030204" pitchFamily="18" charset="0"/>
                                    <a:sym typeface="Symbol" pitchFamily="18" charset="2"/>
                                  </a:rPr>
                                  <m:t>1</m:t>
                                </m:r>
                              </m:num>
                              <m:den>
                                <m:r>
                                  <a:rPr lang="en-US" sz="1800" i="1" dirty="0" smtClean="0">
                                    <a:latin typeface="Cambria Math" panose="02040503050406030204" pitchFamily="18" charset="0"/>
                                    <a:sym typeface="Symbol" pitchFamily="18" charset="2"/>
                                  </a:rPr>
                                  <m:t>2</m:t>
                                </m:r>
                              </m:den>
                            </m:f>
                          </m:e>
                        </m:d>
                        <m:r>
                          <a:rPr lang="en-US" sz="1800" i="1" dirty="0" err="1">
                            <a:latin typeface="Cambria Math" panose="02040503050406030204" pitchFamily="18" charset="0"/>
                            <a:sym typeface="Symbol" pitchFamily="18" charset="2"/>
                          </a:rPr>
                          <m:t>𝑞𝑉</m:t>
                        </m:r>
                        <m:r>
                          <a:rPr lang="en-US" sz="1800" i="1" dirty="0">
                            <a:latin typeface="Cambria Math" panose="02040503050406030204" pitchFamily="18" charset="0"/>
                            <a:sym typeface="Symbol" pitchFamily="18" charset="2"/>
                          </a:rPr>
                          <m:t>=</m:t>
                        </m:r>
                        <m:d>
                          <m:dPr>
                            <m:ctrlPr>
                              <a:rPr lang="en-US" sz="1800" i="1" dirty="0">
                                <a:latin typeface="Cambria Math" panose="02040503050406030204" pitchFamily="18" charset="0"/>
                                <a:sym typeface="Symbol" pitchFamily="18" charset="2"/>
                              </a:rPr>
                            </m:ctrlPr>
                          </m:dPr>
                          <m:e>
                            <m:f>
                              <m:fPr>
                                <m:ctrlPr>
                                  <a:rPr lang="en-US" sz="1800" i="1" dirty="0">
                                    <a:latin typeface="Cambria Math" panose="02040503050406030204" pitchFamily="18" charset="0"/>
                                    <a:sym typeface="Symbol" pitchFamily="18" charset="2"/>
                                  </a:rPr>
                                </m:ctrlPr>
                              </m:fPr>
                              <m:num>
                                <m:r>
                                  <a:rPr lang="en-US" sz="1800" i="1" dirty="0">
                                    <a:latin typeface="Cambria Math" panose="02040503050406030204" pitchFamily="18" charset="0"/>
                                    <a:sym typeface="Symbol" pitchFamily="18" charset="2"/>
                                  </a:rPr>
                                  <m:t>1</m:t>
                                </m:r>
                              </m:num>
                              <m:den>
                                <m:r>
                                  <a:rPr lang="en-US" sz="1800" i="1" dirty="0">
                                    <a:latin typeface="Cambria Math" panose="02040503050406030204" pitchFamily="18" charset="0"/>
                                    <a:sym typeface="Symbol" pitchFamily="18" charset="2"/>
                                  </a:rPr>
                                  <m:t>2</m:t>
                                </m:r>
                              </m:den>
                            </m:f>
                          </m:e>
                        </m:d>
                        <m:r>
                          <a:rPr lang="en-US" sz="1800" i="1" dirty="0">
                            <a:latin typeface="Cambria Math" panose="02040503050406030204" pitchFamily="18" charset="0"/>
                            <a:sym typeface="Symbol" pitchFamily="18" charset="2"/>
                          </a:rPr>
                          <m:t>𝐶𝑉</m:t>
                        </m:r>
                        <m:r>
                          <a:rPr lang="en-US" sz="1800" i="1" baseline="30000" dirty="0">
                            <a:latin typeface="Cambria Math" panose="02040503050406030204" pitchFamily="18" charset="0"/>
                            <a:sym typeface="Symbol" pitchFamily="18" charset="2"/>
                          </a:rPr>
                          <m:t>2</m:t>
                        </m:r>
                      </m:oMath>
                    </m:oMathPara>
                  </a14:m>
                  <a:endParaRPr lang="en-US" dirty="0">
                    <a:solidFill>
                      <a:srgbClr val="000000"/>
                    </a:solidFill>
                    <a:cs typeface="Courier New" pitchFamily="49" charset="0"/>
                  </a:endParaRPr>
                </a:p>
              </p:txBody>
            </p:sp>
          </mc:Choice>
          <mc:Fallback xmlns="">
            <p:sp>
              <p:nvSpPr>
                <p:cNvPr id="21512" name="Rectangle 5"/>
                <p:cNvSpPr>
                  <a:spLocks noRot="1" noChangeAspect="1" noMove="1" noResize="1" noEditPoints="1" noAdjustHandles="1" noChangeArrowheads="1" noChangeShapeType="1" noTextEdit="1"/>
                </p:cNvSpPr>
                <p:nvPr/>
              </p:nvSpPr>
              <p:spPr bwMode="auto">
                <a:xfrm>
                  <a:off x="559" y="3674"/>
                  <a:ext cx="2157" cy="202"/>
                </a:xfrm>
                <a:prstGeom prst="rect">
                  <a:avLst/>
                </a:prstGeom>
                <a:blipFill>
                  <a:blip r:embed="rId8"/>
                  <a:stretch>
                    <a:fillRect b="-31169"/>
                  </a:stretch>
                </a:blipFill>
                <a:ln w="9525">
                  <a:noFill/>
                  <a:miter lim="800000"/>
                  <a:headEnd/>
                  <a:tailEnd/>
                </a:ln>
              </p:spPr>
              <p:txBody>
                <a:bodyPr/>
                <a:lstStyle/>
                <a:p>
                  <a:r>
                    <a:rPr lang="en-US">
                      <a:noFill/>
                    </a:rPr>
                    <a:t> </a:t>
                  </a:r>
                </a:p>
              </p:txBody>
            </p:sp>
          </mc:Fallback>
        </mc:AlternateContent>
        <p:sp>
          <p:nvSpPr>
            <p:cNvPr id="21513" name="Text Box 6"/>
            <p:cNvSpPr txBox="1">
              <a:spLocks noChangeArrowheads="1"/>
            </p:cNvSpPr>
            <p:nvPr/>
          </p:nvSpPr>
          <p:spPr bwMode="auto">
            <a:xfrm>
              <a:off x="2717" y="3661"/>
              <a:ext cx="2518" cy="288"/>
            </a:xfrm>
            <a:prstGeom prst="rect">
              <a:avLst/>
            </a:prstGeom>
            <a:solidFill>
              <a:srgbClr val="FF0000"/>
            </a:solidFill>
            <a:ln w="9525">
              <a:noFill/>
              <a:miter lim="800000"/>
              <a:headEnd/>
              <a:tailEnd/>
            </a:ln>
          </p:spPr>
          <p:txBody>
            <a:bodyPr>
              <a:spAutoFit/>
            </a:bodyPr>
            <a:lstStyle/>
            <a:p>
              <a:pPr algn="ctr">
                <a:spcBef>
                  <a:spcPct val="50000"/>
                </a:spcBef>
              </a:pPr>
              <a:r>
                <a:rPr lang="en-US" dirty="0">
                  <a:solidFill>
                    <a:schemeClr val="bg1"/>
                  </a:solidFill>
                </a:rPr>
                <a:t>energy stored in a capacitor</a:t>
              </a:r>
            </a:p>
          </p:txBody>
        </p:sp>
        <p:sp>
          <p:nvSpPr>
            <p:cNvPr id="21514" name="Rectangle 7"/>
            <p:cNvSpPr>
              <a:spLocks noChangeArrowheads="1"/>
            </p:cNvSpPr>
            <p:nvPr/>
          </p:nvSpPr>
          <p:spPr bwMode="auto">
            <a:xfrm>
              <a:off x="533" y="3663"/>
              <a:ext cx="4701" cy="283"/>
            </a:xfrm>
            <a:prstGeom prst="rect">
              <a:avLst/>
            </a:prstGeom>
            <a:noFill/>
            <a:ln w="12700">
              <a:solidFill>
                <a:schemeClr val="tx1"/>
              </a:solidFill>
              <a:miter lim="800000"/>
              <a:headEnd/>
              <a:tailEnd/>
            </a:ln>
          </p:spPr>
          <p:txBody>
            <a:bodyPr wrap="none" anchor="ctr"/>
            <a:lstStyle/>
            <a:p>
              <a:endParaRPr lang="en-US"/>
            </a:p>
          </p:txBody>
        </p:sp>
      </p:grpSp>
      <p:sp>
        <p:nvSpPr>
          <p:cNvPr id="15" name="Rectangle 118"/>
          <p:cNvSpPr txBox="1">
            <a:spLocks noChangeArrowheads="1"/>
          </p:cNvSpPr>
          <p:nvPr/>
        </p:nvSpPr>
        <p:spPr>
          <a:xfrm>
            <a:off x="685800" y="409575"/>
            <a:ext cx="7772400" cy="896938"/>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0" cap="none" spc="0" normalizeH="0" baseline="0" noProof="0">
                <a:ln>
                  <a:noFill/>
                </a:ln>
                <a:solidFill>
                  <a:schemeClr val="tx2"/>
                </a:solidFill>
                <a:effectLst/>
                <a:uLnTx/>
                <a:uFillTx/>
                <a:latin typeface="+mj-lt"/>
                <a:ea typeface="+mj-ea"/>
                <a:cs typeface="+mj-cs"/>
              </a:rPr>
              <a:t>Topic 11: Electromagnetic induction - AHL</a:t>
            </a:r>
            <a:br>
              <a:rPr kumimoji="0" lang="en-US" altLang="en-US" sz="2800" b="1" i="0" u="none" strike="noStrike" kern="0" cap="none" spc="0" normalizeH="0" baseline="0" noProof="0">
                <a:ln>
                  <a:noFill/>
                </a:ln>
                <a:solidFill>
                  <a:schemeClr val="tx2"/>
                </a:solidFill>
                <a:effectLst/>
                <a:uLnTx/>
                <a:uFillTx/>
                <a:latin typeface="+mj-lt"/>
                <a:ea typeface="+mj-ea"/>
                <a:cs typeface="+mj-cs"/>
              </a:rPr>
            </a:br>
            <a:r>
              <a:rPr kumimoji="0" lang="en-US" altLang="en-US" sz="2800" b="0" i="0" u="none" strike="noStrike" kern="0" cap="none" spc="0" normalizeH="0" baseline="0" noProof="0">
                <a:ln>
                  <a:noFill/>
                </a:ln>
                <a:solidFill>
                  <a:schemeClr val="tx1"/>
                </a:solidFill>
                <a:effectLst/>
                <a:uLnTx/>
                <a:uFillTx/>
                <a:latin typeface="+mj-lt"/>
                <a:ea typeface="+mj-ea"/>
                <a:cs typeface="+mj-cs"/>
              </a:rPr>
              <a:t>11.3 – Capacitance</a:t>
            </a:r>
            <a:endParaRPr kumimoji="0" lang="en-US" altLang="en-US" sz="2800" b="0" i="0" u="none" strike="noStrike" kern="0" cap="none" spc="0" normalizeH="0" baseline="0" noProof="0" dirty="0">
              <a:ln>
                <a:noFill/>
              </a:ln>
              <a:solidFill>
                <a:schemeClr val="tx1"/>
              </a:solidFill>
              <a:effectLst/>
              <a:uLnTx/>
              <a:uFillTx/>
              <a:latin typeface="+mj-lt"/>
              <a:ea typeface="+mj-ea"/>
              <a:cs typeface="+mj-cs"/>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3187">
                                            <p:txEl>
                                              <p:pRg st="0" end="0"/>
                                            </p:txEl>
                                          </p:spTgt>
                                        </p:tgtEl>
                                        <p:attrNameLst>
                                          <p:attrName>style.visibility</p:attrName>
                                        </p:attrNameLst>
                                      </p:cBhvr>
                                      <p:to>
                                        <p:strVal val="visible"/>
                                      </p:to>
                                    </p:set>
                                    <p:anim calcmode="lin" valueType="num">
                                      <p:cBhvr additive="base">
                                        <p:cTn id="7" dur="500" fill="hold"/>
                                        <p:tgtEl>
                                          <p:spTgt spid="931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318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3187">
                                            <p:txEl>
                                              <p:pRg st="1" end="1"/>
                                            </p:txEl>
                                          </p:spTgt>
                                        </p:tgtEl>
                                        <p:attrNameLst>
                                          <p:attrName>style.visibility</p:attrName>
                                        </p:attrNameLst>
                                      </p:cBhvr>
                                      <p:to>
                                        <p:strVal val="visible"/>
                                      </p:to>
                                    </p:set>
                                    <p:anim calcmode="lin" valueType="num">
                                      <p:cBhvr additive="base">
                                        <p:cTn id="13" dur="500" fill="hold"/>
                                        <p:tgtEl>
                                          <p:spTgt spid="931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318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3187">
                                            <p:txEl>
                                              <p:pRg st="2" end="2"/>
                                            </p:txEl>
                                          </p:spTgt>
                                        </p:tgtEl>
                                        <p:attrNameLst>
                                          <p:attrName>style.visibility</p:attrName>
                                        </p:attrNameLst>
                                      </p:cBhvr>
                                      <p:to>
                                        <p:strVal val="visible"/>
                                      </p:to>
                                    </p:set>
                                    <p:anim calcmode="lin" valueType="num">
                                      <p:cBhvr additive="base">
                                        <p:cTn id="19" dur="500" fill="hold"/>
                                        <p:tgtEl>
                                          <p:spTgt spid="9318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3187">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par>
                          <p:cTn id="21" fill="hold">
                            <p:stCondLst>
                              <p:cond delay="500"/>
                            </p:stCondLst>
                            <p:childTnLst>
                              <p:par>
                                <p:cTn id="22" presetID="53" presetClass="entr" presetSubtype="0" fill="hold"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p:cTn id="24" dur="500" fill="hold"/>
                                        <p:tgtEl>
                                          <p:spTgt spid="2"/>
                                        </p:tgtEl>
                                        <p:attrNameLst>
                                          <p:attrName>ppt_w</p:attrName>
                                        </p:attrNameLst>
                                      </p:cBhvr>
                                      <p:tavLst>
                                        <p:tav tm="0">
                                          <p:val>
                                            <p:fltVal val="0"/>
                                          </p:val>
                                        </p:tav>
                                        <p:tav tm="100000">
                                          <p:val>
                                            <p:strVal val="#ppt_w"/>
                                          </p:val>
                                        </p:tav>
                                      </p:tavLst>
                                    </p:anim>
                                    <p:anim calcmode="lin" valueType="num">
                                      <p:cBhvr>
                                        <p:cTn id="25" dur="500" fill="hold"/>
                                        <p:tgtEl>
                                          <p:spTgt spid="2"/>
                                        </p:tgtEl>
                                        <p:attrNameLst>
                                          <p:attrName>ppt_h</p:attrName>
                                        </p:attrNameLst>
                                      </p:cBhvr>
                                      <p:tavLst>
                                        <p:tav tm="0">
                                          <p:val>
                                            <p:fltVal val="0"/>
                                          </p:val>
                                        </p:tav>
                                        <p:tav tm="100000">
                                          <p:val>
                                            <p:strVal val="#ppt_h"/>
                                          </p:val>
                                        </p:tav>
                                      </p:tavLst>
                                    </p:anim>
                                    <p:animEffect transition="in" filter="fade">
                                      <p:cBhvr>
                                        <p:cTn id="26" dur="500"/>
                                        <p:tgtEl>
                                          <p:spTgt spid="2"/>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93187">
                                            <p:txEl>
                                              <p:pRg st="3" end="3"/>
                                            </p:txEl>
                                          </p:spTgt>
                                        </p:tgtEl>
                                        <p:attrNameLst>
                                          <p:attrName>style.visibility</p:attrName>
                                        </p:attrNameLst>
                                      </p:cBhvr>
                                      <p:to>
                                        <p:strVal val="visible"/>
                                      </p:to>
                                    </p:set>
                                    <p:anim calcmode="lin" valueType="num">
                                      <p:cBhvr additive="base">
                                        <p:cTn id="31" dur="500" fill="hold"/>
                                        <p:tgtEl>
                                          <p:spTgt spid="93187">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3187">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21509"/>
                                        </p:tgtEl>
                                        <p:attrNameLst>
                                          <p:attrName>style.visibility</p:attrName>
                                        </p:attrNameLst>
                                      </p:cBhvr>
                                      <p:to>
                                        <p:strVal val="visible"/>
                                      </p:to>
                                    </p:set>
                                    <p:animEffect transition="in" filter="wipe(left)">
                                      <p:cBhvr>
                                        <p:cTn id="37" dur="2000"/>
                                        <p:tgtEl>
                                          <p:spTgt spid="21509"/>
                                        </p:tgtEl>
                                      </p:cBhvr>
                                    </p:animEffect>
                                  </p:childTnLst>
                                  <p:subTnLst>
                                    <p:audio>
                                      <p:cMediaNode>
                                        <p:cTn display="0" masterRel="sameClick">
                                          <p:stCondLst>
                                            <p:cond evt="begin" delay="0">
                                              <p:tn val="35"/>
                                            </p:cond>
                                          </p:stCondLst>
                                          <p:endCondLst>
                                            <p:cond evt="onStopAudio" delay="0">
                                              <p:tgtEl>
                                                <p:sldTgt/>
                                              </p:tgtEl>
                                            </p:cond>
                                          </p:endCondLst>
                                        </p:cTn>
                                        <p:tgtEl>
                                          <p:sndTgt r:embed="rId5" name="drumroll.wav"/>
                                        </p:tgtEl>
                                      </p:cMediaNode>
                                    </p:audio>
                                  </p:sub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63850"/>
                                        </p:tgtEl>
                                        <p:attrNameLst>
                                          <p:attrName>style.visibility</p:attrName>
                                        </p:attrNameLst>
                                      </p:cBhvr>
                                      <p:to>
                                        <p:strVal val="visible"/>
                                      </p:to>
                                    </p:set>
                                    <p:animEffect transition="in" filter="wipe(left)">
                                      <p:cBhvr>
                                        <p:cTn id="42" dur="2000"/>
                                        <p:tgtEl>
                                          <p:spTgt spid="163850"/>
                                        </p:tgtEl>
                                      </p:cBhvr>
                                    </p:animEffect>
                                  </p:childTnLst>
                                  <p:subTnLst>
                                    <p:audio>
                                      <p:cMediaNode>
                                        <p:cTn display="0" masterRel="sameClick">
                                          <p:stCondLst>
                                            <p:cond evt="begin" delay="0">
                                              <p:tn val="40"/>
                                            </p:cond>
                                          </p:stCondLst>
                                          <p:endCondLst>
                                            <p:cond evt="onStopAudio" delay="0">
                                              <p:tgtEl>
                                                <p:sldTgt/>
                                              </p:tgtEl>
                                            </p:cond>
                                          </p:endCondLst>
                                        </p:cTn>
                                        <p:tgtEl>
                                          <p:sndTgt r:embed="rId6" name="chimes.wav"/>
                                        </p:tgtEl>
                                      </p:cMediaNode>
                                    </p:audio>
                                  </p:sub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93187">
                                            <p:txEl>
                                              <p:pRg st="4" end="4"/>
                                            </p:txEl>
                                          </p:spTgt>
                                        </p:tgtEl>
                                        <p:attrNameLst>
                                          <p:attrName>style.visibility</p:attrName>
                                        </p:attrNameLst>
                                      </p:cBhvr>
                                      <p:to>
                                        <p:strVal val="visible"/>
                                      </p:to>
                                    </p:set>
                                    <p:anim calcmode="lin" valueType="num">
                                      <p:cBhvr additive="base">
                                        <p:cTn id="47" dur="500" fill="hold"/>
                                        <p:tgtEl>
                                          <p:spTgt spid="93187">
                                            <p:txEl>
                                              <p:pRg st="4" end="4"/>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93187">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5"/>
                                            </p:cond>
                                          </p:stCondLst>
                                          <p:endCondLst>
                                            <p:cond evt="onStopAudio" delay="0">
                                              <p:tgtEl>
                                                <p:sldTgt/>
                                              </p:tgtEl>
                                            </p:cond>
                                          </p:endCondLst>
                                        </p:cTn>
                                        <p:tgtEl>
                                          <p:sndTgt r:embed="rId4" name="arrow.wav"/>
                                        </p:tgtEl>
                                      </p:cMediaNode>
                                    </p:audio>
                                  </p:sub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93187">
                                            <p:txEl>
                                              <p:pRg st="5" end="5"/>
                                            </p:txEl>
                                          </p:spTgt>
                                        </p:tgtEl>
                                        <p:attrNameLst>
                                          <p:attrName>style.visibility</p:attrName>
                                        </p:attrNameLst>
                                      </p:cBhvr>
                                      <p:to>
                                        <p:strVal val="visible"/>
                                      </p:to>
                                    </p:set>
                                    <p:anim calcmode="lin" valueType="num">
                                      <p:cBhvr additive="base">
                                        <p:cTn id="53" dur="500" fill="hold"/>
                                        <p:tgtEl>
                                          <p:spTgt spid="93187">
                                            <p:txEl>
                                              <p:pRg st="5" end="5"/>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93187">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1"/>
                                            </p:cond>
                                          </p:stCondLst>
                                          <p:endCondLst>
                                            <p:cond evt="onStopAudio" delay="0">
                                              <p:tgtEl>
                                                <p:sldTgt/>
                                              </p:tgtEl>
                                            </p:cond>
                                          </p:endCondLst>
                                        </p:cTn>
                                        <p:tgtEl>
                                          <p:sndTgt r:embed="rId4" name="arrow.wav"/>
                                        </p:tgtEl>
                                      </p:cMediaNode>
                                    </p:audio>
                                  </p:subTnLst>
                                </p:cTn>
                              </p:par>
                            </p:childTnLst>
                          </p:cTn>
                        </p:par>
                      </p:childTnLst>
                    </p:cTn>
                  </p:par>
                  <p:par>
                    <p:cTn id="55" fill="hold">
                      <p:stCondLst>
                        <p:cond delay="indefinite"/>
                      </p:stCondLst>
                      <p:childTnLst>
                        <p:par>
                          <p:cTn id="56" fill="hold">
                            <p:stCondLst>
                              <p:cond delay="0"/>
                            </p:stCondLst>
                            <p:childTnLst>
                              <p:par>
                                <p:cTn id="57" presetID="53" presetClass="entr" presetSubtype="0" fill="hold" nodeType="click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p:cTn id="59" dur="500" fill="hold"/>
                                        <p:tgtEl>
                                          <p:spTgt spid="3"/>
                                        </p:tgtEl>
                                        <p:attrNameLst>
                                          <p:attrName>ppt_w</p:attrName>
                                        </p:attrNameLst>
                                      </p:cBhvr>
                                      <p:tavLst>
                                        <p:tav tm="0">
                                          <p:val>
                                            <p:fltVal val="0"/>
                                          </p:val>
                                        </p:tav>
                                        <p:tav tm="100000">
                                          <p:val>
                                            <p:strVal val="#ppt_w"/>
                                          </p:val>
                                        </p:tav>
                                      </p:tavLst>
                                    </p:anim>
                                    <p:anim calcmode="lin" valueType="num">
                                      <p:cBhvr>
                                        <p:cTn id="60" dur="500" fill="hold"/>
                                        <p:tgtEl>
                                          <p:spTgt spid="3"/>
                                        </p:tgtEl>
                                        <p:attrNameLst>
                                          <p:attrName>ppt_h</p:attrName>
                                        </p:attrNameLst>
                                      </p:cBhvr>
                                      <p:tavLst>
                                        <p:tav tm="0">
                                          <p:val>
                                            <p:fltVal val="0"/>
                                          </p:val>
                                        </p:tav>
                                        <p:tav tm="100000">
                                          <p:val>
                                            <p:strVal val="#ppt_h"/>
                                          </p:val>
                                        </p:tav>
                                      </p:tavLst>
                                    </p:anim>
                                    <p:animEffect transition="in" filter="fade">
                                      <p:cBhvr>
                                        <p:cTn id="61" dur="500"/>
                                        <p:tgtEl>
                                          <p:spTgt spid="3"/>
                                        </p:tgtEl>
                                      </p:cBhvr>
                                    </p:animEffect>
                                  </p:childTnLst>
                                  <p:subTnLst>
                                    <p:audio>
                                      <p:cMediaNode>
                                        <p:cTn display="0" masterRel="sameClick">
                                          <p:stCondLst>
                                            <p:cond evt="begin" delay="0">
                                              <p:tn val="57"/>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9" grpId="0" animBg="1"/>
      <p:bldP spid="16385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10596" name="Rectangle 4"/>
              <p:cNvSpPr>
                <a:spLocks noChangeArrowheads="1"/>
              </p:cNvSpPr>
              <p:nvPr/>
            </p:nvSpPr>
            <p:spPr bwMode="auto">
              <a:xfrm>
                <a:off x="687388" y="2290763"/>
                <a:ext cx="7772400" cy="4554537"/>
              </a:xfrm>
              <a:prstGeom prst="rect">
                <a:avLst/>
              </a:prstGeom>
              <a:solidFill>
                <a:srgbClr val="CCFFCC"/>
              </a:solidFill>
              <a:ln w="9525">
                <a:noFill/>
                <a:miter lim="800000"/>
                <a:headEnd/>
                <a:tailEnd/>
              </a:ln>
            </p:spPr>
            <p:txBody>
              <a:bodyPr/>
              <a:lstStyle/>
              <a:p>
                <a:pPr eaLnBrk="0" hangingPunct="0">
                  <a:spcBef>
                    <a:spcPct val="20000"/>
                  </a:spcBef>
                </a:pPr>
                <a:r>
                  <a:rPr lang="en-US" dirty="0" smtClean="0">
                    <a:sym typeface="Symbol" pitchFamily="18" charset="2"/>
                  </a:rPr>
                  <a:t>PRACTICE: On the previous slide it was shown that the energy stored in a capacitor is </a:t>
                </a:r>
                <a:r>
                  <a:rPr lang="en-US" i="1" dirty="0">
                    <a:sym typeface="Symbol" pitchFamily="18" charset="2"/>
                  </a:rPr>
                  <a:t>E</a:t>
                </a:r>
                <a:r>
                  <a:rPr lang="en-US" dirty="0">
                    <a:sym typeface="Symbol" pitchFamily="18" charset="2"/>
                  </a:rPr>
                  <a:t> = </a:t>
                </a:r>
                <a:r>
                  <a:rPr lang="en-US" dirty="0" smtClean="0">
                    <a:sym typeface="Symbol" pitchFamily="18" charset="2"/>
                  </a:rPr>
                  <a:t>½</a:t>
                </a:r>
                <a:r>
                  <a:rPr lang="en-US" i="1" dirty="0" smtClean="0">
                    <a:sym typeface="Symbol" pitchFamily="18" charset="2"/>
                  </a:rPr>
                  <a:t>qV</a:t>
                </a:r>
                <a:r>
                  <a:rPr lang="en-US" dirty="0">
                    <a:sym typeface="Symbol" pitchFamily="18" charset="2"/>
                  </a:rPr>
                  <a:t>. Show that the energy stored in a capacitor is also given by </a:t>
                </a:r>
                <a:r>
                  <a:rPr lang="en-US" i="1" dirty="0" smtClean="0">
                    <a:sym typeface="Symbol" pitchFamily="18" charset="2"/>
                  </a:rPr>
                  <a:t>E </a:t>
                </a:r>
                <a:r>
                  <a:rPr lang="en-US" dirty="0" smtClean="0">
                    <a:sym typeface="Symbol" pitchFamily="18" charset="2"/>
                  </a:rPr>
                  <a:t>= ½</a:t>
                </a:r>
                <a:r>
                  <a:rPr lang="en-US" i="1" dirty="0" smtClean="0">
                    <a:sym typeface="Symbol" pitchFamily="18" charset="2"/>
                  </a:rPr>
                  <a:t>CV</a:t>
                </a:r>
                <a:r>
                  <a:rPr lang="en-US" baseline="30000" dirty="0" smtClean="0">
                    <a:sym typeface="Symbol" pitchFamily="18" charset="2"/>
                  </a:rPr>
                  <a:t> </a:t>
                </a:r>
                <a:r>
                  <a:rPr lang="en-US" baseline="30000" dirty="0">
                    <a:sym typeface="Symbol" pitchFamily="18" charset="2"/>
                  </a:rPr>
                  <a:t>2</a:t>
                </a:r>
                <a:r>
                  <a:rPr lang="en-US" dirty="0">
                    <a:sym typeface="Symbol" pitchFamily="18" charset="2"/>
                  </a:rPr>
                  <a:t>. Then, find the energy stored in a 275 F capacitor charged up to 1.50 V.</a:t>
                </a:r>
              </a:p>
              <a:p>
                <a:pPr eaLnBrk="0" hangingPunct="0">
                  <a:spcBef>
                    <a:spcPct val="20000"/>
                  </a:spcBef>
                </a:pPr>
                <a:r>
                  <a:rPr lang="en-US" dirty="0">
                    <a:sym typeface="Symbol" pitchFamily="18" charset="2"/>
                  </a:rPr>
                  <a:t>SOLUTION: </a:t>
                </a:r>
              </a:p>
              <a:p>
                <a:pPr eaLnBrk="0" hangingPunct="0">
                  <a:spcBef>
                    <a:spcPct val="20000"/>
                  </a:spcBef>
                </a:pPr>
                <a:r>
                  <a:rPr lang="en-US" dirty="0">
                    <a:sym typeface="Symbol" pitchFamily="18" charset="2"/>
                  </a:rPr>
                  <a:t>Use the definition of capacitance </a:t>
                </a:r>
                <a14:m>
                  <m:oMath xmlns:m="http://schemas.openxmlformats.org/officeDocument/2006/math">
                    <m:r>
                      <a:rPr lang="en-US" sz="2000" i="1" dirty="0" smtClean="0">
                        <a:latin typeface="Cambria Math" panose="02040503050406030204" pitchFamily="18" charset="0"/>
                        <a:sym typeface="Symbol" pitchFamily="18" charset="2"/>
                      </a:rPr>
                      <m:t>𝐶</m:t>
                    </m:r>
                    <m:r>
                      <a:rPr lang="en-US" sz="2000" i="1" dirty="0" smtClean="0">
                        <a:latin typeface="Cambria Math" panose="02040503050406030204" pitchFamily="18" charset="0"/>
                        <a:sym typeface="Symbol" pitchFamily="18" charset="2"/>
                      </a:rPr>
                      <m:t>=</m:t>
                    </m:r>
                    <m:f>
                      <m:fPr>
                        <m:ctrlPr>
                          <a:rPr lang="en-US" sz="2000" i="1" dirty="0" smtClean="0">
                            <a:latin typeface="Cambria Math" panose="02040503050406030204" pitchFamily="18" charset="0"/>
                            <a:sym typeface="Symbol" pitchFamily="18" charset="2"/>
                          </a:rPr>
                        </m:ctrlPr>
                      </m:fPr>
                      <m:num>
                        <m:r>
                          <a:rPr lang="en-US" sz="2000" i="1" dirty="0">
                            <a:latin typeface="Cambria Math" panose="02040503050406030204" pitchFamily="18" charset="0"/>
                            <a:sym typeface="Symbol" pitchFamily="18" charset="2"/>
                          </a:rPr>
                          <m:t>𝑞</m:t>
                        </m:r>
                      </m:num>
                      <m:den>
                        <m:r>
                          <a:rPr lang="en-US" sz="2000" i="1" dirty="0">
                            <a:latin typeface="Cambria Math" panose="02040503050406030204" pitchFamily="18" charset="0"/>
                            <a:sym typeface="Symbol" pitchFamily="18" charset="2"/>
                          </a:rPr>
                          <m:t>𝑉</m:t>
                        </m:r>
                      </m:den>
                    </m:f>
                  </m:oMath>
                </a14:m>
                <a:r>
                  <a:rPr lang="en-US" dirty="0">
                    <a:sym typeface="Symbol" pitchFamily="18" charset="2"/>
                  </a:rPr>
                  <a:t>.</a:t>
                </a:r>
              </a:p>
              <a:p>
                <a:pPr eaLnBrk="0" hangingPunct="0">
                  <a:spcBef>
                    <a:spcPts val="0"/>
                  </a:spcBef>
                </a:pPr>
                <a:r>
                  <a:rPr lang="en-US" dirty="0">
                    <a:sym typeface="Symbol" pitchFamily="18" charset="2"/>
                  </a:rPr>
                  <a:t>Then </a:t>
                </a:r>
                <a14:m>
                  <m:oMath xmlns:m="http://schemas.openxmlformats.org/officeDocument/2006/math">
                    <m:r>
                      <a:rPr lang="en-US" sz="2000" i="1" dirty="0" smtClean="0">
                        <a:latin typeface="Cambria Math" panose="02040503050406030204" pitchFamily="18" charset="0"/>
                        <a:sym typeface="Symbol" pitchFamily="18" charset="2"/>
                      </a:rPr>
                      <m:t>𝑞</m:t>
                    </m:r>
                    <m:r>
                      <a:rPr lang="en-US" sz="2000" i="1" dirty="0" smtClean="0">
                        <a:latin typeface="Cambria Math" panose="02040503050406030204" pitchFamily="18" charset="0"/>
                        <a:sym typeface="Symbol" pitchFamily="18" charset="2"/>
                      </a:rPr>
                      <m:t>=</m:t>
                    </m:r>
                    <m:r>
                      <a:rPr lang="en-US" sz="2000" i="1" dirty="0" smtClean="0">
                        <a:latin typeface="Cambria Math" panose="02040503050406030204" pitchFamily="18" charset="0"/>
                        <a:sym typeface="Symbol" pitchFamily="18" charset="2"/>
                      </a:rPr>
                      <m:t>𝐶𝑉</m:t>
                    </m:r>
                    <m:r>
                      <a:rPr lang="en-US" sz="2000" i="1" dirty="0" smtClean="0">
                        <a:latin typeface="Cambria Math" panose="02040503050406030204" pitchFamily="18" charset="0"/>
                        <a:sym typeface="Symbol" pitchFamily="18" charset="2"/>
                      </a:rPr>
                      <m:t> </m:t>
                    </m:r>
                  </m:oMath>
                </a14:m>
                <a:r>
                  <a:rPr lang="en-US" dirty="0">
                    <a:sym typeface="Symbol" pitchFamily="18" charset="2"/>
                  </a:rPr>
                  <a:t>so that</a:t>
                </a:r>
                <a:endParaRPr lang="en-US" dirty="0">
                  <a:solidFill>
                    <a:srgbClr val="000000"/>
                  </a:solidFill>
                  <a:sym typeface="Symbol" pitchFamily="18" charset="2"/>
                </a:endParaRPr>
              </a:p>
              <a:p>
                <a:pPr eaLnBrk="0" hangingPunct="0">
                  <a:spcBef>
                    <a:spcPts val="0"/>
                  </a:spcBef>
                </a:pPr>
                <a:r>
                  <a:rPr lang="en-US" sz="2000" dirty="0">
                    <a:solidFill>
                      <a:srgbClr val="000000"/>
                    </a:solidFill>
                    <a:sym typeface="Symbol" pitchFamily="18" charset="2"/>
                  </a:rPr>
                  <a:t>	</a:t>
                </a:r>
                <a14:m>
                  <m:oMath xmlns:m="http://schemas.openxmlformats.org/officeDocument/2006/math">
                    <m:r>
                      <a:rPr lang="en-US" sz="2000" i="1" dirty="0" smtClean="0">
                        <a:latin typeface="Cambria Math" panose="02040503050406030204" pitchFamily="18" charset="0"/>
                        <a:sym typeface="Symbol" pitchFamily="18" charset="2"/>
                      </a:rPr>
                      <m:t>𝐸</m:t>
                    </m:r>
                    <m:r>
                      <a:rPr lang="en-US" sz="2000" i="1" dirty="0" smtClean="0">
                        <a:latin typeface="Cambria Math" panose="02040503050406030204" pitchFamily="18" charset="0"/>
                        <a:sym typeface="Symbol" pitchFamily="18" charset="2"/>
                      </a:rPr>
                      <m:t>=</m:t>
                    </m:r>
                    <m:d>
                      <m:dPr>
                        <m:ctrlPr>
                          <a:rPr lang="en-US" sz="2000" i="1" dirty="0" smtClean="0">
                            <a:latin typeface="Cambria Math" panose="02040503050406030204" pitchFamily="18" charset="0"/>
                            <a:sym typeface="Symbol" pitchFamily="18" charset="2"/>
                          </a:rPr>
                        </m:ctrlPr>
                      </m:dPr>
                      <m:e>
                        <m:f>
                          <m:fPr>
                            <m:ctrlPr>
                              <a:rPr lang="en-US" sz="2000" i="1" dirty="0" smtClean="0">
                                <a:latin typeface="Cambria Math" panose="02040503050406030204" pitchFamily="18" charset="0"/>
                                <a:sym typeface="Symbol" pitchFamily="18" charset="2"/>
                              </a:rPr>
                            </m:ctrlPr>
                          </m:fPr>
                          <m:num>
                            <m:r>
                              <a:rPr lang="en-US" sz="2000" i="1" dirty="0" smtClean="0">
                                <a:latin typeface="Cambria Math" panose="02040503050406030204" pitchFamily="18" charset="0"/>
                                <a:sym typeface="Symbol" pitchFamily="18" charset="2"/>
                              </a:rPr>
                              <m:t>1</m:t>
                            </m:r>
                          </m:num>
                          <m:den>
                            <m:r>
                              <a:rPr lang="en-US" sz="2000" i="1" dirty="0" smtClean="0">
                                <a:latin typeface="Cambria Math" panose="02040503050406030204" pitchFamily="18" charset="0"/>
                                <a:sym typeface="Symbol" pitchFamily="18" charset="2"/>
                              </a:rPr>
                              <m:t>2</m:t>
                            </m:r>
                          </m:den>
                        </m:f>
                      </m:e>
                    </m:d>
                    <m:r>
                      <a:rPr lang="en-US" sz="2000" i="1" dirty="0" err="1">
                        <a:latin typeface="Cambria Math" panose="02040503050406030204" pitchFamily="18" charset="0"/>
                        <a:sym typeface="Symbol" pitchFamily="18" charset="2"/>
                      </a:rPr>
                      <m:t>𝑞𝑉</m:t>
                    </m:r>
                    <m:r>
                      <a:rPr lang="en-US" sz="2000" i="1" dirty="0">
                        <a:latin typeface="Cambria Math" panose="02040503050406030204" pitchFamily="18" charset="0"/>
                        <a:sym typeface="Symbol" pitchFamily="18" charset="2"/>
                      </a:rPr>
                      <m:t>=</m:t>
                    </m:r>
                    <m:d>
                      <m:dPr>
                        <m:ctrlPr>
                          <a:rPr lang="en-US" sz="2000" i="1" dirty="0">
                            <a:latin typeface="Cambria Math" panose="02040503050406030204" pitchFamily="18" charset="0"/>
                            <a:sym typeface="Symbol" pitchFamily="18" charset="2"/>
                          </a:rPr>
                        </m:ctrlPr>
                      </m:dPr>
                      <m:e>
                        <m:f>
                          <m:fPr>
                            <m:ctrlPr>
                              <a:rPr lang="en-US" sz="2000" i="1" dirty="0">
                                <a:latin typeface="Cambria Math" panose="02040503050406030204" pitchFamily="18" charset="0"/>
                                <a:sym typeface="Symbol" pitchFamily="18" charset="2"/>
                              </a:rPr>
                            </m:ctrlPr>
                          </m:fPr>
                          <m:num>
                            <m:r>
                              <a:rPr lang="en-US" sz="2000" i="1" dirty="0">
                                <a:latin typeface="Cambria Math" panose="02040503050406030204" pitchFamily="18" charset="0"/>
                                <a:sym typeface="Symbol" pitchFamily="18" charset="2"/>
                              </a:rPr>
                              <m:t>1</m:t>
                            </m:r>
                          </m:num>
                          <m:den>
                            <m:r>
                              <a:rPr lang="en-US" sz="2000" i="1" dirty="0">
                                <a:latin typeface="Cambria Math" panose="02040503050406030204" pitchFamily="18" charset="0"/>
                                <a:sym typeface="Symbol" pitchFamily="18" charset="2"/>
                              </a:rPr>
                              <m:t>2</m:t>
                            </m:r>
                          </m:den>
                        </m:f>
                      </m:e>
                    </m:d>
                    <m:d>
                      <m:dPr>
                        <m:ctrlPr>
                          <a:rPr lang="en-US" sz="2000" i="1" dirty="0">
                            <a:latin typeface="Cambria Math" panose="02040503050406030204" pitchFamily="18" charset="0"/>
                            <a:sym typeface="Symbol" pitchFamily="18" charset="2"/>
                          </a:rPr>
                        </m:ctrlPr>
                      </m:dPr>
                      <m:e>
                        <m:r>
                          <a:rPr lang="en-US" sz="2000" i="1" dirty="0">
                            <a:latin typeface="Cambria Math" panose="02040503050406030204" pitchFamily="18" charset="0"/>
                            <a:sym typeface="Symbol" pitchFamily="18" charset="2"/>
                          </a:rPr>
                          <m:t>𝐶𝑉</m:t>
                        </m:r>
                      </m:e>
                    </m:d>
                    <m:r>
                      <a:rPr lang="en-US" sz="2000" i="1" dirty="0">
                        <a:latin typeface="Cambria Math" panose="02040503050406030204" pitchFamily="18" charset="0"/>
                        <a:sym typeface="Symbol" pitchFamily="18" charset="2"/>
                      </a:rPr>
                      <m:t>𝑉</m:t>
                    </m:r>
                    <m:r>
                      <a:rPr lang="en-US" sz="2000" i="1" dirty="0">
                        <a:latin typeface="Cambria Math" panose="02040503050406030204" pitchFamily="18" charset="0"/>
                        <a:sym typeface="Symbol" pitchFamily="18" charset="2"/>
                      </a:rPr>
                      <m:t>=</m:t>
                    </m:r>
                    <m:d>
                      <m:dPr>
                        <m:ctrlPr>
                          <a:rPr lang="en-US" sz="2000" i="1" dirty="0">
                            <a:latin typeface="Cambria Math" panose="02040503050406030204" pitchFamily="18" charset="0"/>
                            <a:sym typeface="Symbol" pitchFamily="18" charset="2"/>
                          </a:rPr>
                        </m:ctrlPr>
                      </m:dPr>
                      <m:e>
                        <m:f>
                          <m:fPr>
                            <m:ctrlPr>
                              <a:rPr lang="en-US" sz="2000" i="1" dirty="0">
                                <a:latin typeface="Cambria Math" panose="02040503050406030204" pitchFamily="18" charset="0"/>
                                <a:sym typeface="Symbol" pitchFamily="18" charset="2"/>
                              </a:rPr>
                            </m:ctrlPr>
                          </m:fPr>
                          <m:num>
                            <m:r>
                              <a:rPr lang="en-US" sz="2000" i="1" dirty="0">
                                <a:latin typeface="Cambria Math" panose="02040503050406030204" pitchFamily="18" charset="0"/>
                                <a:sym typeface="Symbol" pitchFamily="18" charset="2"/>
                              </a:rPr>
                              <m:t>1</m:t>
                            </m:r>
                          </m:num>
                          <m:den>
                            <m:r>
                              <a:rPr lang="en-US" sz="2000" i="1" dirty="0">
                                <a:latin typeface="Cambria Math" panose="02040503050406030204" pitchFamily="18" charset="0"/>
                                <a:sym typeface="Symbol" pitchFamily="18" charset="2"/>
                              </a:rPr>
                              <m:t>2</m:t>
                            </m:r>
                          </m:den>
                        </m:f>
                      </m:e>
                    </m:d>
                    <m:r>
                      <a:rPr lang="en-US" sz="2000" i="1" dirty="0">
                        <a:latin typeface="Cambria Math" panose="02040503050406030204" pitchFamily="18" charset="0"/>
                        <a:sym typeface="Symbol" pitchFamily="18" charset="2"/>
                      </a:rPr>
                      <m:t>𝐶𝑉</m:t>
                    </m:r>
                    <m:r>
                      <a:rPr lang="en-US" sz="2000" i="1" baseline="30000" dirty="0">
                        <a:latin typeface="Cambria Math" panose="02040503050406030204" pitchFamily="18" charset="0"/>
                        <a:sym typeface="Symbol" pitchFamily="18" charset="2"/>
                      </a:rPr>
                      <m:t>2</m:t>
                    </m:r>
                  </m:oMath>
                </a14:m>
                <a:r>
                  <a:rPr lang="en-US" dirty="0">
                    <a:sym typeface="Symbol" pitchFamily="18" charset="2"/>
                  </a:rPr>
                  <a:t>.</a:t>
                </a:r>
              </a:p>
              <a:p>
                <a:pPr eaLnBrk="0" hangingPunct="0">
                  <a:spcBef>
                    <a:spcPts val="0"/>
                  </a:spcBef>
                </a:pPr>
                <a:r>
                  <a:rPr lang="en-US" dirty="0">
                    <a:sym typeface="Symbol" pitchFamily="18" charset="2"/>
                  </a:rPr>
                  <a:t>Finally,</a:t>
                </a:r>
                <a:endParaRPr lang="en-US" dirty="0" smtClean="0">
                  <a:sym typeface="Symbol" pitchFamily="18" charset="2"/>
                </a:endParaRPr>
              </a:p>
              <a:p>
                <a:pPr eaLnBrk="0" hangingPunct="0">
                  <a:spcBef>
                    <a:spcPts val="0"/>
                  </a:spcBef>
                </a:pPr>
                <a:r>
                  <a:rPr lang="en-US" sz="2000" dirty="0">
                    <a:sym typeface="Symbol" pitchFamily="18" charset="2"/>
                  </a:rPr>
                  <a:t>	</a:t>
                </a:r>
                <a14:m>
                  <m:oMath xmlns:m="http://schemas.openxmlformats.org/officeDocument/2006/math">
                    <m:r>
                      <a:rPr lang="en-US" sz="2000" i="1" dirty="0" smtClean="0">
                        <a:latin typeface="Cambria Math" panose="02040503050406030204" pitchFamily="18" charset="0"/>
                        <a:sym typeface="Symbol" pitchFamily="18" charset="2"/>
                      </a:rPr>
                      <m:t>𝐸</m:t>
                    </m:r>
                    <m:r>
                      <a:rPr lang="en-US" sz="2000" i="1" dirty="0" smtClean="0">
                        <a:latin typeface="Cambria Math" panose="02040503050406030204" pitchFamily="18" charset="0"/>
                        <a:sym typeface="Symbol" pitchFamily="18" charset="2"/>
                      </a:rPr>
                      <m:t>=</m:t>
                    </m:r>
                    <m:d>
                      <m:dPr>
                        <m:ctrlPr>
                          <a:rPr lang="en-US" sz="2000" i="1" dirty="0" smtClean="0">
                            <a:latin typeface="Cambria Math" panose="02040503050406030204" pitchFamily="18" charset="0"/>
                            <a:sym typeface="Symbol" pitchFamily="18" charset="2"/>
                          </a:rPr>
                        </m:ctrlPr>
                      </m:dPr>
                      <m:e>
                        <m:f>
                          <m:fPr>
                            <m:ctrlPr>
                              <a:rPr lang="en-US" sz="2000" i="1" dirty="0" smtClean="0">
                                <a:latin typeface="Cambria Math" panose="02040503050406030204" pitchFamily="18" charset="0"/>
                                <a:sym typeface="Symbol" pitchFamily="18" charset="2"/>
                              </a:rPr>
                            </m:ctrlPr>
                          </m:fPr>
                          <m:num>
                            <m:r>
                              <a:rPr lang="en-US" sz="2000" i="1" dirty="0" smtClean="0">
                                <a:latin typeface="Cambria Math" panose="02040503050406030204" pitchFamily="18" charset="0"/>
                                <a:sym typeface="Symbol" pitchFamily="18" charset="2"/>
                              </a:rPr>
                              <m:t>1</m:t>
                            </m:r>
                          </m:num>
                          <m:den>
                            <m:r>
                              <a:rPr lang="en-US" sz="2000" i="1" dirty="0" smtClean="0">
                                <a:latin typeface="Cambria Math" panose="02040503050406030204" pitchFamily="18" charset="0"/>
                                <a:sym typeface="Symbol" pitchFamily="18" charset="2"/>
                              </a:rPr>
                              <m:t>2</m:t>
                            </m:r>
                          </m:den>
                        </m:f>
                      </m:e>
                    </m:d>
                    <m:r>
                      <a:rPr lang="en-US" sz="2000" i="1" dirty="0" smtClean="0">
                        <a:latin typeface="Cambria Math" panose="02040503050406030204" pitchFamily="18" charset="0"/>
                        <a:sym typeface="Symbol" pitchFamily="18" charset="2"/>
                      </a:rPr>
                      <m:t>𝐶𝑉</m:t>
                    </m:r>
                    <m:r>
                      <a:rPr lang="en-US" sz="2000" i="1" baseline="30000" dirty="0">
                        <a:latin typeface="Cambria Math" panose="02040503050406030204" pitchFamily="18" charset="0"/>
                        <a:sym typeface="Symbol" pitchFamily="18" charset="2"/>
                      </a:rPr>
                      <m:t>2</m:t>
                    </m:r>
                    <m:r>
                      <a:rPr lang="en-US" sz="2000" i="1" dirty="0">
                        <a:latin typeface="Cambria Math" panose="02040503050406030204" pitchFamily="18" charset="0"/>
                        <a:sym typeface="Symbol" pitchFamily="18" charset="2"/>
                      </a:rPr>
                      <m:t>=</m:t>
                    </m:r>
                    <m:d>
                      <m:dPr>
                        <m:ctrlPr>
                          <a:rPr lang="en-US" sz="2000" i="1" dirty="0">
                            <a:latin typeface="Cambria Math" panose="02040503050406030204" pitchFamily="18" charset="0"/>
                            <a:sym typeface="Symbol" pitchFamily="18" charset="2"/>
                          </a:rPr>
                        </m:ctrlPr>
                      </m:dPr>
                      <m:e>
                        <m:f>
                          <m:fPr>
                            <m:ctrlPr>
                              <a:rPr lang="en-US" sz="2000" i="1" dirty="0">
                                <a:latin typeface="Cambria Math" panose="02040503050406030204" pitchFamily="18" charset="0"/>
                                <a:sym typeface="Symbol" pitchFamily="18" charset="2"/>
                              </a:rPr>
                            </m:ctrlPr>
                          </m:fPr>
                          <m:num>
                            <m:r>
                              <a:rPr lang="en-US" sz="2000" i="1" dirty="0">
                                <a:latin typeface="Cambria Math" panose="02040503050406030204" pitchFamily="18" charset="0"/>
                                <a:sym typeface="Symbol" pitchFamily="18" charset="2"/>
                              </a:rPr>
                              <m:t>1</m:t>
                            </m:r>
                          </m:num>
                          <m:den>
                            <m:r>
                              <a:rPr lang="en-US" sz="2000" i="1" dirty="0">
                                <a:latin typeface="Cambria Math" panose="02040503050406030204" pitchFamily="18" charset="0"/>
                                <a:sym typeface="Symbol" pitchFamily="18" charset="2"/>
                              </a:rPr>
                              <m:t>2</m:t>
                            </m:r>
                          </m:den>
                        </m:f>
                      </m:e>
                    </m:d>
                    <m:d>
                      <m:dPr>
                        <m:ctrlPr>
                          <a:rPr lang="en-US" sz="2000" b="0" i="1" dirty="0" smtClean="0">
                            <a:latin typeface="Cambria Math" panose="02040503050406030204" pitchFamily="18" charset="0"/>
                            <a:sym typeface="Symbol" pitchFamily="18" charset="2"/>
                          </a:rPr>
                        </m:ctrlPr>
                      </m:dPr>
                      <m:e>
                        <m:r>
                          <a:rPr lang="en-US" sz="2000" i="1" dirty="0">
                            <a:latin typeface="Cambria Math" panose="02040503050406030204" pitchFamily="18" charset="0"/>
                            <a:sym typeface="Symbol" pitchFamily="18" charset="2"/>
                          </a:rPr>
                          <m:t>275</m:t>
                        </m:r>
                        <m:sSup>
                          <m:sSupPr>
                            <m:ctrlPr>
                              <a:rPr lang="en-US" sz="2000" i="1" dirty="0" smtClean="0">
                                <a:latin typeface="Cambria Math" panose="02040503050406030204" pitchFamily="18" charset="0"/>
                                <a:sym typeface="Symbol" pitchFamily="18" charset="2"/>
                              </a:rPr>
                            </m:ctrlPr>
                          </m:sSupPr>
                          <m:e>
                            <m:r>
                              <a:rPr lang="en-US" sz="2000" b="0" i="1" dirty="0" smtClean="0">
                                <a:latin typeface="Cambria Math" panose="02040503050406030204" pitchFamily="18" charset="0"/>
                                <a:sym typeface="Symbol" pitchFamily="18" charset="2"/>
                              </a:rPr>
                              <m:t>10</m:t>
                            </m:r>
                          </m:e>
                          <m:sup>
                            <m:r>
                              <a:rPr lang="en-US" sz="2000" b="0" i="1" dirty="0" smtClean="0">
                                <a:latin typeface="Cambria Math" panose="02040503050406030204" pitchFamily="18" charset="0"/>
                                <a:sym typeface="Symbol" pitchFamily="18" charset="2"/>
                              </a:rPr>
                              <m:t>−6</m:t>
                            </m:r>
                          </m:sup>
                        </m:sSup>
                      </m:e>
                    </m:d>
                    <m:r>
                      <a:rPr lang="en-US" sz="2000" i="1" dirty="0">
                        <a:latin typeface="Cambria Math" panose="02040503050406030204" pitchFamily="18" charset="0"/>
                        <a:sym typeface="Symbol" pitchFamily="18" charset="2"/>
                      </a:rPr>
                      <m:t>(1.50</m:t>
                    </m:r>
                    <m:r>
                      <a:rPr lang="en-US" sz="2000" i="1" baseline="30000" dirty="0">
                        <a:latin typeface="Cambria Math" panose="02040503050406030204" pitchFamily="18" charset="0"/>
                        <a:sym typeface="Symbol" pitchFamily="18" charset="2"/>
                      </a:rPr>
                      <m:t>2</m:t>
                    </m:r>
                    <m:r>
                      <a:rPr lang="en-US" sz="2000" i="1" dirty="0">
                        <a:latin typeface="Cambria Math" panose="02040503050406030204" pitchFamily="18" charset="0"/>
                        <a:sym typeface="Symbol" pitchFamily="18" charset="2"/>
                      </a:rPr>
                      <m:t>) = 3.09</m:t>
                    </m:r>
                    <m:sSup>
                      <m:sSupPr>
                        <m:ctrlPr>
                          <a:rPr lang="en-US" sz="2000" i="1" dirty="0" smtClean="0">
                            <a:latin typeface="Cambria Math" panose="02040503050406030204" pitchFamily="18" charset="0"/>
                            <a:sym typeface="Symbol" pitchFamily="18" charset="2"/>
                          </a:rPr>
                        </m:ctrlPr>
                      </m:sSupPr>
                      <m:e>
                        <m:r>
                          <a:rPr lang="en-US" sz="2000" b="0" i="1" dirty="0" smtClean="0">
                            <a:latin typeface="Cambria Math" panose="02040503050406030204" pitchFamily="18" charset="0"/>
                            <a:sym typeface="Symbol" pitchFamily="18" charset="2"/>
                          </a:rPr>
                          <m:t>10</m:t>
                        </m:r>
                      </m:e>
                      <m:sup>
                        <m:r>
                          <a:rPr lang="en-US" sz="2000" b="0" i="1" dirty="0" smtClean="0">
                            <a:latin typeface="Cambria Math" panose="02040503050406030204" pitchFamily="18" charset="0"/>
                            <a:sym typeface="Symbol" pitchFamily="18" charset="2"/>
                          </a:rPr>
                          <m:t>−4</m:t>
                        </m:r>
                      </m:sup>
                    </m:sSup>
                    <m:r>
                      <a:rPr lang="en-US" sz="2000" i="1" dirty="0">
                        <a:latin typeface="Cambria Math" panose="02040503050406030204" pitchFamily="18" charset="0"/>
                        <a:sym typeface="Symbol" pitchFamily="18" charset="2"/>
                      </a:rPr>
                      <m:t> </m:t>
                    </m:r>
                  </m:oMath>
                </a14:m>
                <a:r>
                  <a:rPr lang="en-US" sz="2000" dirty="0">
                    <a:sym typeface="Symbol" pitchFamily="18" charset="2"/>
                  </a:rPr>
                  <a:t>J</a:t>
                </a:r>
                <a:r>
                  <a:rPr lang="en-US" dirty="0">
                    <a:sym typeface="Symbol" pitchFamily="18" charset="2"/>
                  </a:rPr>
                  <a:t>.</a:t>
                </a:r>
              </a:p>
            </p:txBody>
          </p:sp>
        </mc:Choice>
        <mc:Fallback xmlns="">
          <p:sp>
            <p:nvSpPr>
              <p:cNvPr id="110596" name="Rectangle 4"/>
              <p:cNvSpPr>
                <a:spLocks noRot="1" noChangeAspect="1" noMove="1" noResize="1" noEditPoints="1" noAdjustHandles="1" noChangeArrowheads="1" noChangeShapeType="1" noTextEdit="1"/>
              </p:cNvSpPr>
              <p:nvPr/>
            </p:nvSpPr>
            <p:spPr bwMode="auto">
              <a:xfrm>
                <a:off x="687388" y="2290763"/>
                <a:ext cx="7772400" cy="4554537"/>
              </a:xfrm>
              <a:prstGeom prst="rect">
                <a:avLst/>
              </a:prstGeom>
              <a:blipFill>
                <a:blip r:embed="rId6"/>
                <a:stretch>
                  <a:fillRect l="-1255" t="-937" r="-1176" b="-402"/>
                </a:stretch>
              </a:blipFill>
              <a:ln w="9525">
                <a:noFill/>
                <a:miter lim="800000"/>
                <a:headEnd/>
                <a:tailEnd/>
              </a:ln>
            </p:spPr>
            <p:txBody>
              <a:bodyPr/>
              <a:lstStyle/>
              <a:p>
                <a:r>
                  <a:rPr lang="en-US">
                    <a:noFill/>
                  </a:rPr>
                  <a:t> </a:t>
                </a:r>
              </a:p>
            </p:txBody>
          </p:sp>
        </mc:Fallback>
      </mc:AlternateContent>
      <p:sp>
        <p:nvSpPr>
          <p:cNvPr id="22531" name="Rectangle 3"/>
          <p:cNvSpPr>
            <a:spLocks noChangeArrowheads="1"/>
          </p:cNvSpPr>
          <p:nvPr/>
        </p:nvSpPr>
        <p:spPr bwMode="auto">
          <a:xfrm>
            <a:off x="685800" y="1339850"/>
            <a:ext cx="7772400" cy="958850"/>
          </a:xfrm>
          <a:prstGeom prst="rect">
            <a:avLst/>
          </a:prstGeom>
          <a:solidFill>
            <a:srgbClr val="EAEAEA"/>
          </a:solidFill>
          <a:ln w="9525">
            <a:noFill/>
            <a:miter lim="800000"/>
            <a:headEnd/>
            <a:tailEnd/>
          </a:ln>
        </p:spPr>
        <p:txBody>
          <a:bodyPr/>
          <a:lstStyle/>
          <a:p>
            <a:r>
              <a:rPr lang="en-US" altLang="en-US" i="1">
                <a:solidFill>
                  <a:schemeClr val="accent2"/>
                </a:solidFill>
              </a:rPr>
              <a:t>Energy stored in a capacitor</a:t>
            </a:r>
          </a:p>
        </p:txBody>
      </p:sp>
      <p:grpSp>
        <p:nvGrpSpPr>
          <p:cNvPr id="2" name="Group 11"/>
          <p:cNvGrpSpPr>
            <a:grpSpLocks/>
          </p:cNvGrpSpPr>
          <p:nvPr/>
        </p:nvGrpSpPr>
        <p:grpSpPr bwMode="auto">
          <a:xfrm>
            <a:off x="846138" y="1793875"/>
            <a:ext cx="7464425" cy="457200"/>
            <a:chOff x="533" y="3661"/>
            <a:chExt cx="4702" cy="288"/>
          </a:xfrm>
        </p:grpSpPr>
        <p:sp>
          <p:nvSpPr>
            <p:cNvPr id="22534" name="Rectangle 5"/>
            <p:cNvSpPr>
              <a:spLocks noChangeArrowheads="1"/>
            </p:cNvSpPr>
            <p:nvPr/>
          </p:nvSpPr>
          <p:spPr bwMode="auto">
            <a:xfrm>
              <a:off x="559" y="3674"/>
              <a:ext cx="2712" cy="272"/>
            </a:xfrm>
            <a:prstGeom prst="rect">
              <a:avLst/>
            </a:prstGeom>
            <a:noFill/>
            <a:ln w="9525">
              <a:noFill/>
              <a:miter lim="800000"/>
              <a:headEnd/>
              <a:tailEnd/>
            </a:ln>
          </p:spPr>
          <p:txBody>
            <a:bodyPr/>
            <a:lstStyle/>
            <a:p>
              <a:pPr eaLnBrk="0" hangingPunct="0">
                <a:lnSpc>
                  <a:spcPct val="90000"/>
                </a:lnSpc>
                <a:spcBef>
                  <a:spcPct val="20000"/>
                </a:spcBef>
              </a:pPr>
              <a:r>
                <a:rPr lang="en-US" i="1" dirty="0">
                  <a:sym typeface="Symbol" pitchFamily="18" charset="2"/>
                </a:rPr>
                <a:t>E</a:t>
              </a:r>
              <a:r>
                <a:rPr lang="en-US" dirty="0">
                  <a:sym typeface="Symbol" pitchFamily="18" charset="2"/>
                </a:rPr>
                <a:t> = </a:t>
              </a:r>
              <a:r>
                <a:rPr lang="en-US" dirty="0" smtClean="0">
                  <a:sym typeface="Symbol" pitchFamily="18" charset="2"/>
                </a:rPr>
                <a:t>½</a:t>
              </a:r>
              <a:r>
                <a:rPr lang="en-US" i="1" dirty="0" smtClean="0">
                  <a:sym typeface="Symbol" pitchFamily="18" charset="2"/>
                </a:rPr>
                <a:t>qV</a:t>
              </a:r>
              <a:r>
                <a:rPr lang="en-US" dirty="0" smtClean="0">
                  <a:sym typeface="Symbol" pitchFamily="18" charset="2"/>
                </a:rPr>
                <a:t> </a:t>
              </a:r>
              <a:r>
                <a:rPr lang="en-US" dirty="0">
                  <a:sym typeface="Symbol" pitchFamily="18" charset="2"/>
                </a:rPr>
                <a:t>= </a:t>
              </a:r>
              <a:r>
                <a:rPr lang="en-US" dirty="0" smtClean="0">
                  <a:sym typeface="Symbol" pitchFamily="18" charset="2"/>
                </a:rPr>
                <a:t>½</a:t>
              </a:r>
              <a:r>
                <a:rPr lang="en-US" i="1" dirty="0" smtClean="0">
                  <a:sym typeface="Symbol" pitchFamily="18" charset="2"/>
                </a:rPr>
                <a:t>CV</a:t>
              </a:r>
              <a:r>
                <a:rPr lang="en-US" baseline="30000" dirty="0" smtClean="0">
                  <a:sym typeface="Symbol" pitchFamily="18" charset="2"/>
                </a:rPr>
                <a:t> </a:t>
              </a:r>
              <a:r>
                <a:rPr lang="en-US" baseline="30000" dirty="0">
                  <a:sym typeface="Symbol" pitchFamily="18" charset="2"/>
                </a:rPr>
                <a:t>2</a:t>
              </a:r>
              <a:endParaRPr lang="en-US" dirty="0">
                <a:solidFill>
                  <a:srgbClr val="000000"/>
                </a:solidFill>
                <a:cs typeface="Courier New" pitchFamily="49" charset="0"/>
              </a:endParaRPr>
            </a:p>
          </p:txBody>
        </p:sp>
        <p:sp>
          <p:nvSpPr>
            <p:cNvPr id="22535" name="Text Box 6"/>
            <p:cNvSpPr txBox="1">
              <a:spLocks noChangeArrowheads="1"/>
            </p:cNvSpPr>
            <p:nvPr/>
          </p:nvSpPr>
          <p:spPr bwMode="auto">
            <a:xfrm>
              <a:off x="2717" y="3661"/>
              <a:ext cx="2518" cy="288"/>
            </a:xfrm>
            <a:prstGeom prst="rect">
              <a:avLst/>
            </a:prstGeom>
            <a:solidFill>
              <a:srgbClr val="FF0000"/>
            </a:solidFill>
            <a:ln w="9525">
              <a:noFill/>
              <a:miter lim="800000"/>
              <a:headEnd/>
              <a:tailEnd/>
            </a:ln>
          </p:spPr>
          <p:txBody>
            <a:bodyPr>
              <a:spAutoFit/>
            </a:bodyPr>
            <a:lstStyle/>
            <a:p>
              <a:pPr algn="ctr">
                <a:spcBef>
                  <a:spcPct val="50000"/>
                </a:spcBef>
              </a:pPr>
              <a:r>
                <a:rPr lang="en-US">
                  <a:solidFill>
                    <a:schemeClr val="bg1"/>
                  </a:solidFill>
                </a:rPr>
                <a:t>energy stored in a capacitor</a:t>
              </a:r>
            </a:p>
          </p:txBody>
        </p:sp>
        <p:sp>
          <p:nvSpPr>
            <p:cNvPr id="22536" name="Rectangle 7"/>
            <p:cNvSpPr>
              <a:spLocks noChangeArrowheads="1"/>
            </p:cNvSpPr>
            <p:nvPr/>
          </p:nvSpPr>
          <p:spPr bwMode="auto">
            <a:xfrm>
              <a:off x="533" y="3663"/>
              <a:ext cx="4701" cy="283"/>
            </a:xfrm>
            <a:prstGeom prst="rect">
              <a:avLst/>
            </a:prstGeom>
            <a:noFill/>
            <a:ln w="12700">
              <a:solidFill>
                <a:schemeClr val="tx1"/>
              </a:solidFill>
              <a:miter lim="800000"/>
              <a:headEnd/>
              <a:tailEnd/>
            </a:ln>
          </p:spPr>
          <p:txBody>
            <a:bodyPr wrap="none" anchor="ctr"/>
            <a:lstStyle/>
            <a:p>
              <a:endParaRPr lang="en-US"/>
            </a:p>
          </p:txBody>
        </p:sp>
      </p:grpSp>
      <p:sp>
        <p:nvSpPr>
          <p:cNvPr id="9" name="Rectangle 118"/>
          <p:cNvSpPr txBox="1">
            <a:spLocks noChangeArrowheads="1"/>
          </p:cNvSpPr>
          <p:nvPr/>
        </p:nvSpPr>
        <p:spPr>
          <a:xfrm>
            <a:off x="685800" y="409575"/>
            <a:ext cx="7772400" cy="896938"/>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0" cap="none" spc="0" normalizeH="0" baseline="0" noProof="0">
                <a:ln>
                  <a:noFill/>
                </a:ln>
                <a:solidFill>
                  <a:schemeClr val="tx2"/>
                </a:solidFill>
                <a:effectLst/>
                <a:uLnTx/>
                <a:uFillTx/>
                <a:latin typeface="+mj-lt"/>
                <a:ea typeface="+mj-ea"/>
                <a:cs typeface="+mj-cs"/>
              </a:rPr>
              <a:t>Topic 11: Electromagnetic induction - AHL</a:t>
            </a:r>
            <a:br>
              <a:rPr kumimoji="0" lang="en-US" altLang="en-US" sz="2800" b="1" i="0" u="none" strike="noStrike" kern="0" cap="none" spc="0" normalizeH="0" baseline="0" noProof="0">
                <a:ln>
                  <a:noFill/>
                </a:ln>
                <a:solidFill>
                  <a:schemeClr val="tx2"/>
                </a:solidFill>
                <a:effectLst/>
                <a:uLnTx/>
                <a:uFillTx/>
                <a:latin typeface="+mj-lt"/>
                <a:ea typeface="+mj-ea"/>
                <a:cs typeface="+mj-cs"/>
              </a:rPr>
            </a:br>
            <a:r>
              <a:rPr kumimoji="0" lang="en-US" altLang="en-US" sz="2800" b="0" i="0" u="none" strike="noStrike" kern="0" cap="none" spc="0" normalizeH="0" baseline="0" noProof="0">
                <a:ln>
                  <a:noFill/>
                </a:ln>
                <a:solidFill>
                  <a:schemeClr val="tx1"/>
                </a:solidFill>
                <a:effectLst/>
                <a:uLnTx/>
                <a:uFillTx/>
                <a:latin typeface="+mj-lt"/>
                <a:ea typeface="+mj-ea"/>
                <a:cs typeface="+mj-cs"/>
              </a:rPr>
              <a:t>11.3 – Capacitance</a:t>
            </a:r>
            <a:endParaRPr kumimoji="0" lang="en-US" altLang="en-US" sz="2800" b="0" i="0" u="none" strike="noStrike" kern="0" cap="none" spc="0" normalizeH="0" baseline="0" noProof="0" dirty="0">
              <a:ln>
                <a:noFill/>
              </a:ln>
              <a:solidFill>
                <a:schemeClr val="tx1"/>
              </a:solidFill>
              <a:effectLst/>
              <a:uLnTx/>
              <a:uFillTx/>
              <a:latin typeface="+mj-lt"/>
              <a:ea typeface="+mj-ea"/>
              <a:cs typeface="+mj-cs"/>
            </a:endParaRPr>
          </a:p>
        </p:txBody>
      </p:sp>
      <p:pic>
        <p:nvPicPr>
          <p:cNvPr id="10" name="Picture 4"/>
          <p:cNvPicPr>
            <a:picLocks noChangeAspect="1" noChangeArrowheads="1"/>
          </p:cNvPicPr>
          <p:nvPr/>
        </p:nvPicPr>
        <p:blipFill>
          <a:blip r:embed="rId7" cstate="print">
            <a:clrChange>
              <a:clrFrom>
                <a:srgbClr val="FF0000"/>
              </a:clrFrom>
              <a:clrTo>
                <a:srgbClr val="FF0000">
                  <a:alpha val="0"/>
                </a:srgbClr>
              </a:clrTo>
            </a:clrChange>
          </a:blip>
          <a:srcRect/>
          <a:stretch>
            <a:fillRect/>
          </a:stretch>
        </p:blipFill>
        <p:spPr bwMode="auto">
          <a:xfrm>
            <a:off x="7255239" y="4421162"/>
            <a:ext cx="1888761" cy="2436838"/>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110596">
                                            <p:txEl>
                                              <p:pRg st="0" end="0"/>
                                            </p:txEl>
                                          </p:spTgt>
                                        </p:tgtEl>
                                        <p:attrNameLst>
                                          <p:attrName>style.visibility</p:attrName>
                                        </p:attrNameLst>
                                      </p:cBhvr>
                                      <p:to>
                                        <p:strVal val="visible"/>
                                      </p:to>
                                    </p:set>
                                    <p:anim calcmode="lin" valueType="num">
                                      <p:cBhvr additive="base">
                                        <p:cTn id="14" dur="500" fill="hold"/>
                                        <p:tgtEl>
                                          <p:spTgt spid="110596">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11059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4" name="arrow.wav"/>
                                        </p:tgtEl>
                                      </p:cMediaNode>
                                    </p:audio>
                                  </p:subTnLst>
                                </p:cTn>
                              </p:par>
                            </p:childTnLst>
                          </p:cTn>
                        </p:par>
                        <p:par>
                          <p:cTn id="16" fill="hold">
                            <p:stCondLst>
                              <p:cond delay="500"/>
                            </p:stCondLst>
                            <p:childTnLst>
                              <p:par>
                                <p:cTn id="17" presetID="53" presetClass="entr" presetSubtype="0"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subTnLst>
                                    <p:audio>
                                      <p:cMediaNode>
                                        <p:cTn display="0" masterRel="sameClick">
                                          <p:stCondLst>
                                            <p:cond evt="begin" delay="0">
                                              <p:tn val="17"/>
                                            </p:cond>
                                          </p:stCondLst>
                                          <p:endCondLst>
                                            <p:cond evt="onStopAudio" delay="0">
                                              <p:tgtEl>
                                                <p:sldTgt/>
                                              </p:tgtEl>
                                            </p:cond>
                                          </p:endCondLst>
                                        </p:cTn>
                                        <p:tgtEl>
                                          <p:sndTgt r:embed="rId5" name="cashreg.wav"/>
                                        </p:tgtEl>
                                      </p:cMediaNode>
                                    </p:audio>
                                  </p:sub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110596">
                                            <p:txEl>
                                              <p:pRg st="1" end="1"/>
                                            </p:txEl>
                                          </p:spTgt>
                                        </p:tgtEl>
                                        <p:attrNameLst>
                                          <p:attrName>style.visibility</p:attrName>
                                        </p:attrNameLst>
                                      </p:cBhvr>
                                      <p:to>
                                        <p:strVal val="visible"/>
                                      </p:to>
                                    </p:set>
                                    <p:anim calcmode="lin" valueType="num">
                                      <p:cBhvr additive="base">
                                        <p:cTn id="26" dur="500" fill="hold"/>
                                        <p:tgtEl>
                                          <p:spTgt spid="110596">
                                            <p:txEl>
                                              <p:pRg st="1" end="1"/>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11059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4"/>
                                            </p:cond>
                                          </p:stCondLst>
                                          <p:endCondLst>
                                            <p:cond evt="onStopAudio" delay="0">
                                              <p:tgtEl>
                                                <p:sldTgt/>
                                              </p:tgtEl>
                                            </p:cond>
                                          </p:endCondLst>
                                        </p:cTn>
                                        <p:tgtEl>
                                          <p:sndTgt r:embed="rId4" name="arrow.wav"/>
                                        </p:tgtEl>
                                      </p:cMediaNode>
                                    </p:audio>
                                  </p:sub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110596">
                                            <p:txEl>
                                              <p:pRg st="2" end="2"/>
                                            </p:txEl>
                                          </p:spTgt>
                                        </p:tgtEl>
                                        <p:attrNameLst>
                                          <p:attrName>style.visibility</p:attrName>
                                        </p:attrNameLst>
                                      </p:cBhvr>
                                      <p:to>
                                        <p:strVal val="visible"/>
                                      </p:to>
                                    </p:set>
                                    <p:anim calcmode="lin" valueType="num">
                                      <p:cBhvr additive="base">
                                        <p:cTn id="32" dur="500" fill="hold"/>
                                        <p:tgtEl>
                                          <p:spTgt spid="110596">
                                            <p:txEl>
                                              <p:pRg st="2" end="2"/>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110596">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0"/>
                                            </p:cond>
                                          </p:stCondLst>
                                          <p:endCondLst>
                                            <p:cond evt="onStopAudio" delay="0">
                                              <p:tgtEl>
                                                <p:sldTgt/>
                                              </p:tgtEl>
                                            </p:cond>
                                          </p:endCondLst>
                                        </p:cTn>
                                        <p:tgtEl>
                                          <p:sndTgt r:embed="rId4" name="arrow.wav"/>
                                        </p:tgtEl>
                                      </p:cMediaNode>
                                    </p:audio>
                                  </p:sub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110596">
                                            <p:txEl>
                                              <p:pRg st="3" end="3"/>
                                            </p:txEl>
                                          </p:spTgt>
                                        </p:tgtEl>
                                        <p:attrNameLst>
                                          <p:attrName>style.visibility</p:attrName>
                                        </p:attrNameLst>
                                      </p:cBhvr>
                                      <p:to>
                                        <p:strVal val="visible"/>
                                      </p:to>
                                    </p:set>
                                    <p:anim calcmode="lin" valueType="num">
                                      <p:cBhvr additive="base">
                                        <p:cTn id="38" dur="500" fill="hold"/>
                                        <p:tgtEl>
                                          <p:spTgt spid="110596">
                                            <p:txEl>
                                              <p:pRg st="3" end="3"/>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110596">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6"/>
                                            </p:cond>
                                          </p:stCondLst>
                                          <p:endCondLst>
                                            <p:cond evt="onStopAudio" delay="0">
                                              <p:tgtEl>
                                                <p:sldTgt/>
                                              </p:tgtEl>
                                            </p:cond>
                                          </p:endCondLst>
                                        </p:cTn>
                                        <p:tgtEl>
                                          <p:sndTgt r:embed="rId4" name="arrow.wav"/>
                                        </p:tgtEl>
                                      </p:cMediaNode>
                                    </p:audio>
                                  </p:sub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110596">
                                            <p:txEl>
                                              <p:pRg st="4" end="4"/>
                                            </p:txEl>
                                          </p:spTgt>
                                        </p:tgtEl>
                                        <p:attrNameLst>
                                          <p:attrName>style.visibility</p:attrName>
                                        </p:attrNameLst>
                                      </p:cBhvr>
                                      <p:to>
                                        <p:strVal val="visible"/>
                                      </p:to>
                                    </p:set>
                                    <p:anim calcmode="lin" valueType="num">
                                      <p:cBhvr additive="base">
                                        <p:cTn id="44" dur="500" fill="hold"/>
                                        <p:tgtEl>
                                          <p:spTgt spid="110596">
                                            <p:txEl>
                                              <p:pRg st="4" end="4"/>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110596">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2"/>
                                            </p:cond>
                                          </p:stCondLst>
                                          <p:endCondLst>
                                            <p:cond evt="onStopAudio" delay="0">
                                              <p:tgtEl>
                                                <p:sldTgt/>
                                              </p:tgtEl>
                                            </p:cond>
                                          </p:endCondLst>
                                        </p:cTn>
                                        <p:tgtEl>
                                          <p:sndTgt r:embed="rId4" name="arrow.wav"/>
                                        </p:tgtEl>
                                      </p:cMediaNode>
                                    </p:audio>
                                  </p:subTnLst>
                                </p:cTn>
                              </p:par>
                            </p:childTnLst>
                          </p:cTn>
                        </p:par>
                      </p:childTnLst>
                    </p:cTn>
                  </p:par>
                  <p:par>
                    <p:cTn id="46" fill="hold">
                      <p:stCondLst>
                        <p:cond delay="indefinite"/>
                      </p:stCondLst>
                      <p:childTnLst>
                        <p:par>
                          <p:cTn id="47" fill="hold">
                            <p:stCondLst>
                              <p:cond delay="0"/>
                            </p:stCondLst>
                            <p:childTnLst>
                              <p:par>
                                <p:cTn id="48" presetID="2" presetClass="entr" presetSubtype="4" fill="hold" nodeType="clickEffect">
                                  <p:stCondLst>
                                    <p:cond delay="0"/>
                                  </p:stCondLst>
                                  <p:childTnLst>
                                    <p:set>
                                      <p:cBhvr>
                                        <p:cTn id="49" dur="1" fill="hold">
                                          <p:stCondLst>
                                            <p:cond delay="0"/>
                                          </p:stCondLst>
                                        </p:cTn>
                                        <p:tgtEl>
                                          <p:spTgt spid="110596">
                                            <p:txEl>
                                              <p:pRg st="5" end="5"/>
                                            </p:txEl>
                                          </p:spTgt>
                                        </p:tgtEl>
                                        <p:attrNameLst>
                                          <p:attrName>style.visibility</p:attrName>
                                        </p:attrNameLst>
                                      </p:cBhvr>
                                      <p:to>
                                        <p:strVal val="visible"/>
                                      </p:to>
                                    </p:set>
                                    <p:anim calcmode="lin" valueType="num">
                                      <p:cBhvr additive="base">
                                        <p:cTn id="50" dur="500" fill="hold"/>
                                        <p:tgtEl>
                                          <p:spTgt spid="110596">
                                            <p:txEl>
                                              <p:pRg st="5" end="5"/>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110596">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8"/>
                                            </p:cond>
                                          </p:stCondLst>
                                          <p:endCondLst>
                                            <p:cond evt="onStopAudio" delay="0">
                                              <p:tgtEl>
                                                <p:sldTgt/>
                                              </p:tgtEl>
                                            </p:cond>
                                          </p:endCondLst>
                                        </p:cTn>
                                        <p:tgtEl>
                                          <p:sndTgt r:embed="rId4" name="arrow.wav"/>
                                        </p:tgtEl>
                                      </p:cMediaNode>
                                    </p:audio>
                                  </p:subTnLst>
                                </p:cTn>
                              </p:par>
                            </p:childTnLst>
                          </p:cTn>
                        </p:par>
                      </p:childTnLst>
                    </p:cTn>
                  </p:par>
                  <p:par>
                    <p:cTn id="52" fill="hold">
                      <p:stCondLst>
                        <p:cond delay="indefinite"/>
                      </p:stCondLst>
                      <p:childTnLst>
                        <p:par>
                          <p:cTn id="53" fill="hold">
                            <p:stCondLst>
                              <p:cond delay="0"/>
                            </p:stCondLst>
                            <p:childTnLst>
                              <p:par>
                                <p:cTn id="54" presetID="2" presetClass="entr" presetSubtype="4" fill="hold" nodeType="clickEffect">
                                  <p:stCondLst>
                                    <p:cond delay="0"/>
                                  </p:stCondLst>
                                  <p:childTnLst>
                                    <p:set>
                                      <p:cBhvr>
                                        <p:cTn id="55" dur="1" fill="hold">
                                          <p:stCondLst>
                                            <p:cond delay="0"/>
                                          </p:stCondLst>
                                        </p:cTn>
                                        <p:tgtEl>
                                          <p:spTgt spid="110596">
                                            <p:txEl>
                                              <p:pRg st="6" end="6"/>
                                            </p:txEl>
                                          </p:spTgt>
                                        </p:tgtEl>
                                        <p:attrNameLst>
                                          <p:attrName>style.visibility</p:attrName>
                                        </p:attrNameLst>
                                      </p:cBhvr>
                                      <p:to>
                                        <p:strVal val="visible"/>
                                      </p:to>
                                    </p:set>
                                    <p:anim calcmode="lin" valueType="num">
                                      <p:cBhvr additive="base">
                                        <p:cTn id="56" dur="500" fill="hold"/>
                                        <p:tgtEl>
                                          <p:spTgt spid="110596">
                                            <p:txEl>
                                              <p:pRg st="6" end="6"/>
                                            </p:txEl>
                                          </p:spTgt>
                                        </p:tgtEl>
                                        <p:attrNameLst>
                                          <p:attrName>ppt_x</p:attrName>
                                        </p:attrNameLst>
                                      </p:cBhvr>
                                      <p:tavLst>
                                        <p:tav tm="0">
                                          <p:val>
                                            <p:strVal val="#ppt_x"/>
                                          </p:val>
                                        </p:tav>
                                        <p:tav tm="100000">
                                          <p:val>
                                            <p:strVal val="#ppt_x"/>
                                          </p:val>
                                        </p:tav>
                                      </p:tavLst>
                                    </p:anim>
                                    <p:anim calcmode="lin" valueType="num">
                                      <p:cBhvr additive="base">
                                        <p:cTn id="57" dur="500" fill="hold"/>
                                        <p:tgtEl>
                                          <p:spTgt spid="110596">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4"/>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18788" name="Rectangle 4"/>
              <p:cNvSpPr>
                <a:spLocks noChangeArrowheads="1"/>
              </p:cNvSpPr>
              <p:nvPr/>
            </p:nvSpPr>
            <p:spPr bwMode="auto">
              <a:xfrm>
                <a:off x="693738" y="1770063"/>
                <a:ext cx="7764462" cy="5087937"/>
              </a:xfrm>
              <a:prstGeom prst="rect">
                <a:avLst/>
              </a:prstGeom>
              <a:solidFill>
                <a:srgbClr val="FFFFCC"/>
              </a:solidFill>
              <a:ln w="9525">
                <a:noFill/>
                <a:miter lim="800000"/>
                <a:headEnd/>
                <a:tailEnd/>
              </a:ln>
            </p:spPr>
            <p:txBody>
              <a:bodyPr/>
              <a:lstStyle/>
              <a:p>
                <a:pPr>
                  <a:spcBef>
                    <a:spcPct val="20000"/>
                  </a:spcBef>
                </a:pPr>
                <a:r>
                  <a:rPr lang="en-US" dirty="0" smtClean="0">
                    <a:sym typeface="Symbol" pitchFamily="18" charset="2"/>
                  </a:rPr>
                  <a:t>EXAMPLE: Two capacitors are in the circuit                shown. </a:t>
                </a:r>
                <a:r>
                  <a:rPr lang="en-US" i="1" dirty="0">
                    <a:sym typeface="Symbol" pitchFamily="18" charset="2"/>
                  </a:rPr>
                  <a:t>C</a:t>
                </a:r>
                <a:r>
                  <a:rPr lang="en-US" baseline="-25000" dirty="0">
                    <a:sym typeface="Symbol" pitchFamily="18" charset="2"/>
                  </a:rPr>
                  <a:t>1</a:t>
                </a:r>
                <a:r>
                  <a:rPr lang="en-US" dirty="0">
                    <a:sym typeface="Symbol" pitchFamily="18" charset="2"/>
                  </a:rPr>
                  <a:t>  is fully charged at 1.50 V, and </a:t>
                </a:r>
                <a:r>
                  <a:rPr lang="en-US" i="1" dirty="0">
                    <a:sym typeface="Symbol" pitchFamily="18" charset="2"/>
                  </a:rPr>
                  <a:t>C</a:t>
                </a:r>
                <a:r>
                  <a:rPr lang="en-US" baseline="-25000" dirty="0">
                    <a:sym typeface="Symbol" pitchFamily="18" charset="2"/>
                  </a:rPr>
                  <a:t>2</a:t>
                </a:r>
                <a:r>
                  <a:rPr lang="en-US" dirty="0">
                    <a:sym typeface="Symbol" pitchFamily="18" charset="2"/>
                  </a:rPr>
                  <a:t>                      is initially uncharged.</a:t>
                </a:r>
              </a:p>
              <a:p>
                <a:pPr>
                  <a:spcBef>
                    <a:spcPct val="20000"/>
                  </a:spcBef>
                  <a:buFontTx/>
                  <a:buAutoNum type="alphaLcParenBoth"/>
                </a:pPr>
                <a:r>
                  <a:rPr lang="en-US" dirty="0">
                    <a:sym typeface="Symbol" pitchFamily="18" charset="2"/>
                  </a:rPr>
                  <a:t> What is the electrical energy stored in </a:t>
                </a:r>
                <a:r>
                  <a:rPr lang="en-US" i="1" dirty="0">
                    <a:sym typeface="Symbol" pitchFamily="18" charset="2"/>
                  </a:rPr>
                  <a:t>C</a:t>
                </a:r>
                <a:r>
                  <a:rPr lang="en-US" baseline="-25000" dirty="0">
                    <a:sym typeface="Symbol" pitchFamily="18" charset="2"/>
                  </a:rPr>
                  <a:t>1</a:t>
                </a:r>
                <a:r>
                  <a:rPr lang="en-US" dirty="0">
                    <a:sym typeface="Symbol" pitchFamily="18" charset="2"/>
                  </a:rPr>
                  <a:t>?</a:t>
                </a:r>
              </a:p>
              <a:p>
                <a:pPr>
                  <a:spcBef>
                    <a:spcPct val="20000"/>
                  </a:spcBef>
                </a:pPr>
                <a:r>
                  <a:rPr lang="en-US" dirty="0">
                    <a:sym typeface="Symbol" pitchFamily="18" charset="2"/>
                  </a:rPr>
                  <a:t>(b) What is the charge on </a:t>
                </a:r>
                <a:r>
                  <a:rPr lang="en-US" i="1" dirty="0">
                    <a:sym typeface="Symbol" pitchFamily="18" charset="2"/>
                  </a:rPr>
                  <a:t>C</a:t>
                </a:r>
                <a:r>
                  <a:rPr lang="en-US" baseline="-25000" dirty="0">
                    <a:sym typeface="Symbol" pitchFamily="18" charset="2"/>
                  </a:rPr>
                  <a:t>1</a:t>
                </a:r>
                <a:r>
                  <a:rPr lang="en-US" dirty="0">
                    <a:sym typeface="Symbol" pitchFamily="18" charset="2"/>
                  </a:rPr>
                  <a:t>’s plates?</a:t>
                </a:r>
              </a:p>
              <a:p>
                <a:pPr>
                  <a:spcBef>
                    <a:spcPct val="20000"/>
                  </a:spcBef>
                </a:pPr>
                <a:r>
                  <a:rPr lang="en-US" dirty="0">
                    <a:sym typeface="Symbol" pitchFamily="18" charset="2"/>
                  </a:rPr>
                  <a:t>SOLUTION:</a:t>
                </a:r>
                <a:endParaRPr lang="en-US" dirty="0">
                  <a:solidFill>
                    <a:srgbClr val="000000"/>
                  </a:solidFill>
                  <a:sym typeface="Symbol" pitchFamily="18" charset="2"/>
                </a:endParaRPr>
              </a:p>
              <a:p>
                <a:pPr>
                  <a:spcBef>
                    <a:spcPct val="20000"/>
                  </a:spcBef>
                </a:pPr>
                <a:r>
                  <a:rPr lang="en-US" dirty="0" smtClean="0">
                    <a:sym typeface="Symbol" pitchFamily="18" charset="2"/>
                  </a:rPr>
                  <a:t>(a) </a:t>
                </a:r>
                <a14:m>
                  <m:oMath xmlns:m="http://schemas.openxmlformats.org/officeDocument/2006/math">
                    <m:r>
                      <a:rPr lang="en-US" i="1" dirty="0" smtClean="0">
                        <a:solidFill>
                          <a:srgbClr val="000000"/>
                        </a:solidFill>
                        <a:latin typeface="Cambria Math" panose="02040503050406030204" pitchFamily="18" charset="0"/>
                      </a:rPr>
                      <m:t>𝐸</m:t>
                    </m:r>
                    <m:r>
                      <a:rPr lang="en-US" i="1" dirty="0" smtClean="0">
                        <a:solidFill>
                          <a:srgbClr val="000000"/>
                        </a:solidFill>
                        <a:latin typeface="Cambria Math" panose="02040503050406030204" pitchFamily="18" charset="0"/>
                      </a:rPr>
                      <m:t>=</m:t>
                    </m:r>
                    <m:d>
                      <m:dPr>
                        <m:ctrlPr>
                          <a:rPr lang="en-US" i="1" dirty="0" smtClean="0">
                            <a:solidFill>
                              <a:srgbClr val="000000"/>
                            </a:solidFill>
                            <a:latin typeface="Cambria Math" panose="02040503050406030204" pitchFamily="18" charset="0"/>
                          </a:rPr>
                        </m:ctrlPr>
                      </m:dPr>
                      <m:e>
                        <m:f>
                          <m:fPr>
                            <m:ctrlPr>
                              <a:rPr lang="en-US" i="1" dirty="0" smtClean="0">
                                <a:solidFill>
                                  <a:srgbClr val="000000"/>
                                </a:solidFill>
                                <a:latin typeface="Cambria Math" panose="02040503050406030204" pitchFamily="18" charset="0"/>
                              </a:rPr>
                            </m:ctrlPr>
                          </m:fPr>
                          <m:num>
                            <m:r>
                              <a:rPr lang="en-US" i="1" dirty="0" smtClean="0">
                                <a:solidFill>
                                  <a:srgbClr val="000000"/>
                                </a:solidFill>
                                <a:latin typeface="Cambria Math" panose="02040503050406030204" pitchFamily="18" charset="0"/>
                              </a:rPr>
                              <m:t>1</m:t>
                            </m:r>
                          </m:num>
                          <m:den>
                            <m:r>
                              <a:rPr lang="en-US" i="1" dirty="0" smtClean="0">
                                <a:solidFill>
                                  <a:srgbClr val="000000"/>
                                </a:solidFill>
                                <a:latin typeface="Cambria Math" panose="02040503050406030204" pitchFamily="18" charset="0"/>
                              </a:rPr>
                              <m:t>2</m:t>
                            </m:r>
                          </m:den>
                        </m:f>
                      </m:e>
                    </m:d>
                    <m:r>
                      <a:rPr lang="en-US" i="1" dirty="0" smtClean="0">
                        <a:solidFill>
                          <a:srgbClr val="000000"/>
                        </a:solidFill>
                        <a:latin typeface="Cambria Math" panose="02040503050406030204" pitchFamily="18" charset="0"/>
                      </a:rPr>
                      <m:t>𝐶𝑉</m:t>
                    </m:r>
                    <m:r>
                      <a:rPr lang="en-US" i="1" baseline="30000" dirty="0">
                        <a:solidFill>
                          <a:srgbClr val="000000"/>
                        </a:solidFill>
                        <a:latin typeface="Cambria Math" panose="02040503050406030204" pitchFamily="18" charset="0"/>
                      </a:rPr>
                      <m:t>2</m:t>
                    </m:r>
                    <m:r>
                      <a:rPr lang="en-US" i="1" dirty="0">
                        <a:solidFill>
                          <a:srgbClr val="000000"/>
                        </a:solidFill>
                        <a:latin typeface="Cambria Math" panose="02040503050406030204" pitchFamily="18" charset="0"/>
                      </a:rPr>
                      <m:t> = </m:t>
                    </m:r>
                    <m:r>
                      <a:rPr lang="en-US" i="1" dirty="0">
                        <a:latin typeface="Cambria Math" panose="02040503050406030204" pitchFamily="18" charset="0"/>
                        <a:sym typeface="Symbol" pitchFamily="18" charset="2"/>
                      </a:rPr>
                      <m:t>3.09</m:t>
                    </m:r>
                    <m:sSup>
                      <m:sSupPr>
                        <m:ctrlPr>
                          <a:rPr lang="en-US" i="1" dirty="0" smtClean="0">
                            <a:latin typeface="Cambria Math" panose="02040503050406030204" pitchFamily="18" charset="0"/>
                            <a:sym typeface="Symbol" pitchFamily="18" charset="2"/>
                          </a:rPr>
                        </m:ctrlPr>
                      </m:sSupPr>
                      <m:e>
                        <m:r>
                          <a:rPr lang="en-US" b="0" i="1" dirty="0" smtClean="0">
                            <a:latin typeface="Cambria Math" panose="02040503050406030204" pitchFamily="18" charset="0"/>
                            <a:sym typeface="Symbol" pitchFamily="18" charset="2"/>
                          </a:rPr>
                          <m:t>10</m:t>
                        </m:r>
                      </m:e>
                      <m:sup>
                        <m:r>
                          <a:rPr lang="en-US" b="0" i="1" dirty="0" smtClean="0">
                            <a:latin typeface="Cambria Math" panose="02040503050406030204" pitchFamily="18" charset="0"/>
                            <a:sym typeface="Symbol" pitchFamily="18" charset="2"/>
                          </a:rPr>
                          <m:t>−4</m:t>
                        </m:r>
                      </m:sup>
                    </m:sSup>
                    <m:r>
                      <a:rPr lang="en-US" i="1" dirty="0">
                        <a:latin typeface="Cambria Math" panose="02040503050406030204" pitchFamily="18" charset="0"/>
                        <a:sym typeface="Symbol" pitchFamily="18" charset="2"/>
                      </a:rPr>
                      <m:t> </m:t>
                    </m:r>
                  </m:oMath>
                </a14:m>
                <a:r>
                  <a:rPr lang="en-US" dirty="0">
                    <a:sym typeface="Symbol" pitchFamily="18" charset="2"/>
                  </a:rPr>
                  <a:t>J (see previous slide</a:t>
                </a:r>
                <a:r>
                  <a:rPr lang="en-US" dirty="0" smtClean="0">
                    <a:sym typeface="Symbol" pitchFamily="18" charset="2"/>
                  </a:rPr>
                  <a:t>).</a:t>
                </a:r>
              </a:p>
              <a:p>
                <a:pPr>
                  <a:spcBef>
                    <a:spcPct val="20000"/>
                  </a:spcBef>
                </a:pPr>
                <a:endParaRPr lang="en-US" dirty="0">
                  <a:sym typeface="Symbol" pitchFamily="18" charset="2"/>
                </a:endParaRPr>
              </a:p>
              <a:p>
                <a:pPr>
                  <a:spcBef>
                    <a:spcPct val="20000"/>
                  </a:spcBef>
                </a:pPr>
                <a:r>
                  <a:rPr lang="en-US" dirty="0">
                    <a:solidFill>
                      <a:srgbClr val="000000"/>
                    </a:solidFill>
                    <a:sym typeface="Symbol" pitchFamily="18" charset="2"/>
                  </a:rPr>
                  <a:t>(b) </a:t>
                </a:r>
                <a14:m>
                  <m:oMath xmlns:m="http://schemas.openxmlformats.org/officeDocument/2006/math">
                    <m:r>
                      <a:rPr lang="en-US" i="1" dirty="0" smtClean="0">
                        <a:solidFill>
                          <a:srgbClr val="000000"/>
                        </a:solidFill>
                        <a:latin typeface="Cambria Math" panose="02040503050406030204" pitchFamily="18" charset="0"/>
                        <a:sym typeface="Symbol" pitchFamily="18" charset="2"/>
                      </a:rPr>
                      <m:t>𝑞</m:t>
                    </m:r>
                    <m:r>
                      <a:rPr lang="en-US" i="1" dirty="0" smtClean="0">
                        <a:solidFill>
                          <a:srgbClr val="000000"/>
                        </a:solidFill>
                        <a:latin typeface="Cambria Math" panose="02040503050406030204" pitchFamily="18" charset="0"/>
                        <a:sym typeface="Symbol" pitchFamily="18" charset="2"/>
                      </a:rPr>
                      <m:t>=</m:t>
                    </m:r>
                    <m:r>
                      <a:rPr lang="en-US" i="1" dirty="0" smtClean="0">
                        <a:solidFill>
                          <a:srgbClr val="000000"/>
                        </a:solidFill>
                        <a:latin typeface="Cambria Math" panose="02040503050406030204" pitchFamily="18" charset="0"/>
                        <a:sym typeface="Symbol" pitchFamily="18" charset="2"/>
                      </a:rPr>
                      <m:t>𝐶𝑉</m:t>
                    </m:r>
                    <m:r>
                      <a:rPr lang="en-US" i="1" dirty="0" smtClean="0">
                        <a:solidFill>
                          <a:srgbClr val="000000"/>
                        </a:solidFill>
                        <a:latin typeface="Cambria Math" panose="02040503050406030204" pitchFamily="18" charset="0"/>
                        <a:sym typeface="Symbol" pitchFamily="18" charset="2"/>
                      </a:rPr>
                      <m:t>=(275</m:t>
                    </m:r>
                    <m:sSup>
                      <m:sSupPr>
                        <m:ctrlPr>
                          <a:rPr lang="en-US" i="1" dirty="0" smtClean="0">
                            <a:latin typeface="Cambria Math" panose="02040503050406030204" pitchFamily="18" charset="0"/>
                            <a:sym typeface="Symbol" pitchFamily="18" charset="2"/>
                          </a:rPr>
                        </m:ctrlPr>
                      </m:sSupPr>
                      <m:e>
                        <m:r>
                          <a:rPr lang="en-US" b="0" i="1" dirty="0" smtClean="0">
                            <a:latin typeface="Cambria Math" panose="02040503050406030204" pitchFamily="18" charset="0"/>
                            <a:sym typeface="Symbol" pitchFamily="18" charset="2"/>
                          </a:rPr>
                          <m:t>10</m:t>
                        </m:r>
                      </m:e>
                      <m:sup>
                        <m:r>
                          <a:rPr lang="en-US" b="0" i="1" dirty="0" smtClean="0">
                            <a:latin typeface="Cambria Math" panose="02040503050406030204" pitchFamily="18" charset="0"/>
                            <a:sym typeface="Symbol" pitchFamily="18" charset="2"/>
                          </a:rPr>
                          <m:t>−6</m:t>
                        </m:r>
                      </m:sup>
                    </m:sSup>
                    <m:r>
                      <a:rPr lang="en-US" b="0" i="1" dirty="0" smtClean="0">
                        <a:latin typeface="Cambria Math" panose="02040503050406030204" pitchFamily="18" charset="0"/>
                        <a:sym typeface="Symbol" pitchFamily="18" charset="2"/>
                      </a:rPr>
                      <m:t>)</m:t>
                    </m:r>
                    <m:r>
                      <a:rPr lang="en-US" i="1" dirty="0">
                        <a:latin typeface="Cambria Math" panose="02040503050406030204" pitchFamily="18" charset="0"/>
                        <a:sym typeface="Symbol" pitchFamily="18" charset="2"/>
                      </a:rPr>
                      <m:t>(1.50) = 4.125</m:t>
                    </m:r>
                    <m:sSup>
                      <m:sSupPr>
                        <m:ctrlPr>
                          <a:rPr lang="en-US" i="1" dirty="0" smtClean="0">
                            <a:latin typeface="Cambria Math" panose="02040503050406030204" pitchFamily="18" charset="0"/>
                            <a:sym typeface="Symbol" pitchFamily="18" charset="2"/>
                          </a:rPr>
                        </m:ctrlPr>
                      </m:sSupPr>
                      <m:e>
                        <m:r>
                          <a:rPr lang="en-US" b="0" i="1" dirty="0" smtClean="0">
                            <a:latin typeface="Cambria Math" panose="02040503050406030204" pitchFamily="18" charset="0"/>
                            <a:sym typeface="Symbol" pitchFamily="18" charset="2"/>
                          </a:rPr>
                          <m:t>10</m:t>
                        </m:r>
                      </m:e>
                      <m:sup>
                        <m:r>
                          <a:rPr lang="en-US" b="0" i="1" dirty="0" smtClean="0">
                            <a:latin typeface="Cambria Math" panose="02040503050406030204" pitchFamily="18" charset="0"/>
                            <a:sym typeface="Symbol" pitchFamily="18" charset="2"/>
                          </a:rPr>
                          <m:t>−4</m:t>
                        </m:r>
                      </m:sup>
                    </m:sSup>
                    <m:r>
                      <a:rPr lang="en-US" i="1" dirty="0">
                        <a:latin typeface="Cambria Math" panose="02040503050406030204" pitchFamily="18" charset="0"/>
                        <a:sym typeface="Symbol" pitchFamily="18" charset="2"/>
                      </a:rPr>
                      <m:t> </m:t>
                    </m:r>
                  </m:oMath>
                </a14:m>
                <a:r>
                  <a:rPr lang="en-US" dirty="0">
                    <a:sym typeface="Symbol" pitchFamily="18" charset="2"/>
                  </a:rPr>
                  <a:t>C.</a:t>
                </a:r>
              </a:p>
            </p:txBody>
          </p:sp>
        </mc:Choice>
        <mc:Fallback xmlns="">
          <p:sp>
            <p:nvSpPr>
              <p:cNvPr id="118788" name="Rectangle 4"/>
              <p:cNvSpPr>
                <a:spLocks noRot="1" noChangeAspect="1" noMove="1" noResize="1" noEditPoints="1" noAdjustHandles="1" noChangeArrowheads="1" noChangeShapeType="1" noTextEdit="1"/>
              </p:cNvSpPr>
              <p:nvPr/>
            </p:nvSpPr>
            <p:spPr bwMode="auto">
              <a:xfrm>
                <a:off x="693738" y="1770063"/>
                <a:ext cx="7764462" cy="5087937"/>
              </a:xfrm>
              <a:prstGeom prst="rect">
                <a:avLst/>
              </a:prstGeom>
              <a:blipFill>
                <a:blip r:embed="rId5"/>
                <a:stretch>
                  <a:fillRect l="-1256" t="-838"/>
                </a:stretch>
              </a:blipFill>
              <a:ln w="9525">
                <a:noFill/>
                <a:miter lim="800000"/>
                <a:headEnd/>
                <a:tailEnd/>
              </a:ln>
            </p:spPr>
            <p:txBody>
              <a:bodyPr/>
              <a:lstStyle/>
              <a:p>
                <a:r>
                  <a:rPr lang="en-US">
                    <a:noFill/>
                  </a:rPr>
                  <a:t> </a:t>
                </a:r>
              </a:p>
            </p:txBody>
          </p:sp>
        </mc:Fallback>
      </mc:AlternateContent>
      <p:sp>
        <p:nvSpPr>
          <p:cNvPr id="93187" name="Rectangle 3"/>
          <p:cNvSpPr>
            <a:spLocks noChangeArrowheads="1"/>
          </p:cNvSpPr>
          <p:nvPr/>
        </p:nvSpPr>
        <p:spPr bwMode="auto">
          <a:xfrm>
            <a:off x="685800" y="1339850"/>
            <a:ext cx="7772400" cy="441325"/>
          </a:xfrm>
          <a:prstGeom prst="rect">
            <a:avLst/>
          </a:prstGeom>
          <a:solidFill>
            <a:srgbClr val="EAEAEA"/>
          </a:solidFill>
          <a:ln w="9525">
            <a:noFill/>
            <a:miter lim="800000"/>
            <a:headEnd/>
            <a:tailEnd/>
          </a:ln>
        </p:spPr>
        <p:txBody>
          <a:bodyPr/>
          <a:lstStyle/>
          <a:p>
            <a:r>
              <a:rPr lang="en-US" altLang="en-US" i="1">
                <a:solidFill>
                  <a:schemeClr val="accent2"/>
                </a:solidFill>
              </a:rPr>
              <a:t>Solving problems involving parallel-plate capacitors</a:t>
            </a:r>
          </a:p>
        </p:txBody>
      </p:sp>
      <p:sp>
        <p:nvSpPr>
          <p:cNvPr id="13" name="Rectangle 118"/>
          <p:cNvSpPr txBox="1">
            <a:spLocks noChangeArrowheads="1"/>
          </p:cNvSpPr>
          <p:nvPr/>
        </p:nvSpPr>
        <p:spPr>
          <a:xfrm>
            <a:off x="685800" y="409575"/>
            <a:ext cx="7772400" cy="896938"/>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0" cap="none" spc="0" normalizeH="0" baseline="0" noProof="0">
                <a:ln>
                  <a:noFill/>
                </a:ln>
                <a:solidFill>
                  <a:schemeClr val="tx2"/>
                </a:solidFill>
                <a:effectLst/>
                <a:uLnTx/>
                <a:uFillTx/>
                <a:latin typeface="+mj-lt"/>
                <a:ea typeface="+mj-ea"/>
                <a:cs typeface="+mj-cs"/>
              </a:rPr>
              <a:t>Topic 11: Electromagnetic induction - AHL</a:t>
            </a:r>
            <a:br>
              <a:rPr kumimoji="0" lang="en-US" altLang="en-US" sz="2800" b="1" i="0" u="none" strike="noStrike" kern="0" cap="none" spc="0" normalizeH="0" baseline="0" noProof="0">
                <a:ln>
                  <a:noFill/>
                </a:ln>
                <a:solidFill>
                  <a:schemeClr val="tx2"/>
                </a:solidFill>
                <a:effectLst/>
                <a:uLnTx/>
                <a:uFillTx/>
                <a:latin typeface="+mj-lt"/>
                <a:ea typeface="+mj-ea"/>
                <a:cs typeface="+mj-cs"/>
              </a:rPr>
            </a:br>
            <a:r>
              <a:rPr kumimoji="0" lang="en-US" altLang="en-US" sz="2800" b="0" i="0" u="none" strike="noStrike" kern="0" cap="none" spc="0" normalizeH="0" baseline="0" noProof="0">
                <a:ln>
                  <a:noFill/>
                </a:ln>
                <a:solidFill>
                  <a:schemeClr val="tx1"/>
                </a:solidFill>
                <a:effectLst/>
                <a:uLnTx/>
                <a:uFillTx/>
                <a:latin typeface="+mj-lt"/>
                <a:ea typeface="+mj-ea"/>
                <a:cs typeface="+mj-cs"/>
              </a:rPr>
              <a:t>11.3 – Capacitance</a:t>
            </a:r>
            <a:endParaRPr kumimoji="0" lang="en-US" altLang="en-US" sz="2800" b="0" i="0" u="none" strike="noStrike" kern="0" cap="none" spc="0" normalizeH="0" baseline="0" noProof="0" dirty="0">
              <a:ln>
                <a:noFill/>
              </a:ln>
              <a:solidFill>
                <a:schemeClr val="tx1"/>
              </a:solidFill>
              <a:effectLst/>
              <a:uLnTx/>
              <a:uFillTx/>
              <a:latin typeface="+mj-lt"/>
              <a:ea typeface="+mj-ea"/>
              <a:cs typeface="+mj-cs"/>
            </a:endParaRPr>
          </a:p>
        </p:txBody>
      </p:sp>
      <p:pic>
        <p:nvPicPr>
          <p:cNvPr id="4098" name="Picture 2"/>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6982059" y="1735971"/>
            <a:ext cx="1895475" cy="2066925"/>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3187">
                                            <p:txEl>
                                              <p:pRg st="0" end="0"/>
                                            </p:txEl>
                                          </p:spTgt>
                                        </p:tgtEl>
                                        <p:attrNameLst>
                                          <p:attrName>style.visibility</p:attrName>
                                        </p:attrNameLst>
                                      </p:cBhvr>
                                      <p:to>
                                        <p:strVal val="visible"/>
                                      </p:to>
                                    </p:set>
                                    <p:anim calcmode="lin" valueType="num">
                                      <p:cBhvr additive="base">
                                        <p:cTn id="7" dur="500" fill="hold"/>
                                        <p:tgtEl>
                                          <p:spTgt spid="931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318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8788">
                                            <p:txEl>
                                              <p:pRg st="0" end="0"/>
                                            </p:txEl>
                                          </p:spTgt>
                                        </p:tgtEl>
                                        <p:attrNameLst>
                                          <p:attrName>style.visibility</p:attrName>
                                        </p:attrNameLst>
                                      </p:cBhvr>
                                      <p:to>
                                        <p:strVal val="visible"/>
                                      </p:to>
                                    </p:set>
                                    <p:anim calcmode="lin" valueType="num">
                                      <p:cBhvr additive="base">
                                        <p:cTn id="13" dur="500" fill="hold"/>
                                        <p:tgtEl>
                                          <p:spTgt spid="11878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878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par>
                                <p:cTn id="15" presetID="10" presetClass="entr" presetSubtype="0" fill="hold" nodeType="withEffect">
                                  <p:stCondLst>
                                    <p:cond delay="0"/>
                                  </p:stCondLst>
                                  <p:childTnLst>
                                    <p:set>
                                      <p:cBhvr>
                                        <p:cTn id="16" dur="1" fill="hold">
                                          <p:stCondLst>
                                            <p:cond delay="0"/>
                                          </p:stCondLst>
                                        </p:cTn>
                                        <p:tgtEl>
                                          <p:spTgt spid="4098"/>
                                        </p:tgtEl>
                                        <p:attrNameLst>
                                          <p:attrName>style.visibility</p:attrName>
                                        </p:attrNameLst>
                                      </p:cBhvr>
                                      <p:to>
                                        <p:strVal val="visible"/>
                                      </p:to>
                                    </p:set>
                                    <p:animEffect transition="in" filter="fade">
                                      <p:cBhvr>
                                        <p:cTn id="17" dur="2000"/>
                                        <p:tgtEl>
                                          <p:spTgt spid="4098"/>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118788">
                                            <p:txEl>
                                              <p:pRg st="1" end="1"/>
                                            </p:txEl>
                                          </p:spTgt>
                                        </p:tgtEl>
                                        <p:attrNameLst>
                                          <p:attrName>style.visibility</p:attrName>
                                        </p:attrNameLst>
                                      </p:cBhvr>
                                      <p:to>
                                        <p:strVal val="visible"/>
                                      </p:to>
                                    </p:set>
                                    <p:anim calcmode="lin" valueType="num">
                                      <p:cBhvr additive="base">
                                        <p:cTn id="22" dur="500" fill="hold"/>
                                        <p:tgtEl>
                                          <p:spTgt spid="118788">
                                            <p:txEl>
                                              <p:pRg st="1" end="1"/>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11878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0"/>
                                            </p:cond>
                                          </p:stCondLst>
                                          <p:endCondLst>
                                            <p:cond evt="onStopAudio" delay="0">
                                              <p:tgtEl>
                                                <p:sldTgt/>
                                              </p:tgtEl>
                                            </p:cond>
                                          </p:endCondLst>
                                        </p:cTn>
                                        <p:tgtEl>
                                          <p:sndTgt r:embed="rId4" name="arrow.wav"/>
                                        </p:tgtEl>
                                      </p:cMediaNode>
                                    </p:audio>
                                  </p:sub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118788">
                                            <p:txEl>
                                              <p:pRg st="2" end="2"/>
                                            </p:txEl>
                                          </p:spTgt>
                                        </p:tgtEl>
                                        <p:attrNameLst>
                                          <p:attrName>style.visibility</p:attrName>
                                        </p:attrNameLst>
                                      </p:cBhvr>
                                      <p:to>
                                        <p:strVal val="visible"/>
                                      </p:to>
                                    </p:set>
                                    <p:anim calcmode="lin" valueType="num">
                                      <p:cBhvr additive="base">
                                        <p:cTn id="28" dur="500" fill="hold"/>
                                        <p:tgtEl>
                                          <p:spTgt spid="118788">
                                            <p:txEl>
                                              <p:pRg st="2" end="2"/>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118788">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6"/>
                                            </p:cond>
                                          </p:stCondLst>
                                          <p:endCondLst>
                                            <p:cond evt="onStopAudio" delay="0">
                                              <p:tgtEl>
                                                <p:sldTgt/>
                                              </p:tgtEl>
                                            </p:cond>
                                          </p:endCondLst>
                                        </p:cTn>
                                        <p:tgtEl>
                                          <p:sndTgt r:embed="rId4" name="arrow.wav"/>
                                        </p:tgtEl>
                                      </p:cMediaNode>
                                    </p:audio>
                                  </p:sub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118788">
                                            <p:txEl>
                                              <p:pRg st="3" end="3"/>
                                            </p:txEl>
                                          </p:spTgt>
                                        </p:tgtEl>
                                        <p:attrNameLst>
                                          <p:attrName>style.visibility</p:attrName>
                                        </p:attrNameLst>
                                      </p:cBhvr>
                                      <p:to>
                                        <p:strVal val="visible"/>
                                      </p:to>
                                    </p:set>
                                    <p:anim calcmode="lin" valueType="num">
                                      <p:cBhvr additive="base">
                                        <p:cTn id="34" dur="500" fill="hold"/>
                                        <p:tgtEl>
                                          <p:spTgt spid="118788">
                                            <p:txEl>
                                              <p:pRg st="3" end="3"/>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118788">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2"/>
                                            </p:cond>
                                          </p:stCondLst>
                                          <p:endCondLst>
                                            <p:cond evt="onStopAudio" delay="0">
                                              <p:tgtEl>
                                                <p:sldTgt/>
                                              </p:tgtEl>
                                            </p:cond>
                                          </p:endCondLst>
                                        </p:cTn>
                                        <p:tgtEl>
                                          <p:sndTgt r:embed="rId4" name="arrow.wav"/>
                                        </p:tgtEl>
                                      </p:cMediaNode>
                                    </p:audio>
                                  </p:sub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118788">
                                            <p:txEl>
                                              <p:pRg st="4" end="4"/>
                                            </p:txEl>
                                          </p:spTgt>
                                        </p:tgtEl>
                                        <p:attrNameLst>
                                          <p:attrName>style.visibility</p:attrName>
                                        </p:attrNameLst>
                                      </p:cBhvr>
                                      <p:to>
                                        <p:strVal val="visible"/>
                                      </p:to>
                                    </p:set>
                                    <p:anim calcmode="lin" valueType="num">
                                      <p:cBhvr additive="base">
                                        <p:cTn id="40" dur="500" fill="hold"/>
                                        <p:tgtEl>
                                          <p:spTgt spid="118788">
                                            <p:txEl>
                                              <p:pRg st="4" end="4"/>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18788">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8"/>
                                            </p:cond>
                                          </p:stCondLst>
                                          <p:endCondLst>
                                            <p:cond evt="onStopAudio" delay="0">
                                              <p:tgtEl>
                                                <p:sldTgt/>
                                              </p:tgtEl>
                                            </p:cond>
                                          </p:endCondLst>
                                        </p:cTn>
                                        <p:tgtEl>
                                          <p:sndTgt r:embed="rId4" name="arrow.wav"/>
                                        </p:tgtEl>
                                      </p:cMediaNode>
                                    </p:audio>
                                  </p:subTnLst>
                                </p:cTn>
                              </p:par>
                            </p:childTnLst>
                          </p:cTn>
                        </p:par>
                      </p:childTnLst>
                    </p:cTn>
                  </p:par>
                  <p:par>
                    <p:cTn id="42" fill="hold">
                      <p:stCondLst>
                        <p:cond delay="indefinite"/>
                      </p:stCondLst>
                      <p:childTnLst>
                        <p:par>
                          <p:cTn id="43" fill="hold">
                            <p:stCondLst>
                              <p:cond delay="0"/>
                            </p:stCondLst>
                            <p:childTnLst>
                              <p:par>
                                <p:cTn id="44" presetID="2" presetClass="entr" presetSubtype="4" fill="hold" nodeType="clickEffect">
                                  <p:stCondLst>
                                    <p:cond delay="0"/>
                                  </p:stCondLst>
                                  <p:childTnLst>
                                    <p:set>
                                      <p:cBhvr>
                                        <p:cTn id="45" dur="1" fill="hold">
                                          <p:stCondLst>
                                            <p:cond delay="0"/>
                                          </p:stCondLst>
                                        </p:cTn>
                                        <p:tgtEl>
                                          <p:spTgt spid="118788">
                                            <p:txEl>
                                              <p:pRg st="6" end="6"/>
                                            </p:txEl>
                                          </p:spTgt>
                                        </p:tgtEl>
                                        <p:attrNameLst>
                                          <p:attrName>style.visibility</p:attrName>
                                        </p:attrNameLst>
                                      </p:cBhvr>
                                      <p:to>
                                        <p:strVal val="visible"/>
                                      </p:to>
                                    </p:set>
                                    <p:anim calcmode="lin" valueType="num">
                                      <p:cBhvr additive="base">
                                        <p:cTn id="46" dur="500" fill="hold"/>
                                        <p:tgtEl>
                                          <p:spTgt spid="118788">
                                            <p:txEl>
                                              <p:pRg st="6" end="6"/>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118788">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4"/>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18788" name="Rectangle 4"/>
              <p:cNvSpPr>
                <a:spLocks noChangeArrowheads="1"/>
              </p:cNvSpPr>
              <p:nvPr/>
            </p:nvSpPr>
            <p:spPr bwMode="auto">
              <a:xfrm>
                <a:off x="693738" y="1770063"/>
                <a:ext cx="7764462" cy="5087937"/>
              </a:xfrm>
              <a:prstGeom prst="rect">
                <a:avLst/>
              </a:prstGeom>
              <a:solidFill>
                <a:srgbClr val="FFFFCC"/>
              </a:solidFill>
              <a:ln w="9525">
                <a:noFill/>
                <a:miter lim="800000"/>
                <a:headEnd/>
                <a:tailEnd/>
              </a:ln>
            </p:spPr>
            <p:txBody>
              <a:bodyPr/>
              <a:lstStyle/>
              <a:p>
                <a:pPr>
                  <a:spcBef>
                    <a:spcPct val="15000"/>
                  </a:spcBef>
                </a:pPr>
                <a:r>
                  <a:rPr lang="en-US" dirty="0" smtClean="0">
                    <a:sym typeface="Symbol" pitchFamily="18" charset="2"/>
                  </a:rPr>
                  <a:t>EXAMPLE: Continued…</a:t>
                </a:r>
                <a:endParaRPr lang="en-US" dirty="0">
                  <a:sym typeface="Symbol" pitchFamily="18" charset="2"/>
                </a:endParaRPr>
              </a:p>
              <a:p>
                <a:pPr>
                  <a:spcBef>
                    <a:spcPct val="15000"/>
                  </a:spcBef>
                </a:pPr>
                <a:r>
                  <a:rPr lang="en-US" dirty="0">
                    <a:sym typeface="Symbol" pitchFamily="18" charset="2"/>
                  </a:rPr>
                  <a:t>(c) When the switch is closed, what will the                   charge on </a:t>
                </a:r>
                <a:r>
                  <a:rPr lang="en-US" i="1" dirty="0">
                    <a:sym typeface="Symbol" pitchFamily="18" charset="2"/>
                  </a:rPr>
                  <a:t>C</a:t>
                </a:r>
                <a:r>
                  <a:rPr lang="en-US" baseline="-25000" dirty="0">
                    <a:sym typeface="Symbol" pitchFamily="18" charset="2"/>
                  </a:rPr>
                  <a:t>1</a:t>
                </a:r>
                <a:r>
                  <a:rPr lang="en-US" dirty="0">
                    <a:sym typeface="Symbol" pitchFamily="18" charset="2"/>
                  </a:rPr>
                  <a:t> be?  What charge will </a:t>
                </a:r>
                <a:r>
                  <a:rPr lang="en-US" i="1" dirty="0">
                    <a:sym typeface="Symbol" pitchFamily="18" charset="2"/>
                  </a:rPr>
                  <a:t>C</a:t>
                </a:r>
                <a:r>
                  <a:rPr lang="en-US" baseline="-25000" dirty="0">
                    <a:sym typeface="Symbol" pitchFamily="18" charset="2"/>
                  </a:rPr>
                  <a:t>2</a:t>
                </a:r>
                <a:r>
                  <a:rPr lang="en-US" dirty="0">
                    <a:sym typeface="Symbol" pitchFamily="18" charset="2"/>
                  </a:rPr>
                  <a:t> have?</a:t>
                </a:r>
              </a:p>
              <a:p>
                <a:pPr>
                  <a:spcBef>
                    <a:spcPct val="15000"/>
                  </a:spcBef>
                </a:pPr>
                <a:r>
                  <a:rPr lang="en-US" dirty="0">
                    <a:sym typeface="Symbol" pitchFamily="18" charset="2"/>
                  </a:rPr>
                  <a:t>SOLUTION: The capacitors are in parallel. Thus</a:t>
                </a:r>
                <a:endParaRPr lang="en-US" dirty="0">
                  <a:solidFill>
                    <a:srgbClr val="000000"/>
                  </a:solidFill>
                  <a:sym typeface="Symbol" pitchFamily="18" charset="2"/>
                </a:endParaRPr>
              </a:p>
              <a:p>
                <a:pPr algn="ctr">
                  <a:spcBef>
                    <a:spcPct val="15000"/>
                  </a:spcBef>
                </a:pPr>
                <a14:m>
                  <m:oMath xmlns:m="http://schemas.openxmlformats.org/officeDocument/2006/math">
                    <m:r>
                      <a:rPr lang="en-US" i="1" dirty="0" smtClean="0">
                        <a:latin typeface="Cambria Math" panose="02040503050406030204" pitchFamily="18" charset="0"/>
                        <a:sym typeface="Symbol" pitchFamily="18" charset="2"/>
                      </a:rPr>
                      <m:t>𝑉</m:t>
                    </m:r>
                    <m:r>
                      <a:rPr lang="en-US" i="1" baseline="-25000" dirty="0">
                        <a:latin typeface="Cambria Math" panose="02040503050406030204" pitchFamily="18" charset="0"/>
                        <a:sym typeface="Symbol" pitchFamily="18" charset="2"/>
                      </a:rPr>
                      <m:t>1</m:t>
                    </m:r>
                    <m:r>
                      <a:rPr lang="en-US" i="1" dirty="0">
                        <a:latin typeface="Cambria Math" panose="02040503050406030204" pitchFamily="18" charset="0"/>
                        <a:sym typeface="Symbol" pitchFamily="18" charset="2"/>
                      </a:rPr>
                      <m:t>=</m:t>
                    </m:r>
                    <m:r>
                      <a:rPr lang="en-US" i="1" dirty="0">
                        <a:latin typeface="Cambria Math" panose="02040503050406030204" pitchFamily="18" charset="0"/>
                        <a:sym typeface="Symbol" pitchFamily="18" charset="2"/>
                      </a:rPr>
                      <m:t>𝑉</m:t>
                    </m:r>
                    <m:r>
                      <a:rPr lang="en-US" i="1" baseline="-25000" dirty="0">
                        <a:latin typeface="Cambria Math" panose="02040503050406030204" pitchFamily="18" charset="0"/>
                        <a:sym typeface="Symbol" pitchFamily="18" charset="2"/>
                      </a:rPr>
                      <m:t>2</m:t>
                    </m:r>
                    <m:r>
                      <a:rPr lang="en-US" i="1" dirty="0">
                        <a:latin typeface="Cambria Math" panose="02040503050406030204" pitchFamily="18" charset="0"/>
                        <a:sym typeface="Symbol" pitchFamily="18" charset="2"/>
                      </a:rPr>
                      <m:t> </m:t>
                    </m:r>
                    <m:f>
                      <m:fPr>
                        <m:ctrlPr>
                          <a:rPr lang="en-US" i="1" dirty="0">
                            <a:latin typeface="Cambria Math" panose="02040503050406030204" pitchFamily="18" charset="0"/>
                            <a:sym typeface="Symbol" pitchFamily="18" charset="2"/>
                          </a:rPr>
                        </m:ctrlPr>
                      </m:fPr>
                      <m:num>
                        <m:r>
                          <a:rPr lang="en-US" i="1" dirty="0">
                            <a:latin typeface="Cambria Math" panose="02040503050406030204" pitchFamily="18" charset="0"/>
                            <a:sym typeface="Symbol" pitchFamily="18" charset="2"/>
                          </a:rPr>
                          <m:t>𝑞</m:t>
                        </m:r>
                        <m:r>
                          <a:rPr lang="en-US" i="1" baseline="-25000" dirty="0">
                            <a:latin typeface="Cambria Math" panose="02040503050406030204" pitchFamily="18" charset="0"/>
                            <a:sym typeface="Symbol" pitchFamily="18" charset="2"/>
                          </a:rPr>
                          <m:t>1</m:t>
                        </m:r>
                      </m:num>
                      <m:den>
                        <m:r>
                          <a:rPr lang="en-US" i="1" dirty="0">
                            <a:latin typeface="Cambria Math" panose="02040503050406030204" pitchFamily="18" charset="0"/>
                            <a:sym typeface="Symbol" pitchFamily="18" charset="2"/>
                          </a:rPr>
                          <m:t>𝐶</m:t>
                        </m:r>
                        <m:r>
                          <a:rPr lang="en-US" i="1" baseline="-25000" dirty="0">
                            <a:latin typeface="Cambria Math" panose="02040503050406030204" pitchFamily="18" charset="0"/>
                            <a:sym typeface="Symbol" pitchFamily="18" charset="2"/>
                          </a:rPr>
                          <m:t>1</m:t>
                        </m:r>
                      </m:den>
                    </m:f>
                    <m:r>
                      <a:rPr lang="en-US" i="1" dirty="0">
                        <a:latin typeface="Cambria Math" panose="02040503050406030204" pitchFamily="18" charset="0"/>
                        <a:sym typeface="Symbol" pitchFamily="18" charset="2"/>
                      </a:rPr>
                      <m:t> =</m:t>
                    </m:r>
                    <m:f>
                      <m:fPr>
                        <m:ctrlPr>
                          <a:rPr lang="en-US" i="1" dirty="0">
                            <a:latin typeface="Cambria Math" panose="02040503050406030204" pitchFamily="18" charset="0"/>
                            <a:sym typeface="Symbol" pitchFamily="18" charset="2"/>
                          </a:rPr>
                        </m:ctrlPr>
                      </m:fPr>
                      <m:num>
                        <m:r>
                          <a:rPr lang="en-US" i="1" dirty="0">
                            <a:latin typeface="Cambria Math" panose="02040503050406030204" pitchFamily="18" charset="0"/>
                            <a:sym typeface="Symbol" pitchFamily="18" charset="2"/>
                          </a:rPr>
                          <m:t>𝑞</m:t>
                        </m:r>
                        <m:r>
                          <a:rPr lang="en-US" i="1" baseline="-25000" dirty="0">
                            <a:latin typeface="Cambria Math" panose="02040503050406030204" pitchFamily="18" charset="0"/>
                            <a:sym typeface="Symbol" pitchFamily="18" charset="2"/>
                          </a:rPr>
                          <m:t>2</m:t>
                        </m:r>
                      </m:num>
                      <m:den>
                        <m:r>
                          <a:rPr lang="en-US" i="1" dirty="0">
                            <a:latin typeface="Cambria Math" panose="02040503050406030204" pitchFamily="18" charset="0"/>
                            <a:sym typeface="Symbol" pitchFamily="18" charset="2"/>
                          </a:rPr>
                          <m:t>𝐶</m:t>
                        </m:r>
                        <m:r>
                          <a:rPr lang="en-US" i="1" baseline="-25000" dirty="0">
                            <a:latin typeface="Cambria Math" panose="02040503050406030204" pitchFamily="18" charset="0"/>
                            <a:sym typeface="Symbol" pitchFamily="18" charset="2"/>
                          </a:rPr>
                          <m:t>2</m:t>
                        </m:r>
                      </m:den>
                    </m:f>
                  </m:oMath>
                </a14:m>
                <a:r>
                  <a:rPr lang="en-US" dirty="0">
                    <a:sym typeface="Symbol" pitchFamily="18" charset="2"/>
                  </a:rPr>
                  <a:t>.</a:t>
                </a:r>
              </a:p>
              <a:p>
                <a:pPr>
                  <a:spcBef>
                    <a:spcPct val="15000"/>
                  </a:spcBef>
                </a:pPr>
                <a:r>
                  <a:rPr lang="en-US" dirty="0">
                    <a:sym typeface="Symbol" pitchFamily="18" charset="2"/>
                  </a:rPr>
                  <a:t>Thus </a:t>
                </a:r>
                <a14:m>
                  <m:oMath xmlns:m="http://schemas.openxmlformats.org/officeDocument/2006/math">
                    <m:r>
                      <a:rPr lang="en-US" i="1" dirty="0" smtClean="0">
                        <a:latin typeface="Cambria Math" panose="02040503050406030204" pitchFamily="18" charset="0"/>
                        <a:sym typeface="Symbol" pitchFamily="18" charset="2"/>
                      </a:rPr>
                      <m:t>𝑞</m:t>
                    </m:r>
                    <m:r>
                      <a:rPr lang="en-US" i="1" baseline="-25000" dirty="0">
                        <a:latin typeface="Cambria Math" panose="02040503050406030204" pitchFamily="18" charset="0"/>
                        <a:sym typeface="Symbol" pitchFamily="18" charset="2"/>
                      </a:rPr>
                      <m:t>2</m:t>
                    </m:r>
                    <m:r>
                      <a:rPr lang="en-US" i="1" dirty="0">
                        <a:latin typeface="Cambria Math" panose="02040503050406030204" pitchFamily="18" charset="0"/>
                        <a:sym typeface="Symbol" pitchFamily="18" charset="2"/>
                      </a:rPr>
                      <m:t>=</m:t>
                    </m:r>
                    <m:d>
                      <m:dPr>
                        <m:ctrlPr>
                          <a:rPr lang="en-US" i="1" dirty="0">
                            <a:latin typeface="Cambria Math" panose="02040503050406030204" pitchFamily="18" charset="0"/>
                            <a:sym typeface="Symbol" pitchFamily="18" charset="2"/>
                          </a:rPr>
                        </m:ctrlPr>
                      </m:dPr>
                      <m:e>
                        <m:f>
                          <m:fPr>
                            <m:ctrlPr>
                              <a:rPr lang="en-US" i="1" dirty="0">
                                <a:latin typeface="Cambria Math" panose="02040503050406030204" pitchFamily="18" charset="0"/>
                                <a:sym typeface="Symbol" pitchFamily="18" charset="2"/>
                              </a:rPr>
                            </m:ctrlPr>
                          </m:fPr>
                          <m:num>
                            <m:r>
                              <a:rPr lang="en-US" i="1" dirty="0">
                                <a:latin typeface="Cambria Math" panose="02040503050406030204" pitchFamily="18" charset="0"/>
                                <a:sym typeface="Symbol" pitchFamily="18" charset="2"/>
                              </a:rPr>
                              <m:t>𝐶</m:t>
                            </m:r>
                            <m:r>
                              <a:rPr lang="en-US" i="1" baseline="-25000" dirty="0">
                                <a:latin typeface="Cambria Math" panose="02040503050406030204" pitchFamily="18" charset="0"/>
                                <a:sym typeface="Symbol" pitchFamily="18" charset="2"/>
                              </a:rPr>
                              <m:t>2</m:t>
                            </m:r>
                          </m:num>
                          <m:den>
                            <m:r>
                              <a:rPr lang="en-US" i="1" dirty="0">
                                <a:latin typeface="Cambria Math" panose="02040503050406030204" pitchFamily="18" charset="0"/>
                                <a:sym typeface="Symbol" pitchFamily="18" charset="2"/>
                              </a:rPr>
                              <m:t>𝐶</m:t>
                            </m:r>
                            <m:r>
                              <a:rPr lang="en-US" i="1" baseline="-25000" dirty="0">
                                <a:latin typeface="Cambria Math" panose="02040503050406030204" pitchFamily="18" charset="0"/>
                                <a:sym typeface="Symbol" pitchFamily="18" charset="2"/>
                              </a:rPr>
                              <m:t>1</m:t>
                            </m:r>
                          </m:den>
                        </m:f>
                      </m:e>
                    </m:d>
                    <m:r>
                      <a:rPr lang="en-US" i="1" dirty="0">
                        <a:latin typeface="Cambria Math" panose="02040503050406030204" pitchFamily="18" charset="0"/>
                        <a:sym typeface="Symbol" pitchFamily="18" charset="2"/>
                      </a:rPr>
                      <m:t>𝑞</m:t>
                    </m:r>
                    <m:r>
                      <a:rPr lang="en-US" i="1" baseline="-25000" dirty="0">
                        <a:latin typeface="Cambria Math" panose="02040503050406030204" pitchFamily="18" charset="0"/>
                        <a:sym typeface="Symbol" pitchFamily="18" charset="2"/>
                      </a:rPr>
                      <m:t>1</m:t>
                    </m:r>
                  </m:oMath>
                </a14:m>
                <a:r>
                  <a:rPr lang="en-US" dirty="0">
                    <a:sym typeface="Symbol" pitchFamily="18" charset="2"/>
                  </a:rPr>
                  <a:t>.</a:t>
                </a:r>
              </a:p>
              <a:p>
                <a:pPr>
                  <a:spcBef>
                    <a:spcPct val="15000"/>
                  </a:spcBef>
                </a:pPr>
                <a:r>
                  <a:rPr lang="en-US" dirty="0">
                    <a:sym typeface="Symbol" pitchFamily="18" charset="2"/>
                  </a:rPr>
                  <a:t>From conservation of charge, </a:t>
                </a:r>
                <a14:m>
                  <m:oMath xmlns:m="http://schemas.openxmlformats.org/officeDocument/2006/math">
                    <m:r>
                      <a:rPr lang="en-US" i="1" dirty="0" smtClean="0">
                        <a:latin typeface="Cambria Math" panose="02040503050406030204" pitchFamily="18" charset="0"/>
                        <a:sym typeface="Symbol" pitchFamily="18" charset="2"/>
                      </a:rPr>
                      <m:t>𝑞</m:t>
                    </m:r>
                    <m:r>
                      <a:rPr lang="en-US" i="1" baseline="-25000" dirty="0">
                        <a:latin typeface="Cambria Math" panose="02040503050406030204" pitchFamily="18" charset="0"/>
                        <a:sym typeface="Symbol" pitchFamily="18" charset="2"/>
                      </a:rPr>
                      <m:t>1</m:t>
                    </m:r>
                    <m:r>
                      <a:rPr lang="en-US" i="1" dirty="0">
                        <a:latin typeface="Cambria Math" panose="02040503050406030204" pitchFamily="18" charset="0"/>
                        <a:sym typeface="Symbol" pitchFamily="18" charset="2"/>
                      </a:rPr>
                      <m:t>+</m:t>
                    </m:r>
                    <m:r>
                      <a:rPr lang="en-US" i="1" dirty="0">
                        <a:latin typeface="Cambria Math" panose="02040503050406030204" pitchFamily="18" charset="0"/>
                        <a:sym typeface="Symbol" pitchFamily="18" charset="2"/>
                      </a:rPr>
                      <m:t>𝑞</m:t>
                    </m:r>
                    <m:r>
                      <a:rPr lang="en-US" i="1" baseline="-25000" dirty="0">
                        <a:latin typeface="Cambria Math" panose="02040503050406030204" pitchFamily="18" charset="0"/>
                        <a:sym typeface="Symbol" pitchFamily="18" charset="2"/>
                      </a:rPr>
                      <m:t>2</m:t>
                    </m:r>
                    <m:r>
                      <a:rPr lang="en-US" i="1" dirty="0">
                        <a:latin typeface="Cambria Math" panose="02040503050406030204" pitchFamily="18" charset="0"/>
                        <a:sym typeface="Symbol" pitchFamily="18" charset="2"/>
                      </a:rPr>
                      <m:t>=4.125</m:t>
                    </m:r>
                    <m:sSup>
                      <m:sSupPr>
                        <m:ctrlPr>
                          <a:rPr lang="en-US" i="1" dirty="0" smtClean="0">
                            <a:latin typeface="Cambria Math" panose="02040503050406030204" pitchFamily="18" charset="0"/>
                            <a:sym typeface="Symbol" pitchFamily="18" charset="2"/>
                          </a:rPr>
                        </m:ctrlPr>
                      </m:sSupPr>
                      <m:e>
                        <m:r>
                          <a:rPr lang="en-US" b="0" i="1" dirty="0" smtClean="0">
                            <a:latin typeface="Cambria Math" panose="02040503050406030204" pitchFamily="18" charset="0"/>
                            <a:sym typeface="Symbol" pitchFamily="18" charset="2"/>
                          </a:rPr>
                          <m:t>10</m:t>
                        </m:r>
                      </m:e>
                      <m:sup>
                        <m:r>
                          <a:rPr lang="en-US" b="0" i="1" dirty="0" smtClean="0">
                            <a:latin typeface="Cambria Math" panose="02040503050406030204" pitchFamily="18" charset="0"/>
                            <a:sym typeface="Symbol" pitchFamily="18" charset="2"/>
                          </a:rPr>
                          <m:t>−4</m:t>
                        </m:r>
                      </m:sup>
                    </m:sSup>
                  </m:oMath>
                </a14:m>
                <a:r>
                  <a:rPr lang="en-US" dirty="0">
                    <a:sym typeface="Symbol" pitchFamily="18" charset="2"/>
                  </a:rPr>
                  <a:t> C.</a:t>
                </a:r>
              </a:p>
              <a:p>
                <a:pPr>
                  <a:spcBef>
                    <a:spcPct val="15000"/>
                  </a:spcBef>
                </a:pPr>
                <a14:m>
                  <m:oMathPara xmlns:m="http://schemas.openxmlformats.org/officeDocument/2006/math">
                    <m:oMathParaPr>
                      <m:jc m:val="left"/>
                    </m:oMathParaPr>
                    <m:oMath xmlns:m="http://schemas.openxmlformats.org/officeDocument/2006/math">
                      <m:r>
                        <a:rPr lang="en-US" sz="2000" i="1" dirty="0" smtClean="0">
                          <a:latin typeface="Cambria Math" panose="02040503050406030204" pitchFamily="18" charset="0"/>
                          <a:sym typeface="Symbol" pitchFamily="18" charset="2"/>
                        </a:rPr>
                        <m:t>4.125</m:t>
                      </m:r>
                      <m:sSup>
                        <m:sSupPr>
                          <m:ctrlPr>
                            <a:rPr lang="en-US" sz="2000" i="1" dirty="0">
                              <a:latin typeface="Cambria Math" panose="02040503050406030204" pitchFamily="18" charset="0"/>
                              <a:sym typeface="Symbol" pitchFamily="18" charset="2"/>
                            </a:rPr>
                          </m:ctrlPr>
                        </m:sSupPr>
                        <m:e>
                          <m:r>
                            <a:rPr lang="en-US" sz="2000" i="1" dirty="0">
                              <a:latin typeface="Cambria Math" panose="02040503050406030204" pitchFamily="18" charset="0"/>
                              <a:sym typeface="Symbol" pitchFamily="18" charset="2"/>
                            </a:rPr>
                            <m:t>10</m:t>
                          </m:r>
                        </m:e>
                        <m:sup>
                          <m:r>
                            <a:rPr lang="en-US" sz="2000" i="1" dirty="0">
                              <a:latin typeface="Cambria Math" panose="02040503050406030204" pitchFamily="18" charset="0"/>
                              <a:sym typeface="Symbol" pitchFamily="18" charset="2"/>
                            </a:rPr>
                            <m:t>−4</m:t>
                          </m:r>
                        </m:sup>
                      </m:sSup>
                      <m:r>
                        <a:rPr lang="en-US" sz="2000" i="1" dirty="0">
                          <a:latin typeface="Cambria Math" panose="02040503050406030204" pitchFamily="18" charset="0"/>
                          <a:sym typeface="Symbol" pitchFamily="18" charset="2"/>
                        </a:rPr>
                        <m:t>=</m:t>
                      </m:r>
                      <m:r>
                        <a:rPr lang="en-US" sz="2000" i="1" dirty="0">
                          <a:latin typeface="Cambria Math" panose="02040503050406030204" pitchFamily="18" charset="0"/>
                          <a:sym typeface="Symbol" pitchFamily="18" charset="2"/>
                        </a:rPr>
                        <m:t>𝑞</m:t>
                      </m:r>
                      <m:r>
                        <a:rPr lang="en-US" sz="2000" i="1" baseline="-25000" dirty="0" smtClean="0">
                          <a:latin typeface="Cambria Math" panose="02040503050406030204" pitchFamily="18" charset="0"/>
                          <a:sym typeface="Symbol" pitchFamily="18" charset="2"/>
                        </a:rPr>
                        <m:t>1</m:t>
                      </m:r>
                      <m:r>
                        <a:rPr lang="en-US" sz="2000" i="1" dirty="0">
                          <a:latin typeface="Cambria Math" panose="02040503050406030204" pitchFamily="18" charset="0"/>
                          <a:sym typeface="Symbol" pitchFamily="18" charset="2"/>
                        </a:rPr>
                        <m:t>+</m:t>
                      </m:r>
                      <m:r>
                        <a:rPr lang="en-US" sz="2000" i="1" dirty="0">
                          <a:latin typeface="Cambria Math" panose="02040503050406030204" pitchFamily="18" charset="0"/>
                          <a:sym typeface="Symbol" pitchFamily="18" charset="2"/>
                        </a:rPr>
                        <m:t>𝑞</m:t>
                      </m:r>
                      <m:r>
                        <a:rPr lang="en-US" sz="2000" i="1" baseline="-25000" dirty="0">
                          <a:latin typeface="Cambria Math" panose="02040503050406030204" pitchFamily="18" charset="0"/>
                          <a:sym typeface="Symbol" pitchFamily="18" charset="2"/>
                        </a:rPr>
                        <m:t>2</m:t>
                      </m:r>
                    </m:oMath>
                  </m:oMathPara>
                </a14:m>
                <a:endParaRPr lang="en-US" i="1" baseline="-25000" dirty="0" smtClean="0">
                  <a:latin typeface="Cambria Math" panose="02040503050406030204" pitchFamily="18" charset="0"/>
                  <a:sym typeface="Symbol" pitchFamily="18" charset="2"/>
                </a:endParaRPr>
              </a:p>
              <a:p>
                <a:pPr>
                  <a:spcBef>
                    <a:spcPct val="15000"/>
                  </a:spcBef>
                </a:pPr>
                <a14:m>
                  <m:oMathPara xmlns:m="http://schemas.openxmlformats.org/officeDocument/2006/math">
                    <m:oMathParaPr>
                      <m:jc m:val="left"/>
                    </m:oMathParaPr>
                    <m:oMath xmlns:m="http://schemas.openxmlformats.org/officeDocument/2006/math">
                      <m:r>
                        <a:rPr lang="en-US" sz="2000" b="0" i="1" dirty="0" smtClean="0">
                          <a:latin typeface="Cambria Math" panose="02040503050406030204" pitchFamily="18" charset="0"/>
                          <a:sym typeface="Symbol" pitchFamily="18" charset="2"/>
                        </a:rPr>
                        <m:t>                         </m:t>
                      </m:r>
                      <m:r>
                        <a:rPr lang="en-US" sz="2000" i="1" dirty="0">
                          <a:latin typeface="Cambria Math" panose="02040503050406030204" pitchFamily="18" charset="0"/>
                          <a:sym typeface="Symbol" pitchFamily="18" charset="2"/>
                        </a:rPr>
                        <m:t>=</m:t>
                      </m:r>
                      <m:r>
                        <a:rPr lang="en-US" sz="2000" i="1" dirty="0">
                          <a:latin typeface="Cambria Math" panose="02040503050406030204" pitchFamily="18" charset="0"/>
                          <a:sym typeface="Symbol" pitchFamily="18" charset="2"/>
                        </a:rPr>
                        <m:t>𝑞</m:t>
                      </m:r>
                      <m:r>
                        <a:rPr lang="en-US" sz="2000" i="1" baseline="-25000" dirty="0">
                          <a:latin typeface="Cambria Math" panose="02040503050406030204" pitchFamily="18" charset="0"/>
                          <a:sym typeface="Symbol" pitchFamily="18" charset="2"/>
                        </a:rPr>
                        <m:t>1</m:t>
                      </m:r>
                      <m:r>
                        <a:rPr lang="en-US" sz="2000" i="1" dirty="0">
                          <a:latin typeface="Cambria Math" panose="02040503050406030204" pitchFamily="18" charset="0"/>
                          <a:sym typeface="Symbol" pitchFamily="18" charset="2"/>
                        </a:rPr>
                        <m:t>+</m:t>
                      </m:r>
                      <m:d>
                        <m:dPr>
                          <m:ctrlPr>
                            <a:rPr lang="en-US" sz="2000" i="1" dirty="0">
                              <a:latin typeface="Cambria Math" panose="02040503050406030204" pitchFamily="18" charset="0"/>
                              <a:sym typeface="Symbol" pitchFamily="18" charset="2"/>
                            </a:rPr>
                          </m:ctrlPr>
                        </m:dPr>
                        <m:e>
                          <m:f>
                            <m:fPr>
                              <m:ctrlPr>
                                <a:rPr lang="en-US" sz="2000" i="1" dirty="0">
                                  <a:latin typeface="Cambria Math" panose="02040503050406030204" pitchFamily="18" charset="0"/>
                                  <a:sym typeface="Symbol" pitchFamily="18" charset="2"/>
                                </a:rPr>
                              </m:ctrlPr>
                            </m:fPr>
                            <m:num>
                              <m:r>
                                <a:rPr lang="en-US" sz="2000" i="1" dirty="0">
                                  <a:latin typeface="Cambria Math" panose="02040503050406030204" pitchFamily="18" charset="0"/>
                                  <a:sym typeface="Symbol" pitchFamily="18" charset="2"/>
                                </a:rPr>
                                <m:t>𝐶</m:t>
                              </m:r>
                              <m:r>
                                <a:rPr lang="en-US" sz="2000" i="1" baseline="-25000" dirty="0">
                                  <a:latin typeface="Cambria Math" panose="02040503050406030204" pitchFamily="18" charset="0"/>
                                  <a:sym typeface="Symbol" pitchFamily="18" charset="2"/>
                                </a:rPr>
                                <m:t>2</m:t>
                              </m:r>
                            </m:num>
                            <m:den>
                              <m:r>
                                <a:rPr lang="en-US" sz="2000" i="1" dirty="0">
                                  <a:latin typeface="Cambria Math" panose="02040503050406030204" pitchFamily="18" charset="0"/>
                                  <a:sym typeface="Symbol" pitchFamily="18" charset="2"/>
                                </a:rPr>
                                <m:t>𝐶</m:t>
                              </m:r>
                              <m:r>
                                <a:rPr lang="en-US" sz="2000" i="1" baseline="-25000" dirty="0">
                                  <a:latin typeface="Cambria Math" panose="02040503050406030204" pitchFamily="18" charset="0"/>
                                  <a:sym typeface="Symbol" pitchFamily="18" charset="2"/>
                                </a:rPr>
                                <m:t>1</m:t>
                              </m:r>
                            </m:den>
                          </m:f>
                        </m:e>
                      </m:d>
                      <m:r>
                        <a:rPr lang="en-US" sz="2000" i="1" dirty="0">
                          <a:latin typeface="Cambria Math" panose="02040503050406030204" pitchFamily="18" charset="0"/>
                          <a:sym typeface="Symbol" pitchFamily="18" charset="2"/>
                        </a:rPr>
                        <m:t>𝑞</m:t>
                      </m:r>
                      <m:r>
                        <a:rPr lang="en-US" sz="2000" i="1" baseline="-25000" dirty="0">
                          <a:latin typeface="Cambria Math" panose="02040503050406030204" pitchFamily="18" charset="0"/>
                          <a:sym typeface="Symbol" pitchFamily="18" charset="2"/>
                        </a:rPr>
                        <m:t>1</m:t>
                      </m:r>
                      <m:r>
                        <a:rPr lang="en-US" sz="2000" b="0" i="0" baseline="-25000" dirty="0" smtClean="0">
                          <a:latin typeface="Cambria Math" panose="02040503050406030204" pitchFamily="18" charset="0"/>
                          <a:sym typeface="Symbol" pitchFamily="18" charset="2"/>
                        </a:rPr>
                        <m:t> </m:t>
                      </m:r>
                    </m:oMath>
                  </m:oMathPara>
                </a14:m>
                <a:endParaRPr lang="en-US" sz="2000" b="0" i="0" baseline="-25000" dirty="0" smtClean="0">
                  <a:latin typeface="Cambria Math" panose="02040503050406030204" pitchFamily="18" charset="0"/>
                  <a:sym typeface="Symbol" pitchFamily="18" charset="2"/>
                </a:endParaRPr>
              </a:p>
              <a:p>
                <a:pPr>
                  <a:spcBef>
                    <a:spcPts val="0"/>
                  </a:spcBef>
                </a:pPr>
                <a:r>
                  <a:rPr lang="en-US" sz="2000" dirty="0" smtClean="0">
                    <a:sym typeface="Symbol" pitchFamily="18" charset="2"/>
                  </a:rPr>
                  <a:t>                    </a:t>
                </a:r>
                <a14:m>
                  <m:oMath xmlns:m="http://schemas.openxmlformats.org/officeDocument/2006/math">
                    <m:r>
                      <a:rPr lang="en-US" sz="2000" i="1" dirty="0" smtClean="0">
                        <a:latin typeface="Cambria Math" panose="02040503050406030204" pitchFamily="18" charset="0"/>
                        <a:sym typeface="Symbol" pitchFamily="18" charset="2"/>
                      </a:rPr>
                      <m:t>=</m:t>
                    </m:r>
                    <m:r>
                      <a:rPr lang="en-US" sz="2000" i="1" dirty="0" smtClean="0">
                        <a:latin typeface="Cambria Math" panose="02040503050406030204" pitchFamily="18" charset="0"/>
                        <a:sym typeface="Symbol" pitchFamily="18" charset="2"/>
                      </a:rPr>
                      <m:t>𝑞</m:t>
                    </m:r>
                    <m:r>
                      <a:rPr lang="en-US" sz="2000" i="1" baseline="-25000" dirty="0">
                        <a:latin typeface="Cambria Math" panose="02040503050406030204" pitchFamily="18" charset="0"/>
                        <a:sym typeface="Symbol" pitchFamily="18" charset="2"/>
                      </a:rPr>
                      <m:t>1</m:t>
                    </m:r>
                    <m:d>
                      <m:dPr>
                        <m:ctrlPr>
                          <a:rPr lang="en-US" sz="2000" i="1" baseline="-25000" dirty="0">
                            <a:latin typeface="Cambria Math" panose="02040503050406030204" pitchFamily="18" charset="0"/>
                            <a:sym typeface="Symbol" pitchFamily="18" charset="2"/>
                          </a:rPr>
                        </m:ctrlPr>
                      </m:dPr>
                      <m:e>
                        <m:r>
                          <a:rPr lang="en-US" sz="2000" i="1" dirty="0">
                            <a:latin typeface="Cambria Math" panose="02040503050406030204" pitchFamily="18" charset="0"/>
                            <a:sym typeface="Symbol" pitchFamily="18" charset="2"/>
                          </a:rPr>
                          <m:t>1+</m:t>
                        </m:r>
                        <m:f>
                          <m:fPr>
                            <m:ctrlPr>
                              <a:rPr lang="en-US" sz="2000" i="1" dirty="0">
                                <a:latin typeface="Cambria Math" panose="02040503050406030204" pitchFamily="18" charset="0"/>
                                <a:sym typeface="Symbol" pitchFamily="18" charset="2"/>
                              </a:rPr>
                            </m:ctrlPr>
                          </m:fPr>
                          <m:num>
                            <m:r>
                              <a:rPr lang="en-US" sz="2000" i="1" dirty="0">
                                <a:latin typeface="Cambria Math" panose="02040503050406030204" pitchFamily="18" charset="0"/>
                                <a:sym typeface="Symbol" pitchFamily="18" charset="2"/>
                              </a:rPr>
                              <m:t>38</m:t>
                            </m:r>
                          </m:num>
                          <m:den>
                            <m:r>
                              <a:rPr lang="en-US" sz="2000" i="1" dirty="0">
                                <a:latin typeface="Cambria Math" panose="02040503050406030204" pitchFamily="18" charset="0"/>
                                <a:sym typeface="Symbol" pitchFamily="18" charset="2"/>
                              </a:rPr>
                              <m:t>275</m:t>
                            </m:r>
                          </m:den>
                        </m:f>
                      </m:e>
                    </m:d>
                    <m:r>
                      <a:rPr lang="en-US" sz="2000" i="1" dirty="0">
                        <a:latin typeface="Cambria Math" panose="02040503050406030204" pitchFamily="18" charset="0"/>
                        <a:sym typeface="Symbol" pitchFamily="18" charset="2"/>
                      </a:rPr>
                      <m:t> </m:t>
                    </m:r>
                  </m:oMath>
                </a14:m>
                <a:endParaRPr lang="en-US" i="1" dirty="0" smtClean="0">
                  <a:latin typeface="Cambria Math" panose="02040503050406030204" pitchFamily="18" charset="0"/>
                  <a:sym typeface="Symbol" pitchFamily="18" charset="2"/>
                </a:endParaRPr>
              </a:p>
              <a:p>
                <a:pPr>
                  <a:spcBef>
                    <a:spcPct val="15000"/>
                  </a:spcBef>
                </a:pPr>
                <a:r>
                  <a:rPr lang="en-US" sz="2000" dirty="0" smtClean="0">
                    <a:sym typeface="Symbol" pitchFamily="18" charset="2"/>
                  </a:rPr>
                  <a:t>	   </a:t>
                </a:r>
                <a14:m>
                  <m:oMath xmlns:m="http://schemas.openxmlformats.org/officeDocument/2006/math">
                    <m:r>
                      <a:rPr lang="en-US" sz="2000" i="1" dirty="0">
                        <a:latin typeface="Cambria Math" panose="02040503050406030204" pitchFamily="18" charset="0"/>
                        <a:sym typeface="Symbol" pitchFamily="18" charset="2"/>
                      </a:rPr>
                      <m:t>𝑞</m:t>
                    </m:r>
                    <m:r>
                      <a:rPr lang="en-US" sz="2000" i="1" baseline="-25000" dirty="0">
                        <a:latin typeface="Cambria Math" panose="02040503050406030204" pitchFamily="18" charset="0"/>
                        <a:sym typeface="Symbol" pitchFamily="18" charset="2"/>
                      </a:rPr>
                      <m:t>1</m:t>
                    </m:r>
                    <m:r>
                      <a:rPr lang="en-US" sz="2000" i="1" dirty="0">
                        <a:latin typeface="Cambria Math" panose="02040503050406030204" pitchFamily="18" charset="0"/>
                        <a:sym typeface="Symbol" pitchFamily="18" charset="2"/>
                      </a:rPr>
                      <m:t>=3.62 </m:t>
                    </m:r>
                    <m:sSup>
                      <m:sSupPr>
                        <m:ctrlPr>
                          <a:rPr lang="en-US" sz="2000" i="1" dirty="0">
                            <a:latin typeface="Cambria Math" panose="02040503050406030204" pitchFamily="18" charset="0"/>
                            <a:sym typeface="Symbol" pitchFamily="18" charset="2"/>
                          </a:rPr>
                        </m:ctrlPr>
                      </m:sSupPr>
                      <m:e>
                        <m:r>
                          <a:rPr lang="en-US" sz="2000" i="1" dirty="0">
                            <a:latin typeface="Cambria Math" panose="02040503050406030204" pitchFamily="18" charset="0"/>
                            <a:sym typeface="Symbol" pitchFamily="18" charset="2"/>
                          </a:rPr>
                          <m:t>10</m:t>
                        </m:r>
                      </m:e>
                      <m:sup>
                        <m:r>
                          <a:rPr lang="en-US" sz="2000" i="1" dirty="0">
                            <a:latin typeface="Cambria Math" panose="02040503050406030204" pitchFamily="18" charset="0"/>
                            <a:sym typeface="Symbol" pitchFamily="18" charset="2"/>
                          </a:rPr>
                          <m:t>−4</m:t>
                        </m:r>
                      </m:sup>
                    </m:sSup>
                  </m:oMath>
                </a14:m>
                <a:r>
                  <a:rPr lang="en-US" sz="2000" dirty="0">
                    <a:sym typeface="Symbol" pitchFamily="18" charset="2"/>
                  </a:rPr>
                  <a:t>C</a:t>
                </a:r>
                <a:r>
                  <a:rPr lang="en-US" dirty="0" smtClean="0">
                    <a:sym typeface="Symbol" pitchFamily="18" charset="2"/>
                  </a:rPr>
                  <a:t>.</a:t>
                </a:r>
                <a:endParaRPr lang="en-US" dirty="0">
                  <a:sym typeface="Symbol" pitchFamily="18" charset="2"/>
                </a:endParaRPr>
              </a:p>
            </p:txBody>
          </p:sp>
        </mc:Choice>
        <mc:Fallback xmlns="">
          <p:sp>
            <p:nvSpPr>
              <p:cNvPr id="118788" name="Rectangle 4"/>
              <p:cNvSpPr>
                <a:spLocks noRot="1" noChangeAspect="1" noMove="1" noResize="1" noEditPoints="1" noAdjustHandles="1" noChangeArrowheads="1" noChangeShapeType="1" noTextEdit="1"/>
              </p:cNvSpPr>
              <p:nvPr/>
            </p:nvSpPr>
            <p:spPr bwMode="auto">
              <a:xfrm>
                <a:off x="693738" y="1770063"/>
                <a:ext cx="7764462" cy="5087937"/>
              </a:xfrm>
              <a:prstGeom prst="rect">
                <a:avLst/>
              </a:prstGeom>
              <a:blipFill>
                <a:blip r:embed="rId5"/>
                <a:stretch>
                  <a:fillRect l="-1256" t="-838" b="-3353"/>
                </a:stretch>
              </a:blipFill>
              <a:ln w="9525">
                <a:noFill/>
                <a:miter lim="800000"/>
                <a:headEnd/>
                <a:tailEnd/>
              </a:ln>
            </p:spPr>
            <p:txBody>
              <a:bodyPr/>
              <a:lstStyle/>
              <a:p>
                <a:r>
                  <a:rPr lang="en-US">
                    <a:noFill/>
                  </a:rPr>
                  <a:t> </a:t>
                </a:r>
              </a:p>
            </p:txBody>
          </p:sp>
        </mc:Fallback>
      </mc:AlternateContent>
      <p:sp>
        <p:nvSpPr>
          <p:cNvPr id="24579" name="Rectangle 3"/>
          <p:cNvSpPr>
            <a:spLocks noChangeArrowheads="1"/>
          </p:cNvSpPr>
          <p:nvPr/>
        </p:nvSpPr>
        <p:spPr bwMode="auto">
          <a:xfrm>
            <a:off x="685800" y="1339850"/>
            <a:ext cx="7772400" cy="441325"/>
          </a:xfrm>
          <a:prstGeom prst="rect">
            <a:avLst/>
          </a:prstGeom>
          <a:solidFill>
            <a:srgbClr val="EAEAEA"/>
          </a:solidFill>
          <a:ln w="9525">
            <a:noFill/>
            <a:miter lim="800000"/>
            <a:headEnd/>
            <a:tailEnd/>
          </a:ln>
        </p:spPr>
        <p:txBody>
          <a:bodyPr/>
          <a:lstStyle/>
          <a:p>
            <a:r>
              <a:rPr lang="en-US" altLang="en-US" i="1">
                <a:solidFill>
                  <a:schemeClr val="accent2"/>
                </a:solidFill>
              </a:rPr>
              <a:t>Solving problems involving parallel-plate capacitors</a:t>
            </a:r>
          </a:p>
        </p:txBody>
      </p:sp>
      <p:sp>
        <p:nvSpPr>
          <p:cNvPr id="13" name="Rectangle 118"/>
          <p:cNvSpPr txBox="1">
            <a:spLocks noChangeArrowheads="1"/>
          </p:cNvSpPr>
          <p:nvPr/>
        </p:nvSpPr>
        <p:spPr>
          <a:xfrm>
            <a:off x="685800" y="409575"/>
            <a:ext cx="7772400" cy="896938"/>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0" cap="none" spc="0" normalizeH="0" baseline="0" noProof="0">
                <a:ln>
                  <a:noFill/>
                </a:ln>
                <a:solidFill>
                  <a:schemeClr val="tx2"/>
                </a:solidFill>
                <a:effectLst/>
                <a:uLnTx/>
                <a:uFillTx/>
                <a:latin typeface="+mj-lt"/>
                <a:ea typeface="+mj-ea"/>
                <a:cs typeface="+mj-cs"/>
              </a:rPr>
              <a:t>Topic 11: Electromagnetic induction - AHL</a:t>
            </a:r>
            <a:br>
              <a:rPr kumimoji="0" lang="en-US" altLang="en-US" sz="2800" b="1" i="0" u="none" strike="noStrike" kern="0" cap="none" spc="0" normalizeH="0" baseline="0" noProof="0">
                <a:ln>
                  <a:noFill/>
                </a:ln>
                <a:solidFill>
                  <a:schemeClr val="tx2"/>
                </a:solidFill>
                <a:effectLst/>
                <a:uLnTx/>
                <a:uFillTx/>
                <a:latin typeface="+mj-lt"/>
                <a:ea typeface="+mj-ea"/>
                <a:cs typeface="+mj-cs"/>
              </a:rPr>
            </a:br>
            <a:r>
              <a:rPr kumimoji="0" lang="en-US" altLang="en-US" sz="2800" b="0" i="0" u="none" strike="noStrike" kern="0" cap="none" spc="0" normalizeH="0" baseline="0" noProof="0">
                <a:ln>
                  <a:noFill/>
                </a:ln>
                <a:solidFill>
                  <a:schemeClr val="tx1"/>
                </a:solidFill>
                <a:effectLst/>
                <a:uLnTx/>
                <a:uFillTx/>
                <a:latin typeface="+mj-lt"/>
                <a:ea typeface="+mj-ea"/>
                <a:cs typeface="+mj-cs"/>
              </a:rPr>
              <a:t>11.3 – Capacitance</a:t>
            </a:r>
            <a:endParaRPr kumimoji="0" lang="en-US" altLang="en-US" sz="2800" b="0" i="0" u="none" strike="noStrike" kern="0" cap="none" spc="0" normalizeH="0" baseline="0" noProof="0" dirty="0">
              <a:ln>
                <a:noFill/>
              </a:ln>
              <a:solidFill>
                <a:schemeClr val="tx1"/>
              </a:solidFill>
              <a:effectLst/>
              <a:uLnTx/>
              <a:uFillTx/>
              <a:latin typeface="+mj-lt"/>
              <a:ea typeface="+mj-ea"/>
              <a:cs typeface="+mj-cs"/>
            </a:endParaRPr>
          </a:p>
        </p:txBody>
      </p:sp>
      <p:pic>
        <p:nvPicPr>
          <p:cNvPr id="14" name="Picture 2"/>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6982059" y="1735971"/>
            <a:ext cx="1895475" cy="2066925"/>
          </a:xfrm>
          <a:prstGeom prst="rect">
            <a:avLst/>
          </a:prstGeom>
          <a:ln>
            <a:noFill/>
          </a:ln>
          <a:effectLst>
            <a:outerShdw blurRad="292100" dist="139700" dir="2700000" algn="tl" rotWithShape="0">
              <a:srgbClr val="333333">
                <a:alpha val="65000"/>
              </a:srgbClr>
            </a:outerShdw>
          </a:effectLst>
        </p:spPr>
      </p:pic>
      <mc:AlternateContent xmlns:mc="http://schemas.openxmlformats.org/markup-compatibility/2006" xmlns:a14="http://schemas.microsoft.com/office/drawing/2010/main">
        <mc:Choice Requires="a14">
          <p:sp>
            <p:nvSpPr>
              <p:cNvPr id="2" name="TextBox 1"/>
              <p:cNvSpPr txBox="1"/>
              <p:nvPr/>
            </p:nvSpPr>
            <p:spPr>
              <a:xfrm>
                <a:off x="5012266" y="5967306"/>
                <a:ext cx="3560774" cy="824841"/>
              </a:xfrm>
              <a:prstGeom prst="rect">
                <a:avLst/>
              </a:prstGeom>
              <a:noFill/>
            </p:spPr>
            <p:txBody>
              <a:bodyPr wrap="square" rtlCol="0">
                <a:spAutoFit/>
              </a:bodyPr>
              <a:lstStyle/>
              <a:p>
                <a:pPr algn="ctr">
                  <a:spcBef>
                    <a:spcPct val="15000"/>
                  </a:spcBef>
                </a:pPr>
                <a14:m>
                  <m:oMathPara xmlns:m="http://schemas.openxmlformats.org/officeDocument/2006/math">
                    <m:oMathParaPr>
                      <m:jc m:val="centerGroup"/>
                    </m:oMathParaPr>
                    <m:oMath xmlns:m="http://schemas.openxmlformats.org/officeDocument/2006/math">
                      <m:r>
                        <a:rPr lang="en-US" sz="2000" i="1" dirty="0" smtClean="0">
                          <a:latin typeface="Cambria Math" panose="02040503050406030204" pitchFamily="18" charset="0"/>
                          <a:sym typeface="Symbol" pitchFamily="18" charset="2"/>
                        </a:rPr>
                        <m:t>3.62 </m:t>
                      </m:r>
                      <m:sSup>
                        <m:sSupPr>
                          <m:ctrlPr>
                            <a:rPr lang="en-US" sz="2000" i="1" dirty="0">
                              <a:latin typeface="Cambria Math" panose="02040503050406030204" pitchFamily="18" charset="0"/>
                              <a:sym typeface="Symbol" pitchFamily="18" charset="2"/>
                            </a:rPr>
                          </m:ctrlPr>
                        </m:sSupPr>
                        <m:e>
                          <m:r>
                            <a:rPr lang="en-US" sz="2000" i="1" dirty="0">
                              <a:latin typeface="Cambria Math" panose="02040503050406030204" pitchFamily="18" charset="0"/>
                              <a:sym typeface="Symbol" pitchFamily="18" charset="2"/>
                            </a:rPr>
                            <m:t>10</m:t>
                          </m:r>
                        </m:e>
                        <m:sup>
                          <m:r>
                            <a:rPr lang="en-US" sz="2000" i="1" dirty="0">
                              <a:latin typeface="Cambria Math" panose="02040503050406030204" pitchFamily="18" charset="0"/>
                              <a:sym typeface="Symbol" pitchFamily="18" charset="2"/>
                            </a:rPr>
                            <m:t>−4</m:t>
                          </m:r>
                        </m:sup>
                      </m:sSup>
                      <m:r>
                        <a:rPr lang="en-US" sz="2000" i="1" dirty="0">
                          <a:latin typeface="Cambria Math" panose="02040503050406030204" pitchFamily="18" charset="0"/>
                          <a:sym typeface="Symbol" pitchFamily="18" charset="2"/>
                        </a:rPr>
                        <m:t>+</m:t>
                      </m:r>
                      <m:r>
                        <a:rPr lang="en-US" sz="2000" i="1" dirty="0">
                          <a:latin typeface="Cambria Math" panose="02040503050406030204" pitchFamily="18" charset="0"/>
                          <a:sym typeface="Symbol" pitchFamily="18" charset="2"/>
                        </a:rPr>
                        <m:t>𝑞</m:t>
                      </m:r>
                      <m:r>
                        <a:rPr lang="en-US" sz="2000" i="1" baseline="-25000" dirty="0">
                          <a:latin typeface="Cambria Math" panose="02040503050406030204" pitchFamily="18" charset="0"/>
                          <a:sym typeface="Symbol" pitchFamily="18" charset="2"/>
                        </a:rPr>
                        <m:t>2</m:t>
                      </m:r>
                      <m:r>
                        <a:rPr lang="en-US" sz="2000" i="1" dirty="0">
                          <a:latin typeface="Cambria Math" panose="02040503050406030204" pitchFamily="18" charset="0"/>
                          <a:sym typeface="Symbol" pitchFamily="18" charset="2"/>
                        </a:rPr>
                        <m:t>=4.125</m:t>
                      </m:r>
                      <m:sSup>
                        <m:sSupPr>
                          <m:ctrlPr>
                            <a:rPr lang="en-US" sz="2000" i="1" dirty="0">
                              <a:latin typeface="Cambria Math" panose="02040503050406030204" pitchFamily="18" charset="0"/>
                              <a:sym typeface="Symbol" pitchFamily="18" charset="2"/>
                            </a:rPr>
                          </m:ctrlPr>
                        </m:sSupPr>
                        <m:e>
                          <m:r>
                            <a:rPr lang="en-US" sz="2000" i="1" dirty="0">
                              <a:latin typeface="Cambria Math" panose="02040503050406030204" pitchFamily="18" charset="0"/>
                              <a:sym typeface="Symbol" pitchFamily="18" charset="2"/>
                            </a:rPr>
                            <m:t>10</m:t>
                          </m:r>
                        </m:e>
                        <m:sup>
                          <m:r>
                            <a:rPr lang="en-US" sz="2000" i="1" dirty="0">
                              <a:latin typeface="Cambria Math" panose="02040503050406030204" pitchFamily="18" charset="0"/>
                              <a:sym typeface="Symbol" pitchFamily="18" charset="2"/>
                            </a:rPr>
                            <m:t>−4</m:t>
                          </m:r>
                        </m:sup>
                      </m:sSup>
                    </m:oMath>
                  </m:oMathPara>
                </a14:m>
                <a:endParaRPr lang="en-US" sz="2000" i="1" dirty="0" smtClean="0">
                  <a:latin typeface="Cambria Math" panose="02040503050406030204" pitchFamily="18" charset="0"/>
                  <a:sym typeface="Symbol" pitchFamily="18" charset="2"/>
                </a:endParaRPr>
              </a:p>
              <a:p>
                <a:pPr algn="ctr">
                  <a:spcBef>
                    <a:spcPct val="15000"/>
                  </a:spcBef>
                </a:pPr>
                <a14:m>
                  <m:oMath xmlns:m="http://schemas.openxmlformats.org/officeDocument/2006/math">
                    <m:r>
                      <a:rPr lang="en-US" sz="2000" i="1" dirty="0">
                        <a:latin typeface="Cambria Math" panose="02040503050406030204" pitchFamily="18" charset="0"/>
                        <a:sym typeface="Symbol" pitchFamily="18" charset="2"/>
                      </a:rPr>
                      <m:t>𝑞</m:t>
                    </m:r>
                    <m:r>
                      <a:rPr lang="en-US" sz="2000" i="1" baseline="-25000" dirty="0">
                        <a:latin typeface="Cambria Math" panose="02040503050406030204" pitchFamily="18" charset="0"/>
                        <a:sym typeface="Symbol" pitchFamily="18" charset="2"/>
                      </a:rPr>
                      <m:t>2</m:t>
                    </m:r>
                    <m:r>
                      <a:rPr lang="en-US" sz="2000" i="1" dirty="0">
                        <a:latin typeface="Cambria Math" panose="02040503050406030204" pitchFamily="18" charset="0"/>
                        <a:sym typeface="Symbol" pitchFamily="18" charset="2"/>
                      </a:rPr>
                      <m:t>=5.01 </m:t>
                    </m:r>
                    <m:sSup>
                      <m:sSupPr>
                        <m:ctrlPr>
                          <a:rPr lang="en-US" sz="2000" i="1" dirty="0">
                            <a:latin typeface="Cambria Math" panose="02040503050406030204" pitchFamily="18" charset="0"/>
                            <a:sym typeface="Symbol" pitchFamily="18" charset="2"/>
                          </a:rPr>
                        </m:ctrlPr>
                      </m:sSupPr>
                      <m:e>
                        <m:r>
                          <a:rPr lang="en-US" sz="2000" i="1" dirty="0">
                            <a:latin typeface="Cambria Math" panose="02040503050406030204" pitchFamily="18" charset="0"/>
                            <a:sym typeface="Symbol" pitchFamily="18" charset="2"/>
                          </a:rPr>
                          <m:t>10</m:t>
                        </m:r>
                      </m:e>
                      <m:sup>
                        <m:r>
                          <a:rPr lang="en-US" sz="2000" i="1" dirty="0">
                            <a:latin typeface="Cambria Math" panose="02040503050406030204" pitchFamily="18" charset="0"/>
                            <a:sym typeface="Symbol" pitchFamily="18" charset="2"/>
                          </a:rPr>
                          <m:t>−5</m:t>
                        </m:r>
                      </m:sup>
                    </m:sSup>
                  </m:oMath>
                </a14:m>
                <a:r>
                  <a:rPr lang="en-US" sz="2000" dirty="0">
                    <a:sym typeface="Symbol" pitchFamily="18" charset="2"/>
                  </a:rPr>
                  <a:t>C</a:t>
                </a:r>
                <a:r>
                  <a:rPr lang="en-US" dirty="0">
                    <a:sym typeface="Symbol" pitchFamily="18" charset="2"/>
                  </a:rPr>
                  <a:t>.</a:t>
                </a:r>
              </a:p>
            </p:txBody>
          </p:sp>
        </mc:Choice>
        <mc:Fallback xmlns="">
          <p:sp>
            <p:nvSpPr>
              <p:cNvPr id="2" name="TextBox 1"/>
              <p:cNvSpPr txBox="1">
                <a:spLocks noRot="1" noChangeAspect="1" noMove="1" noResize="1" noEditPoints="1" noAdjustHandles="1" noChangeArrowheads="1" noChangeShapeType="1" noTextEdit="1"/>
              </p:cNvSpPr>
              <p:nvPr/>
            </p:nvSpPr>
            <p:spPr>
              <a:xfrm>
                <a:off x="5012266" y="5967306"/>
                <a:ext cx="3560774" cy="824841"/>
              </a:xfrm>
              <a:prstGeom prst="rect">
                <a:avLst/>
              </a:prstGeom>
              <a:blipFill>
                <a:blip r:embed="rId7"/>
                <a:stretch>
                  <a:fillRect l="-514" b="-17037"/>
                </a:stretch>
              </a:blipFill>
            </p:spPr>
            <p:txBody>
              <a:bodyPr/>
              <a:lstStyle/>
              <a:p>
                <a:r>
                  <a:rPr lang="en-US">
                    <a:noFill/>
                  </a:rPr>
                  <a:t> </a:t>
                </a:r>
              </a:p>
            </p:txBody>
          </p:sp>
        </mc:Fallback>
      </mc:AlternateContent>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8788">
                                            <p:txEl>
                                              <p:pRg st="0" end="0"/>
                                            </p:txEl>
                                          </p:spTgt>
                                        </p:tgtEl>
                                        <p:attrNameLst>
                                          <p:attrName>style.visibility</p:attrName>
                                        </p:attrNameLst>
                                      </p:cBhvr>
                                      <p:to>
                                        <p:strVal val="visible"/>
                                      </p:to>
                                    </p:set>
                                    <p:anim calcmode="lin" valueType="num">
                                      <p:cBhvr additive="base">
                                        <p:cTn id="7" dur="500" fill="hold"/>
                                        <p:tgtEl>
                                          <p:spTgt spid="11878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878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8788">
                                            <p:txEl>
                                              <p:pRg st="1" end="1"/>
                                            </p:txEl>
                                          </p:spTgt>
                                        </p:tgtEl>
                                        <p:attrNameLst>
                                          <p:attrName>style.visibility</p:attrName>
                                        </p:attrNameLst>
                                      </p:cBhvr>
                                      <p:to>
                                        <p:strVal val="visible"/>
                                      </p:to>
                                    </p:set>
                                    <p:anim calcmode="lin" valueType="num">
                                      <p:cBhvr additive="base">
                                        <p:cTn id="13" dur="500" fill="hold"/>
                                        <p:tgtEl>
                                          <p:spTgt spid="11878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878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8788">
                                            <p:txEl>
                                              <p:pRg st="2" end="2"/>
                                            </p:txEl>
                                          </p:spTgt>
                                        </p:tgtEl>
                                        <p:attrNameLst>
                                          <p:attrName>style.visibility</p:attrName>
                                        </p:attrNameLst>
                                      </p:cBhvr>
                                      <p:to>
                                        <p:strVal val="visible"/>
                                      </p:to>
                                    </p:set>
                                    <p:anim calcmode="lin" valueType="num">
                                      <p:cBhvr additive="base">
                                        <p:cTn id="19" dur="500" fill="hold"/>
                                        <p:tgtEl>
                                          <p:spTgt spid="11878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8788">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8788">
                                            <p:txEl>
                                              <p:pRg st="3" end="3"/>
                                            </p:txEl>
                                          </p:spTgt>
                                        </p:tgtEl>
                                        <p:attrNameLst>
                                          <p:attrName>style.visibility</p:attrName>
                                        </p:attrNameLst>
                                      </p:cBhvr>
                                      <p:to>
                                        <p:strVal val="visible"/>
                                      </p:to>
                                    </p:set>
                                    <p:anim calcmode="lin" valueType="num">
                                      <p:cBhvr additive="base">
                                        <p:cTn id="25" dur="500" fill="hold"/>
                                        <p:tgtEl>
                                          <p:spTgt spid="118788">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8788">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18788">
                                            <p:txEl>
                                              <p:pRg st="4" end="4"/>
                                            </p:txEl>
                                          </p:spTgt>
                                        </p:tgtEl>
                                        <p:attrNameLst>
                                          <p:attrName>style.visibility</p:attrName>
                                        </p:attrNameLst>
                                      </p:cBhvr>
                                      <p:to>
                                        <p:strVal val="visible"/>
                                      </p:to>
                                    </p:set>
                                    <p:anim calcmode="lin" valueType="num">
                                      <p:cBhvr additive="base">
                                        <p:cTn id="31" dur="500" fill="hold"/>
                                        <p:tgtEl>
                                          <p:spTgt spid="118788">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18788">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18788">
                                            <p:txEl>
                                              <p:pRg st="5" end="5"/>
                                            </p:txEl>
                                          </p:spTgt>
                                        </p:tgtEl>
                                        <p:attrNameLst>
                                          <p:attrName>style.visibility</p:attrName>
                                        </p:attrNameLst>
                                      </p:cBhvr>
                                      <p:to>
                                        <p:strVal val="visible"/>
                                      </p:to>
                                    </p:set>
                                    <p:anim calcmode="lin" valueType="num">
                                      <p:cBhvr additive="base">
                                        <p:cTn id="37" dur="500" fill="hold"/>
                                        <p:tgtEl>
                                          <p:spTgt spid="118788">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18788">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18788">
                                            <p:txEl>
                                              <p:pRg st="6" end="6"/>
                                            </p:txEl>
                                          </p:spTgt>
                                        </p:tgtEl>
                                        <p:attrNameLst>
                                          <p:attrName>style.visibility</p:attrName>
                                        </p:attrNameLst>
                                      </p:cBhvr>
                                      <p:to>
                                        <p:strVal val="visible"/>
                                      </p:to>
                                    </p:set>
                                    <p:anim calcmode="lin" valueType="num">
                                      <p:cBhvr additive="base">
                                        <p:cTn id="43" dur="500" fill="hold"/>
                                        <p:tgtEl>
                                          <p:spTgt spid="118788">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18788">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18788">
                                            <p:txEl>
                                              <p:pRg st="7" end="7"/>
                                            </p:txEl>
                                          </p:spTgt>
                                        </p:tgtEl>
                                        <p:attrNameLst>
                                          <p:attrName>style.visibility</p:attrName>
                                        </p:attrNameLst>
                                      </p:cBhvr>
                                      <p:to>
                                        <p:strVal val="visible"/>
                                      </p:to>
                                    </p:set>
                                    <p:anim calcmode="lin" valueType="num">
                                      <p:cBhvr additive="base">
                                        <p:cTn id="49" dur="500" fill="hold"/>
                                        <p:tgtEl>
                                          <p:spTgt spid="118788">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18788">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4" name="arrow.wav"/>
                                        </p:tgtEl>
                                      </p:cMediaNode>
                                    </p:audio>
                                  </p:sub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18788">
                                            <p:txEl>
                                              <p:pRg st="8" end="8"/>
                                            </p:txEl>
                                          </p:spTgt>
                                        </p:tgtEl>
                                        <p:attrNameLst>
                                          <p:attrName>style.visibility</p:attrName>
                                        </p:attrNameLst>
                                      </p:cBhvr>
                                      <p:to>
                                        <p:strVal val="visible"/>
                                      </p:to>
                                    </p:set>
                                    <p:anim calcmode="lin" valueType="num">
                                      <p:cBhvr additive="base">
                                        <p:cTn id="55" dur="500" fill="hold"/>
                                        <p:tgtEl>
                                          <p:spTgt spid="118788">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18788">
                                            <p:txEl>
                                              <p:pRg st="8" end="8"/>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3"/>
                                            </p:cond>
                                          </p:stCondLst>
                                          <p:endCondLst>
                                            <p:cond evt="onStopAudio" delay="0">
                                              <p:tgtEl>
                                                <p:sldTgt/>
                                              </p:tgtEl>
                                            </p:cond>
                                          </p:endCondLst>
                                        </p:cTn>
                                        <p:tgtEl>
                                          <p:sndTgt r:embed="rId4" name="arrow.wav"/>
                                        </p:tgtEl>
                                      </p:cMediaNode>
                                    </p:audio>
                                  </p:sub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18788">
                                            <p:txEl>
                                              <p:pRg st="9" end="9"/>
                                            </p:txEl>
                                          </p:spTgt>
                                        </p:tgtEl>
                                        <p:attrNameLst>
                                          <p:attrName>style.visibility</p:attrName>
                                        </p:attrNameLst>
                                      </p:cBhvr>
                                      <p:to>
                                        <p:strVal val="visible"/>
                                      </p:to>
                                    </p:set>
                                    <p:anim calcmode="lin" valueType="num">
                                      <p:cBhvr additive="base">
                                        <p:cTn id="61" dur="500" fill="hold"/>
                                        <p:tgtEl>
                                          <p:spTgt spid="118788">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118788">
                                            <p:txEl>
                                              <p:pRg st="9" end="9"/>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9"/>
                                            </p:cond>
                                          </p:stCondLst>
                                          <p:endCondLst>
                                            <p:cond evt="onStopAudio" delay="0">
                                              <p:tgtEl>
                                                <p:sldTgt/>
                                              </p:tgtEl>
                                            </p:cond>
                                          </p:endCondLst>
                                        </p:cTn>
                                        <p:tgtEl>
                                          <p:sndTgt r:embed="rId4" name="arrow.wav"/>
                                        </p:tgtEl>
                                      </p:cMediaNode>
                                    </p:audio>
                                  </p:sub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2">
                                            <p:txEl>
                                              <p:pRg st="0" end="0"/>
                                            </p:txEl>
                                          </p:spTgt>
                                        </p:tgtEl>
                                        <p:attrNameLst>
                                          <p:attrName>style.visibility</p:attrName>
                                        </p:attrNameLst>
                                      </p:cBhvr>
                                      <p:to>
                                        <p:strVal val="visible"/>
                                      </p:to>
                                    </p:set>
                                    <p:anim calcmode="lin" valueType="num">
                                      <p:cBhvr additive="base">
                                        <p:cTn id="6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2">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5"/>
                                            </p:cond>
                                          </p:stCondLst>
                                          <p:endCondLst>
                                            <p:cond evt="onStopAudio" delay="0">
                                              <p:tgtEl>
                                                <p:sldTgt/>
                                              </p:tgtEl>
                                            </p:cond>
                                          </p:endCondLst>
                                        </p:cTn>
                                        <p:tgtEl>
                                          <p:sndTgt r:embed="rId4" name="arrow.wav"/>
                                        </p:tgtEl>
                                      </p:cMediaNode>
                                    </p:audio>
                                  </p:sub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2">
                                            <p:txEl>
                                              <p:pRg st="1" end="1"/>
                                            </p:txEl>
                                          </p:spTgt>
                                        </p:tgtEl>
                                        <p:attrNameLst>
                                          <p:attrName>style.visibility</p:attrName>
                                        </p:attrNameLst>
                                      </p:cBhvr>
                                      <p:to>
                                        <p:strVal val="visible"/>
                                      </p:to>
                                    </p:set>
                                    <p:anim calcmode="lin" valueType="num">
                                      <p:cBhvr additive="base">
                                        <p:cTn id="7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1"/>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788" grpId="0" uiExpand="1" build="p"/>
      <p:bldP spid="2"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18788" name="Rectangle 4"/>
              <p:cNvSpPr>
                <a:spLocks noChangeArrowheads="1"/>
              </p:cNvSpPr>
              <p:nvPr/>
            </p:nvSpPr>
            <p:spPr bwMode="auto">
              <a:xfrm>
                <a:off x="693738" y="1770063"/>
                <a:ext cx="7764462" cy="5087937"/>
              </a:xfrm>
              <a:prstGeom prst="rect">
                <a:avLst/>
              </a:prstGeom>
              <a:solidFill>
                <a:srgbClr val="FFFFCC"/>
              </a:solidFill>
              <a:ln w="9525">
                <a:noFill/>
                <a:miter lim="800000"/>
                <a:headEnd/>
                <a:tailEnd/>
              </a:ln>
            </p:spPr>
            <p:txBody>
              <a:bodyPr/>
              <a:lstStyle/>
              <a:p>
                <a:pPr>
                  <a:spcBef>
                    <a:spcPct val="15000"/>
                  </a:spcBef>
                </a:pPr>
                <a:r>
                  <a:rPr lang="en-US" dirty="0" smtClean="0">
                    <a:sym typeface="Symbol" pitchFamily="18" charset="2"/>
                  </a:rPr>
                  <a:t>EXAMPLE: A capacitor having no                                    dielectric has a capacitance of                                         325 </a:t>
                </a:r>
                <a:r>
                  <a:rPr lang="en-US" dirty="0" err="1">
                    <a:sym typeface="Symbol" pitchFamily="18" charset="2"/>
                  </a:rPr>
                  <a:t>pF.</a:t>
                </a:r>
                <a:r>
                  <a:rPr lang="en-US" dirty="0">
                    <a:sym typeface="Symbol" pitchFamily="18" charset="2"/>
                  </a:rPr>
                  <a:t> It is charged up to 6.00 V                                       by momentarily attaching it to a                                   battery, and then disconnecting it.</a:t>
                </a:r>
              </a:p>
              <a:p>
                <a:pPr>
                  <a:spcBef>
                    <a:spcPct val="15000"/>
                  </a:spcBef>
                </a:pPr>
                <a:r>
                  <a:rPr lang="en-US" dirty="0">
                    <a:sym typeface="Symbol" pitchFamily="18" charset="2"/>
                  </a:rPr>
                  <a:t>(a) What is the energy stored in the capacitor at this voltage?</a:t>
                </a:r>
              </a:p>
              <a:p>
                <a:pPr>
                  <a:spcBef>
                    <a:spcPct val="15000"/>
                  </a:spcBef>
                </a:pPr>
                <a:r>
                  <a:rPr lang="en-US" dirty="0">
                    <a:sym typeface="Symbol" pitchFamily="18" charset="2"/>
                  </a:rPr>
                  <a:t>(b) What is the charge on the capacitor?</a:t>
                </a:r>
              </a:p>
              <a:p>
                <a:pPr>
                  <a:spcBef>
                    <a:spcPct val="15000"/>
                  </a:spcBef>
                </a:pPr>
                <a:r>
                  <a:rPr lang="en-US" dirty="0">
                    <a:sym typeface="Symbol" pitchFamily="18" charset="2"/>
                  </a:rPr>
                  <a:t>SOLUTION: </a:t>
                </a:r>
              </a:p>
              <a:p>
                <a:pPr>
                  <a:spcBef>
                    <a:spcPct val="15000"/>
                  </a:spcBef>
                </a:pPr>
                <a:r>
                  <a:rPr lang="en-US" dirty="0" smtClean="0">
                    <a:sym typeface="Symbol" pitchFamily="18" charset="2"/>
                  </a:rPr>
                  <a:t>(a) </a:t>
                </a:r>
                <a14:m>
                  <m:oMath xmlns:m="http://schemas.openxmlformats.org/officeDocument/2006/math">
                    <m:r>
                      <a:rPr lang="en-US" i="1" dirty="0" smtClean="0">
                        <a:solidFill>
                          <a:srgbClr val="000000"/>
                        </a:solidFill>
                        <a:latin typeface="Cambria Math" panose="02040503050406030204" pitchFamily="18" charset="0"/>
                      </a:rPr>
                      <m:t>𝐸</m:t>
                    </m:r>
                    <m:r>
                      <a:rPr lang="en-US" i="1" dirty="0" smtClean="0">
                        <a:solidFill>
                          <a:srgbClr val="000000"/>
                        </a:solidFill>
                        <a:latin typeface="Cambria Math" panose="02040503050406030204" pitchFamily="18" charset="0"/>
                      </a:rPr>
                      <m:t>=</m:t>
                    </m:r>
                    <m:d>
                      <m:dPr>
                        <m:ctrlPr>
                          <a:rPr lang="en-US" i="1" dirty="0" smtClean="0">
                            <a:solidFill>
                              <a:srgbClr val="000000"/>
                            </a:solidFill>
                            <a:latin typeface="Cambria Math" panose="02040503050406030204" pitchFamily="18" charset="0"/>
                          </a:rPr>
                        </m:ctrlPr>
                      </m:dPr>
                      <m:e>
                        <m:f>
                          <m:fPr>
                            <m:ctrlPr>
                              <a:rPr lang="en-US" i="1" dirty="0" smtClean="0">
                                <a:solidFill>
                                  <a:srgbClr val="000000"/>
                                </a:solidFill>
                                <a:latin typeface="Cambria Math" panose="02040503050406030204" pitchFamily="18" charset="0"/>
                              </a:rPr>
                            </m:ctrlPr>
                          </m:fPr>
                          <m:num>
                            <m:r>
                              <a:rPr lang="en-US" i="1" dirty="0" smtClean="0">
                                <a:solidFill>
                                  <a:srgbClr val="000000"/>
                                </a:solidFill>
                                <a:latin typeface="Cambria Math" panose="02040503050406030204" pitchFamily="18" charset="0"/>
                              </a:rPr>
                              <m:t>1</m:t>
                            </m:r>
                          </m:num>
                          <m:den>
                            <m:r>
                              <a:rPr lang="en-US" i="1" dirty="0" smtClean="0">
                                <a:solidFill>
                                  <a:srgbClr val="000000"/>
                                </a:solidFill>
                                <a:latin typeface="Cambria Math" panose="02040503050406030204" pitchFamily="18" charset="0"/>
                              </a:rPr>
                              <m:t>2</m:t>
                            </m:r>
                          </m:den>
                        </m:f>
                      </m:e>
                    </m:d>
                    <m:r>
                      <a:rPr lang="en-US" i="1" dirty="0" smtClean="0">
                        <a:solidFill>
                          <a:srgbClr val="000000"/>
                        </a:solidFill>
                        <a:latin typeface="Cambria Math" panose="02040503050406030204" pitchFamily="18" charset="0"/>
                      </a:rPr>
                      <m:t>𝐶</m:t>
                    </m:r>
                    <m:sSup>
                      <m:sSupPr>
                        <m:ctrlPr>
                          <a:rPr lang="en-US" i="1" dirty="0" smtClean="0">
                            <a:solidFill>
                              <a:srgbClr val="000000"/>
                            </a:solidFill>
                            <a:latin typeface="Cambria Math" panose="02040503050406030204" pitchFamily="18" charset="0"/>
                          </a:rPr>
                        </m:ctrlPr>
                      </m:sSupPr>
                      <m:e>
                        <m:r>
                          <a:rPr lang="en-US" b="0" i="1" dirty="0" smtClean="0">
                            <a:solidFill>
                              <a:srgbClr val="000000"/>
                            </a:solidFill>
                            <a:latin typeface="Cambria Math" panose="02040503050406030204" pitchFamily="18" charset="0"/>
                          </a:rPr>
                          <m:t>𝑉</m:t>
                        </m:r>
                      </m:e>
                      <m:sup>
                        <m:r>
                          <a:rPr lang="en-US" b="0" i="1" dirty="0" smtClean="0">
                            <a:solidFill>
                              <a:srgbClr val="000000"/>
                            </a:solidFill>
                            <a:latin typeface="Cambria Math" panose="02040503050406030204" pitchFamily="18" charset="0"/>
                          </a:rPr>
                          <m:t>2</m:t>
                        </m:r>
                      </m:sup>
                    </m:sSup>
                    <m:r>
                      <a:rPr lang="en-US" i="1" dirty="0">
                        <a:solidFill>
                          <a:srgbClr val="000000"/>
                        </a:solidFill>
                        <a:latin typeface="Cambria Math" panose="02040503050406030204" pitchFamily="18" charset="0"/>
                      </a:rPr>
                      <m:t>=</m:t>
                    </m:r>
                    <m:d>
                      <m:dPr>
                        <m:ctrlPr>
                          <a:rPr lang="en-US" i="1" dirty="0">
                            <a:solidFill>
                              <a:srgbClr val="000000"/>
                            </a:solidFill>
                            <a:latin typeface="Cambria Math" panose="02040503050406030204" pitchFamily="18" charset="0"/>
                          </a:rPr>
                        </m:ctrlPr>
                      </m:dPr>
                      <m:e>
                        <m:f>
                          <m:fPr>
                            <m:ctrlPr>
                              <a:rPr lang="en-US" i="1" dirty="0">
                                <a:solidFill>
                                  <a:srgbClr val="000000"/>
                                </a:solidFill>
                                <a:latin typeface="Cambria Math" panose="02040503050406030204" pitchFamily="18" charset="0"/>
                              </a:rPr>
                            </m:ctrlPr>
                          </m:fPr>
                          <m:num>
                            <m:r>
                              <a:rPr lang="en-US" i="1" dirty="0">
                                <a:solidFill>
                                  <a:srgbClr val="000000"/>
                                </a:solidFill>
                                <a:latin typeface="Cambria Math" panose="02040503050406030204" pitchFamily="18" charset="0"/>
                              </a:rPr>
                              <m:t>1</m:t>
                            </m:r>
                          </m:num>
                          <m:den>
                            <m:r>
                              <a:rPr lang="en-US" i="1" dirty="0">
                                <a:solidFill>
                                  <a:srgbClr val="000000"/>
                                </a:solidFill>
                                <a:latin typeface="Cambria Math" panose="02040503050406030204" pitchFamily="18" charset="0"/>
                              </a:rPr>
                              <m:t>2</m:t>
                            </m:r>
                          </m:den>
                        </m:f>
                      </m:e>
                    </m:d>
                    <m:d>
                      <m:dPr>
                        <m:ctrlPr>
                          <a:rPr lang="en-US" b="0" i="1" dirty="0" smtClean="0">
                            <a:solidFill>
                              <a:srgbClr val="000000"/>
                            </a:solidFill>
                            <a:latin typeface="Cambria Math" panose="02040503050406030204" pitchFamily="18" charset="0"/>
                          </a:rPr>
                        </m:ctrlPr>
                      </m:dPr>
                      <m:e>
                        <m:r>
                          <a:rPr lang="en-US" i="1" dirty="0">
                            <a:solidFill>
                              <a:srgbClr val="000000"/>
                            </a:solidFill>
                            <a:latin typeface="Cambria Math" panose="02040503050406030204" pitchFamily="18" charset="0"/>
                            <a:sym typeface="Symbol" pitchFamily="18" charset="2"/>
                          </a:rPr>
                          <m:t>325</m:t>
                        </m:r>
                        <m:sSup>
                          <m:sSupPr>
                            <m:ctrlPr>
                              <a:rPr lang="en-US" i="1" dirty="0" smtClean="0">
                                <a:solidFill>
                                  <a:srgbClr val="000000"/>
                                </a:solidFill>
                                <a:latin typeface="Cambria Math" panose="02040503050406030204" pitchFamily="18" charset="0"/>
                                <a:sym typeface="Symbol" pitchFamily="18" charset="2"/>
                              </a:rPr>
                            </m:ctrlPr>
                          </m:sSupPr>
                          <m:e>
                            <m:r>
                              <a:rPr lang="en-US" b="0" i="1" dirty="0" smtClean="0">
                                <a:solidFill>
                                  <a:srgbClr val="000000"/>
                                </a:solidFill>
                                <a:latin typeface="Cambria Math" panose="02040503050406030204" pitchFamily="18" charset="0"/>
                                <a:sym typeface="Symbol" pitchFamily="18" charset="2"/>
                              </a:rPr>
                              <m:t>10</m:t>
                            </m:r>
                          </m:e>
                          <m:sup>
                            <m:r>
                              <a:rPr lang="en-US" b="0" i="1" dirty="0" smtClean="0">
                                <a:solidFill>
                                  <a:srgbClr val="000000"/>
                                </a:solidFill>
                                <a:latin typeface="Cambria Math" panose="02040503050406030204" pitchFamily="18" charset="0"/>
                                <a:sym typeface="Symbol" pitchFamily="18" charset="2"/>
                              </a:rPr>
                              <m:t>−12</m:t>
                            </m:r>
                          </m:sup>
                        </m:sSup>
                      </m:e>
                    </m:d>
                    <m:r>
                      <a:rPr lang="en-US" b="0" i="1" dirty="0" smtClean="0">
                        <a:solidFill>
                          <a:srgbClr val="000000"/>
                        </a:solidFill>
                        <a:latin typeface="Cambria Math" panose="02040503050406030204" pitchFamily="18" charset="0"/>
                        <a:sym typeface="Symbol" pitchFamily="18" charset="2"/>
                      </a:rPr>
                      <m:t>(</m:t>
                    </m:r>
                    <m:r>
                      <a:rPr lang="en-US" i="1" dirty="0">
                        <a:solidFill>
                          <a:srgbClr val="000000"/>
                        </a:solidFill>
                        <a:latin typeface="Cambria Math" panose="02040503050406030204" pitchFamily="18" charset="0"/>
                        <a:sym typeface="Symbol" pitchFamily="18" charset="2"/>
                      </a:rPr>
                      <m:t>6.00</m:t>
                    </m:r>
                    <m:r>
                      <a:rPr lang="en-US" b="0" i="1" dirty="0" smtClean="0">
                        <a:solidFill>
                          <a:srgbClr val="000000"/>
                        </a:solidFill>
                        <a:latin typeface="Cambria Math" panose="02040503050406030204" pitchFamily="18" charset="0"/>
                        <a:sym typeface="Symbol" pitchFamily="18" charset="2"/>
                      </a:rPr>
                      <m:t>)</m:t>
                    </m:r>
                    <m:r>
                      <a:rPr lang="en-US" i="1" baseline="30000" dirty="0">
                        <a:solidFill>
                          <a:srgbClr val="000000"/>
                        </a:solidFill>
                        <a:latin typeface="Cambria Math" panose="02040503050406030204" pitchFamily="18" charset="0"/>
                        <a:sym typeface="Symbol" pitchFamily="18" charset="2"/>
                      </a:rPr>
                      <m:t>2</m:t>
                    </m:r>
                    <m:r>
                      <a:rPr lang="en-US" i="1" dirty="0">
                        <a:solidFill>
                          <a:srgbClr val="000000"/>
                        </a:solidFill>
                        <a:latin typeface="Cambria Math" panose="02040503050406030204" pitchFamily="18" charset="0"/>
                      </a:rPr>
                      <m:t>=</m:t>
                    </m:r>
                    <m:r>
                      <a:rPr lang="en-US" i="1" dirty="0">
                        <a:latin typeface="Cambria Math" panose="02040503050406030204" pitchFamily="18" charset="0"/>
                        <a:sym typeface="Symbol" pitchFamily="18" charset="2"/>
                      </a:rPr>
                      <m:t>5.85</m:t>
                    </m:r>
                    <m:sSup>
                      <m:sSupPr>
                        <m:ctrlPr>
                          <a:rPr lang="en-US" i="1" dirty="0" smtClean="0">
                            <a:latin typeface="Cambria Math" panose="02040503050406030204" pitchFamily="18" charset="0"/>
                            <a:sym typeface="Symbol" pitchFamily="18" charset="2"/>
                          </a:rPr>
                        </m:ctrlPr>
                      </m:sSupPr>
                      <m:e>
                        <m:r>
                          <a:rPr lang="en-US" b="0" i="1" dirty="0" smtClean="0">
                            <a:latin typeface="Cambria Math" panose="02040503050406030204" pitchFamily="18" charset="0"/>
                            <a:sym typeface="Symbol" pitchFamily="18" charset="2"/>
                          </a:rPr>
                          <m:t>10</m:t>
                        </m:r>
                      </m:e>
                      <m:sup>
                        <m:r>
                          <a:rPr lang="en-US" b="0" i="1" dirty="0" smtClean="0">
                            <a:latin typeface="Cambria Math" panose="02040503050406030204" pitchFamily="18" charset="0"/>
                            <a:sym typeface="Symbol" pitchFamily="18" charset="2"/>
                          </a:rPr>
                          <m:t>−9</m:t>
                        </m:r>
                      </m:sup>
                    </m:sSup>
                  </m:oMath>
                </a14:m>
                <a:r>
                  <a:rPr lang="en-US" dirty="0" smtClean="0">
                    <a:sym typeface="Symbol" pitchFamily="18" charset="2"/>
                  </a:rPr>
                  <a:t>J</a:t>
                </a:r>
                <a:r>
                  <a:rPr lang="en-US" dirty="0">
                    <a:sym typeface="Symbol" pitchFamily="18" charset="2"/>
                  </a:rPr>
                  <a:t>. </a:t>
                </a:r>
              </a:p>
              <a:p>
                <a:pPr>
                  <a:spcBef>
                    <a:spcPct val="15000"/>
                  </a:spcBef>
                </a:pPr>
                <a:r>
                  <a:rPr lang="en-US" dirty="0">
                    <a:sym typeface="Symbol" pitchFamily="18" charset="2"/>
                  </a:rPr>
                  <a:t>(b) </a:t>
                </a:r>
                <a14:m>
                  <m:oMath xmlns:m="http://schemas.openxmlformats.org/officeDocument/2006/math">
                    <m:r>
                      <a:rPr lang="en-US" i="1" dirty="0" smtClean="0">
                        <a:latin typeface="Cambria Math" panose="02040503050406030204" pitchFamily="18" charset="0"/>
                        <a:sym typeface="Symbol" pitchFamily="18" charset="2"/>
                      </a:rPr>
                      <m:t>𝑞</m:t>
                    </m:r>
                    <m:r>
                      <a:rPr lang="en-US" i="1" dirty="0" smtClean="0">
                        <a:latin typeface="Cambria Math" panose="02040503050406030204" pitchFamily="18" charset="0"/>
                        <a:sym typeface="Symbol" pitchFamily="18" charset="2"/>
                      </a:rPr>
                      <m:t>=</m:t>
                    </m:r>
                    <m:r>
                      <a:rPr lang="en-US" i="1" dirty="0" smtClean="0">
                        <a:latin typeface="Cambria Math" panose="02040503050406030204" pitchFamily="18" charset="0"/>
                        <a:sym typeface="Symbol" pitchFamily="18" charset="2"/>
                      </a:rPr>
                      <m:t>𝐶𝑉</m:t>
                    </m:r>
                    <m:r>
                      <a:rPr lang="en-US" i="1" dirty="0" smtClean="0">
                        <a:latin typeface="Cambria Math" panose="02040503050406030204" pitchFamily="18" charset="0"/>
                        <a:sym typeface="Symbol" pitchFamily="18" charset="2"/>
                      </a:rPr>
                      <m:t>=(325</m:t>
                    </m:r>
                    <m:sSup>
                      <m:sSupPr>
                        <m:ctrlPr>
                          <a:rPr lang="en-US" i="1" dirty="0">
                            <a:solidFill>
                              <a:srgbClr val="000000"/>
                            </a:solidFill>
                            <a:latin typeface="Cambria Math" panose="02040503050406030204" pitchFamily="18" charset="0"/>
                            <a:sym typeface="Symbol" pitchFamily="18" charset="2"/>
                          </a:rPr>
                        </m:ctrlPr>
                      </m:sSupPr>
                      <m:e>
                        <m:r>
                          <a:rPr lang="en-US" i="1" dirty="0">
                            <a:solidFill>
                              <a:srgbClr val="000000"/>
                            </a:solidFill>
                            <a:latin typeface="Cambria Math" panose="02040503050406030204" pitchFamily="18" charset="0"/>
                            <a:sym typeface="Symbol" pitchFamily="18" charset="2"/>
                          </a:rPr>
                          <m:t>10</m:t>
                        </m:r>
                      </m:e>
                      <m:sup>
                        <m:r>
                          <a:rPr lang="en-US" i="1" dirty="0">
                            <a:solidFill>
                              <a:srgbClr val="000000"/>
                            </a:solidFill>
                            <a:latin typeface="Cambria Math" panose="02040503050406030204" pitchFamily="18" charset="0"/>
                            <a:sym typeface="Symbol" pitchFamily="18" charset="2"/>
                          </a:rPr>
                          <m:t>−12</m:t>
                        </m:r>
                      </m:sup>
                    </m:sSup>
                    <m:r>
                      <a:rPr lang="en-US" b="0" i="1" dirty="0" smtClean="0">
                        <a:solidFill>
                          <a:srgbClr val="000000"/>
                        </a:solidFill>
                        <a:latin typeface="Cambria Math" panose="02040503050406030204" pitchFamily="18" charset="0"/>
                        <a:sym typeface="Symbol" pitchFamily="18" charset="2"/>
                      </a:rPr>
                      <m:t>)(</m:t>
                    </m:r>
                    <m:r>
                      <a:rPr lang="en-US" i="1" dirty="0">
                        <a:solidFill>
                          <a:srgbClr val="000000"/>
                        </a:solidFill>
                        <a:latin typeface="Cambria Math" panose="02040503050406030204" pitchFamily="18" charset="0"/>
                        <a:sym typeface="Symbol" pitchFamily="18" charset="2"/>
                      </a:rPr>
                      <m:t>6.00</m:t>
                    </m:r>
                    <m:r>
                      <a:rPr lang="en-US" b="0" i="1" dirty="0" smtClean="0">
                        <a:solidFill>
                          <a:srgbClr val="000000"/>
                        </a:solidFill>
                        <a:latin typeface="Cambria Math" panose="02040503050406030204" pitchFamily="18" charset="0"/>
                        <a:sym typeface="Symbol" pitchFamily="18" charset="2"/>
                      </a:rPr>
                      <m:t>)</m:t>
                    </m:r>
                    <m:r>
                      <a:rPr lang="en-US" i="1" dirty="0">
                        <a:solidFill>
                          <a:srgbClr val="000000"/>
                        </a:solidFill>
                        <a:latin typeface="Cambria Math" panose="02040503050406030204" pitchFamily="18" charset="0"/>
                        <a:sym typeface="Symbol" pitchFamily="18" charset="2"/>
                      </a:rPr>
                      <m:t> = </m:t>
                    </m:r>
                    <m:r>
                      <a:rPr lang="en-US" i="1" dirty="0">
                        <a:latin typeface="Cambria Math" panose="02040503050406030204" pitchFamily="18" charset="0"/>
                        <a:sym typeface="Symbol" pitchFamily="18" charset="2"/>
                      </a:rPr>
                      <m:t>1.95</m:t>
                    </m:r>
                    <m:sSup>
                      <m:sSupPr>
                        <m:ctrlPr>
                          <a:rPr lang="en-US" i="1" dirty="0">
                            <a:latin typeface="Cambria Math" panose="02040503050406030204" pitchFamily="18" charset="0"/>
                            <a:sym typeface="Symbol" pitchFamily="18" charset="2"/>
                          </a:rPr>
                        </m:ctrlPr>
                      </m:sSupPr>
                      <m:e>
                        <m:r>
                          <a:rPr lang="en-US" i="1" dirty="0">
                            <a:latin typeface="Cambria Math" panose="02040503050406030204" pitchFamily="18" charset="0"/>
                            <a:sym typeface="Symbol" pitchFamily="18" charset="2"/>
                          </a:rPr>
                          <m:t>10</m:t>
                        </m:r>
                      </m:e>
                      <m:sup>
                        <m:r>
                          <a:rPr lang="en-US" i="1" dirty="0">
                            <a:latin typeface="Cambria Math" panose="02040503050406030204" pitchFamily="18" charset="0"/>
                            <a:sym typeface="Symbol" pitchFamily="18" charset="2"/>
                          </a:rPr>
                          <m:t>−9</m:t>
                        </m:r>
                      </m:sup>
                    </m:sSup>
                  </m:oMath>
                </a14:m>
                <a:r>
                  <a:rPr lang="en-US" dirty="0">
                    <a:sym typeface="Symbol" pitchFamily="18" charset="2"/>
                  </a:rPr>
                  <a:t>C. </a:t>
                </a:r>
              </a:p>
            </p:txBody>
          </p:sp>
        </mc:Choice>
        <mc:Fallback xmlns="">
          <p:sp>
            <p:nvSpPr>
              <p:cNvPr id="118788" name="Rectangle 4"/>
              <p:cNvSpPr>
                <a:spLocks noRot="1" noChangeAspect="1" noMove="1" noResize="1" noEditPoints="1" noAdjustHandles="1" noChangeArrowheads="1" noChangeShapeType="1" noTextEdit="1"/>
              </p:cNvSpPr>
              <p:nvPr/>
            </p:nvSpPr>
            <p:spPr bwMode="auto">
              <a:xfrm>
                <a:off x="693738" y="1770063"/>
                <a:ext cx="7764462" cy="5087937"/>
              </a:xfrm>
              <a:prstGeom prst="rect">
                <a:avLst/>
              </a:prstGeom>
              <a:blipFill>
                <a:blip r:embed="rId5"/>
                <a:stretch>
                  <a:fillRect l="-1256" t="-838" r="-3375"/>
                </a:stretch>
              </a:blipFill>
              <a:ln w="9525">
                <a:noFill/>
                <a:miter lim="800000"/>
                <a:headEnd/>
                <a:tailEnd/>
              </a:ln>
            </p:spPr>
            <p:txBody>
              <a:bodyPr/>
              <a:lstStyle/>
              <a:p>
                <a:r>
                  <a:rPr lang="en-US">
                    <a:noFill/>
                  </a:rPr>
                  <a:t> </a:t>
                </a:r>
              </a:p>
            </p:txBody>
          </p:sp>
        </mc:Fallback>
      </mc:AlternateContent>
      <p:sp>
        <p:nvSpPr>
          <p:cNvPr id="94211" name="Rectangle 3"/>
          <p:cNvSpPr>
            <a:spLocks noChangeArrowheads="1"/>
          </p:cNvSpPr>
          <p:nvPr/>
        </p:nvSpPr>
        <p:spPr bwMode="auto">
          <a:xfrm>
            <a:off x="685800" y="1339850"/>
            <a:ext cx="7772400" cy="441325"/>
          </a:xfrm>
          <a:prstGeom prst="rect">
            <a:avLst/>
          </a:prstGeom>
          <a:solidFill>
            <a:srgbClr val="EAEAEA"/>
          </a:solidFill>
          <a:ln w="9525">
            <a:noFill/>
            <a:miter lim="800000"/>
            <a:headEnd/>
            <a:tailEnd/>
          </a:ln>
        </p:spPr>
        <p:txBody>
          <a:bodyPr/>
          <a:lstStyle/>
          <a:p>
            <a:r>
              <a:rPr lang="en-US" altLang="en-US" i="1">
                <a:solidFill>
                  <a:schemeClr val="accent2"/>
                </a:solidFill>
              </a:rPr>
              <a:t>Solving problems involving parallel-plate capacitors</a:t>
            </a:r>
          </a:p>
        </p:txBody>
      </p:sp>
      <p:pic>
        <p:nvPicPr>
          <p:cNvPr id="94231" name="Picture 23"/>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5594350" y="2147888"/>
            <a:ext cx="3562350" cy="1285875"/>
          </a:xfrm>
          <a:prstGeom prst="rect">
            <a:avLst/>
          </a:prstGeom>
          <a:ln>
            <a:noFill/>
          </a:ln>
          <a:effectLst>
            <a:outerShdw blurRad="292100" dist="139700" dir="2700000" algn="tl" rotWithShape="0">
              <a:srgbClr val="333333">
                <a:alpha val="65000"/>
              </a:srgbClr>
            </a:outerShdw>
          </a:effectLst>
        </p:spPr>
      </p:pic>
      <p:sp>
        <p:nvSpPr>
          <p:cNvPr id="6" name="Rectangle 118"/>
          <p:cNvSpPr txBox="1">
            <a:spLocks noChangeArrowheads="1"/>
          </p:cNvSpPr>
          <p:nvPr/>
        </p:nvSpPr>
        <p:spPr>
          <a:xfrm>
            <a:off x="685800" y="409575"/>
            <a:ext cx="7772400" cy="896938"/>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0" cap="none" spc="0" normalizeH="0" baseline="0" noProof="0">
                <a:ln>
                  <a:noFill/>
                </a:ln>
                <a:solidFill>
                  <a:schemeClr val="tx2"/>
                </a:solidFill>
                <a:effectLst/>
                <a:uLnTx/>
                <a:uFillTx/>
                <a:latin typeface="+mj-lt"/>
                <a:ea typeface="+mj-ea"/>
                <a:cs typeface="+mj-cs"/>
              </a:rPr>
              <a:t>Topic 11: Electromagnetic induction - AHL</a:t>
            </a:r>
            <a:br>
              <a:rPr kumimoji="0" lang="en-US" altLang="en-US" sz="2800" b="1" i="0" u="none" strike="noStrike" kern="0" cap="none" spc="0" normalizeH="0" baseline="0" noProof="0">
                <a:ln>
                  <a:noFill/>
                </a:ln>
                <a:solidFill>
                  <a:schemeClr val="tx2"/>
                </a:solidFill>
                <a:effectLst/>
                <a:uLnTx/>
                <a:uFillTx/>
                <a:latin typeface="+mj-lt"/>
                <a:ea typeface="+mj-ea"/>
                <a:cs typeface="+mj-cs"/>
              </a:rPr>
            </a:br>
            <a:r>
              <a:rPr kumimoji="0" lang="en-US" altLang="en-US" sz="2800" b="0" i="0" u="none" strike="noStrike" kern="0" cap="none" spc="0" normalizeH="0" baseline="0" noProof="0">
                <a:ln>
                  <a:noFill/>
                </a:ln>
                <a:solidFill>
                  <a:schemeClr val="tx1"/>
                </a:solidFill>
                <a:effectLst/>
                <a:uLnTx/>
                <a:uFillTx/>
                <a:latin typeface="+mj-lt"/>
                <a:ea typeface="+mj-ea"/>
                <a:cs typeface="+mj-cs"/>
              </a:rPr>
              <a:t>11.3 – Capacitance</a:t>
            </a:r>
            <a:endParaRPr kumimoji="0" lang="en-US" altLang="en-US" sz="2800" b="0" i="0" u="none" strike="noStrike" kern="0" cap="none" spc="0" normalizeH="0" baseline="0" noProof="0" dirty="0">
              <a:ln>
                <a:noFill/>
              </a:ln>
              <a:solidFill>
                <a:schemeClr val="tx1"/>
              </a:solidFill>
              <a:effectLst/>
              <a:uLnTx/>
              <a:uFillTx/>
              <a:latin typeface="+mj-lt"/>
              <a:ea typeface="+mj-ea"/>
              <a:cs typeface="+mj-cs"/>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8788">
                                            <p:txEl>
                                              <p:pRg st="0" end="0"/>
                                            </p:txEl>
                                          </p:spTgt>
                                        </p:tgtEl>
                                        <p:attrNameLst>
                                          <p:attrName>style.visibility</p:attrName>
                                        </p:attrNameLst>
                                      </p:cBhvr>
                                      <p:to>
                                        <p:strVal val="visible"/>
                                      </p:to>
                                    </p:set>
                                    <p:anim calcmode="lin" valueType="num">
                                      <p:cBhvr additive="base">
                                        <p:cTn id="7" dur="500" fill="hold"/>
                                        <p:tgtEl>
                                          <p:spTgt spid="11878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878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8788">
                                            <p:txEl>
                                              <p:pRg st="1" end="1"/>
                                            </p:txEl>
                                          </p:spTgt>
                                        </p:tgtEl>
                                        <p:attrNameLst>
                                          <p:attrName>style.visibility</p:attrName>
                                        </p:attrNameLst>
                                      </p:cBhvr>
                                      <p:to>
                                        <p:strVal val="visible"/>
                                      </p:to>
                                    </p:set>
                                    <p:anim calcmode="lin" valueType="num">
                                      <p:cBhvr additive="base">
                                        <p:cTn id="13" dur="500" fill="hold"/>
                                        <p:tgtEl>
                                          <p:spTgt spid="11878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878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18788">
                                            <p:txEl>
                                              <p:pRg st="2" end="2"/>
                                            </p:txEl>
                                          </p:spTgt>
                                        </p:tgtEl>
                                        <p:attrNameLst>
                                          <p:attrName>style.visibility</p:attrName>
                                        </p:attrNameLst>
                                      </p:cBhvr>
                                      <p:to>
                                        <p:strVal val="visible"/>
                                      </p:to>
                                    </p:set>
                                    <p:anim calcmode="lin" valueType="num">
                                      <p:cBhvr additive="base">
                                        <p:cTn id="19" dur="500" fill="hold"/>
                                        <p:tgtEl>
                                          <p:spTgt spid="11878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8788">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18788">
                                            <p:txEl>
                                              <p:pRg st="3" end="3"/>
                                            </p:txEl>
                                          </p:spTgt>
                                        </p:tgtEl>
                                        <p:attrNameLst>
                                          <p:attrName>style.visibility</p:attrName>
                                        </p:attrNameLst>
                                      </p:cBhvr>
                                      <p:to>
                                        <p:strVal val="visible"/>
                                      </p:to>
                                    </p:set>
                                    <p:anim calcmode="lin" valueType="num">
                                      <p:cBhvr additive="base">
                                        <p:cTn id="25" dur="500" fill="hold"/>
                                        <p:tgtEl>
                                          <p:spTgt spid="118788">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8788">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18788">
                                            <p:txEl>
                                              <p:pRg st="4" end="4"/>
                                            </p:txEl>
                                          </p:spTgt>
                                        </p:tgtEl>
                                        <p:attrNameLst>
                                          <p:attrName>style.visibility</p:attrName>
                                        </p:attrNameLst>
                                      </p:cBhvr>
                                      <p:to>
                                        <p:strVal val="visible"/>
                                      </p:to>
                                    </p:set>
                                    <p:anim calcmode="lin" valueType="num">
                                      <p:cBhvr additive="base">
                                        <p:cTn id="31" dur="500" fill="hold"/>
                                        <p:tgtEl>
                                          <p:spTgt spid="118788">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18788">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18788">
                                            <p:txEl>
                                              <p:pRg st="5" end="5"/>
                                            </p:txEl>
                                          </p:spTgt>
                                        </p:tgtEl>
                                        <p:attrNameLst>
                                          <p:attrName>style.visibility</p:attrName>
                                        </p:attrNameLst>
                                      </p:cBhvr>
                                      <p:to>
                                        <p:strVal val="visible"/>
                                      </p:to>
                                    </p:set>
                                    <p:anim calcmode="lin" valueType="num">
                                      <p:cBhvr additive="base">
                                        <p:cTn id="37" dur="500" fill="hold"/>
                                        <p:tgtEl>
                                          <p:spTgt spid="118788">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18788">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par>
                                <p:cTn id="39" presetID="10" presetClass="entr" presetSubtype="0" fill="hold" nodeType="withEffect">
                                  <p:stCondLst>
                                    <p:cond delay="0"/>
                                  </p:stCondLst>
                                  <p:childTnLst>
                                    <p:set>
                                      <p:cBhvr>
                                        <p:cTn id="40" dur="1" fill="hold">
                                          <p:stCondLst>
                                            <p:cond delay="0"/>
                                          </p:stCondLst>
                                        </p:cTn>
                                        <p:tgtEl>
                                          <p:spTgt spid="94231"/>
                                        </p:tgtEl>
                                        <p:attrNameLst>
                                          <p:attrName>style.visibility</p:attrName>
                                        </p:attrNameLst>
                                      </p:cBhvr>
                                      <p:to>
                                        <p:strVal val="visible"/>
                                      </p:to>
                                    </p:set>
                                    <p:animEffect transition="in" filter="fade">
                                      <p:cBhvr>
                                        <p:cTn id="41" dur="2000"/>
                                        <p:tgtEl>
                                          <p:spTgt spid="942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18788" name="Rectangle 4"/>
              <p:cNvSpPr>
                <a:spLocks noChangeArrowheads="1"/>
              </p:cNvSpPr>
              <p:nvPr/>
            </p:nvSpPr>
            <p:spPr bwMode="auto">
              <a:xfrm>
                <a:off x="693738" y="1770063"/>
                <a:ext cx="7764462" cy="5087937"/>
              </a:xfrm>
              <a:prstGeom prst="rect">
                <a:avLst/>
              </a:prstGeom>
              <a:solidFill>
                <a:srgbClr val="FFFFCC"/>
              </a:solidFill>
              <a:ln w="9525">
                <a:noFill/>
                <a:miter lim="800000"/>
                <a:headEnd/>
                <a:tailEnd/>
              </a:ln>
            </p:spPr>
            <p:txBody>
              <a:bodyPr/>
              <a:lstStyle/>
              <a:p>
                <a:pPr>
                  <a:spcBef>
                    <a:spcPct val="15000"/>
                  </a:spcBef>
                </a:pPr>
                <a:r>
                  <a:rPr lang="en-US" dirty="0" smtClean="0">
                    <a:sym typeface="Symbol" pitchFamily="18" charset="2"/>
                  </a:rPr>
                  <a:t>EXAMPLE: A capacitor having no                                    dielectric has a capacitance of                                         325 </a:t>
                </a:r>
                <a:r>
                  <a:rPr lang="en-US" dirty="0" err="1">
                    <a:sym typeface="Symbol" pitchFamily="18" charset="2"/>
                  </a:rPr>
                  <a:t>pF.</a:t>
                </a:r>
                <a:r>
                  <a:rPr lang="en-US" dirty="0">
                    <a:sym typeface="Symbol" pitchFamily="18" charset="2"/>
                  </a:rPr>
                  <a:t> It is charged up to 6.00 V                                       by momentarily attaching it to a                                   battery, and then disconnecting it.</a:t>
                </a:r>
              </a:p>
              <a:p>
                <a:pPr>
                  <a:spcBef>
                    <a:spcPct val="15000"/>
                  </a:spcBef>
                </a:pPr>
                <a:r>
                  <a:rPr lang="en-US" dirty="0">
                    <a:sym typeface="Symbol" pitchFamily="18" charset="2"/>
                  </a:rPr>
                  <a:t>(c) A dielectric having a permittivity of 2</a:t>
                </a:r>
                <a:r>
                  <a:rPr lang="en-US" baseline="-25000" dirty="0">
                    <a:sym typeface="Symbol" pitchFamily="18" charset="2"/>
                  </a:rPr>
                  <a:t>0</a:t>
                </a:r>
                <a:r>
                  <a:rPr lang="en-US" dirty="0">
                    <a:sym typeface="Symbol" pitchFamily="18" charset="2"/>
                  </a:rPr>
                  <a:t> is now carefully inserted between the plates of the capacitor. What is its new capacitance?</a:t>
                </a:r>
              </a:p>
              <a:p>
                <a:pPr>
                  <a:spcBef>
                    <a:spcPct val="15000"/>
                  </a:spcBef>
                </a:pPr>
                <a:r>
                  <a:rPr lang="en-US" dirty="0">
                    <a:sym typeface="Symbol" pitchFamily="18" charset="2"/>
                  </a:rPr>
                  <a:t>SOLUTION: Use </a:t>
                </a:r>
                <a14:m>
                  <m:oMath xmlns:m="http://schemas.openxmlformats.org/officeDocument/2006/math">
                    <m:r>
                      <a:rPr lang="en-US" i="1" dirty="0" smtClean="0">
                        <a:latin typeface="Cambria Math" panose="02040503050406030204" pitchFamily="18" charset="0"/>
                        <a:sym typeface="Symbol" pitchFamily="18" charset="2"/>
                      </a:rPr>
                      <m:t>𝐶</m:t>
                    </m:r>
                    <m:r>
                      <a:rPr lang="en-US" i="1" dirty="0" smtClean="0">
                        <a:latin typeface="Cambria Math" panose="02040503050406030204" pitchFamily="18" charset="0"/>
                        <a:sym typeface="Symbol" pitchFamily="18" charset="2"/>
                      </a:rPr>
                      <m:t>=</m:t>
                    </m:r>
                    <m:f>
                      <m:fPr>
                        <m:ctrlPr>
                          <a:rPr lang="en-US" i="1" dirty="0" smtClean="0">
                            <a:latin typeface="Cambria Math" panose="02040503050406030204" pitchFamily="18" charset="0"/>
                            <a:sym typeface="Symbol" pitchFamily="18" charset="2"/>
                          </a:rPr>
                        </m:ctrlPr>
                      </m:fPr>
                      <m:num>
                        <m:r>
                          <a:rPr lang="en-US" i="1" dirty="0" smtClean="0">
                            <a:latin typeface="Cambria Math" panose="02040503050406030204" pitchFamily="18" charset="0"/>
                            <a:sym typeface="Symbol" pitchFamily="18" charset="2"/>
                          </a:rPr>
                          <m:t></m:t>
                        </m:r>
                        <m:r>
                          <a:rPr lang="en-US" i="1" dirty="0" smtClean="0">
                            <a:latin typeface="Cambria Math" panose="02040503050406030204" pitchFamily="18" charset="0"/>
                            <a:sym typeface="Symbol" pitchFamily="18" charset="2"/>
                          </a:rPr>
                          <m:t>𝐴</m:t>
                        </m:r>
                      </m:num>
                      <m:den>
                        <m:r>
                          <a:rPr lang="en-US" i="1" dirty="0" smtClean="0">
                            <a:latin typeface="Cambria Math" panose="02040503050406030204" pitchFamily="18" charset="0"/>
                            <a:sym typeface="Symbol" pitchFamily="18" charset="2"/>
                          </a:rPr>
                          <m:t>𝑑</m:t>
                        </m:r>
                      </m:den>
                    </m:f>
                  </m:oMath>
                </a14:m>
                <a:r>
                  <a:rPr lang="en-US" dirty="0">
                    <a:sym typeface="Symbol" pitchFamily="18" charset="2"/>
                  </a:rPr>
                  <a:t>.</a:t>
                </a:r>
              </a:p>
              <a:p>
                <a:pPr>
                  <a:spcBef>
                    <a:spcPct val="15000"/>
                  </a:spcBef>
                </a:pPr>
                <a:r>
                  <a:rPr lang="en-US" dirty="0">
                    <a:sym typeface="Symbol" pitchFamily="18" charset="2"/>
                  </a:rPr>
                  <a:t>(c) </a:t>
                </a:r>
                <a14:m>
                  <m:oMath xmlns:m="http://schemas.openxmlformats.org/officeDocument/2006/math">
                    <m:r>
                      <a:rPr lang="en-US" i="1" dirty="0" smtClean="0">
                        <a:latin typeface="Cambria Math" panose="02040503050406030204" pitchFamily="18" charset="0"/>
                        <a:sym typeface="Symbol" pitchFamily="18" charset="2"/>
                      </a:rPr>
                      <m:t>𝐶</m:t>
                    </m:r>
                    <m:r>
                      <a:rPr lang="en-US" i="1" baseline="-25000" dirty="0">
                        <a:latin typeface="Cambria Math" panose="02040503050406030204" pitchFamily="18" charset="0"/>
                        <a:sym typeface="Symbol" pitchFamily="18" charset="2"/>
                      </a:rPr>
                      <m:t>0</m:t>
                    </m:r>
                    <m:r>
                      <a:rPr lang="en-US" i="1" dirty="0">
                        <a:latin typeface="Cambria Math" panose="02040503050406030204" pitchFamily="18" charset="0"/>
                        <a:sym typeface="Symbol" pitchFamily="18" charset="2"/>
                      </a:rPr>
                      <m:t>=</m:t>
                    </m:r>
                    <m:f>
                      <m:fPr>
                        <m:ctrlPr>
                          <a:rPr lang="en-US" i="1" dirty="0">
                            <a:latin typeface="Cambria Math" panose="02040503050406030204" pitchFamily="18" charset="0"/>
                            <a:sym typeface="Symbol" pitchFamily="18" charset="2"/>
                          </a:rPr>
                        </m:ctrlPr>
                      </m:fPr>
                      <m:num>
                        <m:r>
                          <a:rPr lang="en-US" i="1" dirty="0">
                            <a:latin typeface="Cambria Math" panose="02040503050406030204" pitchFamily="18" charset="0"/>
                            <a:sym typeface="Symbol" pitchFamily="18" charset="2"/>
                          </a:rPr>
                          <m:t></m:t>
                        </m:r>
                        <m:r>
                          <a:rPr lang="en-US" i="1" baseline="-25000" dirty="0">
                            <a:latin typeface="Cambria Math" panose="02040503050406030204" pitchFamily="18" charset="0"/>
                            <a:sym typeface="Symbol" pitchFamily="18" charset="2"/>
                          </a:rPr>
                          <m:t>0</m:t>
                        </m:r>
                        <m:r>
                          <a:rPr lang="en-US" i="1" dirty="0">
                            <a:latin typeface="Cambria Math" panose="02040503050406030204" pitchFamily="18" charset="0"/>
                            <a:sym typeface="Symbol" pitchFamily="18" charset="2"/>
                          </a:rPr>
                          <m:t>𝐴</m:t>
                        </m:r>
                      </m:num>
                      <m:den>
                        <m:r>
                          <a:rPr lang="en-US" i="1" dirty="0">
                            <a:latin typeface="Cambria Math" panose="02040503050406030204" pitchFamily="18" charset="0"/>
                            <a:sym typeface="Symbol" pitchFamily="18" charset="2"/>
                          </a:rPr>
                          <m:t>𝑑</m:t>
                        </m:r>
                      </m:den>
                    </m:f>
                    <m:r>
                      <a:rPr lang="en-US" i="1" dirty="0">
                        <a:latin typeface="Cambria Math" panose="02040503050406030204" pitchFamily="18" charset="0"/>
                        <a:sym typeface="Symbol" pitchFamily="18" charset="2"/>
                      </a:rPr>
                      <m:t> </m:t>
                    </m:r>
                  </m:oMath>
                </a14:m>
                <a:r>
                  <a:rPr lang="en-US" dirty="0">
                    <a:sym typeface="Symbol" pitchFamily="18" charset="2"/>
                  </a:rPr>
                  <a:t>and </a:t>
                </a:r>
                <a14:m>
                  <m:oMath xmlns:m="http://schemas.openxmlformats.org/officeDocument/2006/math">
                    <m:r>
                      <a:rPr lang="en-US" i="1" dirty="0" smtClean="0">
                        <a:latin typeface="Cambria Math" panose="02040503050406030204" pitchFamily="18" charset="0"/>
                        <a:sym typeface="Symbol" pitchFamily="18" charset="2"/>
                      </a:rPr>
                      <m:t>𝐶</m:t>
                    </m:r>
                    <m:r>
                      <a:rPr lang="en-US" i="1" dirty="0" smtClean="0">
                        <a:latin typeface="Cambria Math" panose="02040503050406030204" pitchFamily="18" charset="0"/>
                        <a:sym typeface="Symbol" pitchFamily="18" charset="2"/>
                      </a:rPr>
                      <m:t>=</m:t>
                    </m:r>
                    <m:f>
                      <m:fPr>
                        <m:ctrlPr>
                          <a:rPr lang="en-US" i="1" dirty="0">
                            <a:latin typeface="Cambria Math" panose="02040503050406030204" pitchFamily="18" charset="0"/>
                            <a:sym typeface="Symbol" pitchFamily="18" charset="2"/>
                          </a:rPr>
                        </m:ctrlPr>
                      </m:fPr>
                      <m:num>
                        <m:d>
                          <m:dPr>
                            <m:ctrlPr>
                              <a:rPr lang="en-US" i="1" dirty="0" smtClean="0">
                                <a:latin typeface="Cambria Math" panose="02040503050406030204" pitchFamily="18" charset="0"/>
                                <a:sym typeface="Symbol" pitchFamily="18" charset="2"/>
                              </a:rPr>
                            </m:ctrlPr>
                          </m:dPr>
                          <m:e>
                            <m:r>
                              <a:rPr lang="en-US" i="1" dirty="0" smtClean="0">
                                <a:latin typeface="Cambria Math" panose="02040503050406030204" pitchFamily="18" charset="0"/>
                                <a:sym typeface="Symbol" pitchFamily="18" charset="2"/>
                              </a:rPr>
                              <m:t>2</m:t>
                            </m:r>
                            <m:r>
                              <a:rPr lang="en-US" i="1" baseline="-25000" dirty="0">
                                <a:latin typeface="Cambria Math" panose="02040503050406030204" pitchFamily="18" charset="0"/>
                                <a:sym typeface="Symbol" pitchFamily="18" charset="2"/>
                              </a:rPr>
                              <m:t>0</m:t>
                            </m:r>
                          </m:e>
                        </m:d>
                        <m:r>
                          <a:rPr lang="en-US" i="1" dirty="0">
                            <a:latin typeface="Cambria Math" panose="02040503050406030204" pitchFamily="18" charset="0"/>
                            <a:sym typeface="Symbol" pitchFamily="18" charset="2"/>
                          </a:rPr>
                          <m:t>𝐴</m:t>
                        </m:r>
                      </m:num>
                      <m:den>
                        <m:r>
                          <a:rPr lang="en-US" i="1" dirty="0">
                            <a:latin typeface="Cambria Math" panose="02040503050406030204" pitchFamily="18" charset="0"/>
                            <a:sym typeface="Symbol" pitchFamily="18" charset="2"/>
                          </a:rPr>
                          <m:t>𝑑</m:t>
                        </m:r>
                      </m:den>
                    </m:f>
                    <m:r>
                      <a:rPr lang="en-US" i="1" dirty="0">
                        <a:latin typeface="Cambria Math" panose="02040503050406030204" pitchFamily="18" charset="0"/>
                        <a:sym typeface="Symbol" pitchFamily="18" charset="2"/>
                      </a:rPr>
                      <m:t> </m:t>
                    </m:r>
                  </m:oMath>
                </a14:m>
                <a:r>
                  <a:rPr lang="en-US" dirty="0">
                    <a:sym typeface="Symbol" pitchFamily="18" charset="2"/>
                  </a:rPr>
                  <a:t>so that </a:t>
                </a:r>
                <a:endParaRPr lang="en-US" dirty="0" smtClean="0">
                  <a:sym typeface="Symbol" pitchFamily="18" charset="2"/>
                </a:endParaRPr>
              </a:p>
              <a:p>
                <a:pPr>
                  <a:spcBef>
                    <a:spcPts val="1200"/>
                  </a:spcBef>
                </a:pPr>
                <a:r>
                  <a:rPr lang="en-US" dirty="0">
                    <a:sym typeface="Symbol" pitchFamily="18" charset="2"/>
                  </a:rPr>
                  <a:t>	</a:t>
                </a:r>
                <a14:m>
                  <m:oMath xmlns:m="http://schemas.openxmlformats.org/officeDocument/2006/math">
                    <m:r>
                      <a:rPr lang="en-US" i="1" dirty="0" smtClean="0">
                        <a:latin typeface="Cambria Math" panose="02040503050406030204" pitchFamily="18" charset="0"/>
                        <a:sym typeface="Symbol" pitchFamily="18" charset="2"/>
                      </a:rPr>
                      <m:t>𝐶</m:t>
                    </m:r>
                    <m:r>
                      <a:rPr lang="en-US" i="1" dirty="0" smtClean="0">
                        <a:latin typeface="Cambria Math" panose="02040503050406030204" pitchFamily="18" charset="0"/>
                        <a:sym typeface="Symbol" pitchFamily="18" charset="2"/>
                      </a:rPr>
                      <m:t>=2</m:t>
                    </m:r>
                    <m:r>
                      <a:rPr lang="en-US" i="1" dirty="0" smtClean="0">
                        <a:latin typeface="Cambria Math" panose="02040503050406030204" pitchFamily="18" charset="0"/>
                        <a:sym typeface="Symbol" pitchFamily="18" charset="2"/>
                      </a:rPr>
                      <m:t>𝐶</m:t>
                    </m:r>
                    <m:r>
                      <a:rPr lang="en-US" i="1" baseline="-25000" dirty="0">
                        <a:latin typeface="Cambria Math" panose="02040503050406030204" pitchFamily="18" charset="0"/>
                        <a:sym typeface="Symbol" pitchFamily="18" charset="2"/>
                      </a:rPr>
                      <m:t>0</m:t>
                    </m:r>
                    <m:r>
                      <a:rPr lang="en-US" i="1" dirty="0">
                        <a:latin typeface="Cambria Math" panose="02040503050406030204" pitchFamily="18" charset="0"/>
                        <a:sym typeface="Symbol" pitchFamily="18" charset="2"/>
                      </a:rPr>
                      <m:t>=2(325 </m:t>
                    </m:r>
                    <m:r>
                      <a:rPr lang="en-US" i="1" dirty="0">
                        <a:latin typeface="Cambria Math" panose="02040503050406030204" pitchFamily="18" charset="0"/>
                        <a:sym typeface="Symbol" pitchFamily="18" charset="2"/>
                      </a:rPr>
                      <m:t>𝑝𝐹</m:t>
                    </m:r>
                    <m:r>
                      <a:rPr lang="en-US" i="1" dirty="0">
                        <a:latin typeface="Cambria Math" panose="02040503050406030204" pitchFamily="18" charset="0"/>
                        <a:sym typeface="Symbol" pitchFamily="18" charset="2"/>
                      </a:rPr>
                      <m:t>)=650</m:t>
                    </m:r>
                  </m:oMath>
                </a14:m>
                <a:r>
                  <a:rPr lang="en-US" dirty="0">
                    <a:sym typeface="Symbol" pitchFamily="18" charset="2"/>
                  </a:rPr>
                  <a:t>. </a:t>
                </a:r>
                <a:r>
                  <a:rPr lang="en-US" dirty="0" err="1">
                    <a:sym typeface="Symbol" pitchFamily="18" charset="2"/>
                  </a:rPr>
                  <a:t>pF.</a:t>
                </a:r>
                <a:endParaRPr lang="en-US" dirty="0">
                  <a:sym typeface="Symbol" pitchFamily="18" charset="2"/>
                </a:endParaRPr>
              </a:p>
            </p:txBody>
          </p:sp>
        </mc:Choice>
        <mc:Fallback xmlns="">
          <p:sp>
            <p:nvSpPr>
              <p:cNvPr id="118788" name="Rectangle 4"/>
              <p:cNvSpPr>
                <a:spLocks noRot="1" noChangeAspect="1" noMove="1" noResize="1" noEditPoints="1" noAdjustHandles="1" noChangeArrowheads="1" noChangeShapeType="1" noTextEdit="1"/>
              </p:cNvSpPr>
              <p:nvPr/>
            </p:nvSpPr>
            <p:spPr bwMode="auto">
              <a:xfrm>
                <a:off x="693738" y="1770063"/>
                <a:ext cx="7764462" cy="5087937"/>
              </a:xfrm>
              <a:prstGeom prst="rect">
                <a:avLst/>
              </a:prstGeom>
              <a:blipFill>
                <a:blip r:embed="rId7"/>
                <a:stretch>
                  <a:fillRect l="-1256" t="-838" r="-3375"/>
                </a:stretch>
              </a:blipFill>
              <a:ln w="9525">
                <a:noFill/>
                <a:miter lim="800000"/>
                <a:headEnd/>
                <a:tailEnd/>
              </a:ln>
            </p:spPr>
            <p:txBody>
              <a:bodyPr/>
              <a:lstStyle/>
              <a:p>
                <a:r>
                  <a:rPr lang="en-US">
                    <a:noFill/>
                  </a:rPr>
                  <a:t> </a:t>
                </a:r>
              </a:p>
            </p:txBody>
          </p:sp>
        </mc:Fallback>
      </mc:AlternateContent>
      <p:sp>
        <p:nvSpPr>
          <p:cNvPr id="96259" name="Rectangle 3"/>
          <p:cNvSpPr>
            <a:spLocks noChangeArrowheads="1"/>
          </p:cNvSpPr>
          <p:nvPr/>
        </p:nvSpPr>
        <p:spPr bwMode="auto">
          <a:xfrm>
            <a:off x="685800" y="1339850"/>
            <a:ext cx="7772400" cy="441325"/>
          </a:xfrm>
          <a:prstGeom prst="rect">
            <a:avLst/>
          </a:prstGeom>
          <a:solidFill>
            <a:srgbClr val="EAEAEA"/>
          </a:solidFill>
          <a:ln w="9525">
            <a:noFill/>
            <a:miter lim="800000"/>
            <a:headEnd/>
            <a:tailEnd/>
          </a:ln>
        </p:spPr>
        <p:txBody>
          <a:bodyPr/>
          <a:lstStyle/>
          <a:p>
            <a:r>
              <a:rPr lang="en-US" altLang="en-US" i="1">
                <a:solidFill>
                  <a:schemeClr val="accent2"/>
                </a:solidFill>
              </a:rPr>
              <a:t>Solving problems involving parallel-plate capacitors</a:t>
            </a:r>
          </a:p>
        </p:txBody>
      </p:sp>
      <p:pic>
        <p:nvPicPr>
          <p:cNvPr id="96266" name="Picture 10"/>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5594350" y="2791528"/>
            <a:ext cx="3562350" cy="647700"/>
          </a:xfrm>
          <a:prstGeom prst="rect">
            <a:avLst/>
          </a:prstGeom>
          <a:ln>
            <a:noFill/>
          </a:ln>
          <a:effectLst>
            <a:outerShdw blurRad="292100" dist="139700" dir="2700000" algn="tl" rotWithShape="0">
              <a:srgbClr val="333333">
                <a:alpha val="65000"/>
              </a:srgbClr>
            </a:outerShdw>
          </a:effectLst>
        </p:spPr>
      </p:pic>
      <p:sp>
        <p:nvSpPr>
          <p:cNvPr id="149518" name="Rectangle 14"/>
          <p:cNvSpPr>
            <a:spLocks noChangeArrowheads="1"/>
          </p:cNvSpPr>
          <p:nvPr/>
        </p:nvSpPr>
        <p:spPr bwMode="auto">
          <a:xfrm>
            <a:off x="5726113" y="2554288"/>
            <a:ext cx="1408112" cy="757237"/>
          </a:xfrm>
          <a:prstGeom prst="rect">
            <a:avLst/>
          </a:prstGeom>
          <a:solidFill>
            <a:schemeClr val="accent1"/>
          </a:solidFill>
          <a:ln w="9525">
            <a:miter lim="800000"/>
            <a:headEnd/>
            <a:tailEnd/>
          </a:ln>
          <a:scene3d>
            <a:camera prst="legacyObliqueTopRight"/>
            <a:lightRig rig="legacyFlat3" dir="b"/>
          </a:scene3d>
          <a:sp3d extrusionH="430200" prstMaterial="legacyMatte">
            <a:bevelT w="13500" h="13500" prst="angle"/>
            <a:bevelB w="13500" h="13500" prst="angle"/>
            <a:extrusionClr>
              <a:schemeClr val="accent1"/>
            </a:extrusionClr>
          </a:sp3d>
        </p:spPr>
        <p:txBody>
          <a:bodyPr wrap="none" anchor="ctr">
            <a:flatTx/>
          </a:bodyPr>
          <a:lstStyle/>
          <a:p>
            <a:endParaRPr lang="en-US"/>
          </a:p>
        </p:txBody>
      </p:sp>
      <p:sp>
        <p:nvSpPr>
          <p:cNvPr id="149523" name="Text Box 19"/>
          <p:cNvSpPr txBox="1">
            <a:spLocks noChangeArrowheads="1"/>
          </p:cNvSpPr>
          <p:nvPr/>
        </p:nvSpPr>
        <p:spPr bwMode="auto">
          <a:xfrm>
            <a:off x="5751513" y="2762250"/>
            <a:ext cx="1389062" cy="457200"/>
          </a:xfrm>
          <a:prstGeom prst="rect">
            <a:avLst/>
          </a:prstGeom>
          <a:noFill/>
          <a:ln w="9525">
            <a:noFill/>
            <a:miter lim="800000"/>
            <a:headEnd/>
            <a:tailEnd/>
          </a:ln>
        </p:spPr>
        <p:txBody>
          <a:bodyPr wrap="none">
            <a:spAutoFit/>
          </a:bodyPr>
          <a:lstStyle/>
          <a:p>
            <a:r>
              <a:rPr lang="en-US" i="1" dirty="0">
                <a:solidFill>
                  <a:schemeClr val="accent2"/>
                </a:solidFill>
              </a:rPr>
              <a:t>dielectric</a:t>
            </a:r>
          </a:p>
        </p:txBody>
      </p:sp>
      <p:pic>
        <p:nvPicPr>
          <p:cNvPr id="96265" name="Picture 9"/>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5594350" y="2146300"/>
            <a:ext cx="3562350" cy="647700"/>
          </a:xfrm>
          <a:prstGeom prst="rect">
            <a:avLst/>
          </a:prstGeom>
          <a:ln>
            <a:noFill/>
          </a:ln>
          <a:effectLst>
            <a:outerShdw blurRad="292100" dist="139700" dir="2700000" algn="tl" rotWithShape="0">
              <a:srgbClr val="333333">
                <a:alpha val="65000"/>
              </a:srgbClr>
            </a:outerShdw>
          </a:effectLst>
        </p:spPr>
      </p:pic>
      <p:sp>
        <p:nvSpPr>
          <p:cNvPr id="9" name="Rectangle 118"/>
          <p:cNvSpPr txBox="1">
            <a:spLocks noChangeArrowheads="1"/>
          </p:cNvSpPr>
          <p:nvPr/>
        </p:nvSpPr>
        <p:spPr>
          <a:xfrm>
            <a:off x="685800" y="409575"/>
            <a:ext cx="7772400" cy="896938"/>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0" cap="none" spc="0" normalizeH="0" baseline="0" noProof="0">
                <a:ln>
                  <a:noFill/>
                </a:ln>
                <a:solidFill>
                  <a:schemeClr val="tx2"/>
                </a:solidFill>
                <a:effectLst/>
                <a:uLnTx/>
                <a:uFillTx/>
                <a:latin typeface="+mj-lt"/>
                <a:ea typeface="+mj-ea"/>
                <a:cs typeface="+mj-cs"/>
              </a:rPr>
              <a:t>Topic 11: Electromagnetic induction - AHL</a:t>
            </a:r>
            <a:br>
              <a:rPr kumimoji="0" lang="en-US" altLang="en-US" sz="2800" b="1" i="0" u="none" strike="noStrike" kern="0" cap="none" spc="0" normalizeH="0" baseline="0" noProof="0">
                <a:ln>
                  <a:noFill/>
                </a:ln>
                <a:solidFill>
                  <a:schemeClr val="tx2"/>
                </a:solidFill>
                <a:effectLst/>
                <a:uLnTx/>
                <a:uFillTx/>
                <a:latin typeface="+mj-lt"/>
                <a:ea typeface="+mj-ea"/>
                <a:cs typeface="+mj-cs"/>
              </a:rPr>
            </a:br>
            <a:r>
              <a:rPr kumimoji="0" lang="en-US" altLang="en-US" sz="2800" b="0" i="0" u="none" strike="noStrike" kern="0" cap="none" spc="0" normalizeH="0" baseline="0" noProof="0">
                <a:ln>
                  <a:noFill/>
                </a:ln>
                <a:solidFill>
                  <a:schemeClr val="tx1"/>
                </a:solidFill>
                <a:effectLst/>
                <a:uLnTx/>
                <a:uFillTx/>
                <a:latin typeface="+mj-lt"/>
                <a:ea typeface="+mj-ea"/>
                <a:cs typeface="+mj-cs"/>
              </a:rPr>
              <a:t>11.3 – Capacitance</a:t>
            </a:r>
            <a:endParaRPr kumimoji="0" lang="en-US" altLang="en-US" sz="2800" b="0" i="0" u="none" strike="noStrike" kern="0" cap="none" spc="0" normalizeH="0" baseline="0" noProof="0" dirty="0">
              <a:ln>
                <a:noFill/>
              </a:ln>
              <a:solidFill>
                <a:schemeClr val="tx1"/>
              </a:solidFill>
              <a:effectLst/>
              <a:uLnTx/>
              <a:uFillTx/>
              <a:latin typeface="+mj-lt"/>
              <a:ea typeface="+mj-ea"/>
              <a:cs typeface="+mj-cs"/>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8788">
                                            <p:txEl>
                                              <p:pRg st="0" end="0"/>
                                            </p:txEl>
                                          </p:spTgt>
                                        </p:tgtEl>
                                        <p:attrNameLst>
                                          <p:attrName>style.visibility</p:attrName>
                                        </p:attrNameLst>
                                      </p:cBhvr>
                                      <p:to>
                                        <p:strVal val="visible"/>
                                      </p:to>
                                    </p:set>
                                    <p:anim calcmode="lin" valueType="num">
                                      <p:cBhvr additive="base">
                                        <p:cTn id="7" dur="500" fill="hold"/>
                                        <p:tgtEl>
                                          <p:spTgt spid="11878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878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8788">
                                            <p:txEl>
                                              <p:pRg st="1" end="1"/>
                                            </p:txEl>
                                          </p:spTgt>
                                        </p:tgtEl>
                                        <p:attrNameLst>
                                          <p:attrName>style.visibility</p:attrName>
                                        </p:attrNameLst>
                                      </p:cBhvr>
                                      <p:to>
                                        <p:strVal val="visible"/>
                                      </p:to>
                                    </p:set>
                                    <p:anim calcmode="lin" valueType="num">
                                      <p:cBhvr additive="base">
                                        <p:cTn id="13" dur="500" fill="hold"/>
                                        <p:tgtEl>
                                          <p:spTgt spid="11878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878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49518"/>
                                        </p:tgtEl>
                                        <p:attrNameLst>
                                          <p:attrName>style.visibility</p:attrName>
                                        </p:attrNameLst>
                                      </p:cBhvr>
                                      <p:to>
                                        <p:strVal val="visible"/>
                                      </p:to>
                                    </p:set>
                                    <p:anim calcmode="lin" valueType="num">
                                      <p:cBhvr additive="base">
                                        <p:cTn id="19" dur="500" fill="hold"/>
                                        <p:tgtEl>
                                          <p:spTgt spid="149518"/>
                                        </p:tgtEl>
                                        <p:attrNameLst>
                                          <p:attrName>ppt_x</p:attrName>
                                        </p:attrNameLst>
                                      </p:cBhvr>
                                      <p:tavLst>
                                        <p:tav tm="0">
                                          <p:val>
                                            <p:strVal val="0-#ppt_w/2"/>
                                          </p:val>
                                        </p:tav>
                                        <p:tav tm="100000">
                                          <p:val>
                                            <p:strVal val="#ppt_x"/>
                                          </p:val>
                                        </p:tav>
                                      </p:tavLst>
                                    </p:anim>
                                    <p:anim calcmode="lin" valueType="num">
                                      <p:cBhvr additive="base">
                                        <p:cTn id="20" dur="500" fill="hold"/>
                                        <p:tgtEl>
                                          <p:spTgt spid="149518"/>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5" name="suction.wav"/>
                                        </p:tgtEl>
                                      </p:cMediaNode>
                                    </p:audio>
                                  </p:sub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49523"/>
                                        </p:tgtEl>
                                        <p:attrNameLst>
                                          <p:attrName>style.visibility</p:attrName>
                                        </p:attrNameLst>
                                      </p:cBhvr>
                                      <p:to>
                                        <p:strVal val="visible"/>
                                      </p:to>
                                    </p:set>
                                    <p:animEffect transition="in" filter="fade">
                                      <p:cBhvr>
                                        <p:cTn id="25" dur="1000"/>
                                        <p:tgtEl>
                                          <p:spTgt spid="149523"/>
                                        </p:tgtEl>
                                      </p:cBhvr>
                                    </p:animEffect>
                                  </p:childTnLst>
                                  <p:subTnLst>
                                    <p:audio>
                                      <p:cMediaNode>
                                        <p:cTn display="0" masterRel="sameClick">
                                          <p:stCondLst>
                                            <p:cond evt="begin" delay="0">
                                              <p:tn val="23"/>
                                            </p:cond>
                                          </p:stCondLst>
                                          <p:endCondLst>
                                            <p:cond evt="onStopAudio" delay="0">
                                              <p:tgtEl>
                                                <p:sldTgt/>
                                              </p:tgtEl>
                                            </p:cond>
                                          </p:endCondLst>
                                        </p:cTn>
                                        <p:tgtEl>
                                          <p:sndTgt r:embed="rId6" name="cashreg.wav"/>
                                        </p:tgtEl>
                                      </p:cMediaNode>
                                    </p:audio>
                                  </p:sub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18788">
                                            <p:txEl>
                                              <p:pRg st="2" end="2"/>
                                            </p:txEl>
                                          </p:spTgt>
                                        </p:tgtEl>
                                        <p:attrNameLst>
                                          <p:attrName>style.visibility</p:attrName>
                                        </p:attrNameLst>
                                      </p:cBhvr>
                                      <p:to>
                                        <p:strVal val="visible"/>
                                      </p:to>
                                    </p:set>
                                    <p:anim calcmode="lin" valueType="num">
                                      <p:cBhvr additive="base">
                                        <p:cTn id="30" dur="500" fill="hold"/>
                                        <p:tgtEl>
                                          <p:spTgt spid="118788">
                                            <p:txEl>
                                              <p:pRg st="2" end="2"/>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118788">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8"/>
                                            </p:cond>
                                          </p:stCondLst>
                                          <p:endCondLst>
                                            <p:cond evt="onStopAudio" delay="0">
                                              <p:tgtEl>
                                                <p:sldTgt/>
                                              </p:tgtEl>
                                            </p:cond>
                                          </p:endCondLst>
                                        </p:cTn>
                                        <p:tgtEl>
                                          <p:sndTgt r:embed="rId4" name="arrow.wav"/>
                                        </p:tgtEl>
                                      </p:cMediaNode>
                                    </p:audio>
                                  </p:sub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118788">
                                            <p:txEl>
                                              <p:pRg st="3" end="3"/>
                                            </p:txEl>
                                          </p:spTgt>
                                        </p:tgtEl>
                                        <p:attrNameLst>
                                          <p:attrName>style.visibility</p:attrName>
                                        </p:attrNameLst>
                                      </p:cBhvr>
                                      <p:to>
                                        <p:strVal val="visible"/>
                                      </p:to>
                                    </p:set>
                                    <p:anim calcmode="lin" valueType="num">
                                      <p:cBhvr additive="base">
                                        <p:cTn id="36" dur="500" fill="hold"/>
                                        <p:tgtEl>
                                          <p:spTgt spid="118788">
                                            <p:txEl>
                                              <p:pRg st="3" end="3"/>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118788">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4"/>
                                            </p:cond>
                                          </p:stCondLst>
                                          <p:endCondLst>
                                            <p:cond evt="onStopAudio" delay="0">
                                              <p:tgtEl>
                                                <p:sldTgt/>
                                              </p:tgtEl>
                                            </p:cond>
                                          </p:endCondLst>
                                        </p:cTn>
                                        <p:tgtEl>
                                          <p:sndTgt r:embed="rId4" name="arrow.wav"/>
                                        </p:tgtEl>
                                      </p:cMediaNode>
                                    </p:audio>
                                  </p:sub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118788">
                                            <p:txEl>
                                              <p:pRg st="4" end="4"/>
                                            </p:txEl>
                                          </p:spTgt>
                                        </p:tgtEl>
                                        <p:attrNameLst>
                                          <p:attrName>style.visibility</p:attrName>
                                        </p:attrNameLst>
                                      </p:cBhvr>
                                      <p:to>
                                        <p:strVal val="visible"/>
                                      </p:to>
                                    </p:set>
                                    <p:anim calcmode="lin" valueType="num">
                                      <p:cBhvr additive="base">
                                        <p:cTn id="42" dur="500" fill="hold"/>
                                        <p:tgtEl>
                                          <p:spTgt spid="118788">
                                            <p:txEl>
                                              <p:pRg st="4" end="4"/>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118788">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0"/>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788" grpId="0" uiExpand="1" build="p"/>
      <p:bldP spid="149518" grpId="0" animBg="1"/>
      <p:bldP spid="14952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18788" name="Rectangle 4"/>
              <p:cNvSpPr>
                <a:spLocks noChangeArrowheads="1"/>
              </p:cNvSpPr>
              <p:nvPr/>
            </p:nvSpPr>
            <p:spPr bwMode="auto">
              <a:xfrm>
                <a:off x="693738" y="1770063"/>
                <a:ext cx="7764462" cy="5087937"/>
              </a:xfrm>
              <a:prstGeom prst="rect">
                <a:avLst/>
              </a:prstGeom>
              <a:solidFill>
                <a:srgbClr val="FFFFCC"/>
              </a:solidFill>
              <a:ln w="9525">
                <a:noFill/>
                <a:miter lim="800000"/>
                <a:headEnd/>
                <a:tailEnd/>
              </a:ln>
            </p:spPr>
            <p:txBody>
              <a:bodyPr/>
              <a:lstStyle/>
              <a:p>
                <a:pPr>
                  <a:spcBef>
                    <a:spcPct val="15000"/>
                  </a:spcBef>
                </a:pPr>
                <a:r>
                  <a:rPr lang="en-US" dirty="0" smtClean="0">
                    <a:sym typeface="Symbol" pitchFamily="18" charset="2"/>
                  </a:rPr>
                  <a:t>EXAMPLE: A capacitor having no                                    dielectric has a capacitance of                                         325 </a:t>
                </a:r>
                <a:r>
                  <a:rPr lang="en-US" dirty="0" err="1">
                    <a:sym typeface="Symbol" pitchFamily="18" charset="2"/>
                  </a:rPr>
                  <a:t>pF.</a:t>
                </a:r>
                <a:r>
                  <a:rPr lang="en-US" dirty="0">
                    <a:sym typeface="Symbol" pitchFamily="18" charset="2"/>
                  </a:rPr>
                  <a:t> It is charged up to 6.00 V                                       by momentarily attaching it to a                                   battery, and then disconnecting it.</a:t>
                </a:r>
              </a:p>
              <a:p>
                <a:pPr>
                  <a:spcBef>
                    <a:spcPct val="15000"/>
                  </a:spcBef>
                </a:pPr>
                <a:r>
                  <a:rPr lang="en-US" dirty="0">
                    <a:sym typeface="Symbol" pitchFamily="18" charset="2"/>
                  </a:rPr>
                  <a:t>(d) What is the charge on the new capacitor?</a:t>
                </a:r>
              </a:p>
              <a:p>
                <a:pPr>
                  <a:spcBef>
                    <a:spcPct val="15000"/>
                  </a:spcBef>
                </a:pPr>
                <a:r>
                  <a:rPr lang="en-US" dirty="0">
                    <a:sym typeface="Symbol" pitchFamily="18" charset="2"/>
                  </a:rPr>
                  <a:t>(e) What is the voltage on the new capacitor?</a:t>
                </a:r>
              </a:p>
              <a:p>
                <a:pPr>
                  <a:spcBef>
                    <a:spcPct val="15000"/>
                  </a:spcBef>
                </a:pPr>
                <a:r>
                  <a:rPr lang="en-US" dirty="0">
                    <a:sym typeface="Symbol" pitchFamily="18" charset="2"/>
                  </a:rPr>
                  <a:t>SOLUTION: </a:t>
                </a:r>
              </a:p>
              <a:p>
                <a:pPr>
                  <a:spcBef>
                    <a:spcPct val="15000"/>
                  </a:spcBef>
                </a:pPr>
                <a:r>
                  <a:rPr lang="en-US" dirty="0">
                    <a:sym typeface="Symbol" pitchFamily="18" charset="2"/>
                  </a:rPr>
                  <a:t>(d) The charge does not change. Why?</a:t>
                </a:r>
              </a:p>
              <a:p>
                <a:pPr algn="ctr">
                  <a:spcBef>
                    <a:spcPct val="15000"/>
                  </a:spcBef>
                </a:pPr>
                <a:r>
                  <a:rPr lang="en-US" dirty="0">
                    <a:sym typeface="Symbol" pitchFamily="18" charset="2"/>
                  </a:rPr>
                  <a:t>Thus</a:t>
                </a:r>
                <a:r>
                  <a:rPr lang="en-US" i="1" dirty="0">
                    <a:sym typeface="Symbol" pitchFamily="18" charset="2"/>
                  </a:rPr>
                  <a:t> </a:t>
                </a:r>
                <a14:m>
                  <m:oMath xmlns:m="http://schemas.openxmlformats.org/officeDocument/2006/math">
                    <m:r>
                      <a:rPr lang="en-US" i="1" dirty="0" smtClean="0">
                        <a:latin typeface="Cambria Math" panose="02040503050406030204" pitchFamily="18" charset="0"/>
                        <a:sym typeface="Symbol" pitchFamily="18" charset="2"/>
                      </a:rPr>
                      <m:t>𝑞</m:t>
                    </m:r>
                    <m:r>
                      <a:rPr lang="en-US" i="1" dirty="0" smtClean="0">
                        <a:latin typeface="Cambria Math" panose="02040503050406030204" pitchFamily="18" charset="0"/>
                        <a:sym typeface="Symbol" pitchFamily="18" charset="2"/>
                      </a:rPr>
                      <m:t> = 1.95</m:t>
                    </m:r>
                    <m:sSup>
                      <m:sSupPr>
                        <m:ctrlPr>
                          <a:rPr lang="en-US" i="1" dirty="0">
                            <a:latin typeface="Cambria Math" panose="02040503050406030204" pitchFamily="18" charset="0"/>
                            <a:sym typeface="Symbol" pitchFamily="18" charset="2"/>
                          </a:rPr>
                        </m:ctrlPr>
                      </m:sSupPr>
                      <m:e>
                        <m:r>
                          <a:rPr lang="en-US" i="1" dirty="0">
                            <a:latin typeface="Cambria Math" panose="02040503050406030204" pitchFamily="18" charset="0"/>
                            <a:sym typeface="Symbol" pitchFamily="18" charset="2"/>
                          </a:rPr>
                          <m:t>10</m:t>
                        </m:r>
                      </m:e>
                      <m:sup>
                        <m:r>
                          <a:rPr lang="en-US" i="1" dirty="0">
                            <a:latin typeface="Cambria Math" panose="02040503050406030204" pitchFamily="18" charset="0"/>
                            <a:sym typeface="Symbol" pitchFamily="18" charset="2"/>
                          </a:rPr>
                          <m:t>−9</m:t>
                        </m:r>
                      </m:sup>
                    </m:sSup>
                  </m:oMath>
                </a14:m>
                <a:r>
                  <a:rPr lang="en-US" dirty="0">
                    <a:sym typeface="Symbol" pitchFamily="18" charset="2"/>
                  </a:rPr>
                  <a:t>C.</a:t>
                </a:r>
              </a:p>
              <a:p>
                <a:pPr>
                  <a:spcBef>
                    <a:spcPct val="15000"/>
                  </a:spcBef>
                </a:pPr>
                <a:r>
                  <a:rPr lang="en-US" dirty="0">
                    <a:sym typeface="Symbol" pitchFamily="18" charset="2"/>
                  </a:rPr>
                  <a:t>(e) From </a:t>
                </a:r>
                <a14:m>
                  <m:oMath xmlns:m="http://schemas.openxmlformats.org/officeDocument/2006/math">
                    <m:r>
                      <a:rPr lang="en-US" i="1" dirty="0" smtClean="0">
                        <a:latin typeface="Cambria Math" panose="02040503050406030204" pitchFamily="18" charset="0"/>
                        <a:sym typeface="Symbol" pitchFamily="18" charset="2"/>
                      </a:rPr>
                      <m:t>𝑞</m:t>
                    </m:r>
                    <m:r>
                      <a:rPr lang="en-US" i="1" dirty="0" smtClean="0">
                        <a:latin typeface="Cambria Math" panose="02040503050406030204" pitchFamily="18" charset="0"/>
                        <a:sym typeface="Symbol" pitchFamily="18" charset="2"/>
                      </a:rPr>
                      <m:t>=</m:t>
                    </m:r>
                    <m:r>
                      <a:rPr lang="en-US" i="1" dirty="0" smtClean="0">
                        <a:latin typeface="Cambria Math" panose="02040503050406030204" pitchFamily="18" charset="0"/>
                        <a:sym typeface="Symbol" pitchFamily="18" charset="2"/>
                      </a:rPr>
                      <m:t>𝐶𝑉</m:t>
                    </m:r>
                    <m:r>
                      <a:rPr lang="en-US" i="1" dirty="0" smtClean="0">
                        <a:latin typeface="Cambria Math" panose="02040503050406030204" pitchFamily="18" charset="0"/>
                        <a:sym typeface="Symbol" pitchFamily="18" charset="2"/>
                      </a:rPr>
                      <m:t> </m:t>
                    </m:r>
                  </m:oMath>
                </a14:m>
                <a:r>
                  <a:rPr lang="en-US" dirty="0">
                    <a:sym typeface="Symbol" pitchFamily="18" charset="2"/>
                  </a:rPr>
                  <a:t>we see that </a:t>
                </a:r>
              </a:p>
              <a:p>
                <a:pPr algn="ctr">
                  <a:spcBef>
                    <a:spcPct val="15000"/>
                  </a:spcBef>
                </a:pPr>
                <a14:m>
                  <m:oMath xmlns:m="http://schemas.openxmlformats.org/officeDocument/2006/math">
                    <m:r>
                      <a:rPr lang="en-US" i="1" dirty="0" smtClean="0">
                        <a:latin typeface="Cambria Math" panose="02040503050406030204" pitchFamily="18" charset="0"/>
                        <a:sym typeface="Symbol" pitchFamily="18" charset="2"/>
                      </a:rPr>
                      <m:t>𝑉</m:t>
                    </m:r>
                    <m:r>
                      <a:rPr lang="en-US" i="1" dirty="0" smtClean="0">
                        <a:latin typeface="Cambria Math" panose="02040503050406030204" pitchFamily="18" charset="0"/>
                        <a:sym typeface="Symbol" pitchFamily="18" charset="2"/>
                      </a:rPr>
                      <m:t>=</m:t>
                    </m:r>
                    <m:f>
                      <m:fPr>
                        <m:ctrlPr>
                          <a:rPr lang="en-US" i="1" dirty="0" smtClean="0">
                            <a:latin typeface="Cambria Math" panose="02040503050406030204" pitchFamily="18" charset="0"/>
                            <a:sym typeface="Symbol" pitchFamily="18" charset="2"/>
                          </a:rPr>
                        </m:ctrlPr>
                      </m:fPr>
                      <m:num>
                        <m:r>
                          <a:rPr lang="en-US" i="1" dirty="0" smtClean="0">
                            <a:latin typeface="Cambria Math" panose="02040503050406030204" pitchFamily="18" charset="0"/>
                            <a:sym typeface="Symbol" pitchFamily="18" charset="2"/>
                          </a:rPr>
                          <m:t>𝑞</m:t>
                        </m:r>
                      </m:num>
                      <m:den>
                        <m:r>
                          <a:rPr lang="en-US" i="1" dirty="0" smtClean="0">
                            <a:latin typeface="Cambria Math" panose="02040503050406030204" pitchFamily="18" charset="0"/>
                            <a:sym typeface="Symbol" pitchFamily="18" charset="2"/>
                          </a:rPr>
                          <m:t>𝐶</m:t>
                        </m:r>
                      </m:den>
                    </m:f>
                    <m:r>
                      <a:rPr lang="en-US" i="1" dirty="0" smtClean="0">
                        <a:latin typeface="Cambria Math" panose="02040503050406030204" pitchFamily="18" charset="0"/>
                        <a:sym typeface="Symbol" pitchFamily="18" charset="2"/>
                      </a:rPr>
                      <m:t> =</m:t>
                    </m:r>
                    <m:f>
                      <m:fPr>
                        <m:ctrlPr>
                          <a:rPr lang="en-US" i="1" dirty="0">
                            <a:latin typeface="Cambria Math" panose="02040503050406030204" pitchFamily="18" charset="0"/>
                            <a:sym typeface="Symbol" pitchFamily="18" charset="2"/>
                          </a:rPr>
                        </m:ctrlPr>
                      </m:fPr>
                      <m:num>
                        <m:r>
                          <a:rPr lang="en-US" i="1" dirty="0" smtClean="0">
                            <a:latin typeface="Cambria Math" panose="02040503050406030204" pitchFamily="18" charset="0"/>
                            <a:sym typeface="Symbol" pitchFamily="18" charset="2"/>
                          </a:rPr>
                          <m:t>1.95</m:t>
                        </m:r>
                        <m:sSup>
                          <m:sSupPr>
                            <m:ctrlPr>
                              <a:rPr lang="en-US" i="1" dirty="0">
                                <a:latin typeface="Cambria Math" panose="02040503050406030204" pitchFamily="18" charset="0"/>
                                <a:sym typeface="Symbol" pitchFamily="18" charset="2"/>
                              </a:rPr>
                            </m:ctrlPr>
                          </m:sSupPr>
                          <m:e>
                            <m:r>
                              <a:rPr lang="en-US" i="1" dirty="0">
                                <a:latin typeface="Cambria Math" panose="02040503050406030204" pitchFamily="18" charset="0"/>
                                <a:sym typeface="Symbol" pitchFamily="18" charset="2"/>
                              </a:rPr>
                              <m:t>10</m:t>
                            </m:r>
                          </m:e>
                          <m:sup>
                            <m:r>
                              <a:rPr lang="en-US" i="1" dirty="0">
                                <a:latin typeface="Cambria Math" panose="02040503050406030204" pitchFamily="18" charset="0"/>
                                <a:sym typeface="Symbol" pitchFamily="18" charset="2"/>
                              </a:rPr>
                              <m:t>−9</m:t>
                            </m:r>
                          </m:sup>
                        </m:sSup>
                      </m:num>
                      <m:den>
                        <m:r>
                          <a:rPr lang="en-US" i="1" dirty="0">
                            <a:solidFill>
                              <a:srgbClr val="000000"/>
                            </a:solidFill>
                            <a:latin typeface="Cambria Math" panose="02040503050406030204" pitchFamily="18" charset="0"/>
                            <a:sym typeface="Symbol" pitchFamily="18" charset="2"/>
                          </a:rPr>
                          <m:t>650</m:t>
                        </m:r>
                        <m:sSup>
                          <m:sSupPr>
                            <m:ctrlPr>
                              <a:rPr lang="en-US" i="1" dirty="0">
                                <a:latin typeface="Cambria Math" panose="02040503050406030204" pitchFamily="18" charset="0"/>
                                <a:sym typeface="Symbol" pitchFamily="18" charset="2"/>
                              </a:rPr>
                            </m:ctrlPr>
                          </m:sSupPr>
                          <m:e>
                            <m:r>
                              <a:rPr lang="en-US" i="1" dirty="0">
                                <a:latin typeface="Cambria Math" panose="02040503050406030204" pitchFamily="18" charset="0"/>
                                <a:sym typeface="Symbol" pitchFamily="18" charset="2"/>
                              </a:rPr>
                              <m:t>10</m:t>
                            </m:r>
                          </m:e>
                          <m:sup>
                            <m:r>
                              <a:rPr lang="en-US" i="1" dirty="0">
                                <a:latin typeface="Cambria Math" panose="02040503050406030204" pitchFamily="18" charset="0"/>
                                <a:sym typeface="Symbol" pitchFamily="18" charset="2"/>
                              </a:rPr>
                              <m:t>−</m:t>
                            </m:r>
                            <m:r>
                              <a:rPr lang="en-US" b="0" i="1" dirty="0" smtClean="0">
                                <a:latin typeface="Cambria Math" panose="02040503050406030204" pitchFamily="18" charset="0"/>
                                <a:sym typeface="Symbol" pitchFamily="18" charset="2"/>
                              </a:rPr>
                              <m:t>12</m:t>
                            </m:r>
                          </m:sup>
                        </m:sSup>
                      </m:den>
                    </m:f>
                    <m:r>
                      <a:rPr lang="en-US" i="1" dirty="0">
                        <a:solidFill>
                          <a:srgbClr val="000000"/>
                        </a:solidFill>
                        <a:latin typeface="Cambria Math" panose="02040503050406030204" pitchFamily="18" charset="0"/>
                        <a:sym typeface="Symbol" pitchFamily="18" charset="2"/>
                      </a:rPr>
                      <m:t>= 3.00 </m:t>
                    </m:r>
                  </m:oMath>
                </a14:m>
                <a:r>
                  <a:rPr lang="en-US" dirty="0">
                    <a:solidFill>
                      <a:srgbClr val="000000"/>
                    </a:solidFill>
                    <a:sym typeface="Symbol" pitchFamily="18" charset="2"/>
                  </a:rPr>
                  <a:t>V.</a:t>
                </a:r>
                <a:endParaRPr lang="en-US" baseline="30000" dirty="0">
                  <a:solidFill>
                    <a:srgbClr val="000000"/>
                  </a:solidFill>
                  <a:sym typeface="Symbol" pitchFamily="18" charset="2"/>
                </a:endParaRPr>
              </a:p>
            </p:txBody>
          </p:sp>
        </mc:Choice>
        <mc:Fallback xmlns="">
          <p:sp>
            <p:nvSpPr>
              <p:cNvPr id="118788" name="Rectangle 4"/>
              <p:cNvSpPr>
                <a:spLocks noRot="1" noChangeAspect="1" noMove="1" noResize="1" noEditPoints="1" noAdjustHandles="1" noChangeArrowheads="1" noChangeShapeType="1" noTextEdit="1"/>
              </p:cNvSpPr>
              <p:nvPr/>
            </p:nvSpPr>
            <p:spPr bwMode="auto">
              <a:xfrm>
                <a:off x="693738" y="1770063"/>
                <a:ext cx="7764462" cy="5087937"/>
              </a:xfrm>
              <a:prstGeom prst="rect">
                <a:avLst/>
              </a:prstGeom>
              <a:blipFill>
                <a:blip r:embed="rId6"/>
                <a:stretch>
                  <a:fillRect l="-1256" t="-838" r="-3375" b="-1317"/>
                </a:stretch>
              </a:blipFill>
              <a:ln w="9525">
                <a:noFill/>
                <a:miter lim="800000"/>
                <a:headEnd/>
                <a:tailEnd/>
              </a:ln>
            </p:spPr>
            <p:txBody>
              <a:bodyPr/>
              <a:lstStyle/>
              <a:p>
                <a:r>
                  <a:rPr lang="en-US">
                    <a:noFill/>
                  </a:rPr>
                  <a:t> </a:t>
                </a:r>
              </a:p>
            </p:txBody>
          </p:sp>
        </mc:Fallback>
      </mc:AlternateContent>
      <p:sp>
        <p:nvSpPr>
          <p:cNvPr id="98307" name="Rectangle 3"/>
          <p:cNvSpPr>
            <a:spLocks noChangeArrowheads="1"/>
          </p:cNvSpPr>
          <p:nvPr/>
        </p:nvSpPr>
        <p:spPr bwMode="auto">
          <a:xfrm>
            <a:off x="685800" y="1339850"/>
            <a:ext cx="7772400" cy="441325"/>
          </a:xfrm>
          <a:prstGeom prst="rect">
            <a:avLst/>
          </a:prstGeom>
          <a:solidFill>
            <a:srgbClr val="EAEAEA"/>
          </a:solidFill>
          <a:ln w="9525">
            <a:noFill/>
            <a:miter lim="800000"/>
            <a:headEnd/>
            <a:tailEnd/>
          </a:ln>
        </p:spPr>
        <p:txBody>
          <a:bodyPr/>
          <a:lstStyle/>
          <a:p>
            <a:r>
              <a:rPr lang="en-US" altLang="en-US" i="1">
                <a:solidFill>
                  <a:schemeClr val="accent2"/>
                </a:solidFill>
              </a:rPr>
              <a:t>Solving problems involving parallel-plate capacitors</a:t>
            </a:r>
          </a:p>
        </p:txBody>
      </p:sp>
      <p:pic>
        <p:nvPicPr>
          <p:cNvPr id="98309" name="Picture 5"/>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5594350" y="2791528"/>
            <a:ext cx="3562350" cy="647700"/>
          </a:xfrm>
          <a:prstGeom prst="rect">
            <a:avLst/>
          </a:prstGeom>
          <a:ln>
            <a:noFill/>
          </a:ln>
          <a:effectLst>
            <a:outerShdw blurRad="292100" dist="139700" dir="2700000" algn="tl" rotWithShape="0">
              <a:srgbClr val="333333">
                <a:alpha val="65000"/>
              </a:srgbClr>
            </a:outerShdw>
          </a:effectLst>
        </p:spPr>
      </p:pic>
      <p:sp>
        <p:nvSpPr>
          <p:cNvPr id="149518" name="Rectangle 14"/>
          <p:cNvSpPr>
            <a:spLocks noChangeArrowheads="1"/>
          </p:cNvSpPr>
          <p:nvPr/>
        </p:nvSpPr>
        <p:spPr bwMode="auto">
          <a:xfrm>
            <a:off x="5726113" y="2554288"/>
            <a:ext cx="1408112" cy="757237"/>
          </a:xfrm>
          <a:prstGeom prst="rect">
            <a:avLst/>
          </a:prstGeom>
          <a:solidFill>
            <a:schemeClr val="accent1"/>
          </a:solidFill>
          <a:ln w="9525">
            <a:miter lim="800000"/>
            <a:headEnd/>
            <a:tailEnd/>
          </a:ln>
          <a:scene3d>
            <a:camera prst="legacyObliqueTopRight"/>
            <a:lightRig rig="legacyFlat3" dir="b"/>
          </a:scene3d>
          <a:sp3d extrusionH="430200" prstMaterial="legacyMatte">
            <a:bevelT w="13500" h="13500" prst="angle"/>
            <a:bevelB w="13500" h="13500" prst="angle"/>
            <a:extrusionClr>
              <a:schemeClr val="accent1"/>
            </a:extrusionClr>
          </a:sp3d>
        </p:spPr>
        <p:txBody>
          <a:bodyPr wrap="none" anchor="ctr">
            <a:flatTx/>
          </a:bodyPr>
          <a:lstStyle/>
          <a:p>
            <a:endParaRPr lang="en-US"/>
          </a:p>
        </p:txBody>
      </p:sp>
      <p:sp>
        <p:nvSpPr>
          <p:cNvPr id="149523" name="Text Box 19"/>
          <p:cNvSpPr txBox="1">
            <a:spLocks noChangeArrowheads="1"/>
          </p:cNvSpPr>
          <p:nvPr/>
        </p:nvSpPr>
        <p:spPr bwMode="auto">
          <a:xfrm>
            <a:off x="5751513" y="2762250"/>
            <a:ext cx="1389062" cy="457200"/>
          </a:xfrm>
          <a:prstGeom prst="rect">
            <a:avLst/>
          </a:prstGeom>
          <a:noFill/>
          <a:ln w="9525">
            <a:noFill/>
            <a:miter lim="800000"/>
            <a:headEnd/>
            <a:tailEnd/>
          </a:ln>
        </p:spPr>
        <p:txBody>
          <a:bodyPr wrap="none">
            <a:spAutoFit/>
          </a:bodyPr>
          <a:lstStyle/>
          <a:p>
            <a:r>
              <a:rPr lang="en-US" i="1" dirty="0">
                <a:solidFill>
                  <a:schemeClr val="accent2"/>
                </a:solidFill>
              </a:rPr>
              <a:t>dielectric</a:t>
            </a:r>
          </a:p>
        </p:txBody>
      </p:sp>
      <p:pic>
        <p:nvPicPr>
          <p:cNvPr id="98312" name="Picture 8"/>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5594350" y="2146300"/>
            <a:ext cx="3562350" cy="647700"/>
          </a:xfrm>
          <a:prstGeom prst="rect">
            <a:avLst/>
          </a:prstGeom>
          <a:ln>
            <a:noFill/>
          </a:ln>
          <a:effectLst>
            <a:outerShdw blurRad="292100" dist="139700" dir="2700000" algn="tl" rotWithShape="0">
              <a:srgbClr val="333333">
                <a:alpha val="65000"/>
              </a:srgbClr>
            </a:outerShdw>
          </a:effectLst>
        </p:spPr>
      </p:pic>
      <p:sp>
        <p:nvSpPr>
          <p:cNvPr id="9" name="Rectangle 118"/>
          <p:cNvSpPr txBox="1">
            <a:spLocks noChangeArrowheads="1"/>
          </p:cNvSpPr>
          <p:nvPr/>
        </p:nvSpPr>
        <p:spPr>
          <a:xfrm>
            <a:off x="685800" y="409575"/>
            <a:ext cx="7772400" cy="896938"/>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0" cap="none" spc="0" normalizeH="0" baseline="0" noProof="0">
                <a:ln>
                  <a:noFill/>
                </a:ln>
                <a:solidFill>
                  <a:schemeClr val="tx2"/>
                </a:solidFill>
                <a:effectLst/>
                <a:uLnTx/>
                <a:uFillTx/>
                <a:latin typeface="+mj-lt"/>
                <a:ea typeface="+mj-ea"/>
                <a:cs typeface="+mj-cs"/>
              </a:rPr>
              <a:t>Topic 11: Electromagnetic induction - AHL</a:t>
            </a:r>
            <a:br>
              <a:rPr kumimoji="0" lang="en-US" altLang="en-US" sz="2800" b="1" i="0" u="none" strike="noStrike" kern="0" cap="none" spc="0" normalizeH="0" baseline="0" noProof="0">
                <a:ln>
                  <a:noFill/>
                </a:ln>
                <a:solidFill>
                  <a:schemeClr val="tx2"/>
                </a:solidFill>
                <a:effectLst/>
                <a:uLnTx/>
                <a:uFillTx/>
                <a:latin typeface="+mj-lt"/>
                <a:ea typeface="+mj-ea"/>
                <a:cs typeface="+mj-cs"/>
              </a:rPr>
            </a:br>
            <a:r>
              <a:rPr kumimoji="0" lang="en-US" altLang="en-US" sz="2800" b="0" i="0" u="none" strike="noStrike" kern="0" cap="none" spc="0" normalizeH="0" baseline="0" noProof="0">
                <a:ln>
                  <a:noFill/>
                </a:ln>
                <a:solidFill>
                  <a:schemeClr val="tx1"/>
                </a:solidFill>
                <a:effectLst/>
                <a:uLnTx/>
                <a:uFillTx/>
                <a:latin typeface="+mj-lt"/>
                <a:ea typeface="+mj-ea"/>
                <a:cs typeface="+mj-cs"/>
              </a:rPr>
              <a:t>11.3 – Capacitance</a:t>
            </a:r>
            <a:endParaRPr kumimoji="0" lang="en-US" altLang="en-US" sz="2800" b="0" i="0" u="none" strike="noStrike" kern="0" cap="none" spc="0" normalizeH="0" baseline="0" noProof="0" dirty="0">
              <a:ln>
                <a:noFill/>
              </a:ln>
              <a:solidFill>
                <a:schemeClr val="tx1"/>
              </a:solidFill>
              <a:effectLst/>
              <a:uLnTx/>
              <a:uFillTx/>
              <a:latin typeface="+mj-lt"/>
              <a:ea typeface="+mj-ea"/>
              <a:cs typeface="+mj-cs"/>
            </a:endParaRPr>
          </a:p>
        </p:txBody>
      </p:sp>
      <p:sp>
        <p:nvSpPr>
          <p:cNvPr id="10" name="Text Box 19"/>
          <p:cNvSpPr txBox="1">
            <a:spLocks noChangeArrowheads="1"/>
          </p:cNvSpPr>
          <p:nvPr/>
        </p:nvSpPr>
        <p:spPr bwMode="auto">
          <a:xfrm>
            <a:off x="6071017" y="4623530"/>
            <a:ext cx="2548327" cy="757130"/>
          </a:xfrm>
          <a:prstGeom prst="rect">
            <a:avLst/>
          </a:prstGeom>
          <a:noFill/>
          <a:ln w="9525">
            <a:noFill/>
            <a:miter lim="800000"/>
            <a:headEnd/>
            <a:tailEnd/>
          </a:ln>
        </p:spPr>
        <p:txBody>
          <a:bodyPr wrap="square">
            <a:spAutoFit/>
          </a:bodyPr>
          <a:lstStyle/>
          <a:p>
            <a:pPr>
              <a:lnSpc>
                <a:spcPct val="90000"/>
              </a:lnSpc>
            </a:pPr>
            <a:r>
              <a:rPr lang="en-US" dirty="0">
                <a:solidFill>
                  <a:schemeClr val="accent2"/>
                </a:solidFill>
              </a:rPr>
              <a:t>Conservation of charge.</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8788">
                                            <p:txEl>
                                              <p:pRg st="0" end="0"/>
                                            </p:txEl>
                                          </p:spTgt>
                                        </p:tgtEl>
                                        <p:attrNameLst>
                                          <p:attrName>style.visibility</p:attrName>
                                        </p:attrNameLst>
                                      </p:cBhvr>
                                      <p:to>
                                        <p:strVal val="visible"/>
                                      </p:to>
                                    </p:set>
                                    <p:anim calcmode="lin" valueType="num">
                                      <p:cBhvr additive="base">
                                        <p:cTn id="7" dur="500" fill="hold"/>
                                        <p:tgtEl>
                                          <p:spTgt spid="11878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878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8788">
                                            <p:txEl>
                                              <p:pRg st="1" end="1"/>
                                            </p:txEl>
                                          </p:spTgt>
                                        </p:tgtEl>
                                        <p:attrNameLst>
                                          <p:attrName>style.visibility</p:attrName>
                                        </p:attrNameLst>
                                      </p:cBhvr>
                                      <p:to>
                                        <p:strVal val="visible"/>
                                      </p:to>
                                    </p:set>
                                    <p:anim calcmode="lin" valueType="num">
                                      <p:cBhvr additive="base">
                                        <p:cTn id="13" dur="500" fill="hold"/>
                                        <p:tgtEl>
                                          <p:spTgt spid="11878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878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8788">
                                            <p:txEl>
                                              <p:pRg st="2" end="2"/>
                                            </p:txEl>
                                          </p:spTgt>
                                        </p:tgtEl>
                                        <p:attrNameLst>
                                          <p:attrName>style.visibility</p:attrName>
                                        </p:attrNameLst>
                                      </p:cBhvr>
                                      <p:to>
                                        <p:strVal val="visible"/>
                                      </p:to>
                                    </p:set>
                                    <p:anim calcmode="lin" valueType="num">
                                      <p:cBhvr additive="base">
                                        <p:cTn id="19" dur="500" fill="hold"/>
                                        <p:tgtEl>
                                          <p:spTgt spid="11878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8788">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8788">
                                            <p:txEl>
                                              <p:pRg st="3" end="3"/>
                                            </p:txEl>
                                          </p:spTgt>
                                        </p:tgtEl>
                                        <p:attrNameLst>
                                          <p:attrName>style.visibility</p:attrName>
                                        </p:attrNameLst>
                                      </p:cBhvr>
                                      <p:to>
                                        <p:strVal val="visible"/>
                                      </p:to>
                                    </p:set>
                                    <p:anim calcmode="lin" valueType="num">
                                      <p:cBhvr additive="base">
                                        <p:cTn id="25" dur="500" fill="hold"/>
                                        <p:tgtEl>
                                          <p:spTgt spid="118788">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8788">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18788">
                                            <p:txEl>
                                              <p:pRg st="4" end="4"/>
                                            </p:txEl>
                                          </p:spTgt>
                                        </p:tgtEl>
                                        <p:attrNameLst>
                                          <p:attrName>style.visibility</p:attrName>
                                        </p:attrNameLst>
                                      </p:cBhvr>
                                      <p:to>
                                        <p:strVal val="visible"/>
                                      </p:to>
                                    </p:set>
                                    <p:anim calcmode="lin" valueType="num">
                                      <p:cBhvr additive="base">
                                        <p:cTn id="31" dur="500" fill="hold"/>
                                        <p:tgtEl>
                                          <p:spTgt spid="118788">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18788">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1000"/>
                                        <p:tgtEl>
                                          <p:spTgt spid="10"/>
                                        </p:tgtEl>
                                      </p:cBhvr>
                                    </p:animEffect>
                                  </p:childTnLst>
                                  <p:subTnLst>
                                    <p:audio>
                                      <p:cMediaNode>
                                        <p:cTn display="0" masterRel="sameClick">
                                          <p:stCondLst>
                                            <p:cond evt="begin" delay="0">
                                              <p:tn val="35"/>
                                            </p:cond>
                                          </p:stCondLst>
                                          <p:endCondLst>
                                            <p:cond evt="onStopAudio" delay="0">
                                              <p:tgtEl>
                                                <p:sldTgt/>
                                              </p:tgtEl>
                                            </p:cond>
                                          </p:endCondLst>
                                        </p:cTn>
                                        <p:tgtEl>
                                          <p:sndTgt r:embed="rId5" name="cashreg.wav"/>
                                        </p:tgtEl>
                                      </p:cMediaNode>
                                    </p:audio>
                                  </p:sub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118788">
                                            <p:txEl>
                                              <p:pRg st="5" end="5"/>
                                            </p:txEl>
                                          </p:spTgt>
                                        </p:tgtEl>
                                        <p:attrNameLst>
                                          <p:attrName>style.visibility</p:attrName>
                                        </p:attrNameLst>
                                      </p:cBhvr>
                                      <p:to>
                                        <p:strVal val="visible"/>
                                      </p:to>
                                    </p:set>
                                    <p:anim calcmode="lin" valueType="num">
                                      <p:cBhvr additive="base">
                                        <p:cTn id="42" dur="500" fill="hold"/>
                                        <p:tgtEl>
                                          <p:spTgt spid="118788">
                                            <p:txEl>
                                              <p:pRg st="5" end="5"/>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118788">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0"/>
                                            </p:cond>
                                          </p:stCondLst>
                                          <p:endCondLst>
                                            <p:cond evt="onStopAudio" delay="0">
                                              <p:tgtEl>
                                                <p:sldTgt/>
                                              </p:tgtEl>
                                            </p:cond>
                                          </p:endCondLst>
                                        </p:cTn>
                                        <p:tgtEl>
                                          <p:sndTgt r:embed="rId4" name="arrow.wav"/>
                                        </p:tgtEl>
                                      </p:cMediaNode>
                                    </p:audio>
                                  </p:sub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118788">
                                            <p:txEl>
                                              <p:pRg st="6" end="6"/>
                                            </p:txEl>
                                          </p:spTgt>
                                        </p:tgtEl>
                                        <p:attrNameLst>
                                          <p:attrName>style.visibility</p:attrName>
                                        </p:attrNameLst>
                                      </p:cBhvr>
                                      <p:to>
                                        <p:strVal val="visible"/>
                                      </p:to>
                                    </p:set>
                                    <p:anim calcmode="lin" valueType="num">
                                      <p:cBhvr additive="base">
                                        <p:cTn id="48" dur="500" fill="hold"/>
                                        <p:tgtEl>
                                          <p:spTgt spid="118788">
                                            <p:txEl>
                                              <p:pRg st="6" end="6"/>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118788">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6"/>
                                            </p:cond>
                                          </p:stCondLst>
                                          <p:endCondLst>
                                            <p:cond evt="onStopAudio" delay="0">
                                              <p:tgtEl>
                                                <p:sldTgt/>
                                              </p:tgtEl>
                                            </p:cond>
                                          </p:endCondLst>
                                        </p:cTn>
                                        <p:tgtEl>
                                          <p:sndTgt r:embed="rId4" name="arrow.wav"/>
                                        </p:tgtEl>
                                      </p:cMediaNode>
                                    </p:audio>
                                  </p:sub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118788">
                                            <p:txEl>
                                              <p:pRg st="7" end="7"/>
                                            </p:txEl>
                                          </p:spTgt>
                                        </p:tgtEl>
                                        <p:attrNameLst>
                                          <p:attrName>style.visibility</p:attrName>
                                        </p:attrNameLst>
                                      </p:cBhvr>
                                      <p:to>
                                        <p:strVal val="visible"/>
                                      </p:to>
                                    </p:set>
                                    <p:anim calcmode="lin" valueType="num">
                                      <p:cBhvr additive="base">
                                        <p:cTn id="54" dur="500" fill="hold"/>
                                        <p:tgtEl>
                                          <p:spTgt spid="118788">
                                            <p:txEl>
                                              <p:pRg st="7" end="7"/>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118788">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2"/>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788" grpId="0" uiExpand="1" build="p"/>
      <p:bldP spid="1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18788" name="Rectangle 4"/>
              <p:cNvSpPr>
                <a:spLocks noChangeArrowheads="1"/>
              </p:cNvSpPr>
              <p:nvPr/>
            </p:nvSpPr>
            <p:spPr bwMode="auto">
              <a:xfrm>
                <a:off x="693738" y="1770063"/>
                <a:ext cx="7764462" cy="5087937"/>
              </a:xfrm>
              <a:prstGeom prst="rect">
                <a:avLst/>
              </a:prstGeom>
              <a:solidFill>
                <a:srgbClr val="FFFFCC"/>
              </a:solidFill>
              <a:ln w="9525">
                <a:noFill/>
                <a:miter lim="800000"/>
                <a:headEnd/>
                <a:tailEnd/>
              </a:ln>
            </p:spPr>
            <p:txBody>
              <a:bodyPr/>
              <a:lstStyle/>
              <a:p>
                <a:pPr>
                  <a:spcBef>
                    <a:spcPct val="15000"/>
                  </a:spcBef>
                </a:pPr>
                <a:r>
                  <a:rPr lang="en-US" dirty="0" smtClean="0">
                    <a:sym typeface="Symbol" pitchFamily="18" charset="2"/>
                  </a:rPr>
                  <a:t>EXAMPLE: Continued…</a:t>
                </a:r>
                <a:endParaRPr lang="en-US" dirty="0">
                  <a:sym typeface="Symbol" pitchFamily="18" charset="2"/>
                </a:endParaRPr>
              </a:p>
              <a:p>
                <a:pPr>
                  <a:spcBef>
                    <a:spcPct val="15000"/>
                  </a:spcBef>
                </a:pPr>
                <a:r>
                  <a:rPr lang="en-US" dirty="0">
                    <a:sym typeface="Symbol" pitchFamily="18" charset="2"/>
                  </a:rPr>
                  <a:t>(f) What is the energy stored in the </a:t>
                </a:r>
                <a:r>
                  <a:rPr lang="en-US" dirty="0" smtClean="0">
                    <a:sym typeface="Symbol" pitchFamily="18" charset="2"/>
                  </a:rPr>
                  <a:t>                            new </a:t>
                </a:r>
                <a:r>
                  <a:rPr lang="en-US" dirty="0">
                    <a:sym typeface="Symbol" pitchFamily="18" charset="2"/>
                  </a:rPr>
                  <a:t>capacitor?</a:t>
                </a:r>
              </a:p>
              <a:p>
                <a:pPr>
                  <a:spcBef>
                    <a:spcPct val="15000"/>
                  </a:spcBef>
                </a:pPr>
                <a:r>
                  <a:rPr lang="en-US" dirty="0">
                    <a:sym typeface="Symbol" pitchFamily="18" charset="2"/>
                  </a:rPr>
                  <a:t>(g) Explain the discrepancy </a:t>
                </a:r>
                <a:r>
                  <a:rPr lang="en-US" dirty="0" smtClean="0">
                    <a:sym typeface="Symbol" pitchFamily="18" charset="2"/>
                  </a:rPr>
                  <a:t>                                 between </a:t>
                </a:r>
                <a:r>
                  <a:rPr lang="en-US" dirty="0">
                    <a:sym typeface="Symbol" pitchFamily="18" charset="2"/>
                  </a:rPr>
                  <a:t>(f) and (a).</a:t>
                </a:r>
              </a:p>
              <a:p>
                <a:pPr>
                  <a:spcBef>
                    <a:spcPct val="15000"/>
                  </a:spcBef>
                </a:pPr>
                <a:r>
                  <a:rPr lang="en-US" dirty="0">
                    <a:sym typeface="Symbol" pitchFamily="18" charset="2"/>
                  </a:rPr>
                  <a:t>SOLUTION: </a:t>
                </a:r>
              </a:p>
              <a:p>
                <a:pPr>
                  <a:spcBef>
                    <a:spcPct val="15000"/>
                  </a:spcBef>
                </a:pPr>
                <a:r>
                  <a:rPr lang="en-US" dirty="0">
                    <a:sym typeface="Symbol" pitchFamily="18" charset="2"/>
                  </a:rPr>
                  <a:t>(f) Use either </a:t>
                </a:r>
                <a14:m>
                  <m:oMath xmlns:m="http://schemas.openxmlformats.org/officeDocument/2006/math">
                    <m:r>
                      <a:rPr lang="en-US" sz="2000" i="1" dirty="0" smtClean="0">
                        <a:latin typeface="Cambria Math" panose="02040503050406030204" pitchFamily="18" charset="0"/>
                        <a:sym typeface="Symbol" pitchFamily="18" charset="2"/>
                      </a:rPr>
                      <m:t>𝐸</m:t>
                    </m:r>
                    <m:r>
                      <a:rPr lang="en-US" sz="2000" i="1" dirty="0" smtClean="0">
                        <a:latin typeface="Cambria Math" panose="02040503050406030204" pitchFamily="18" charset="0"/>
                        <a:sym typeface="Symbol" pitchFamily="18" charset="2"/>
                      </a:rPr>
                      <m:t>=</m:t>
                    </m:r>
                    <m:d>
                      <m:dPr>
                        <m:ctrlPr>
                          <a:rPr lang="en-US" sz="2000" i="1" dirty="0" smtClean="0">
                            <a:latin typeface="Cambria Math" panose="02040503050406030204" pitchFamily="18" charset="0"/>
                            <a:sym typeface="Symbol" pitchFamily="18" charset="2"/>
                          </a:rPr>
                        </m:ctrlPr>
                      </m:dPr>
                      <m:e>
                        <m:f>
                          <m:fPr>
                            <m:ctrlPr>
                              <a:rPr lang="en-US" sz="2000" i="1" dirty="0" smtClean="0">
                                <a:latin typeface="Cambria Math" panose="02040503050406030204" pitchFamily="18" charset="0"/>
                                <a:sym typeface="Symbol" pitchFamily="18" charset="2"/>
                              </a:rPr>
                            </m:ctrlPr>
                          </m:fPr>
                          <m:num>
                            <m:r>
                              <a:rPr lang="en-US" sz="2000" i="1" dirty="0" smtClean="0">
                                <a:latin typeface="Cambria Math" panose="02040503050406030204" pitchFamily="18" charset="0"/>
                                <a:sym typeface="Symbol" pitchFamily="18" charset="2"/>
                              </a:rPr>
                              <m:t>1</m:t>
                            </m:r>
                          </m:num>
                          <m:den>
                            <m:r>
                              <a:rPr lang="en-US" sz="2000" i="1" dirty="0" smtClean="0">
                                <a:latin typeface="Cambria Math" panose="02040503050406030204" pitchFamily="18" charset="0"/>
                                <a:sym typeface="Symbol" pitchFamily="18" charset="2"/>
                              </a:rPr>
                              <m:t>2</m:t>
                            </m:r>
                          </m:den>
                        </m:f>
                      </m:e>
                    </m:d>
                    <m:r>
                      <a:rPr lang="en-US" sz="2000" i="1" dirty="0" smtClean="0">
                        <a:latin typeface="Cambria Math" panose="02040503050406030204" pitchFamily="18" charset="0"/>
                        <a:sym typeface="Symbol" pitchFamily="18" charset="2"/>
                      </a:rPr>
                      <m:t>𝐶𝑉</m:t>
                    </m:r>
                    <m:r>
                      <a:rPr lang="en-US" sz="2000" i="1" baseline="30000" dirty="0">
                        <a:latin typeface="Cambria Math" panose="02040503050406030204" pitchFamily="18" charset="0"/>
                        <a:sym typeface="Symbol" pitchFamily="18" charset="2"/>
                      </a:rPr>
                      <m:t>2</m:t>
                    </m:r>
                    <m:r>
                      <a:rPr lang="en-US" sz="2000" i="1" dirty="0">
                        <a:latin typeface="Cambria Math" panose="02040503050406030204" pitchFamily="18" charset="0"/>
                        <a:sym typeface="Symbol" pitchFamily="18" charset="2"/>
                      </a:rPr>
                      <m:t> </m:t>
                    </m:r>
                  </m:oMath>
                </a14:m>
                <a:r>
                  <a:rPr lang="en-US" dirty="0">
                    <a:sym typeface="Symbol" pitchFamily="18" charset="2"/>
                  </a:rPr>
                  <a:t>or </a:t>
                </a:r>
                <a14:m>
                  <m:oMath xmlns:m="http://schemas.openxmlformats.org/officeDocument/2006/math">
                    <m:r>
                      <a:rPr lang="en-US" sz="2000" i="1" dirty="0" smtClean="0">
                        <a:latin typeface="Cambria Math" panose="02040503050406030204" pitchFamily="18" charset="0"/>
                        <a:sym typeface="Symbol" pitchFamily="18" charset="2"/>
                      </a:rPr>
                      <m:t>𝐸</m:t>
                    </m:r>
                    <m:r>
                      <a:rPr lang="en-US" sz="2000" i="1" dirty="0" smtClean="0">
                        <a:latin typeface="Cambria Math" panose="02040503050406030204" pitchFamily="18" charset="0"/>
                        <a:sym typeface="Symbol" pitchFamily="18" charset="2"/>
                      </a:rPr>
                      <m:t>=</m:t>
                    </m:r>
                    <m:d>
                      <m:dPr>
                        <m:ctrlPr>
                          <a:rPr lang="en-US" sz="2000" i="1" dirty="0" smtClean="0">
                            <a:latin typeface="Cambria Math" panose="02040503050406030204" pitchFamily="18" charset="0"/>
                            <a:sym typeface="Symbol" pitchFamily="18" charset="2"/>
                          </a:rPr>
                        </m:ctrlPr>
                      </m:dPr>
                      <m:e>
                        <m:f>
                          <m:fPr>
                            <m:ctrlPr>
                              <a:rPr lang="en-US" sz="2000" i="1" dirty="0" smtClean="0">
                                <a:latin typeface="Cambria Math" panose="02040503050406030204" pitchFamily="18" charset="0"/>
                                <a:sym typeface="Symbol" pitchFamily="18" charset="2"/>
                              </a:rPr>
                            </m:ctrlPr>
                          </m:fPr>
                          <m:num>
                            <m:r>
                              <a:rPr lang="en-US" sz="2000" i="1" dirty="0" smtClean="0">
                                <a:latin typeface="Cambria Math" panose="02040503050406030204" pitchFamily="18" charset="0"/>
                                <a:sym typeface="Symbol" pitchFamily="18" charset="2"/>
                              </a:rPr>
                              <m:t>1</m:t>
                            </m:r>
                          </m:num>
                          <m:den>
                            <m:r>
                              <a:rPr lang="en-US" sz="2000" i="1" dirty="0" smtClean="0">
                                <a:latin typeface="Cambria Math" panose="02040503050406030204" pitchFamily="18" charset="0"/>
                                <a:sym typeface="Symbol" pitchFamily="18" charset="2"/>
                              </a:rPr>
                              <m:t>2</m:t>
                            </m:r>
                          </m:den>
                        </m:f>
                      </m:e>
                    </m:d>
                    <m:r>
                      <a:rPr lang="en-US" sz="2000" i="1" dirty="0" err="1">
                        <a:latin typeface="Cambria Math" panose="02040503050406030204" pitchFamily="18" charset="0"/>
                        <a:sym typeface="Symbol" pitchFamily="18" charset="2"/>
                      </a:rPr>
                      <m:t>𝑞𝑉</m:t>
                    </m:r>
                  </m:oMath>
                </a14:m>
                <a:r>
                  <a:rPr lang="en-US" dirty="0">
                    <a:sym typeface="Symbol" pitchFamily="18" charset="2"/>
                  </a:rPr>
                  <a:t>:</a:t>
                </a:r>
              </a:p>
              <a:p>
                <a:pPr algn="ctr">
                  <a:spcBef>
                    <a:spcPct val="15000"/>
                  </a:spcBef>
                </a:pPr>
                <a14:m>
                  <m:oMath xmlns:m="http://schemas.openxmlformats.org/officeDocument/2006/math">
                    <m:r>
                      <a:rPr lang="en-US" i="1" dirty="0" smtClean="0">
                        <a:latin typeface="Cambria Math" panose="02040503050406030204" pitchFamily="18" charset="0"/>
                        <a:sym typeface="Symbol" pitchFamily="18" charset="2"/>
                      </a:rPr>
                      <m:t>𝐸</m:t>
                    </m:r>
                    <m:r>
                      <a:rPr lang="en-US" i="1" dirty="0" smtClean="0">
                        <a:latin typeface="Cambria Math" panose="02040503050406030204" pitchFamily="18" charset="0"/>
                        <a:sym typeface="Symbol" pitchFamily="18" charset="2"/>
                      </a:rPr>
                      <m:t>=</m:t>
                    </m:r>
                    <m:d>
                      <m:dPr>
                        <m:ctrlPr>
                          <a:rPr lang="en-US" i="1" dirty="0" smtClean="0">
                            <a:latin typeface="Cambria Math" panose="02040503050406030204" pitchFamily="18" charset="0"/>
                            <a:sym typeface="Symbol" pitchFamily="18" charset="2"/>
                          </a:rPr>
                        </m:ctrlPr>
                      </m:dPr>
                      <m:e>
                        <m:f>
                          <m:fPr>
                            <m:ctrlPr>
                              <a:rPr lang="en-US" i="1" dirty="0" smtClean="0">
                                <a:latin typeface="Cambria Math" panose="02040503050406030204" pitchFamily="18" charset="0"/>
                                <a:sym typeface="Symbol" pitchFamily="18" charset="2"/>
                              </a:rPr>
                            </m:ctrlPr>
                          </m:fPr>
                          <m:num>
                            <m:r>
                              <a:rPr lang="en-US" i="1" dirty="0" smtClean="0">
                                <a:latin typeface="Cambria Math" panose="02040503050406030204" pitchFamily="18" charset="0"/>
                                <a:sym typeface="Symbol" pitchFamily="18" charset="2"/>
                              </a:rPr>
                              <m:t>1</m:t>
                            </m:r>
                          </m:num>
                          <m:den>
                            <m:r>
                              <a:rPr lang="en-US" i="1" dirty="0" smtClean="0">
                                <a:latin typeface="Cambria Math" panose="02040503050406030204" pitchFamily="18" charset="0"/>
                                <a:sym typeface="Symbol" pitchFamily="18" charset="2"/>
                              </a:rPr>
                              <m:t>2</m:t>
                            </m:r>
                          </m:den>
                        </m:f>
                      </m:e>
                    </m:d>
                    <m:r>
                      <a:rPr lang="en-US" i="1" dirty="0" err="1">
                        <a:latin typeface="Cambria Math" panose="02040503050406030204" pitchFamily="18" charset="0"/>
                        <a:sym typeface="Symbol" pitchFamily="18" charset="2"/>
                      </a:rPr>
                      <m:t>𝑞𝑉</m:t>
                    </m:r>
                    <m:r>
                      <a:rPr lang="en-US" i="1" dirty="0">
                        <a:latin typeface="Cambria Math" panose="02040503050406030204" pitchFamily="18" charset="0"/>
                        <a:sym typeface="Symbol" pitchFamily="18" charset="2"/>
                      </a:rPr>
                      <m:t>=</m:t>
                    </m:r>
                    <m:d>
                      <m:dPr>
                        <m:ctrlPr>
                          <a:rPr lang="en-US" i="1" dirty="0">
                            <a:latin typeface="Cambria Math" panose="02040503050406030204" pitchFamily="18" charset="0"/>
                            <a:sym typeface="Symbol" pitchFamily="18" charset="2"/>
                          </a:rPr>
                        </m:ctrlPr>
                      </m:dPr>
                      <m:e>
                        <m:f>
                          <m:fPr>
                            <m:ctrlPr>
                              <a:rPr lang="en-US" i="1" dirty="0">
                                <a:latin typeface="Cambria Math" panose="02040503050406030204" pitchFamily="18" charset="0"/>
                                <a:sym typeface="Symbol" pitchFamily="18" charset="2"/>
                              </a:rPr>
                            </m:ctrlPr>
                          </m:fPr>
                          <m:num>
                            <m:r>
                              <a:rPr lang="en-US" i="1" dirty="0">
                                <a:latin typeface="Cambria Math" panose="02040503050406030204" pitchFamily="18" charset="0"/>
                                <a:sym typeface="Symbol" pitchFamily="18" charset="2"/>
                              </a:rPr>
                              <m:t>1</m:t>
                            </m:r>
                          </m:num>
                          <m:den>
                            <m:r>
                              <a:rPr lang="en-US" i="1" dirty="0">
                                <a:latin typeface="Cambria Math" panose="02040503050406030204" pitchFamily="18" charset="0"/>
                                <a:sym typeface="Symbol" pitchFamily="18" charset="2"/>
                              </a:rPr>
                              <m:t>2</m:t>
                            </m:r>
                          </m:den>
                        </m:f>
                      </m:e>
                    </m:d>
                    <m:r>
                      <a:rPr lang="en-US" b="0" i="1" dirty="0" smtClean="0">
                        <a:latin typeface="Cambria Math" panose="02040503050406030204" pitchFamily="18" charset="0"/>
                        <a:sym typeface="Symbol" pitchFamily="18" charset="2"/>
                      </a:rPr>
                      <m:t>(</m:t>
                    </m:r>
                    <m:r>
                      <a:rPr lang="en-US" i="1" dirty="0">
                        <a:latin typeface="Cambria Math" panose="02040503050406030204" pitchFamily="18" charset="0"/>
                        <a:sym typeface="Symbol" pitchFamily="18" charset="2"/>
                      </a:rPr>
                      <m:t>1.95</m:t>
                    </m:r>
                    <m:sSup>
                      <m:sSupPr>
                        <m:ctrlPr>
                          <a:rPr lang="en-US" i="1" dirty="0">
                            <a:latin typeface="Cambria Math" panose="02040503050406030204" pitchFamily="18" charset="0"/>
                            <a:sym typeface="Symbol" pitchFamily="18" charset="2"/>
                          </a:rPr>
                        </m:ctrlPr>
                      </m:sSupPr>
                      <m:e>
                        <m:r>
                          <a:rPr lang="en-US" i="1" dirty="0">
                            <a:latin typeface="Cambria Math" panose="02040503050406030204" pitchFamily="18" charset="0"/>
                            <a:sym typeface="Symbol" pitchFamily="18" charset="2"/>
                          </a:rPr>
                          <m:t>10</m:t>
                        </m:r>
                      </m:e>
                      <m:sup>
                        <m:r>
                          <a:rPr lang="en-US" i="1" dirty="0">
                            <a:latin typeface="Cambria Math" panose="02040503050406030204" pitchFamily="18" charset="0"/>
                            <a:sym typeface="Symbol" pitchFamily="18" charset="2"/>
                          </a:rPr>
                          <m:t>−9</m:t>
                        </m:r>
                      </m:sup>
                    </m:sSup>
                    <m:r>
                      <a:rPr lang="en-US" b="0" i="1" dirty="0" smtClean="0">
                        <a:latin typeface="Cambria Math" panose="02040503050406030204" pitchFamily="18" charset="0"/>
                        <a:sym typeface="Symbol" pitchFamily="18" charset="2"/>
                      </a:rPr>
                      <m:t>)(</m:t>
                    </m:r>
                    <m:r>
                      <a:rPr lang="en-US" i="1" dirty="0">
                        <a:latin typeface="Cambria Math" panose="02040503050406030204" pitchFamily="18" charset="0"/>
                        <a:sym typeface="Symbol" pitchFamily="18" charset="2"/>
                      </a:rPr>
                      <m:t>3.00</m:t>
                    </m:r>
                    <m:r>
                      <a:rPr lang="en-US" b="0" i="1" dirty="0" smtClean="0">
                        <a:latin typeface="Cambria Math" panose="02040503050406030204" pitchFamily="18" charset="0"/>
                        <a:sym typeface="Symbol" pitchFamily="18" charset="2"/>
                      </a:rPr>
                      <m:t>)</m:t>
                    </m:r>
                    <m:r>
                      <a:rPr lang="en-US" i="1" dirty="0">
                        <a:latin typeface="Cambria Math" panose="02040503050406030204" pitchFamily="18" charset="0"/>
                        <a:sym typeface="Symbol" pitchFamily="18" charset="2"/>
                      </a:rPr>
                      <m:t>=2.93</m:t>
                    </m:r>
                    <m:sSup>
                      <m:sSupPr>
                        <m:ctrlPr>
                          <a:rPr lang="en-US" i="1" dirty="0">
                            <a:latin typeface="Cambria Math" panose="02040503050406030204" pitchFamily="18" charset="0"/>
                            <a:sym typeface="Symbol" pitchFamily="18" charset="2"/>
                          </a:rPr>
                        </m:ctrlPr>
                      </m:sSupPr>
                      <m:e>
                        <m:r>
                          <a:rPr lang="en-US" i="1" dirty="0">
                            <a:latin typeface="Cambria Math" panose="02040503050406030204" pitchFamily="18" charset="0"/>
                            <a:sym typeface="Symbol" pitchFamily="18" charset="2"/>
                          </a:rPr>
                          <m:t>10</m:t>
                        </m:r>
                      </m:e>
                      <m:sup>
                        <m:r>
                          <a:rPr lang="en-US" i="1" dirty="0">
                            <a:latin typeface="Cambria Math" panose="02040503050406030204" pitchFamily="18" charset="0"/>
                            <a:sym typeface="Symbol" pitchFamily="18" charset="2"/>
                          </a:rPr>
                          <m:t>−9</m:t>
                        </m:r>
                      </m:sup>
                    </m:sSup>
                  </m:oMath>
                </a14:m>
                <a:r>
                  <a:rPr lang="en-US" dirty="0">
                    <a:sym typeface="Symbol" pitchFamily="18" charset="2"/>
                  </a:rPr>
                  <a:t>J</a:t>
                </a:r>
                <a:r>
                  <a:rPr lang="en-US" dirty="0" smtClean="0">
                    <a:sym typeface="Symbol" pitchFamily="18" charset="2"/>
                  </a:rPr>
                  <a:t>.</a:t>
                </a:r>
              </a:p>
              <a:p>
                <a:pPr algn="ctr">
                  <a:spcBef>
                    <a:spcPct val="15000"/>
                  </a:spcBef>
                </a:pPr>
                <a:endParaRPr lang="en-US" i="1" dirty="0">
                  <a:sym typeface="Symbol" pitchFamily="18" charset="2"/>
                </a:endParaRPr>
              </a:p>
              <a:p>
                <a:pPr>
                  <a:spcBef>
                    <a:spcPts val="0"/>
                  </a:spcBef>
                </a:pPr>
                <a:r>
                  <a:rPr lang="en-US" dirty="0">
                    <a:sym typeface="Symbol" pitchFamily="18" charset="2"/>
                  </a:rPr>
                  <a:t>(g) This is half the energy stored in the capacitor without the dielectric. The dielectric would be attracted into the void: The “inserter” would have to do negative work!</a:t>
                </a:r>
                <a:endParaRPr lang="en-US" dirty="0">
                  <a:solidFill>
                    <a:srgbClr val="000000"/>
                  </a:solidFill>
                  <a:sym typeface="Symbol" pitchFamily="18" charset="2"/>
                </a:endParaRPr>
              </a:p>
            </p:txBody>
          </p:sp>
        </mc:Choice>
        <mc:Fallback xmlns="">
          <p:sp>
            <p:nvSpPr>
              <p:cNvPr id="118788" name="Rectangle 4"/>
              <p:cNvSpPr>
                <a:spLocks noRot="1" noChangeAspect="1" noMove="1" noResize="1" noEditPoints="1" noAdjustHandles="1" noChangeArrowheads="1" noChangeShapeType="1" noTextEdit="1"/>
              </p:cNvSpPr>
              <p:nvPr/>
            </p:nvSpPr>
            <p:spPr bwMode="auto">
              <a:xfrm>
                <a:off x="693738" y="1770063"/>
                <a:ext cx="7764462" cy="5087937"/>
              </a:xfrm>
              <a:prstGeom prst="rect">
                <a:avLst/>
              </a:prstGeom>
              <a:blipFill>
                <a:blip r:embed="rId5"/>
                <a:stretch>
                  <a:fillRect l="-1256" t="-838" r="-2119" b="-3473"/>
                </a:stretch>
              </a:blipFill>
              <a:ln w="9525">
                <a:noFill/>
                <a:miter lim="800000"/>
                <a:headEnd/>
                <a:tailEnd/>
              </a:ln>
            </p:spPr>
            <p:txBody>
              <a:bodyPr/>
              <a:lstStyle/>
              <a:p>
                <a:r>
                  <a:rPr lang="en-US">
                    <a:noFill/>
                  </a:rPr>
                  <a:t> </a:t>
                </a:r>
              </a:p>
            </p:txBody>
          </p:sp>
        </mc:Fallback>
      </mc:AlternateContent>
      <p:sp>
        <p:nvSpPr>
          <p:cNvPr id="100355" name="Rectangle 3"/>
          <p:cNvSpPr>
            <a:spLocks noChangeArrowheads="1"/>
          </p:cNvSpPr>
          <p:nvPr/>
        </p:nvSpPr>
        <p:spPr bwMode="auto">
          <a:xfrm>
            <a:off x="685800" y="1339850"/>
            <a:ext cx="7772400" cy="441325"/>
          </a:xfrm>
          <a:prstGeom prst="rect">
            <a:avLst/>
          </a:prstGeom>
          <a:solidFill>
            <a:srgbClr val="EAEAEA"/>
          </a:solidFill>
          <a:ln w="9525">
            <a:noFill/>
            <a:miter lim="800000"/>
            <a:headEnd/>
            <a:tailEnd/>
          </a:ln>
        </p:spPr>
        <p:txBody>
          <a:bodyPr/>
          <a:lstStyle/>
          <a:p>
            <a:r>
              <a:rPr lang="en-US" altLang="en-US" i="1">
                <a:solidFill>
                  <a:schemeClr val="accent2"/>
                </a:solidFill>
              </a:rPr>
              <a:t>Solving problems involving parallel-plate capacitors</a:t>
            </a:r>
          </a:p>
        </p:txBody>
      </p:sp>
      <p:pic>
        <p:nvPicPr>
          <p:cNvPr id="100357" name="Picture 5"/>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5594350" y="2791528"/>
            <a:ext cx="3562350" cy="647700"/>
          </a:xfrm>
          <a:prstGeom prst="rect">
            <a:avLst/>
          </a:prstGeom>
          <a:ln>
            <a:noFill/>
          </a:ln>
          <a:effectLst>
            <a:outerShdw blurRad="292100" dist="139700" dir="2700000" algn="tl" rotWithShape="0">
              <a:srgbClr val="333333">
                <a:alpha val="65000"/>
              </a:srgbClr>
            </a:outerShdw>
          </a:effectLst>
        </p:spPr>
      </p:pic>
      <p:sp>
        <p:nvSpPr>
          <p:cNvPr id="149518" name="Rectangle 14"/>
          <p:cNvSpPr>
            <a:spLocks noChangeArrowheads="1"/>
          </p:cNvSpPr>
          <p:nvPr/>
        </p:nvSpPr>
        <p:spPr bwMode="auto">
          <a:xfrm>
            <a:off x="5726113" y="2554288"/>
            <a:ext cx="1408112" cy="757237"/>
          </a:xfrm>
          <a:prstGeom prst="rect">
            <a:avLst/>
          </a:prstGeom>
          <a:solidFill>
            <a:schemeClr val="accent1"/>
          </a:solidFill>
          <a:ln w="9525">
            <a:miter lim="800000"/>
            <a:headEnd/>
            <a:tailEnd/>
          </a:ln>
          <a:scene3d>
            <a:camera prst="legacyObliqueTopRight"/>
            <a:lightRig rig="legacyFlat3" dir="b"/>
          </a:scene3d>
          <a:sp3d extrusionH="430200" prstMaterial="legacyMatte">
            <a:bevelT w="13500" h="13500" prst="angle"/>
            <a:bevelB w="13500" h="13500" prst="angle"/>
            <a:extrusionClr>
              <a:schemeClr val="accent1"/>
            </a:extrusionClr>
          </a:sp3d>
        </p:spPr>
        <p:txBody>
          <a:bodyPr wrap="none" anchor="ctr">
            <a:flatTx/>
          </a:bodyPr>
          <a:lstStyle/>
          <a:p>
            <a:endParaRPr lang="en-US"/>
          </a:p>
        </p:txBody>
      </p:sp>
      <p:sp>
        <p:nvSpPr>
          <p:cNvPr id="149523" name="Text Box 19"/>
          <p:cNvSpPr txBox="1">
            <a:spLocks noChangeArrowheads="1"/>
          </p:cNvSpPr>
          <p:nvPr/>
        </p:nvSpPr>
        <p:spPr bwMode="auto">
          <a:xfrm>
            <a:off x="5751513" y="2762250"/>
            <a:ext cx="1389062" cy="457200"/>
          </a:xfrm>
          <a:prstGeom prst="rect">
            <a:avLst/>
          </a:prstGeom>
          <a:noFill/>
          <a:ln w="9525">
            <a:noFill/>
            <a:miter lim="800000"/>
            <a:headEnd/>
            <a:tailEnd/>
          </a:ln>
        </p:spPr>
        <p:txBody>
          <a:bodyPr wrap="none">
            <a:spAutoFit/>
          </a:bodyPr>
          <a:lstStyle/>
          <a:p>
            <a:r>
              <a:rPr lang="en-US" i="1">
                <a:solidFill>
                  <a:schemeClr val="accent2"/>
                </a:solidFill>
              </a:rPr>
              <a:t>dielectric</a:t>
            </a:r>
          </a:p>
        </p:txBody>
      </p:sp>
      <p:pic>
        <p:nvPicPr>
          <p:cNvPr id="100360" name="Picture 8"/>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5594350" y="2146300"/>
            <a:ext cx="3562350" cy="647700"/>
          </a:xfrm>
          <a:prstGeom prst="rect">
            <a:avLst/>
          </a:prstGeom>
          <a:ln>
            <a:noFill/>
          </a:ln>
          <a:effectLst>
            <a:outerShdw blurRad="292100" dist="139700" dir="2700000" algn="tl" rotWithShape="0">
              <a:srgbClr val="333333">
                <a:alpha val="65000"/>
              </a:srgbClr>
            </a:outerShdw>
          </a:effectLst>
        </p:spPr>
      </p:pic>
      <p:sp>
        <p:nvSpPr>
          <p:cNvPr id="9" name="Rectangle 118"/>
          <p:cNvSpPr txBox="1">
            <a:spLocks noChangeArrowheads="1"/>
          </p:cNvSpPr>
          <p:nvPr/>
        </p:nvSpPr>
        <p:spPr>
          <a:xfrm>
            <a:off x="685800" y="409575"/>
            <a:ext cx="7772400" cy="896938"/>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0" cap="none" spc="0" normalizeH="0" baseline="0" noProof="0" dirty="0">
                <a:ln>
                  <a:noFill/>
                </a:ln>
                <a:solidFill>
                  <a:schemeClr val="tx2"/>
                </a:solidFill>
                <a:effectLst/>
                <a:uLnTx/>
                <a:uFillTx/>
                <a:latin typeface="+mj-lt"/>
                <a:ea typeface="+mj-ea"/>
                <a:cs typeface="+mj-cs"/>
              </a:rPr>
              <a:t>Topic 11: Electromagnetic induction - AHL</a:t>
            </a:r>
            <a:br>
              <a:rPr kumimoji="0" lang="en-US" altLang="en-US" sz="2800" b="1" i="0" u="none" strike="noStrike" kern="0" cap="none" spc="0" normalizeH="0" baseline="0" noProof="0" dirty="0">
                <a:ln>
                  <a:noFill/>
                </a:ln>
                <a:solidFill>
                  <a:schemeClr val="tx2"/>
                </a:solidFill>
                <a:effectLst/>
                <a:uLnTx/>
                <a:uFillTx/>
                <a:latin typeface="+mj-lt"/>
                <a:ea typeface="+mj-ea"/>
                <a:cs typeface="+mj-cs"/>
              </a:rPr>
            </a:br>
            <a:r>
              <a:rPr kumimoji="0" lang="en-US" altLang="en-US" sz="2800" b="0" i="0" u="none" strike="noStrike" kern="0" cap="none" spc="0" normalizeH="0" baseline="0" noProof="0" dirty="0">
                <a:ln>
                  <a:noFill/>
                </a:ln>
                <a:solidFill>
                  <a:schemeClr val="tx1"/>
                </a:solidFill>
                <a:effectLst/>
                <a:uLnTx/>
                <a:uFillTx/>
                <a:latin typeface="+mj-lt"/>
                <a:ea typeface="+mj-ea"/>
                <a:cs typeface="+mj-cs"/>
              </a:rPr>
              <a:t>11.3 – Capacitance</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8788">
                                            <p:txEl>
                                              <p:pRg st="0" end="0"/>
                                            </p:txEl>
                                          </p:spTgt>
                                        </p:tgtEl>
                                        <p:attrNameLst>
                                          <p:attrName>style.visibility</p:attrName>
                                        </p:attrNameLst>
                                      </p:cBhvr>
                                      <p:to>
                                        <p:strVal val="visible"/>
                                      </p:to>
                                    </p:set>
                                    <p:anim calcmode="lin" valueType="num">
                                      <p:cBhvr additive="base">
                                        <p:cTn id="7" dur="500" fill="hold"/>
                                        <p:tgtEl>
                                          <p:spTgt spid="11878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878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8788">
                                            <p:txEl>
                                              <p:pRg st="1" end="1"/>
                                            </p:txEl>
                                          </p:spTgt>
                                        </p:tgtEl>
                                        <p:attrNameLst>
                                          <p:attrName>style.visibility</p:attrName>
                                        </p:attrNameLst>
                                      </p:cBhvr>
                                      <p:to>
                                        <p:strVal val="visible"/>
                                      </p:to>
                                    </p:set>
                                    <p:anim calcmode="lin" valueType="num">
                                      <p:cBhvr additive="base">
                                        <p:cTn id="13" dur="500" fill="hold"/>
                                        <p:tgtEl>
                                          <p:spTgt spid="11878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878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8788">
                                            <p:txEl>
                                              <p:pRg st="2" end="2"/>
                                            </p:txEl>
                                          </p:spTgt>
                                        </p:tgtEl>
                                        <p:attrNameLst>
                                          <p:attrName>style.visibility</p:attrName>
                                        </p:attrNameLst>
                                      </p:cBhvr>
                                      <p:to>
                                        <p:strVal val="visible"/>
                                      </p:to>
                                    </p:set>
                                    <p:anim calcmode="lin" valueType="num">
                                      <p:cBhvr additive="base">
                                        <p:cTn id="19" dur="500" fill="hold"/>
                                        <p:tgtEl>
                                          <p:spTgt spid="11878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8788">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8788">
                                            <p:txEl>
                                              <p:pRg st="3" end="3"/>
                                            </p:txEl>
                                          </p:spTgt>
                                        </p:tgtEl>
                                        <p:attrNameLst>
                                          <p:attrName>style.visibility</p:attrName>
                                        </p:attrNameLst>
                                      </p:cBhvr>
                                      <p:to>
                                        <p:strVal val="visible"/>
                                      </p:to>
                                    </p:set>
                                    <p:anim calcmode="lin" valueType="num">
                                      <p:cBhvr additive="base">
                                        <p:cTn id="25" dur="500" fill="hold"/>
                                        <p:tgtEl>
                                          <p:spTgt spid="118788">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8788">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18788">
                                            <p:txEl>
                                              <p:pRg st="4" end="4"/>
                                            </p:txEl>
                                          </p:spTgt>
                                        </p:tgtEl>
                                        <p:attrNameLst>
                                          <p:attrName>style.visibility</p:attrName>
                                        </p:attrNameLst>
                                      </p:cBhvr>
                                      <p:to>
                                        <p:strVal val="visible"/>
                                      </p:to>
                                    </p:set>
                                    <p:anim calcmode="lin" valueType="num">
                                      <p:cBhvr additive="base">
                                        <p:cTn id="31" dur="500" fill="hold"/>
                                        <p:tgtEl>
                                          <p:spTgt spid="118788">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18788">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18788">
                                            <p:txEl>
                                              <p:pRg st="5" end="5"/>
                                            </p:txEl>
                                          </p:spTgt>
                                        </p:tgtEl>
                                        <p:attrNameLst>
                                          <p:attrName>style.visibility</p:attrName>
                                        </p:attrNameLst>
                                      </p:cBhvr>
                                      <p:to>
                                        <p:strVal val="visible"/>
                                      </p:to>
                                    </p:set>
                                    <p:anim calcmode="lin" valueType="num">
                                      <p:cBhvr additive="base">
                                        <p:cTn id="37" dur="500" fill="hold"/>
                                        <p:tgtEl>
                                          <p:spTgt spid="118788">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18788">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18788">
                                            <p:txEl>
                                              <p:pRg st="7" end="7"/>
                                            </p:txEl>
                                          </p:spTgt>
                                        </p:tgtEl>
                                        <p:attrNameLst>
                                          <p:attrName>style.visibility</p:attrName>
                                        </p:attrNameLst>
                                      </p:cBhvr>
                                      <p:to>
                                        <p:strVal val="visible"/>
                                      </p:to>
                                    </p:set>
                                    <p:anim calcmode="lin" valueType="num">
                                      <p:cBhvr additive="base">
                                        <p:cTn id="43" dur="500" fill="hold"/>
                                        <p:tgtEl>
                                          <p:spTgt spid="118788">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18788">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788" grpId="0" uiExpand="1"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0612" name="Rectangle 4"/>
          <p:cNvSpPr>
            <a:spLocks noChangeArrowheads="1"/>
          </p:cNvSpPr>
          <p:nvPr/>
        </p:nvSpPr>
        <p:spPr bwMode="auto">
          <a:xfrm>
            <a:off x="685800" y="1738860"/>
            <a:ext cx="7772400" cy="5119140"/>
          </a:xfrm>
          <a:prstGeom prst="rect">
            <a:avLst/>
          </a:prstGeom>
          <a:solidFill>
            <a:srgbClr val="CCFFCC"/>
          </a:solidFill>
          <a:ln w="9525">
            <a:noFill/>
            <a:miter lim="800000"/>
            <a:headEnd/>
            <a:tailEnd/>
          </a:ln>
          <a:effectLst/>
        </p:spPr>
        <p:txBody>
          <a:bodyPr/>
          <a:lstStyle/>
          <a:p>
            <a:pPr>
              <a:spcBef>
                <a:spcPct val="20000"/>
              </a:spcBef>
            </a:pPr>
            <a:endParaRPr lang="en-US">
              <a:sym typeface="Symbol" pitchFamily="18" charset="2"/>
            </a:endParaRPr>
          </a:p>
        </p:txBody>
      </p:sp>
      <p:pic>
        <p:nvPicPr>
          <p:cNvPr id="14" name="Picture 4"/>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683144" y="1792417"/>
            <a:ext cx="7756317" cy="3544742"/>
          </a:xfrm>
          <a:prstGeom prst="rect">
            <a:avLst/>
          </a:prstGeom>
          <a:noFill/>
          <a:ln w="9525">
            <a:noFill/>
            <a:miter lim="800000"/>
            <a:headEnd/>
            <a:tailEnd/>
          </a:ln>
        </p:spPr>
      </p:pic>
      <p:pic>
        <p:nvPicPr>
          <p:cNvPr id="1220619" name="Picture 11"/>
          <p:cNvPicPr>
            <a:picLocks noChangeAspect="1" noChangeArrowheads="1"/>
          </p:cNvPicPr>
          <p:nvPr/>
        </p:nvPicPr>
        <p:blipFill>
          <a:blip r:embed="rId6" cstate="print">
            <a:clrChange>
              <a:clrFrom>
                <a:srgbClr val="FFFFFF"/>
              </a:clrFrom>
              <a:clrTo>
                <a:srgbClr val="FFFFFF">
                  <a:alpha val="0"/>
                </a:srgbClr>
              </a:clrTo>
            </a:clrChange>
          </a:blip>
          <a:srcRect r="25374" b="73273"/>
          <a:stretch>
            <a:fillRect/>
          </a:stretch>
        </p:blipFill>
        <p:spPr bwMode="auto">
          <a:xfrm>
            <a:off x="682625" y="5354845"/>
            <a:ext cx="7030366" cy="596249"/>
          </a:xfrm>
          <a:prstGeom prst="rect">
            <a:avLst/>
          </a:prstGeom>
          <a:noFill/>
        </p:spPr>
      </p:pic>
      <p:sp>
        <p:nvSpPr>
          <p:cNvPr id="1220620" name="Text Box 12"/>
          <p:cNvSpPr txBox="1">
            <a:spLocks noChangeArrowheads="1"/>
          </p:cNvSpPr>
          <p:nvPr/>
        </p:nvSpPr>
        <p:spPr bwMode="auto">
          <a:xfrm>
            <a:off x="2647325" y="4266810"/>
            <a:ext cx="7351713" cy="461665"/>
          </a:xfrm>
          <a:prstGeom prst="rect">
            <a:avLst/>
          </a:prstGeom>
          <a:noFill/>
          <a:ln w="9525">
            <a:noFill/>
            <a:miter lim="800000"/>
            <a:headEnd/>
            <a:tailEnd/>
          </a:ln>
          <a:effectLst/>
        </p:spPr>
        <p:txBody>
          <a:bodyPr>
            <a:spAutoFit/>
          </a:bodyPr>
          <a:lstStyle/>
          <a:p>
            <a:pPr>
              <a:spcBef>
                <a:spcPct val="50000"/>
              </a:spcBef>
            </a:pPr>
            <a:r>
              <a:rPr lang="en-US" dirty="0">
                <a:solidFill>
                  <a:schemeClr val="hlink"/>
                </a:solidFill>
                <a:sym typeface="Symbol" pitchFamily="18" charset="2"/>
              </a:rPr>
              <a:t></a:t>
            </a:r>
            <a:r>
              <a:rPr lang="en-US" dirty="0">
                <a:solidFill>
                  <a:schemeClr val="hlink"/>
                </a:solidFill>
              </a:rPr>
              <a:t>Charge can be neither created nor destroyed.</a:t>
            </a:r>
          </a:p>
        </p:txBody>
      </p:sp>
      <p:sp>
        <p:nvSpPr>
          <p:cNvPr id="1220621" name="Text Box 13"/>
          <p:cNvSpPr txBox="1">
            <a:spLocks noChangeArrowheads="1"/>
          </p:cNvSpPr>
          <p:nvPr/>
        </p:nvSpPr>
        <p:spPr bwMode="auto">
          <a:xfrm>
            <a:off x="1239838" y="5672816"/>
            <a:ext cx="7904162" cy="461665"/>
          </a:xfrm>
          <a:prstGeom prst="rect">
            <a:avLst/>
          </a:prstGeom>
          <a:noFill/>
          <a:ln w="9525">
            <a:noFill/>
            <a:miter lim="800000"/>
            <a:headEnd/>
            <a:tailEnd/>
          </a:ln>
          <a:effectLst/>
        </p:spPr>
        <p:txBody>
          <a:bodyPr wrap="square">
            <a:spAutoFit/>
          </a:bodyPr>
          <a:lstStyle/>
          <a:p>
            <a:pPr>
              <a:spcBef>
                <a:spcPct val="50000"/>
              </a:spcBef>
            </a:pPr>
            <a:r>
              <a:rPr lang="en-US" dirty="0">
                <a:solidFill>
                  <a:schemeClr val="hlink"/>
                </a:solidFill>
                <a:sym typeface="Symbol" pitchFamily="18" charset="2"/>
              </a:rPr>
              <a:t></a:t>
            </a:r>
            <a:r>
              <a:rPr lang="en-US" dirty="0">
                <a:solidFill>
                  <a:schemeClr val="hlink"/>
                </a:solidFill>
              </a:rPr>
              <a:t>It can be separated into (+) and (-) in equal quantities.</a:t>
            </a:r>
          </a:p>
        </p:txBody>
      </p:sp>
      <p:sp>
        <p:nvSpPr>
          <p:cNvPr id="1220622" name="Text Box 14"/>
          <p:cNvSpPr txBox="1">
            <a:spLocks noChangeArrowheads="1"/>
          </p:cNvSpPr>
          <p:nvPr/>
        </p:nvSpPr>
        <p:spPr bwMode="auto">
          <a:xfrm>
            <a:off x="1225550" y="6056313"/>
            <a:ext cx="7351713" cy="830997"/>
          </a:xfrm>
          <a:prstGeom prst="rect">
            <a:avLst/>
          </a:prstGeom>
          <a:noFill/>
          <a:ln w="9525">
            <a:noFill/>
            <a:miter lim="800000"/>
            <a:headEnd/>
            <a:tailEnd/>
          </a:ln>
          <a:effectLst/>
        </p:spPr>
        <p:txBody>
          <a:bodyPr>
            <a:spAutoFit/>
          </a:bodyPr>
          <a:lstStyle/>
          <a:p>
            <a:pPr>
              <a:spcBef>
                <a:spcPct val="50000"/>
              </a:spcBef>
            </a:pPr>
            <a:r>
              <a:rPr lang="en-US" dirty="0">
                <a:solidFill>
                  <a:schemeClr val="hlink"/>
                </a:solidFill>
                <a:sym typeface="Symbol" pitchFamily="18" charset="2"/>
              </a:rPr>
              <a:t></a:t>
            </a:r>
            <a:r>
              <a:rPr lang="en-US" dirty="0">
                <a:solidFill>
                  <a:schemeClr val="hlink"/>
                </a:solidFill>
              </a:rPr>
              <a:t>The (-) was separated from the ground, leaving behind an equal amount of (+).</a:t>
            </a:r>
          </a:p>
        </p:txBody>
      </p:sp>
      <p:sp>
        <p:nvSpPr>
          <p:cNvPr id="1220623" name="Text Box 15"/>
          <p:cNvSpPr txBox="1">
            <a:spLocks noChangeArrowheads="1"/>
          </p:cNvSpPr>
          <p:nvPr/>
        </p:nvSpPr>
        <p:spPr bwMode="auto">
          <a:xfrm>
            <a:off x="3511340" y="4695903"/>
            <a:ext cx="3743898" cy="369332"/>
          </a:xfrm>
          <a:prstGeom prst="rect">
            <a:avLst/>
          </a:prstGeom>
          <a:noFill/>
          <a:ln w="9525">
            <a:noFill/>
            <a:miter lim="800000"/>
            <a:headEnd/>
            <a:tailEnd/>
          </a:ln>
          <a:effectLst/>
        </p:spPr>
        <p:txBody>
          <a:bodyPr wrap="square">
            <a:spAutoFit/>
          </a:bodyPr>
          <a:lstStyle/>
          <a:p>
            <a:pPr>
              <a:spcBef>
                <a:spcPct val="50000"/>
              </a:spcBef>
            </a:pPr>
            <a:r>
              <a:rPr lang="en-US" sz="1800" b="1" dirty="0">
                <a:solidFill>
                  <a:srgbClr val="33CCCC"/>
                </a:solidFill>
                <a:sym typeface="Symbol" pitchFamily="18" charset="2"/>
              </a:rPr>
              <a:t>+  + +  + +  +  + +  + +  +  + +  + +</a:t>
            </a:r>
            <a:endParaRPr lang="en-US" sz="1800" b="1" dirty="0">
              <a:solidFill>
                <a:srgbClr val="33CCCC"/>
              </a:solidFill>
            </a:endParaRPr>
          </a:p>
        </p:txBody>
      </p:sp>
      <p:sp>
        <p:nvSpPr>
          <p:cNvPr id="12" name="Rectangle 3"/>
          <p:cNvSpPr>
            <a:spLocks noChangeArrowheads="1"/>
          </p:cNvSpPr>
          <p:nvPr/>
        </p:nvSpPr>
        <p:spPr bwMode="auto">
          <a:xfrm>
            <a:off x="685800" y="1339850"/>
            <a:ext cx="7772400" cy="441325"/>
          </a:xfrm>
          <a:prstGeom prst="rect">
            <a:avLst/>
          </a:prstGeom>
          <a:solidFill>
            <a:srgbClr val="EAEAEA"/>
          </a:solidFill>
          <a:ln w="9525">
            <a:noFill/>
            <a:miter lim="800000"/>
            <a:headEnd/>
            <a:tailEnd/>
          </a:ln>
        </p:spPr>
        <p:txBody>
          <a:bodyPr/>
          <a:lstStyle/>
          <a:p>
            <a:r>
              <a:rPr lang="en-US" altLang="en-US" i="1">
                <a:solidFill>
                  <a:schemeClr val="accent2"/>
                </a:solidFill>
              </a:rPr>
              <a:t>Solving problems involving parallel-plate capacitors</a:t>
            </a:r>
          </a:p>
        </p:txBody>
      </p:sp>
      <p:sp>
        <p:nvSpPr>
          <p:cNvPr id="13" name="Rectangle 118"/>
          <p:cNvSpPr txBox="1">
            <a:spLocks noChangeArrowheads="1"/>
          </p:cNvSpPr>
          <p:nvPr/>
        </p:nvSpPr>
        <p:spPr>
          <a:xfrm>
            <a:off x="685800" y="409575"/>
            <a:ext cx="7772400" cy="896938"/>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0" cap="none" spc="0" normalizeH="0" baseline="0" noProof="0" dirty="0">
                <a:ln>
                  <a:noFill/>
                </a:ln>
                <a:solidFill>
                  <a:schemeClr val="tx2"/>
                </a:solidFill>
                <a:effectLst/>
                <a:uLnTx/>
                <a:uFillTx/>
                <a:latin typeface="+mj-lt"/>
                <a:ea typeface="+mj-ea"/>
                <a:cs typeface="+mj-cs"/>
              </a:rPr>
              <a:t>Topic 11: Electromagnetic induction - AHL</a:t>
            </a:r>
            <a:br>
              <a:rPr kumimoji="0" lang="en-US" altLang="en-US" sz="2800" b="1" i="0" u="none" strike="noStrike" kern="0" cap="none" spc="0" normalizeH="0" baseline="0" noProof="0" dirty="0">
                <a:ln>
                  <a:noFill/>
                </a:ln>
                <a:solidFill>
                  <a:schemeClr val="tx2"/>
                </a:solidFill>
                <a:effectLst/>
                <a:uLnTx/>
                <a:uFillTx/>
                <a:latin typeface="+mj-lt"/>
                <a:ea typeface="+mj-ea"/>
                <a:cs typeface="+mj-cs"/>
              </a:rPr>
            </a:br>
            <a:r>
              <a:rPr kumimoji="0" lang="en-US" altLang="en-US" sz="2800" b="0" i="0" u="none" strike="noStrike" kern="0" cap="none" spc="0" normalizeH="0" baseline="0" noProof="0" dirty="0">
                <a:ln>
                  <a:noFill/>
                </a:ln>
                <a:solidFill>
                  <a:schemeClr val="tx1"/>
                </a:solidFill>
                <a:effectLst/>
                <a:uLnTx/>
                <a:uFillTx/>
                <a:latin typeface="+mj-lt"/>
                <a:ea typeface="+mj-ea"/>
                <a:cs typeface="+mj-cs"/>
              </a:rPr>
              <a:t>11.3 – Capacitance</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20619"/>
                                        </p:tgtEl>
                                        <p:attrNameLst>
                                          <p:attrName>style.visibility</p:attrName>
                                        </p:attrNameLst>
                                      </p:cBhvr>
                                      <p:to>
                                        <p:strVal val="visible"/>
                                      </p:to>
                                    </p:set>
                                    <p:anim calcmode="lin" valueType="num">
                                      <p:cBhvr additive="base">
                                        <p:cTn id="13" dur="500" fill="hold"/>
                                        <p:tgtEl>
                                          <p:spTgt spid="1220619"/>
                                        </p:tgtEl>
                                        <p:attrNameLst>
                                          <p:attrName>ppt_x</p:attrName>
                                        </p:attrNameLst>
                                      </p:cBhvr>
                                      <p:tavLst>
                                        <p:tav tm="0">
                                          <p:val>
                                            <p:strVal val="#ppt_x"/>
                                          </p:val>
                                        </p:tav>
                                        <p:tav tm="100000">
                                          <p:val>
                                            <p:strVal val="#ppt_x"/>
                                          </p:val>
                                        </p:tav>
                                      </p:tavLst>
                                    </p:anim>
                                    <p:anim calcmode="lin" valueType="num">
                                      <p:cBhvr additive="base">
                                        <p:cTn id="14" dur="500" fill="hold"/>
                                        <p:tgtEl>
                                          <p:spTgt spid="1220619"/>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1220620">
                                            <p:txEl>
                                              <p:pRg st="0" end="0"/>
                                            </p:txEl>
                                          </p:spTgt>
                                        </p:tgtEl>
                                        <p:attrNameLst>
                                          <p:attrName>style.visibility</p:attrName>
                                        </p:attrNameLst>
                                      </p:cBhvr>
                                      <p:to>
                                        <p:strVal val="visible"/>
                                      </p:to>
                                    </p:set>
                                    <p:anim calcmode="lin" valueType="num">
                                      <p:cBhvr additive="base">
                                        <p:cTn id="19" dur="500" fill="hold"/>
                                        <p:tgtEl>
                                          <p:spTgt spid="1220620">
                                            <p:txEl>
                                              <p:pRg st="0" end="0"/>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1220620">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220621">
                                            <p:txEl>
                                              <p:pRg st="0" end="0"/>
                                            </p:txEl>
                                          </p:spTgt>
                                        </p:tgtEl>
                                        <p:attrNameLst>
                                          <p:attrName>style.visibility</p:attrName>
                                        </p:attrNameLst>
                                      </p:cBhvr>
                                      <p:to>
                                        <p:strVal val="visible"/>
                                      </p:to>
                                    </p:set>
                                    <p:anim calcmode="lin" valueType="num">
                                      <p:cBhvr additive="base">
                                        <p:cTn id="25" dur="500" fill="hold"/>
                                        <p:tgtEl>
                                          <p:spTgt spid="1220621">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220621">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220622">
                                            <p:txEl>
                                              <p:pRg st="0" end="0"/>
                                            </p:txEl>
                                          </p:spTgt>
                                        </p:tgtEl>
                                        <p:attrNameLst>
                                          <p:attrName>style.visibility</p:attrName>
                                        </p:attrNameLst>
                                      </p:cBhvr>
                                      <p:to>
                                        <p:strVal val="visible"/>
                                      </p:to>
                                    </p:set>
                                    <p:anim calcmode="lin" valueType="num">
                                      <p:cBhvr additive="base">
                                        <p:cTn id="31" dur="500" fill="hold"/>
                                        <p:tgtEl>
                                          <p:spTgt spid="1220622">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220622">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2" fill="hold" nodeType="clickEffect">
                                  <p:stCondLst>
                                    <p:cond delay="0"/>
                                  </p:stCondLst>
                                  <p:childTnLst>
                                    <p:set>
                                      <p:cBhvr>
                                        <p:cTn id="36" dur="1" fill="hold">
                                          <p:stCondLst>
                                            <p:cond delay="0"/>
                                          </p:stCondLst>
                                        </p:cTn>
                                        <p:tgtEl>
                                          <p:spTgt spid="1220623">
                                            <p:txEl>
                                              <p:pRg st="0" end="0"/>
                                            </p:txEl>
                                          </p:spTgt>
                                        </p:tgtEl>
                                        <p:attrNameLst>
                                          <p:attrName>style.visibility</p:attrName>
                                        </p:attrNameLst>
                                      </p:cBhvr>
                                      <p:to>
                                        <p:strVal val="visible"/>
                                      </p:to>
                                    </p:set>
                                    <p:anim calcmode="lin" valueType="num">
                                      <p:cBhvr additive="base">
                                        <p:cTn id="37" dur="500" fill="hold"/>
                                        <p:tgtEl>
                                          <p:spTgt spid="1220623">
                                            <p:txEl>
                                              <p:pRg st="0" end="0"/>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1220623">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2660" name="Rectangle 4"/>
          <p:cNvSpPr>
            <a:spLocks noChangeArrowheads="1"/>
          </p:cNvSpPr>
          <p:nvPr/>
        </p:nvSpPr>
        <p:spPr bwMode="auto">
          <a:xfrm>
            <a:off x="685800" y="1753849"/>
            <a:ext cx="7772400" cy="5104151"/>
          </a:xfrm>
          <a:prstGeom prst="rect">
            <a:avLst/>
          </a:prstGeom>
          <a:solidFill>
            <a:srgbClr val="CCFFCC"/>
          </a:solidFill>
          <a:ln w="9525">
            <a:noFill/>
            <a:miter lim="800000"/>
            <a:headEnd/>
            <a:tailEnd/>
          </a:ln>
          <a:effectLst/>
        </p:spPr>
        <p:txBody>
          <a:bodyPr/>
          <a:lstStyle/>
          <a:p>
            <a:pPr>
              <a:spcBef>
                <a:spcPct val="20000"/>
              </a:spcBef>
            </a:pPr>
            <a:endParaRPr lang="en-US">
              <a:sym typeface="Symbol" pitchFamily="18" charset="2"/>
            </a:endParaRPr>
          </a:p>
        </p:txBody>
      </p:sp>
      <p:pic>
        <p:nvPicPr>
          <p:cNvPr id="13" name="Picture 4"/>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683144" y="1792417"/>
            <a:ext cx="7756317" cy="3544742"/>
          </a:xfrm>
          <a:prstGeom prst="rect">
            <a:avLst/>
          </a:prstGeom>
          <a:noFill/>
          <a:ln w="9525">
            <a:noFill/>
            <a:miter lim="800000"/>
            <a:headEnd/>
            <a:tailEnd/>
          </a:ln>
        </p:spPr>
      </p:pic>
      <p:sp>
        <p:nvSpPr>
          <p:cNvPr id="14" name="Text Box 15"/>
          <p:cNvSpPr txBox="1">
            <a:spLocks noChangeArrowheads="1"/>
          </p:cNvSpPr>
          <p:nvPr/>
        </p:nvSpPr>
        <p:spPr bwMode="auto">
          <a:xfrm>
            <a:off x="3511340" y="4695903"/>
            <a:ext cx="3743898" cy="369332"/>
          </a:xfrm>
          <a:prstGeom prst="rect">
            <a:avLst/>
          </a:prstGeom>
          <a:noFill/>
          <a:ln w="9525">
            <a:noFill/>
            <a:miter lim="800000"/>
            <a:headEnd/>
            <a:tailEnd/>
          </a:ln>
          <a:effectLst/>
        </p:spPr>
        <p:txBody>
          <a:bodyPr wrap="square">
            <a:spAutoFit/>
          </a:bodyPr>
          <a:lstStyle/>
          <a:p>
            <a:pPr>
              <a:spcBef>
                <a:spcPct val="50000"/>
              </a:spcBef>
            </a:pPr>
            <a:r>
              <a:rPr lang="en-US" sz="1800" b="1" dirty="0">
                <a:solidFill>
                  <a:srgbClr val="33CCCC"/>
                </a:solidFill>
                <a:sym typeface="Symbol" pitchFamily="18" charset="2"/>
              </a:rPr>
              <a:t>+  + +  + +  +  + +  + +  +  + +  + +</a:t>
            </a:r>
            <a:endParaRPr lang="en-US" sz="1800" b="1" dirty="0">
              <a:solidFill>
                <a:srgbClr val="33CCCC"/>
              </a:solidFill>
            </a:endParaRPr>
          </a:p>
        </p:txBody>
      </p:sp>
      <p:pic>
        <p:nvPicPr>
          <p:cNvPr id="1222667" name="Picture 11"/>
          <p:cNvPicPr>
            <a:picLocks noChangeAspect="1" noChangeArrowheads="1"/>
          </p:cNvPicPr>
          <p:nvPr/>
        </p:nvPicPr>
        <p:blipFill>
          <a:blip r:embed="rId6" cstate="print">
            <a:clrChange>
              <a:clrFrom>
                <a:srgbClr val="FFFFFF"/>
              </a:clrFrom>
              <a:clrTo>
                <a:srgbClr val="FFFFFF">
                  <a:alpha val="0"/>
                </a:srgbClr>
              </a:clrTo>
            </a:clrChange>
          </a:blip>
          <a:srcRect r="40225" b="78784"/>
          <a:stretch>
            <a:fillRect/>
          </a:stretch>
        </p:blipFill>
        <p:spPr bwMode="auto">
          <a:xfrm>
            <a:off x="681037" y="5240571"/>
            <a:ext cx="5537213" cy="470682"/>
          </a:xfrm>
          <a:prstGeom prst="rect">
            <a:avLst/>
          </a:prstGeom>
          <a:noFill/>
        </p:spPr>
      </p:pic>
      <p:sp>
        <p:nvSpPr>
          <p:cNvPr id="1222668" name="Text Box 12"/>
          <p:cNvSpPr txBox="1">
            <a:spLocks noChangeArrowheads="1"/>
          </p:cNvSpPr>
          <p:nvPr/>
        </p:nvSpPr>
        <p:spPr bwMode="auto">
          <a:xfrm>
            <a:off x="1268230" y="5525984"/>
            <a:ext cx="7351713" cy="757130"/>
          </a:xfrm>
          <a:prstGeom prst="rect">
            <a:avLst/>
          </a:prstGeom>
          <a:noFill/>
          <a:ln w="9525">
            <a:noFill/>
            <a:miter lim="800000"/>
            <a:headEnd/>
            <a:tailEnd/>
          </a:ln>
          <a:effectLst/>
        </p:spPr>
        <p:txBody>
          <a:bodyPr>
            <a:spAutoFit/>
          </a:bodyPr>
          <a:lstStyle/>
          <a:p>
            <a:pPr>
              <a:lnSpc>
                <a:spcPct val="90000"/>
              </a:lnSpc>
              <a:spcBef>
                <a:spcPts val="0"/>
              </a:spcBef>
            </a:pPr>
            <a:r>
              <a:rPr lang="en-US" dirty="0">
                <a:solidFill>
                  <a:schemeClr val="hlink"/>
                </a:solidFill>
                <a:sym typeface="Symbol" pitchFamily="18" charset="2"/>
              </a:rPr>
              <a:t></a:t>
            </a:r>
            <a:r>
              <a:rPr lang="en-US" dirty="0">
                <a:solidFill>
                  <a:schemeClr val="hlink"/>
                </a:solidFill>
              </a:rPr>
              <a:t>The electric field strength </a:t>
            </a:r>
            <a:r>
              <a:rPr lang="en-US" i="1" dirty="0">
                <a:solidFill>
                  <a:schemeClr val="hlink"/>
                </a:solidFill>
              </a:rPr>
              <a:t>E </a:t>
            </a:r>
            <a:r>
              <a:rPr lang="en-US" dirty="0">
                <a:solidFill>
                  <a:schemeClr val="hlink"/>
                </a:solidFill>
              </a:rPr>
              <a:t>at any point in space is equal to the force per unit charge at that point.</a:t>
            </a:r>
          </a:p>
        </p:txBody>
      </p:sp>
      <p:sp>
        <p:nvSpPr>
          <p:cNvPr id="1222669" name="Text Box 13"/>
          <p:cNvSpPr txBox="1">
            <a:spLocks noChangeArrowheads="1"/>
          </p:cNvSpPr>
          <p:nvPr/>
        </p:nvSpPr>
        <p:spPr bwMode="auto">
          <a:xfrm>
            <a:off x="1276350" y="6157365"/>
            <a:ext cx="7351713" cy="757130"/>
          </a:xfrm>
          <a:prstGeom prst="rect">
            <a:avLst/>
          </a:prstGeom>
          <a:noFill/>
          <a:ln w="9525">
            <a:noFill/>
            <a:miter lim="800000"/>
            <a:headEnd/>
            <a:tailEnd/>
          </a:ln>
          <a:effectLst/>
        </p:spPr>
        <p:txBody>
          <a:bodyPr>
            <a:spAutoFit/>
          </a:bodyPr>
          <a:lstStyle/>
          <a:p>
            <a:pPr>
              <a:lnSpc>
                <a:spcPct val="90000"/>
              </a:lnSpc>
              <a:spcBef>
                <a:spcPct val="50000"/>
              </a:spcBef>
            </a:pPr>
            <a:r>
              <a:rPr lang="en-US" dirty="0">
                <a:solidFill>
                  <a:schemeClr val="hlink"/>
                </a:solidFill>
                <a:sym typeface="Symbol" pitchFamily="18" charset="2"/>
              </a:rPr>
              <a:t></a:t>
            </a:r>
            <a:r>
              <a:rPr lang="en-US" dirty="0">
                <a:solidFill>
                  <a:schemeClr val="hlink"/>
                </a:solidFill>
              </a:rPr>
              <a:t>If in doubt, find the applicable formula and translate it into words. “</a:t>
            </a:r>
            <a:r>
              <a:rPr lang="en-US" i="1" dirty="0">
                <a:solidFill>
                  <a:schemeClr val="hlink"/>
                </a:solidFill>
              </a:rPr>
              <a:t>E</a:t>
            </a:r>
            <a:r>
              <a:rPr lang="en-US" dirty="0">
                <a:solidFill>
                  <a:schemeClr val="hlink"/>
                </a:solidFill>
              </a:rPr>
              <a:t> = </a:t>
            </a:r>
            <a:r>
              <a:rPr lang="en-US" i="1" dirty="0">
                <a:solidFill>
                  <a:schemeClr val="hlink"/>
                </a:solidFill>
              </a:rPr>
              <a:t>F / q</a:t>
            </a:r>
            <a:r>
              <a:rPr lang="en-US" dirty="0">
                <a:solidFill>
                  <a:schemeClr val="hlink"/>
                </a:solidFill>
              </a:rPr>
              <a:t>.”</a:t>
            </a:r>
          </a:p>
        </p:txBody>
      </p:sp>
      <p:sp>
        <p:nvSpPr>
          <p:cNvPr id="11" name="Rectangle 3"/>
          <p:cNvSpPr>
            <a:spLocks noChangeArrowheads="1"/>
          </p:cNvSpPr>
          <p:nvPr/>
        </p:nvSpPr>
        <p:spPr bwMode="auto">
          <a:xfrm>
            <a:off x="685800" y="1339850"/>
            <a:ext cx="7772400" cy="441325"/>
          </a:xfrm>
          <a:prstGeom prst="rect">
            <a:avLst/>
          </a:prstGeom>
          <a:solidFill>
            <a:srgbClr val="EAEAEA"/>
          </a:solidFill>
          <a:ln w="9525">
            <a:noFill/>
            <a:miter lim="800000"/>
            <a:headEnd/>
            <a:tailEnd/>
          </a:ln>
        </p:spPr>
        <p:txBody>
          <a:bodyPr/>
          <a:lstStyle/>
          <a:p>
            <a:r>
              <a:rPr lang="en-US" altLang="en-US" i="1">
                <a:solidFill>
                  <a:schemeClr val="accent2"/>
                </a:solidFill>
              </a:rPr>
              <a:t>Solving problems involving parallel-plate capacitors</a:t>
            </a:r>
          </a:p>
        </p:txBody>
      </p:sp>
      <p:sp>
        <p:nvSpPr>
          <p:cNvPr id="12" name="Rectangle 118"/>
          <p:cNvSpPr txBox="1">
            <a:spLocks noChangeArrowheads="1"/>
          </p:cNvSpPr>
          <p:nvPr/>
        </p:nvSpPr>
        <p:spPr>
          <a:xfrm>
            <a:off x="685800" y="409575"/>
            <a:ext cx="7772400" cy="896938"/>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0" cap="none" spc="0" normalizeH="0" baseline="0" noProof="0" dirty="0">
                <a:ln>
                  <a:noFill/>
                </a:ln>
                <a:solidFill>
                  <a:schemeClr val="tx2"/>
                </a:solidFill>
                <a:effectLst/>
                <a:uLnTx/>
                <a:uFillTx/>
                <a:latin typeface="+mj-lt"/>
                <a:ea typeface="+mj-ea"/>
                <a:cs typeface="+mj-cs"/>
              </a:rPr>
              <a:t>Topic 11: Electromagnetic induction - AHL</a:t>
            </a:r>
            <a:br>
              <a:rPr kumimoji="0" lang="en-US" altLang="en-US" sz="2800" b="1" i="0" u="none" strike="noStrike" kern="0" cap="none" spc="0" normalizeH="0" baseline="0" noProof="0" dirty="0">
                <a:ln>
                  <a:noFill/>
                </a:ln>
                <a:solidFill>
                  <a:schemeClr val="tx2"/>
                </a:solidFill>
                <a:effectLst/>
                <a:uLnTx/>
                <a:uFillTx/>
                <a:latin typeface="+mj-lt"/>
                <a:ea typeface="+mj-ea"/>
                <a:cs typeface="+mj-cs"/>
              </a:rPr>
            </a:br>
            <a:r>
              <a:rPr kumimoji="0" lang="en-US" altLang="en-US" sz="2800" b="0" i="0" u="none" strike="noStrike" kern="0" cap="none" spc="0" normalizeH="0" baseline="0" noProof="0" dirty="0">
                <a:ln>
                  <a:noFill/>
                </a:ln>
                <a:solidFill>
                  <a:schemeClr val="tx1"/>
                </a:solidFill>
                <a:effectLst/>
                <a:uLnTx/>
                <a:uFillTx/>
                <a:latin typeface="+mj-lt"/>
                <a:ea typeface="+mj-ea"/>
                <a:cs typeface="+mj-cs"/>
              </a:rPr>
              <a:t>11.3 – Capacitance</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22667"/>
                                        </p:tgtEl>
                                        <p:attrNameLst>
                                          <p:attrName>style.visibility</p:attrName>
                                        </p:attrNameLst>
                                      </p:cBhvr>
                                      <p:to>
                                        <p:strVal val="visible"/>
                                      </p:to>
                                    </p:set>
                                    <p:anim calcmode="lin" valueType="num">
                                      <p:cBhvr additive="base">
                                        <p:cTn id="7" dur="500" fill="hold"/>
                                        <p:tgtEl>
                                          <p:spTgt spid="1222667"/>
                                        </p:tgtEl>
                                        <p:attrNameLst>
                                          <p:attrName>ppt_x</p:attrName>
                                        </p:attrNameLst>
                                      </p:cBhvr>
                                      <p:tavLst>
                                        <p:tav tm="0">
                                          <p:val>
                                            <p:strVal val="#ppt_x"/>
                                          </p:val>
                                        </p:tav>
                                        <p:tav tm="100000">
                                          <p:val>
                                            <p:strVal val="#ppt_x"/>
                                          </p:val>
                                        </p:tav>
                                      </p:tavLst>
                                    </p:anim>
                                    <p:anim calcmode="lin" valueType="num">
                                      <p:cBhvr additive="base">
                                        <p:cTn id="8" dur="500" fill="hold"/>
                                        <p:tgtEl>
                                          <p:spTgt spid="1222667"/>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22668">
                                            <p:txEl>
                                              <p:pRg st="0" end="0"/>
                                            </p:txEl>
                                          </p:spTgt>
                                        </p:tgtEl>
                                        <p:attrNameLst>
                                          <p:attrName>style.visibility</p:attrName>
                                        </p:attrNameLst>
                                      </p:cBhvr>
                                      <p:to>
                                        <p:strVal val="visible"/>
                                      </p:to>
                                    </p:set>
                                    <p:anim calcmode="lin" valueType="num">
                                      <p:cBhvr additive="base">
                                        <p:cTn id="13" dur="500" fill="hold"/>
                                        <p:tgtEl>
                                          <p:spTgt spid="122266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2266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222669">
                                            <p:txEl>
                                              <p:pRg st="0" end="0"/>
                                            </p:txEl>
                                          </p:spTgt>
                                        </p:tgtEl>
                                        <p:attrNameLst>
                                          <p:attrName>style.visibility</p:attrName>
                                        </p:attrNameLst>
                                      </p:cBhvr>
                                      <p:to>
                                        <p:strVal val="visible"/>
                                      </p:to>
                                    </p:set>
                                    <p:anim calcmode="lin" valueType="num">
                                      <p:cBhvr additive="base">
                                        <p:cTn id="19" dur="500" fill="hold"/>
                                        <p:tgtEl>
                                          <p:spTgt spid="1222669">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222669">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3"/>
          <p:cNvSpPr>
            <a:spLocks noChangeArrowheads="1"/>
          </p:cNvSpPr>
          <p:nvPr/>
        </p:nvSpPr>
        <p:spPr bwMode="auto">
          <a:xfrm>
            <a:off x="685800" y="1339850"/>
            <a:ext cx="7772400" cy="4813300"/>
          </a:xfrm>
          <a:prstGeom prst="rect">
            <a:avLst/>
          </a:prstGeom>
          <a:solidFill>
            <a:srgbClr val="EAEAEA"/>
          </a:solidFill>
          <a:ln w="9525">
            <a:noFill/>
            <a:miter lim="800000"/>
            <a:headEnd/>
            <a:tailEnd/>
          </a:ln>
        </p:spPr>
        <p:txBody>
          <a:bodyPr/>
          <a:lstStyle/>
          <a:p>
            <a:pPr marL="633413" indent="-633413"/>
            <a:r>
              <a:rPr lang="en-US" altLang="en-US" b="1">
                <a:solidFill>
                  <a:srgbClr val="000000"/>
                </a:solidFill>
              </a:rPr>
              <a:t>Applications and skills:</a:t>
            </a:r>
            <a:r>
              <a:rPr lang="en-US" altLang="en-US">
                <a:solidFill>
                  <a:srgbClr val="000000"/>
                </a:solidFill>
              </a:rPr>
              <a:t> </a:t>
            </a:r>
          </a:p>
          <a:p>
            <a:pPr marL="633413" indent="-633413"/>
            <a:r>
              <a:rPr lang="en-US" altLang="en-US">
                <a:solidFill>
                  <a:srgbClr val="000000"/>
                </a:solidFill>
              </a:rPr>
              <a:t>• Describing the effect of different dielectric materials on capacitance </a:t>
            </a:r>
          </a:p>
          <a:p>
            <a:pPr marL="633413" indent="-633413"/>
            <a:r>
              <a:rPr lang="en-US" altLang="en-US">
                <a:solidFill>
                  <a:srgbClr val="000000"/>
                </a:solidFill>
              </a:rPr>
              <a:t>• Solving problems involving parallel-plate capacitors </a:t>
            </a:r>
          </a:p>
          <a:p>
            <a:pPr marL="633413" indent="-633413"/>
            <a:r>
              <a:rPr lang="en-US" altLang="en-US">
                <a:solidFill>
                  <a:srgbClr val="000000"/>
                </a:solidFill>
              </a:rPr>
              <a:t>• Investigating combinations of capacitors in series or parallel circuits </a:t>
            </a:r>
          </a:p>
          <a:p>
            <a:pPr marL="633413" indent="-633413"/>
            <a:r>
              <a:rPr lang="en-US" altLang="en-US">
                <a:solidFill>
                  <a:srgbClr val="000000"/>
                </a:solidFill>
              </a:rPr>
              <a:t>• Determining the energy stored in a charged capacitor </a:t>
            </a:r>
          </a:p>
          <a:p>
            <a:pPr marL="633413" indent="-633413"/>
            <a:r>
              <a:rPr lang="en-US" altLang="en-US">
                <a:solidFill>
                  <a:srgbClr val="000000"/>
                </a:solidFill>
              </a:rPr>
              <a:t>• Describing the nature of the exponential discharge of a capacitor </a:t>
            </a:r>
          </a:p>
          <a:p>
            <a:pPr marL="633413" indent="-633413"/>
            <a:r>
              <a:rPr lang="en-US" altLang="en-US">
                <a:solidFill>
                  <a:srgbClr val="000000"/>
                </a:solidFill>
              </a:rPr>
              <a:t>• Solving problems involving the discharge of a capacitor through a fixed resistor </a:t>
            </a:r>
          </a:p>
          <a:p>
            <a:pPr marL="633413" indent="-633413"/>
            <a:r>
              <a:rPr lang="en-US" altLang="en-US">
                <a:solidFill>
                  <a:srgbClr val="000000"/>
                </a:solidFill>
              </a:rPr>
              <a:t>• Solving problems involving the time constant of an RC circuit for charge, voltage and current</a:t>
            </a:r>
          </a:p>
        </p:txBody>
      </p:sp>
      <p:sp>
        <p:nvSpPr>
          <p:cNvPr id="4" name="Rectangle 118"/>
          <p:cNvSpPr txBox="1">
            <a:spLocks noChangeArrowheads="1"/>
          </p:cNvSpPr>
          <p:nvPr/>
        </p:nvSpPr>
        <p:spPr>
          <a:xfrm>
            <a:off x="685800" y="409575"/>
            <a:ext cx="7772400" cy="896938"/>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0" cap="none" spc="0" normalizeH="0" baseline="0" noProof="0" smtClean="0">
                <a:ln>
                  <a:noFill/>
                </a:ln>
                <a:solidFill>
                  <a:schemeClr val="tx2"/>
                </a:solidFill>
                <a:effectLst/>
                <a:uLnTx/>
                <a:uFillTx/>
                <a:latin typeface="+mj-lt"/>
                <a:ea typeface="+mj-ea"/>
                <a:cs typeface="+mj-cs"/>
              </a:rPr>
              <a:t>Topic 11: Electromagnetic induction - AHL</a:t>
            </a:r>
            <a:br>
              <a:rPr kumimoji="0" lang="en-US" altLang="en-US" sz="2800" b="1" i="0" u="none" strike="noStrike" kern="0" cap="none" spc="0" normalizeH="0" baseline="0" noProof="0" smtClean="0">
                <a:ln>
                  <a:noFill/>
                </a:ln>
                <a:solidFill>
                  <a:schemeClr val="tx2"/>
                </a:solidFill>
                <a:effectLst/>
                <a:uLnTx/>
                <a:uFillTx/>
                <a:latin typeface="+mj-lt"/>
                <a:ea typeface="+mj-ea"/>
                <a:cs typeface="+mj-cs"/>
              </a:rPr>
            </a:br>
            <a:r>
              <a:rPr kumimoji="0" lang="en-US" altLang="en-US" sz="2800" b="0" i="0" u="none" strike="noStrike" kern="0" cap="none" spc="0" normalizeH="0" baseline="0" noProof="0" smtClean="0">
                <a:ln>
                  <a:noFill/>
                </a:ln>
                <a:solidFill>
                  <a:schemeClr val="tx1"/>
                </a:solidFill>
                <a:effectLst/>
                <a:uLnTx/>
                <a:uFillTx/>
                <a:latin typeface="+mj-lt"/>
                <a:ea typeface="+mj-ea"/>
                <a:cs typeface="+mj-cs"/>
              </a:rPr>
              <a:t>11.3 – Capacitance</a:t>
            </a:r>
            <a:endParaRPr kumimoji="0" lang="en-US" altLang="en-US" sz="2800" b="0" i="0" u="none" strike="noStrike" kern="0" cap="none" spc="0" normalizeH="0" baseline="0" noProof="0" dirty="0" smtClean="0">
              <a:ln>
                <a:noFill/>
              </a:ln>
              <a:solidFill>
                <a:schemeClr val="tx1"/>
              </a:solidFill>
              <a:effectLst/>
              <a:uLnTx/>
              <a:uFillTx/>
              <a:latin typeface="+mj-lt"/>
              <a:ea typeface="+mj-ea"/>
              <a:cs typeface="+mj-cs"/>
            </a:endParaRPr>
          </a:p>
        </p:txBody>
      </p:sp>
    </p:spTree>
    <p:extLst>
      <p:ext uri="{BB962C8B-B14F-4D97-AF65-F5344CB8AC3E}">
        <p14:creationId xmlns:p14="http://schemas.microsoft.com/office/powerpoint/2010/main" val="751423218"/>
      </p:ext>
    </p:extLst>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3187">
                                            <p:txEl>
                                              <p:pRg st="0" end="0"/>
                                            </p:txEl>
                                          </p:spTgt>
                                        </p:tgtEl>
                                        <p:attrNameLst>
                                          <p:attrName>style.visibility</p:attrName>
                                        </p:attrNameLst>
                                      </p:cBhvr>
                                      <p:to>
                                        <p:strVal val="visible"/>
                                      </p:to>
                                    </p:set>
                                    <p:anim calcmode="lin" valueType="num">
                                      <p:cBhvr additive="base">
                                        <p:cTn id="7" dur="500" fill="hold"/>
                                        <p:tgtEl>
                                          <p:spTgt spid="931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318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3187">
                                            <p:txEl>
                                              <p:pRg st="1" end="1"/>
                                            </p:txEl>
                                          </p:spTgt>
                                        </p:tgtEl>
                                        <p:attrNameLst>
                                          <p:attrName>style.visibility</p:attrName>
                                        </p:attrNameLst>
                                      </p:cBhvr>
                                      <p:to>
                                        <p:strVal val="visible"/>
                                      </p:to>
                                    </p:set>
                                    <p:anim calcmode="lin" valueType="num">
                                      <p:cBhvr additive="base">
                                        <p:cTn id="13" dur="500" fill="hold"/>
                                        <p:tgtEl>
                                          <p:spTgt spid="931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318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3187">
                                            <p:txEl>
                                              <p:pRg st="2" end="2"/>
                                            </p:txEl>
                                          </p:spTgt>
                                        </p:tgtEl>
                                        <p:attrNameLst>
                                          <p:attrName>style.visibility</p:attrName>
                                        </p:attrNameLst>
                                      </p:cBhvr>
                                      <p:to>
                                        <p:strVal val="visible"/>
                                      </p:to>
                                    </p:set>
                                    <p:anim calcmode="lin" valueType="num">
                                      <p:cBhvr additive="base">
                                        <p:cTn id="19" dur="500" fill="hold"/>
                                        <p:tgtEl>
                                          <p:spTgt spid="9318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3187">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93187">
                                            <p:txEl>
                                              <p:pRg st="3" end="3"/>
                                            </p:txEl>
                                          </p:spTgt>
                                        </p:tgtEl>
                                        <p:attrNameLst>
                                          <p:attrName>style.visibility</p:attrName>
                                        </p:attrNameLst>
                                      </p:cBhvr>
                                      <p:to>
                                        <p:strVal val="visible"/>
                                      </p:to>
                                    </p:set>
                                    <p:anim calcmode="lin" valueType="num">
                                      <p:cBhvr additive="base">
                                        <p:cTn id="25" dur="500" fill="hold"/>
                                        <p:tgtEl>
                                          <p:spTgt spid="9318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3187">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93187">
                                            <p:txEl>
                                              <p:pRg st="4" end="4"/>
                                            </p:txEl>
                                          </p:spTgt>
                                        </p:tgtEl>
                                        <p:attrNameLst>
                                          <p:attrName>style.visibility</p:attrName>
                                        </p:attrNameLst>
                                      </p:cBhvr>
                                      <p:to>
                                        <p:strVal val="visible"/>
                                      </p:to>
                                    </p:set>
                                    <p:anim calcmode="lin" valueType="num">
                                      <p:cBhvr additive="base">
                                        <p:cTn id="31" dur="500" fill="hold"/>
                                        <p:tgtEl>
                                          <p:spTgt spid="9318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3187">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93187">
                                            <p:txEl>
                                              <p:pRg st="5" end="5"/>
                                            </p:txEl>
                                          </p:spTgt>
                                        </p:tgtEl>
                                        <p:attrNameLst>
                                          <p:attrName>style.visibility</p:attrName>
                                        </p:attrNameLst>
                                      </p:cBhvr>
                                      <p:to>
                                        <p:strVal val="visible"/>
                                      </p:to>
                                    </p:set>
                                    <p:anim calcmode="lin" valueType="num">
                                      <p:cBhvr additive="base">
                                        <p:cTn id="37" dur="500" fill="hold"/>
                                        <p:tgtEl>
                                          <p:spTgt spid="93187">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93187">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93187">
                                            <p:txEl>
                                              <p:pRg st="6" end="6"/>
                                            </p:txEl>
                                          </p:spTgt>
                                        </p:tgtEl>
                                        <p:attrNameLst>
                                          <p:attrName>style.visibility</p:attrName>
                                        </p:attrNameLst>
                                      </p:cBhvr>
                                      <p:to>
                                        <p:strVal val="visible"/>
                                      </p:to>
                                    </p:set>
                                    <p:anim calcmode="lin" valueType="num">
                                      <p:cBhvr additive="base">
                                        <p:cTn id="43" dur="500" fill="hold"/>
                                        <p:tgtEl>
                                          <p:spTgt spid="93187">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93187">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93187">
                                            <p:txEl>
                                              <p:pRg st="7" end="7"/>
                                            </p:txEl>
                                          </p:spTgt>
                                        </p:tgtEl>
                                        <p:attrNameLst>
                                          <p:attrName>style.visibility</p:attrName>
                                        </p:attrNameLst>
                                      </p:cBhvr>
                                      <p:to>
                                        <p:strVal val="visible"/>
                                      </p:to>
                                    </p:set>
                                    <p:anim calcmode="lin" valueType="num">
                                      <p:cBhvr additive="base">
                                        <p:cTn id="49" dur="500" fill="hold"/>
                                        <p:tgtEl>
                                          <p:spTgt spid="93187">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93187">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4708" name="Rectangle 4"/>
          <p:cNvSpPr>
            <a:spLocks noChangeArrowheads="1"/>
          </p:cNvSpPr>
          <p:nvPr/>
        </p:nvSpPr>
        <p:spPr bwMode="auto">
          <a:xfrm>
            <a:off x="685800" y="1768839"/>
            <a:ext cx="7772400" cy="5089161"/>
          </a:xfrm>
          <a:prstGeom prst="rect">
            <a:avLst/>
          </a:prstGeom>
          <a:solidFill>
            <a:srgbClr val="CCFFCC"/>
          </a:solidFill>
          <a:ln w="9525">
            <a:noFill/>
            <a:miter lim="800000"/>
            <a:headEnd/>
            <a:tailEnd/>
          </a:ln>
          <a:effectLst/>
        </p:spPr>
        <p:txBody>
          <a:bodyPr/>
          <a:lstStyle/>
          <a:p>
            <a:pPr>
              <a:spcBef>
                <a:spcPct val="20000"/>
              </a:spcBef>
            </a:pPr>
            <a:endParaRPr lang="en-US">
              <a:sym typeface="Symbol" pitchFamily="18" charset="2"/>
            </a:endParaRPr>
          </a:p>
        </p:txBody>
      </p:sp>
      <p:pic>
        <p:nvPicPr>
          <p:cNvPr id="30" name="Picture 4"/>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683144" y="1792417"/>
            <a:ext cx="7756317" cy="3544742"/>
          </a:xfrm>
          <a:prstGeom prst="rect">
            <a:avLst/>
          </a:prstGeom>
          <a:noFill/>
          <a:ln w="9525">
            <a:noFill/>
            <a:miter lim="800000"/>
            <a:headEnd/>
            <a:tailEnd/>
          </a:ln>
        </p:spPr>
      </p:pic>
      <p:sp>
        <p:nvSpPr>
          <p:cNvPr id="31" name="Text Box 15"/>
          <p:cNvSpPr txBox="1">
            <a:spLocks noChangeArrowheads="1"/>
          </p:cNvSpPr>
          <p:nvPr/>
        </p:nvSpPr>
        <p:spPr bwMode="auto">
          <a:xfrm>
            <a:off x="3511340" y="4695903"/>
            <a:ext cx="3743898" cy="369332"/>
          </a:xfrm>
          <a:prstGeom prst="rect">
            <a:avLst/>
          </a:prstGeom>
          <a:noFill/>
          <a:ln w="9525">
            <a:noFill/>
            <a:miter lim="800000"/>
            <a:headEnd/>
            <a:tailEnd/>
          </a:ln>
          <a:effectLst/>
        </p:spPr>
        <p:txBody>
          <a:bodyPr wrap="square">
            <a:spAutoFit/>
          </a:bodyPr>
          <a:lstStyle/>
          <a:p>
            <a:pPr>
              <a:spcBef>
                <a:spcPct val="50000"/>
              </a:spcBef>
            </a:pPr>
            <a:r>
              <a:rPr lang="en-US" sz="1800" b="1" dirty="0">
                <a:solidFill>
                  <a:srgbClr val="33CCCC"/>
                </a:solidFill>
                <a:sym typeface="Symbol" pitchFamily="18" charset="2"/>
              </a:rPr>
              <a:t>+  + +  + +  +  + +  + +  +  + +  + +</a:t>
            </a:r>
            <a:endParaRPr lang="en-US" sz="1800" b="1" dirty="0">
              <a:solidFill>
                <a:srgbClr val="33CCCC"/>
              </a:solidFill>
            </a:endParaRPr>
          </a:p>
        </p:txBody>
      </p:sp>
      <p:sp>
        <p:nvSpPr>
          <p:cNvPr id="1224716" name="Text Box 12"/>
          <p:cNvSpPr txBox="1">
            <a:spLocks noChangeArrowheads="1"/>
          </p:cNvSpPr>
          <p:nvPr/>
        </p:nvSpPr>
        <p:spPr bwMode="auto">
          <a:xfrm>
            <a:off x="664750" y="5972463"/>
            <a:ext cx="8074520" cy="830997"/>
          </a:xfrm>
          <a:prstGeom prst="rect">
            <a:avLst/>
          </a:prstGeom>
          <a:noFill/>
          <a:ln w="9525">
            <a:noFill/>
            <a:miter lim="800000"/>
            <a:headEnd/>
            <a:tailEnd/>
          </a:ln>
          <a:effectLst/>
        </p:spPr>
        <p:txBody>
          <a:bodyPr wrap="square">
            <a:spAutoFit/>
          </a:bodyPr>
          <a:lstStyle/>
          <a:p>
            <a:pPr>
              <a:spcBef>
                <a:spcPct val="50000"/>
              </a:spcBef>
            </a:pPr>
            <a:r>
              <a:rPr lang="en-US" dirty="0">
                <a:solidFill>
                  <a:schemeClr val="hlink"/>
                </a:solidFill>
                <a:sym typeface="Symbol" pitchFamily="18" charset="2"/>
              </a:rPr>
              <a:t></a:t>
            </a:r>
            <a:r>
              <a:rPr lang="en-US" dirty="0">
                <a:solidFill>
                  <a:schemeClr val="hlink"/>
                </a:solidFill>
              </a:rPr>
              <a:t>Just recall that between parallel plates the E-field is uniform (equally spaced), </a:t>
            </a:r>
            <a:r>
              <a:rPr lang="en-US" i="1" dirty="0">
                <a:solidFill>
                  <a:schemeClr val="hlink"/>
                </a:solidFill>
              </a:rPr>
              <a:t>and</a:t>
            </a:r>
            <a:r>
              <a:rPr lang="en-US" dirty="0">
                <a:solidFill>
                  <a:schemeClr val="hlink"/>
                </a:solidFill>
              </a:rPr>
              <a:t> it points from (+) toward (-).</a:t>
            </a:r>
          </a:p>
        </p:txBody>
      </p:sp>
      <p:grpSp>
        <p:nvGrpSpPr>
          <p:cNvPr id="33" name="Group 32"/>
          <p:cNvGrpSpPr/>
          <p:nvPr/>
        </p:nvGrpSpPr>
        <p:grpSpPr>
          <a:xfrm>
            <a:off x="3656506" y="4092315"/>
            <a:ext cx="3268950" cy="914399"/>
            <a:chOff x="3566566" y="4434669"/>
            <a:chExt cx="2574925" cy="330200"/>
          </a:xfrm>
        </p:grpSpPr>
        <p:sp>
          <p:nvSpPr>
            <p:cNvPr id="1224717" name="Line 13"/>
            <p:cNvSpPr>
              <a:spLocks noChangeShapeType="1"/>
            </p:cNvSpPr>
            <p:nvPr/>
          </p:nvSpPr>
          <p:spPr bwMode="auto">
            <a:xfrm flipV="1">
              <a:off x="3566566" y="4447369"/>
              <a:ext cx="0" cy="312737"/>
            </a:xfrm>
            <a:prstGeom prst="line">
              <a:avLst/>
            </a:prstGeom>
            <a:noFill/>
            <a:ln w="9525">
              <a:solidFill>
                <a:srgbClr val="FF0000"/>
              </a:solidFill>
              <a:round/>
              <a:headEnd/>
              <a:tailEnd type="triangle" w="med" len="med"/>
            </a:ln>
            <a:effectLst/>
          </p:spPr>
          <p:txBody>
            <a:bodyPr/>
            <a:lstStyle/>
            <a:p>
              <a:endParaRPr lang="en-US"/>
            </a:p>
          </p:txBody>
        </p:sp>
        <p:sp>
          <p:nvSpPr>
            <p:cNvPr id="1224718" name="Line 14"/>
            <p:cNvSpPr>
              <a:spLocks noChangeShapeType="1"/>
            </p:cNvSpPr>
            <p:nvPr/>
          </p:nvSpPr>
          <p:spPr bwMode="auto">
            <a:xfrm flipV="1">
              <a:off x="3749129" y="4452131"/>
              <a:ext cx="0" cy="312738"/>
            </a:xfrm>
            <a:prstGeom prst="line">
              <a:avLst/>
            </a:prstGeom>
            <a:noFill/>
            <a:ln w="9525">
              <a:solidFill>
                <a:srgbClr val="FF0000"/>
              </a:solidFill>
              <a:round/>
              <a:headEnd/>
              <a:tailEnd type="triangle" w="med" len="med"/>
            </a:ln>
            <a:effectLst/>
          </p:spPr>
          <p:txBody>
            <a:bodyPr/>
            <a:lstStyle/>
            <a:p>
              <a:endParaRPr lang="en-US"/>
            </a:p>
          </p:txBody>
        </p:sp>
        <p:sp>
          <p:nvSpPr>
            <p:cNvPr id="1224719" name="Line 15"/>
            <p:cNvSpPr>
              <a:spLocks noChangeShapeType="1"/>
            </p:cNvSpPr>
            <p:nvPr/>
          </p:nvSpPr>
          <p:spPr bwMode="auto">
            <a:xfrm flipV="1">
              <a:off x="3931691" y="4447369"/>
              <a:ext cx="0" cy="312737"/>
            </a:xfrm>
            <a:prstGeom prst="line">
              <a:avLst/>
            </a:prstGeom>
            <a:noFill/>
            <a:ln w="9525">
              <a:solidFill>
                <a:srgbClr val="FF0000"/>
              </a:solidFill>
              <a:round/>
              <a:headEnd/>
              <a:tailEnd type="triangle" w="med" len="med"/>
            </a:ln>
            <a:effectLst/>
          </p:spPr>
          <p:txBody>
            <a:bodyPr/>
            <a:lstStyle/>
            <a:p>
              <a:endParaRPr lang="en-US"/>
            </a:p>
          </p:txBody>
        </p:sp>
        <p:sp>
          <p:nvSpPr>
            <p:cNvPr id="1224720" name="Line 16"/>
            <p:cNvSpPr>
              <a:spLocks noChangeShapeType="1"/>
            </p:cNvSpPr>
            <p:nvPr/>
          </p:nvSpPr>
          <p:spPr bwMode="auto">
            <a:xfrm flipV="1">
              <a:off x="4114254" y="4448956"/>
              <a:ext cx="0" cy="312738"/>
            </a:xfrm>
            <a:prstGeom prst="line">
              <a:avLst/>
            </a:prstGeom>
            <a:noFill/>
            <a:ln w="9525">
              <a:solidFill>
                <a:srgbClr val="FF0000"/>
              </a:solidFill>
              <a:round/>
              <a:headEnd/>
              <a:tailEnd type="triangle" w="med" len="med"/>
            </a:ln>
            <a:effectLst/>
          </p:spPr>
          <p:txBody>
            <a:bodyPr/>
            <a:lstStyle/>
            <a:p>
              <a:endParaRPr lang="en-US"/>
            </a:p>
          </p:txBody>
        </p:sp>
        <p:sp>
          <p:nvSpPr>
            <p:cNvPr id="1224721" name="Line 17"/>
            <p:cNvSpPr>
              <a:spLocks noChangeShapeType="1"/>
            </p:cNvSpPr>
            <p:nvPr/>
          </p:nvSpPr>
          <p:spPr bwMode="auto">
            <a:xfrm flipV="1">
              <a:off x="4296816" y="4441019"/>
              <a:ext cx="0" cy="312737"/>
            </a:xfrm>
            <a:prstGeom prst="line">
              <a:avLst/>
            </a:prstGeom>
            <a:noFill/>
            <a:ln w="9525">
              <a:solidFill>
                <a:srgbClr val="FF0000"/>
              </a:solidFill>
              <a:round/>
              <a:headEnd/>
              <a:tailEnd type="triangle" w="med" len="med"/>
            </a:ln>
            <a:effectLst/>
          </p:spPr>
          <p:txBody>
            <a:bodyPr/>
            <a:lstStyle/>
            <a:p>
              <a:endParaRPr lang="en-US"/>
            </a:p>
          </p:txBody>
        </p:sp>
        <p:sp>
          <p:nvSpPr>
            <p:cNvPr id="1224722" name="Line 18"/>
            <p:cNvSpPr>
              <a:spLocks noChangeShapeType="1"/>
            </p:cNvSpPr>
            <p:nvPr/>
          </p:nvSpPr>
          <p:spPr bwMode="auto">
            <a:xfrm flipV="1">
              <a:off x="4479379" y="4442606"/>
              <a:ext cx="0" cy="312738"/>
            </a:xfrm>
            <a:prstGeom prst="line">
              <a:avLst/>
            </a:prstGeom>
            <a:noFill/>
            <a:ln w="9525">
              <a:solidFill>
                <a:srgbClr val="FF0000"/>
              </a:solidFill>
              <a:round/>
              <a:headEnd/>
              <a:tailEnd type="triangle" w="med" len="med"/>
            </a:ln>
            <a:effectLst/>
          </p:spPr>
          <p:txBody>
            <a:bodyPr/>
            <a:lstStyle/>
            <a:p>
              <a:endParaRPr lang="en-US"/>
            </a:p>
          </p:txBody>
        </p:sp>
        <p:sp>
          <p:nvSpPr>
            <p:cNvPr id="1224723" name="Line 19"/>
            <p:cNvSpPr>
              <a:spLocks noChangeShapeType="1"/>
            </p:cNvSpPr>
            <p:nvPr/>
          </p:nvSpPr>
          <p:spPr bwMode="auto">
            <a:xfrm flipV="1">
              <a:off x="4671466" y="4444194"/>
              <a:ext cx="0" cy="312737"/>
            </a:xfrm>
            <a:prstGeom prst="line">
              <a:avLst/>
            </a:prstGeom>
            <a:noFill/>
            <a:ln w="9525">
              <a:solidFill>
                <a:srgbClr val="FF0000"/>
              </a:solidFill>
              <a:round/>
              <a:headEnd/>
              <a:tailEnd type="triangle" w="med" len="med"/>
            </a:ln>
            <a:effectLst/>
          </p:spPr>
          <p:txBody>
            <a:bodyPr/>
            <a:lstStyle/>
            <a:p>
              <a:endParaRPr lang="en-US"/>
            </a:p>
          </p:txBody>
        </p:sp>
        <p:sp>
          <p:nvSpPr>
            <p:cNvPr id="1224724" name="Line 20"/>
            <p:cNvSpPr>
              <a:spLocks noChangeShapeType="1"/>
            </p:cNvSpPr>
            <p:nvPr/>
          </p:nvSpPr>
          <p:spPr bwMode="auto">
            <a:xfrm flipV="1">
              <a:off x="4854029" y="4445781"/>
              <a:ext cx="0" cy="312738"/>
            </a:xfrm>
            <a:prstGeom prst="line">
              <a:avLst/>
            </a:prstGeom>
            <a:noFill/>
            <a:ln w="9525">
              <a:solidFill>
                <a:srgbClr val="FF0000"/>
              </a:solidFill>
              <a:round/>
              <a:headEnd/>
              <a:tailEnd type="triangle" w="med" len="med"/>
            </a:ln>
            <a:effectLst/>
          </p:spPr>
          <p:txBody>
            <a:bodyPr/>
            <a:lstStyle/>
            <a:p>
              <a:endParaRPr lang="en-US"/>
            </a:p>
          </p:txBody>
        </p:sp>
        <p:sp>
          <p:nvSpPr>
            <p:cNvPr id="1224725" name="Line 21"/>
            <p:cNvSpPr>
              <a:spLocks noChangeShapeType="1"/>
            </p:cNvSpPr>
            <p:nvPr/>
          </p:nvSpPr>
          <p:spPr bwMode="auto">
            <a:xfrm flipV="1">
              <a:off x="5036591" y="4447369"/>
              <a:ext cx="0" cy="312737"/>
            </a:xfrm>
            <a:prstGeom prst="line">
              <a:avLst/>
            </a:prstGeom>
            <a:noFill/>
            <a:ln w="9525">
              <a:solidFill>
                <a:srgbClr val="FF0000"/>
              </a:solidFill>
              <a:round/>
              <a:headEnd/>
              <a:tailEnd type="triangle" w="med" len="med"/>
            </a:ln>
            <a:effectLst/>
          </p:spPr>
          <p:txBody>
            <a:bodyPr/>
            <a:lstStyle/>
            <a:p>
              <a:endParaRPr lang="en-US"/>
            </a:p>
          </p:txBody>
        </p:sp>
        <p:sp>
          <p:nvSpPr>
            <p:cNvPr id="1224726" name="Line 22"/>
            <p:cNvSpPr>
              <a:spLocks noChangeShapeType="1"/>
            </p:cNvSpPr>
            <p:nvPr/>
          </p:nvSpPr>
          <p:spPr bwMode="auto">
            <a:xfrm flipV="1">
              <a:off x="5219154" y="4439431"/>
              <a:ext cx="0" cy="312738"/>
            </a:xfrm>
            <a:prstGeom prst="line">
              <a:avLst/>
            </a:prstGeom>
            <a:noFill/>
            <a:ln w="9525">
              <a:solidFill>
                <a:srgbClr val="FF0000"/>
              </a:solidFill>
              <a:round/>
              <a:headEnd/>
              <a:tailEnd type="triangle" w="med" len="med"/>
            </a:ln>
            <a:effectLst/>
          </p:spPr>
          <p:txBody>
            <a:bodyPr/>
            <a:lstStyle/>
            <a:p>
              <a:endParaRPr lang="en-US"/>
            </a:p>
          </p:txBody>
        </p:sp>
        <p:sp>
          <p:nvSpPr>
            <p:cNvPr id="1224727" name="Line 23"/>
            <p:cNvSpPr>
              <a:spLocks noChangeShapeType="1"/>
            </p:cNvSpPr>
            <p:nvPr/>
          </p:nvSpPr>
          <p:spPr bwMode="auto">
            <a:xfrm flipV="1">
              <a:off x="5401716" y="4441019"/>
              <a:ext cx="0" cy="312737"/>
            </a:xfrm>
            <a:prstGeom prst="line">
              <a:avLst/>
            </a:prstGeom>
            <a:noFill/>
            <a:ln w="9525">
              <a:solidFill>
                <a:srgbClr val="FF0000"/>
              </a:solidFill>
              <a:round/>
              <a:headEnd/>
              <a:tailEnd type="triangle" w="med" len="med"/>
            </a:ln>
            <a:effectLst/>
          </p:spPr>
          <p:txBody>
            <a:bodyPr/>
            <a:lstStyle/>
            <a:p>
              <a:endParaRPr lang="en-US"/>
            </a:p>
          </p:txBody>
        </p:sp>
        <p:sp>
          <p:nvSpPr>
            <p:cNvPr id="1224728" name="Line 24"/>
            <p:cNvSpPr>
              <a:spLocks noChangeShapeType="1"/>
            </p:cNvSpPr>
            <p:nvPr/>
          </p:nvSpPr>
          <p:spPr bwMode="auto">
            <a:xfrm flipV="1">
              <a:off x="5593804" y="4442606"/>
              <a:ext cx="0" cy="312738"/>
            </a:xfrm>
            <a:prstGeom prst="line">
              <a:avLst/>
            </a:prstGeom>
            <a:noFill/>
            <a:ln w="9525">
              <a:solidFill>
                <a:srgbClr val="FF0000"/>
              </a:solidFill>
              <a:round/>
              <a:headEnd/>
              <a:tailEnd type="triangle" w="med" len="med"/>
            </a:ln>
            <a:effectLst/>
          </p:spPr>
          <p:txBody>
            <a:bodyPr/>
            <a:lstStyle/>
            <a:p>
              <a:endParaRPr lang="en-US"/>
            </a:p>
          </p:txBody>
        </p:sp>
        <p:sp>
          <p:nvSpPr>
            <p:cNvPr id="1224729" name="Line 25"/>
            <p:cNvSpPr>
              <a:spLocks noChangeShapeType="1"/>
            </p:cNvSpPr>
            <p:nvPr/>
          </p:nvSpPr>
          <p:spPr bwMode="auto">
            <a:xfrm flipV="1">
              <a:off x="5776366" y="4434669"/>
              <a:ext cx="0" cy="312737"/>
            </a:xfrm>
            <a:prstGeom prst="line">
              <a:avLst/>
            </a:prstGeom>
            <a:noFill/>
            <a:ln w="9525">
              <a:solidFill>
                <a:srgbClr val="FF0000"/>
              </a:solidFill>
              <a:round/>
              <a:headEnd/>
              <a:tailEnd type="triangle" w="med" len="med"/>
            </a:ln>
            <a:effectLst/>
          </p:spPr>
          <p:txBody>
            <a:bodyPr/>
            <a:lstStyle/>
            <a:p>
              <a:endParaRPr lang="en-US"/>
            </a:p>
          </p:txBody>
        </p:sp>
        <p:sp>
          <p:nvSpPr>
            <p:cNvPr id="1224730" name="Line 26"/>
            <p:cNvSpPr>
              <a:spLocks noChangeShapeType="1"/>
            </p:cNvSpPr>
            <p:nvPr/>
          </p:nvSpPr>
          <p:spPr bwMode="auto">
            <a:xfrm flipV="1">
              <a:off x="5958929" y="4436256"/>
              <a:ext cx="0" cy="312738"/>
            </a:xfrm>
            <a:prstGeom prst="line">
              <a:avLst/>
            </a:prstGeom>
            <a:noFill/>
            <a:ln w="9525">
              <a:solidFill>
                <a:srgbClr val="FF0000"/>
              </a:solidFill>
              <a:round/>
              <a:headEnd/>
              <a:tailEnd type="triangle" w="med" len="med"/>
            </a:ln>
            <a:effectLst/>
          </p:spPr>
          <p:txBody>
            <a:bodyPr/>
            <a:lstStyle/>
            <a:p>
              <a:endParaRPr lang="en-US"/>
            </a:p>
          </p:txBody>
        </p:sp>
        <p:sp>
          <p:nvSpPr>
            <p:cNvPr id="1224731" name="Line 27"/>
            <p:cNvSpPr>
              <a:spLocks noChangeShapeType="1"/>
            </p:cNvSpPr>
            <p:nvPr/>
          </p:nvSpPr>
          <p:spPr bwMode="auto">
            <a:xfrm flipV="1">
              <a:off x="6141491" y="4437844"/>
              <a:ext cx="0" cy="312737"/>
            </a:xfrm>
            <a:prstGeom prst="line">
              <a:avLst/>
            </a:prstGeom>
            <a:noFill/>
            <a:ln w="9525">
              <a:solidFill>
                <a:srgbClr val="FF0000"/>
              </a:solidFill>
              <a:round/>
              <a:headEnd/>
              <a:tailEnd type="triangle" w="med" len="med"/>
            </a:ln>
            <a:effectLst/>
          </p:spPr>
          <p:txBody>
            <a:bodyPr/>
            <a:lstStyle/>
            <a:p>
              <a:endParaRPr lang="en-US"/>
            </a:p>
          </p:txBody>
        </p:sp>
      </p:grpSp>
      <p:sp>
        <p:nvSpPr>
          <p:cNvPr id="25" name="Rectangle 3"/>
          <p:cNvSpPr>
            <a:spLocks noChangeArrowheads="1"/>
          </p:cNvSpPr>
          <p:nvPr/>
        </p:nvSpPr>
        <p:spPr bwMode="auto">
          <a:xfrm>
            <a:off x="685800" y="1339850"/>
            <a:ext cx="7772400" cy="441325"/>
          </a:xfrm>
          <a:prstGeom prst="rect">
            <a:avLst/>
          </a:prstGeom>
          <a:solidFill>
            <a:srgbClr val="EAEAEA"/>
          </a:solidFill>
          <a:ln w="9525">
            <a:noFill/>
            <a:miter lim="800000"/>
            <a:headEnd/>
            <a:tailEnd/>
          </a:ln>
        </p:spPr>
        <p:txBody>
          <a:bodyPr/>
          <a:lstStyle/>
          <a:p>
            <a:r>
              <a:rPr lang="en-US" altLang="en-US" i="1">
                <a:solidFill>
                  <a:schemeClr val="accent2"/>
                </a:solidFill>
              </a:rPr>
              <a:t>Solving problems involving parallel-plate capacitors</a:t>
            </a:r>
          </a:p>
        </p:txBody>
      </p:sp>
      <p:sp>
        <p:nvSpPr>
          <p:cNvPr id="26" name="Rectangle 118"/>
          <p:cNvSpPr txBox="1">
            <a:spLocks noChangeArrowheads="1"/>
          </p:cNvSpPr>
          <p:nvPr/>
        </p:nvSpPr>
        <p:spPr>
          <a:xfrm>
            <a:off x="685800" y="409575"/>
            <a:ext cx="7772400" cy="896938"/>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0" cap="none" spc="0" normalizeH="0" baseline="0" noProof="0" dirty="0">
                <a:ln>
                  <a:noFill/>
                </a:ln>
                <a:solidFill>
                  <a:schemeClr val="tx2"/>
                </a:solidFill>
                <a:effectLst/>
                <a:uLnTx/>
                <a:uFillTx/>
                <a:latin typeface="+mj-lt"/>
                <a:ea typeface="+mj-ea"/>
                <a:cs typeface="+mj-cs"/>
              </a:rPr>
              <a:t>Topic 11: Electromagnetic induction - AHL</a:t>
            </a:r>
            <a:br>
              <a:rPr kumimoji="0" lang="en-US" altLang="en-US" sz="2800" b="1" i="0" u="none" strike="noStrike" kern="0" cap="none" spc="0" normalizeH="0" baseline="0" noProof="0" dirty="0">
                <a:ln>
                  <a:noFill/>
                </a:ln>
                <a:solidFill>
                  <a:schemeClr val="tx2"/>
                </a:solidFill>
                <a:effectLst/>
                <a:uLnTx/>
                <a:uFillTx/>
                <a:latin typeface="+mj-lt"/>
                <a:ea typeface="+mj-ea"/>
                <a:cs typeface="+mj-cs"/>
              </a:rPr>
            </a:br>
            <a:r>
              <a:rPr kumimoji="0" lang="en-US" altLang="en-US" sz="2800" b="0" i="0" u="none" strike="noStrike" kern="0" cap="none" spc="0" normalizeH="0" baseline="0" noProof="0" dirty="0">
                <a:ln>
                  <a:noFill/>
                </a:ln>
                <a:solidFill>
                  <a:schemeClr val="tx1"/>
                </a:solidFill>
                <a:effectLst/>
                <a:uLnTx/>
                <a:uFillTx/>
                <a:latin typeface="+mj-lt"/>
                <a:ea typeface="+mj-ea"/>
                <a:cs typeface="+mj-cs"/>
              </a:rPr>
              <a:t>11.3 – Capacitance</a:t>
            </a:r>
          </a:p>
        </p:txBody>
      </p:sp>
      <p:pic>
        <p:nvPicPr>
          <p:cNvPr id="1029" name="Picture 5"/>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719840" y="5332361"/>
            <a:ext cx="7710838" cy="738655"/>
          </a:xfrm>
          <a:prstGeom prst="rect">
            <a:avLst/>
          </a:prstGeom>
          <a:noFill/>
          <a:ln w="9525">
            <a:noFill/>
            <a:miter lim="800000"/>
            <a:headEnd/>
            <a:tailEnd/>
          </a:ln>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9"/>
                                        </p:tgtEl>
                                        <p:attrNameLst>
                                          <p:attrName>style.visibility</p:attrName>
                                        </p:attrNameLst>
                                      </p:cBhvr>
                                      <p:to>
                                        <p:strVal val="visible"/>
                                      </p:to>
                                    </p:set>
                                    <p:anim calcmode="lin" valueType="num">
                                      <p:cBhvr additive="base">
                                        <p:cTn id="7" dur="500" fill="hold"/>
                                        <p:tgtEl>
                                          <p:spTgt spid="1029"/>
                                        </p:tgtEl>
                                        <p:attrNameLst>
                                          <p:attrName>ppt_x</p:attrName>
                                        </p:attrNameLst>
                                      </p:cBhvr>
                                      <p:tavLst>
                                        <p:tav tm="0">
                                          <p:val>
                                            <p:strVal val="#ppt_x"/>
                                          </p:val>
                                        </p:tav>
                                        <p:tav tm="100000">
                                          <p:val>
                                            <p:strVal val="#ppt_x"/>
                                          </p:val>
                                        </p:tav>
                                      </p:tavLst>
                                    </p:anim>
                                    <p:anim calcmode="lin" valueType="num">
                                      <p:cBhvr additive="base">
                                        <p:cTn id="8" dur="500" fill="hold"/>
                                        <p:tgtEl>
                                          <p:spTgt spid="1029"/>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24716">
                                            <p:txEl>
                                              <p:pRg st="0" end="0"/>
                                            </p:txEl>
                                          </p:spTgt>
                                        </p:tgtEl>
                                        <p:attrNameLst>
                                          <p:attrName>style.visibility</p:attrName>
                                        </p:attrNameLst>
                                      </p:cBhvr>
                                      <p:to>
                                        <p:strVal val="visible"/>
                                      </p:to>
                                    </p:set>
                                    <p:anim calcmode="lin" valueType="num">
                                      <p:cBhvr additive="base">
                                        <p:cTn id="13" dur="500" fill="hold"/>
                                        <p:tgtEl>
                                          <p:spTgt spid="122471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2471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wipe(down)">
                                      <p:cBhvr>
                                        <p:cTn id="19" dur="500"/>
                                        <p:tgtEl>
                                          <p:spTgt spid="33"/>
                                        </p:tgtEl>
                                      </p:cBhvr>
                                    </p:animEffect>
                                  </p:childTnLst>
                                  <p:subTnLst>
                                    <p:audio>
                                      <p:cMediaNode>
                                        <p:cTn display="0" masterRel="sameClick">
                                          <p:stCondLst>
                                            <p:cond evt="begin" delay="0">
                                              <p:tn val="17"/>
                                            </p:cond>
                                          </p:stCondLst>
                                          <p:endCondLst>
                                            <p:cond evt="onStopAudio" delay="0">
                                              <p:tgtEl>
                                                <p:sldTgt/>
                                              </p:tgtEl>
                                            </p:cond>
                                          </p:endCondLst>
                                        </p:cTn>
                                        <p:tgtEl>
                                          <p:sndTgt r:embed="rId5" name="voltag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6756" name="Rectangle 4"/>
          <p:cNvSpPr>
            <a:spLocks noChangeArrowheads="1"/>
          </p:cNvSpPr>
          <p:nvPr/>
        </p:nvSpPr>
        <p:spPr bwMode="auto">
          <a:xfrm>
            <a:off x="685800" y="1753849"/>
            <a:ext cx="7772400" cy="5104151"/>
          </a:xfrm>
          <a:prstGeom prst="rect">
            <a:avLst/>
          </a:prstGeom>
          <a:solidFill>
            <a:srgbClr val="CCFFCC"/>
          </a:solidFill>
          <a:ln w="9525">
            <a:noFill/>
            <a:miter lim="800000"/>
            <a:headEnd/>
            <a:tailEnd/>
          </a:ln>
          <a:effectLst/>
        </p:spPr>
        <p:txBody>
          <a:bodyPr/>
          <a:lstStyle/>
          <a:p>
            <a:pPr>
              <a:spcBef>
                <a:spcPct val="20000"/>
              </a:spcBef>
            </a:pPr>
            <a:endParaRPr lang="en-US">
              <a:sym typeface="Symbol" pitchFamily="18" charset="2"/>
            </a:endParaRPr>
          </a:p>
        </p:txBody>
      </p:sp>
      <p:pic>
        <p:nvPicPr>
          <p:cNvPr id="1226777" name="Picture 25"/>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1828800" y="1811393"/>
            <a:ext cx="5643563" cy="1393825"/>
          </a:xfrm>
          <a:prstGeom prst="rect">
            <a:avLst/>
          </a:prstGeom>
          <a:noFill/>
        </p:spPr>
      </p:pic>
      <mc:AlternateContent xmlns:mc="http://schemas.openxmlformats.org/markup-compatibility/2006" xmlns:a14="http://schemas.microsoft.com/office/drawing/2010/main">
        <mc:Choice Requires="a14">
          <p:sp>
            <p:nvSpPr>
              <p:cNvPr id="1226779" name="Text Box 27"/>
              <p:cNvSpPr txBox="1">
                <a:spLocks noChangeArrowheads="1"/>
              </p:cNvSpPr>
              <p:nvPr/>
            </p:nvSpPr>
            <p:spPr bwMode="auto">
              <a:xfrm>
                <a:off x="871707" y="5136877"/>
                <a:ext cx="7351712" cy="639599"/>
              </a:xfrm>
              <a:prstGeom prst="rect">
                <a:avLst/>
              </a:prstGeom>
              <a:noFill/>
              <a:ln w="9525">
                <a:noFill/>
                <a:miter lim="800000"/>
                <a:headEnd/>
                <a:tailEnd/>
              </a:ln>
              <a:effectLst/>
            </p:spPr>
            <p:txBody>
              <a:bodyPr>
                <a:spAutoFit/>
              </a:bodyPr>
              <a:lstStyle/>
              <a:p>
                <a:pPr>
                  <a:spcBef>
                    <a:spcPct val="50000"/>
                  </a:spcBef>
                </a:pPr>
                <a14:m>
                  <m:oMath xmlns:m="http://schemas.openxmlformats.org/officeDocument/2006/math">
                    <m:r>
                      <a:rPr lang="en-US" i="1" dirty="0" smtClean="0">
                        <a:solidFill>
                          <a:schemeClr val="hlink"/>
                        </a:solidFill>
                        <a:latin typeface="Cambria Math" panose="02040503050406030204" pitchFamily="18" charset="0"/>
                        <a:sym typeface="Symbol" pitchFamily="18" charset="2"/>
                      </a:rPr>
                      <m:t>=</m:t>
                    </m:r>
                    <m:f>
                      <m:fPr>
                        <m:ctrlPr>
                          <a:rPr lang="en-US" i="1" dirty="0" smtClean="0">
                            <a:solidFill>
                              <a:schemeClr val="hlink"/>
                            </a:solidFill>
                            <a:latin typeface="Cambria Math" panose="02040503050406030204" pitchFamily="18" charset="0"/>
                            <a:sym typeface="Symbol" pitchFamily="18" charset="2"/>
                          </a:rPr>
                        </m:ctrlPr>
                      </m:fPr>
                      <m:num>
                        <m:r>
                          <a:rPr lang="en-US" i="1" dirty="0" smtClean="0">
                            <a:solidFill>
                              <a:schemeClr val="hlink"/>
                            </a:solidFill>
                            <a:latin typeface="Cambria Math" panose="02040503050406030204" pitchFamily="18" charset="0"/>
                            <a:sym typeface="Symbol" pitchFamily="18" charset="2"/>
                          </a:rPr>
                          <m:t>𝑞</m:t>
                        </m:r>
                      </m:num>
                      <m:den>
                        <m:r>
                          <a:rPr lang="en-US" i="1" dirty="0" smtClean="0">
                            <a:solidFill>
                              <a:schemeClr val="hlink"/>
                            </a:solidFill>
                            <a:latin typeface="Cambria Math" panose="02040503050406030204" pitchFamily="18" charset="0"/>
                            <a:sym typeface="Symbol" pitchFamily="18" charset="2"/>
                          </a:rPr>
                          <m:t>𝐴</m:t>
                        </m:r>
                      </m:den>
                    </m:f>
                    <m:r>
                      <a:rPr lang="en-US" i="1" dirty="0" smtClean="0">
                        <a:solidFill>
                          <a:schemeClr val="hlink"/>
                        </a:solidFill>
                        <a:latin typeface="Cambria Math" panose="02040503050406030204" pitchFamily="18" charset="0"/>
                        <a:sym typeface="Symbol" pitchFamily="18" charset="2"/>
                      </a:rPr>
                      <m:t> =</m:t>
                    </m:r>
                    <m:f>
                      <m:fPr>
                        <m:ctrlPr>
                          <a:rPr lang="en-US" i="1" dirty="0" smtClean="0">
                            <a:solidFill>
                              <a:schemeClr val="hlink"/>
                            </a:solidFill>
                            <a:latin typeface="Cambria Math" panose="02040503050406030204" pitchFamily="18" charset="0"/>
                            <a:sym typeface="Symbol" pitchFamily="18" charset="2"/>
                          </a:rPr>
                        </m:ctrlPr>
                      </m:fPr>
                      <m:num>
                        <m:r>
                          <a:rPr lang="en-US" i="1" dirty="0" smtClean="0">
                            <a:solidFill>
                              <a:schemeClr val="hlink"/>
                            </a:solidFill>
                            <a:latin typeface="Cambria Math" panose="02040503050406030204" pitchFamily="18" charset="0"/>
                            <a:sym typeface="Symbol" pitchFamily="18" charset="2"/>
                          </a:rPr>
                          <m:t>20</m:t>
                        </m:r>
                        <m:r>
                          <a:rPr lang="en-US" i="1" dirty="0" smtClean="0">
                            <a:solidFill>
                              <a:schemeClr val="hlink"/>
                            </a:solidFill>
                            <a:latin typeface="Cambria Math" panose="02040503050406030204" pitchFamily="18" charset="0"/>
                            <a:sym typeface="Symbol" pitchFamily="18" charset="2"/>
                          </a:rPr>
                          <m:t>𝐶</m:t>
                        </m:r>
                      </m:num>
                      <m:den>
                        <m:r>
                          <a:rPr lang="en-US" i="1" dirty="0" smtClean="0">
                            <a:solidFill>
                              <a:schemeClr val="hlink"/>
                            </a:solidFill>
                            <a:latin typeface="Cambria Math" panose="02040503050406030204" pitchFamily="18" charset="0"/>
                            <a:sym typeface="Symbol" pitchFamily="18" charset="2"/>
                          </a:rPr>
                          <m:t>7</m:t>
                        </m:r>
                        <m:sSup>
                          <m:sSupPr>
                            <m:ctrlPr>
                              <a:rPr lang="en-US" i="1" dirty="0" smtClean="0">
                                <a:solidFill>
                                  <a:schemeClr val="hlink"/>
                                </a:solidFill>
                                <a:latin typeface="Cambria Math" panose="02040503050406030204" pitchFamily="18" charset="0"/>
                                <a:sym typeface="Symbol" pitchFamily="18" charset="2"/>
                              </a:rPr>
                            </m:ctrlPr>
                          </m:sSupPr>
                          <m:e>
                            <m:r>
                              <a:rPr lang="en-US" b="0" i="1" dirty="0" smtClean="0">
                                <a:solidFill>
                                  <a:schemeClr val="hlink"/>
                                </a:solidFill>
                                <a:latin typeface="Cambria Math" panose="02040503050406030204" pitchFamily="18" charset="0"/>
                                <a:sym typeface="Symbol" pitchFamily="18" charset="2"/>
                              </a:rPr>
                              <m:t>10</m:t>
                            </m:r>
                          </m:e>
                          <m:sup>
                            <m:r>
                              <a:rPr lang="en-US" b="0" i="1" dirty="0" smtClean="0">
                                <a:solidFill>
                                  <a:schemeClr val="hlink"/>
                                </a:solidFill>
                                <a:latin typeface="Cambria Math" panose="02040503050406030204" pitchFamily="18" charset="0"/>
                                <a:sym typeface="Symbol" pitchFamily="18" charset="2"/>
                              </a:rPr>
                              <m:t>6</m:t>
                            </m:r>
                          </m:sup>
                        </m:sSup>
                        <m:sSup>
                          <m:sSupPr>
                            <m:ctrlPr>
                              <a:rPr lang="en-US" b="0" i="1" dirty="0" smtClean="0">
                                <a:solidFill>
                                  <a:schemeClr val="hlink"/>
                                </a:solidFill>
                                <a:latin typeface="Cambria Math" panose="02040503050406030204" pitchFamily="18" charset="0"/>
                                <a:sym typeface="Symbol" pitchFamily="18" charset="2"/>
                              </a:rPr>
                            </m:ctrlPr>
                          </m:sSupPr>
                          <m:e>
                            <m:r>
                              <a:rPr lang="en-US" b="0" i="1" dirty="0" smtClean="0">
                                <a:solidFill>
                                  <a:schemeClr val="hlink"/>
                                </a:solidFill>
                                <a:latin typeface="Cambria Math" panose="02040503050406030204" pitchFamily="18" charset="0"/>
                                <a:sym typeface="Symbol" pitchFamily="18" charset="2"/>
                              </a:rPr>
                              <m:t>𝑚</m:t>
                            </m:r>
                          </m:e>
                          <m:sup>
                            <m:r>
                              <a:rPr lang="en-US" b="0" i="1" dirty="0" smtClean="0">
                                <a:solidFill>
                                  <a:schemeClr val="hlink"/>
                                </a:solidFill>
                                <a:latin typeface="Cambria Math" panose="02040503050406030204" pitchFamily="18" charset="0"/>
                                <a:sym typeface="Symbol" pitchFamily="18" charset="2"/>
                              </a:rPr>
                              <m:t>2</m:t>
                            </m:r>
                          </m:sup>
                        </m:sSup>
                      </m:den>
                    </m:f>
                    <m:r>
                      <a:rPr lang="en-US" i="1" dirty="0" smtClean="0">
                        <a:solidFill>
                          <a:schemeClr val="hlink"/>
                        </a:solidFill>
                        <a:latin typeface="Cambria Math" panose="02040503050406030204" pitchFamily="18" charset="0"/>
                        <a:sym typeface="Symbol" pitchFamily="18" charset="2"/>
                      </a:rPr>
                      <m:t> </m:t>
                    </m:r>
                    <m:r>
                      <a:rPr lang="en-US" i="1" dirty="0">
                        <a:solidFill>
                          <a:schemeClr val="hlink"/>
                        </a:solidFill>
                        <a:latin typeface="Cambria Math" panose="02040503050406030204" pitchFamily="18" charset="0"/>
                        <a:sym typeface="Symbol" pitchFamily="18" charset="2"/>
                      </a:rPr>
                      <m:t>= 2.86</m:t>
                    </m:r>
                    <m:sSup>
                      <m:sSupPr>
                        <m:ctrlPr>
                          <a:rPr lang="en-US" i="1" dirty="0" smtClean="0">
                            <a:solidFill>
                              <a:schemeClr val="hlink"/>
                            </a:solidFill>
                            <a:latin typeface="Cambria Math" panose="02040503050406030204" pitchFamily="18" charset="0"/>
                            <a:sym typeface="Symbol" pitchFamily="18" charset="2"/>
                          </a:rPr>
                        </m:ctrlPr>
                      </m:sSupPr>
                      <m:e>
                        <m:r>
                          <a:rPr lang="en-US" b="0" i="1" dirty="0" smtClean="0">
                            <a:solidFill>
                              <a:schemeClr val="hlink"/>
                            </a:solidFill>
                            <a:latin typeface="Cambria Math" panose="02040503050406030204" pitchFamily="18" charset="0"/>
                            <a:sym typeface="Symbol" pitchFamily="18" charset="2"/>
                          </a:rPr>
                          <m:t>10</m:t>
                        </m:r>
                      </m:e>
                      <m:sup>
                        <m:r>
                          <a:rPr lang="en-US" b="0" i="1" dirty="0" smtClean="0">
                            <a:solidFill>
                              <a:schemeClr val="hlink"/>
                            </a:solidFill>
                            <a:latin typeface="Cambria Math" panose="02040503050406030204" pitchFamily="18" charset="0"/>
                            <a:sym typeface="Symbol" pitchFamily="18" charset="2"/>
                          </a:rPr>
                          <m:t>−6</m:t>
                        </m:r>
                      </m:sup>
                    </m:sSup>
                    <m:r>
                      <a:rPr lang="en-US" i="1" dirty="0">
                        <a:solidFill>
                          <a:schemeClr val="hlink"/>
                        </a:solidFill>
                        <a:latin typeface="Cambria Math" panose="02040503050406030204" pitchFamily="18" charset="0"/>
                        <a:sym typeface="Symbol" pitchFamily="18" charset="2"/>
                      </a:rPr>
                      <m:t> </m:t>
                    </m:r>
                  </m:oMath>
                </a14:m>
                <a:r>
                  <a:rPr lang="en-US" dirty="0">
                    <a:solidFill>
                      <a:schemeClr val="hlink"/>
                    </a:solidFill>
                    <a:sym typeface="Symbol" pitchFamily="18" charset="2"/>
                  </a:rPr>
                  <a:t>C</a:t>
                </a:r>
                <a:r>
                  <a:rPr lang="en-US" baseline="-25000" dirty="0">
                    <a:solidFill>
                      <a:schemeClr val="hlink"/>
                    </a:solidFill>
                    <a:sym typeface="Symbol" pitchFamily="18" charset="2"/>
                  </a:rPr>
                  <a:t> </a:t>
                </a:r>
                <a:r>
                  <a:rPr lang="en-US" dirty="0">
                    <a:solidFill>
                      <a:schemeClr val="hlink"/>
                    </a:solidFill>
                    <a:sym typeface="Symbol" pitchFamily="18" charset="2"/>
                  </a:rPr>
                  <a:t>m</a:t>
                </a:r>
                <a:r>
                  <a:rPr lang="en-US" baseline="30000" dirty="0">
                    <a:solidFill>
                      <a:schemeClr val="hlink"/>
                    </a:solidFill>
                    <a:sym typeface="Symbol" pitchFamily="18" charset="2"/>
                  </a:rPr>
                  <a:t>-2</a:t>
                </a:r>
                <a:r>
                  <a:rPr lang="en-US" dirty="0">
                    <a:solidFill>
                      <a:schemeClr val="hlink"/>
                    </a:solidFill>
                    <a:sym typeface="Symbol" pitchFamily="18" charset="2"/>
                  </a:rPr>
                  <a:t>.</a:t>
                </a:r>
              </a:p>
            </p:txBody>
          </p:sp>
        </mc:Choice>
        <mc:Fallback xmlns="">
          <p:sp>
            <p:nvSpPr>
              <p:cNvPr id="1226779" name="Text Box 27"/>
              <p:cNvSpPr txBox="1">
                <a:spLocks noRot="1" noChangeAspect="1" noMove="1" noResize="1" noEditPoints="1" noAdjustHandles="1" noChangeArrowheads="1" noChangeShapeType="1" noTextEdit="1"/>
              </p:cNvSpPr>
              <p:nvPr/>
            </p:nvSpPr>
            <p:spPr bwMode="auto">
              <a:xfrm>
                <a:off x="871707" y="5136877"/>
                <a:ext cx="7351712" cy="639599"/>
              </a:xfrm>
              <a:prstGeom prst="rect">
                <a:avLst/>
              </a:prstGeom>
              <a:blipFill>
                <a:blip r:embed="rId6"/>
                <a:stretch>
                  <a:fillRect b="-4762"/>
                </a:stretch>
              </a:blipFill>
              <a:ln w="9525">
                <a:noFill/>
                <a:miter lim="800000"/>
                <a:headEnd/>
                <a:tailEnd/>
              </a:ln>
              <a:effectLst/>
            </p:spPr>
            <p:txBody>
              <a:bodyPr/>
              <a:lstStyle/>
              <a:p>
                <a:r>
                  <a:rPr lang="en-US">
                    <a:noFill/>
                  </a:rPr>
                  <a:t> </a:t>
                </a:r>
              </a:p>
            </p:txBody>
          </p:sp>
        </mc:Fallback>
      </mc:AlternateContent>
      <p:sp>
        <p:nvSpPr>
          <p:cNvPr id="1226780" name="Text Box 28"/>
          <p:cNvSpPr txBox="1">
            <a:spLocks noChangeArrowheads="1"/>
          </p:cNvSpPr>
          <p:nvPr/>
        </p:nvSpPr>
        <p:spPr bwMode="auto">
          <a:xfrm>
            <a:off x="874871" y="5781818"/>
            <a:ext cx="7351712" cy="461665"/>
          </a:xfrm>
          <a:prstGeom prst="rect">
            <a:avLst/>
          </a:prstGeom>
          <a:noFill/>
          <a:ln w="9525">
            <a:noFill/>
            <a:miter lim="800000"/>
            <a:headEnd/>
            <a:tailEnd/>
          </a:ln>
          <a:effectLst/>
        </p:spPr>
        <p:txBody>
          <a:bodyPr>
            <a:spAutoFit/>
          </a:bodyPr>
          <a:lstStyle/>
          <a:p>
            <a:pPr>
              <a:spcBef>
                <a:spcPct val="50000"/>
              </a:spcBef>
            </a:pPr>
            <a:r>
              <a:rPr lang="en-US" dirty="0" smtClean="0">
                <a:solidFill>
                  <a:schemeClr val="hlink"/>
                </a:solidFill>
                <a:sym typeface="Symbol" pitchFamily="18" charset="2"/>
              </a:rPr>
              <a:t></a:t>
            </a:r>
            <a:r>
              <a:rPr lang="en-US" baseline="-25000" dirty="0">
                <a:solidFill>
                  <a:schemeClr val="hlink"/>
                </a:solidFill>
                <a:sym typeface="Symbol" pitchFamily="18" charset="2"/>
              </a:rPr>
              <a:t>0</a:t>
            </a:r>
            <a:r>
              <a:rPr lang="en-US" dirty="0">
                <a:solidFill>
                  <a:schemeClr val="hlink"/>
                </a:solidFill>
                <a:sym typeface="Symbol" pitchFamily="18" charset="2"/>
              </a:rPr>
              <a:t> = </a:t>
            </a:r>
            <a:r>
              <a:rPr lang="en-US" dirty="0">
                <a:solidFill>
                  <a:schemeClr val="hlink"/>
                </a:solidFill>
                <a:cs typeface="Courier New" pitchFamily="49" charset="0"/>
                <a:sym typeface="Symbol" pitchFamily="18" charset="2"/>
              </a:rPr>
              <a:t>8.85×10</a:t>
            </a:r>
            <a:r>
              <a:rPr lang="en-US" baseline="30000" dirty="0">
                <a:solidFill>
                  <a:schemeClr val="hlink"/>
                </a:solidFill>
                <a:cs typeface="Courier New" pitchFamily="49" charset="0"/>
                <a:sym typeface="Symbol" pitchFamily="18" charset="2"/>
              </a:rPr>
              <a:t>-12</a:t>
            </a:r>
            <a:r>
              <a:rPr lang="en-US" dirty="0">
                <a:solidFill>
                  <a:schemeClr val="hlink"/>
                </a:solidFill>
                <a:cs typeface="Courier New" pitchFamily="49" charset="0"/>
                <a:sym typeface="Symbol" pitchFamily="18" charset="2"/>
              </a:rPr>
              <a:t> C</a:t>
            </a:r>
            <a:r>
              <a:rPr lang="en-US" baseline="30000" dirty="0">
                <a:solidFill>
                  <a:schemeClr val="hlink"/>
                </a:solidFill>
                <a:cs typeface="Courier New" pitchFamily="49" charset="0"/>
                <a:sym typeface="Symbol" pitchFamily="18" charset="2"/>
              </a:rPr>
              <a:t>2</a:t>
            </a:r>
            <a:r>
              <a:rPr lang="en-US" baseline="-25000" dirty="0">
                <a:solidFill>
                  <a:schemeClr val="hlink"/>
                </a:solidFill>
                <a:cs typeface="Courier New" pitchFamily="49" charset="0"/>
                <a:sym typeface="Symbol" pitchFamily="18" charset="2"/>
              </a:rPr>
              <a:t> </a:t>
            </a:r>
            <a:r>
              <a:rPr lang="en-US" dirty="0">
                <a:solidFill>
                  <a:schemeClr val="hlink"/>
                </a:solidFill>
                <a:cs typeface="Courier New" pitchFamily="49" charset="0"/>
                <a:sym typeface="Symbol" pitchFamily="18" charset="2"/>
              </a:rPr>
              <a:t>N</a:t>
            </a:r>
            <a:r>
              <a:rPr lang="en-US" baseline="30000" dirty="0">
                <a:solidFill>
                  <a:schemeClr val="hlink"/>
                </a:solidFill>
                <a:cs typeface="Courier New" pitchFamily="49" charset="0"/>
                <a:sym typeface="Symbol" pitchFamily="18" charset="2"/>
              </a:rPr>
              <a:t>-1</a:t>
            </a:r>
            <a:r>
              <a:rPr lang="en-US" baseline="-25000" dirty="0">
                <a:solidFill>
                  <a:schemeClr val="hlink"/>
                </a:solidFill>
                <a:cs typeface="Courier New" pitchFamily="49" charset="0"/>
                <a:sym typeface="Symbol" pitchFamily="18" charset="2"/>
              </a:rPr>
              <a:t> </a:t>
            </a:r>
            <a:r>
              <a:rPr lang="en-US" dirty="0">
                <a:solidFill>
                  <a:schemeClr val="hlink"/>
                </a:solidFill>
                <a:cs typeface="Courier New" pitchFamily="49" charset="0"/>
                <a:sym typeface="Symbol" pitchFamily="18" charset="2"/>
              </a:rPr>
              <a:t>m</a:t>
            </a:r>
            <a:r>
              <a:rPr lang="en-US" baseline="30000" dirty="0">
                <a:solidFill>
                  <a:schemeClr val="hlink"/>
                </a:solidFill>
                <a:cs typeface="Courier New" pitchFamily="49" charset="0"/>
                <a:sym typeface="Symbol" pitchFamily="18" charset="2"/>
              </a:rPr>
              <a:t>−2</a:t>
            </a:r>
            <a:r>
              <a:rPr lang="en-US" dirty="0">
                <a:solidFill>
                  <a:schemeClr val="hlink"/>
                </a:solidFill>
                <a:cs typeface="Courier New" pitchFamily="49" charset="0"/>
                <a:sym typeface="Symbol" pitchFamily="18" charset="2"/>
              </a:rPr>
              <a:t> (from Data Booklet).</a:t>
            </a:r>
          </a:p>
        </p:txBody>
      </p:sp>
      <mc:AlternateContent xmlns:mc="http://schemas.openxmlformats.org/markup-compatibility/2006" xmlns:a14="http://schemas.microsoft.com/office/drawing/2010/main">
        <mc:Choice Requires="a14">
          <p:sp>
            <p:nvSpPr>
              <p:cNvPr id="1226781" name="Text Box 29"/>
              <p:cNvSpPr txBox="1">
                <a:spLocks noChangeArrowheads="1"/>
              </p:cNvSpPr>
              <p:nvPr/>
            </p:nvSpPr>
            <p:spPr bwMode="auto">
              <a:xfrm>
                <a:off x="871707" y="6156278"/>
                <a:ext cx="7724775" cy="671018"/>
              </a:xfrm>
              <a:prstGeom prst="rect">
                <a:avLst/>
              </a:prstGeom>
              <a:noFill/>
              <a:ln w="9525">
                <a:noFill/>
                <a:miter lim="800000"/>
                <a:headEnd/>
                <a:tailEnd/>
              </a:ln>
              <a:effectLst/>
            </p:spPr>
            <p:txBody>
              <a:bodyPr>
                <a:spAutoFit/>
              </a:bodyPr>
              <a:lstStyle/>
              <a:p>
                <a:pPr>
                  <a:spcBef>
                    <a:spcPct val="50000"/>
                  </a:spcBef>
                </a:pPr>
                <a:r>
                  <a:rPr lang="en-US" dirty="0" smtClean="0">
                    <a:solidFill>
                      <a:schemeClr val="hlink"/>
                    </a:solidFill>
                    <a:sym typeface="Symbol" pitchFamily="18" charset="2"/>
                  </a:rPr>
                  <a:t>Then </a:t>
                </a:r>
                <a14:m>
                  <m:oMath xmlns:m="http://schemas.openxmlformats.org/officeDocument/2006/math">
                    <m:r>
                      <a:rPr lang="en-US" i="1" dirty="0" smtClean="0">
                        <a:solidFill>
                          <a:schemeClr val="hlink"/>
                        </a:solidFill>
                        <a:latin typeface="Cambria Math" panose="02040503050406030204" pitchFamily="18" charset="0"/>
                        <a:sym typeface="Symbol" pitchFamily="18" charset="2"/>
                      </a:rPr>
                      <m:t>𝐸</m:t>
                    </m:r>
                    <m:r>
                      <a:rPr lang="en-US" i="1" dirty="0" smtClean="0">
                        <a:solidFill>
                          <a:schemeClr val="hlink"/>
                        </a:solidFill>
                        <a:latin typeface="Cambria Math" panose="02040503050406030204" pitchFamily="18" charset="0"/>
                        <a:sym typeface="Symbol" pitchFamily="18" charset="2"/>
                      </a:rPr>
                      <m:t>=</m:t>
                    </m:r>
                    <m:f>
                      <m:fPr>
                        <m:ctrlPr>
                          <a:rPr lang="en-US" i="1" dirty="0" smtClean="0">
                            <a:solidFill>
                              <a:schemeClr val="hlink"/>
                            </a:solidFill>
                            <a:latin typeface="Cambria Math" panose="02040503050406030204" pitchFamily="18" charset="0"/>
                            <a:sym typeface="Symbol" pitchFamily="18" charset="2"/>
                          </a:rPr>
                        </m:ctrlPr>
                      </m:fPr>
                      <m:num>
                        <m:r>
                          <a:rPr lang="en-US" i="1" dirty="0" smtClean="0">
                            <a:solidFill>
                              <a:schemeClr val="hlink"/>
                            </a:solidFill>
                            <a:latin typeface="Cambria Math" panose="02040503050406030204" pitchFamily="18" charset="0"/>
                            <a:sym typeface="Symbol" pitchFamily="18" charset="2"/>
                          </a:rPr>
                          <m:t></m:t>
                        </m:r>
                      </m:num>
                      <m:den>
                        <m:r>
                          <a:rPr lang="en-US" i="1" dirty="0" smtClean="0">
                            <a:solidFill>
                              <a:schemeClr val="hlink"/>
                            </a:solidFill>
                            <a:latin typeface="Cambria Math" panose="02040503050406030204" pitchFamily="18" charset="0"/>
                            <a:sym typeface="Symbol" pitchFamily="18" charset="2"/>
                          </a:rPr>
                          <m:t></m:t>
                        </m:r>
                        <m:r>
                          <a:rPr lang="en-US" i="1" baseline="-25000" dirty="0">
                            <a:solidFill>
                              <a:schemeClr val="hlink"/>
                            </a:solidFill>
                            <a:latin typeface="Cambria Math" panose="02040503050406030204" pitchFamily="18" charset="0"/>
                            <a:sym typeface="Symbol" pitchFamily="18" charset="2"/>
                          </a:rPr>
                          <m:t>0</m:t>
                        </m:r>
                      </m:den>
                    </m:f>
                    <m:r>
                      <a:rPr lang="en-US" i="1" dirty="0">
                        <a:solidFill>
                          <a:schemeClr val="hlink"/>
                        </a:solidFill>
                        <a:latin typeface="Cambria Math" panose="02040503050406030204" pitchFamily="18" charset="0"/>
                        <a:sym typeface="Symbol" pitchFamily="18" charset="2"/>
                      </a:rPr>
                      <m:t>=</m:t>
                    </m:r>
                    <m:f>
                      <m:fPr>
                        <m:ctrlPr>
                          <a:rPr lang="en-US" i="1" dirty="0">
                            <a:solidFill>
                              <a:schemeClr val="hlink"/>
                            </a:solidFill>
                            <a:latin typeface="Cambria Math" panose="02040503050406030204" pitchFamily="18" charset="0"/>
                            <a:sym typeface="Symbol" pitchFamily="18" charset="2"/>
                          </a:rPr>
                        </m:ctrlPr>
                      </m:fPr>
                      <m:num>
                        <m:r>
                          <a:rPr lang="en-US" i="1" dirty="0">
                            <a:solidFill>
                              <a:schemeClr val="hlink"/>
                            </a:solidFill>
                            <a:latin typeface="Cambria Math" panose="02040503050406030204" pitchFamily="18" charset="0"/>
                            <a:sym typeface="Symbol" pitchFamily="18" charset="2"/>
                          </a:rPr>
                          <m:t>2.86</m:t>
                        </m:r>
                        <m:sSup>
                          <m:sSupPr>
                            <m:ctrlPr>
                              <a:rPr lang="en-US" i="1" dirty="0" smtClean="0">
                                <a:solidFill>
                                  <a:schemeClr val="hlink"/>
                                </a:solidFill>
                                <a:latin typeface="Cambria Math" panose="02040503050406030204" pitchFamily="18" charset="0"/>
                                <a:sym typeface="Symbol" pitchFamily="18" charset="2"/>
                              </a:rPr>
                            </m:ctrlPr>
                          </m:sSupPr>
                          <m:e>
                            <m:r>
                              <a:rPr lang="en-US" b="0" i="1" dirty="0" smtClean="0">
                                <a:solidFill>
                                  <a:schemeClr val="hlink"/>
                                </a:solidFill>
                                <a:latin typeface="Cambria Math" panose="02040503050406030204" pitchFamily="18" charset="0"/>
                                <a:sym typeface="Symbol" pitchFamily="18" charset="2"/>
                              </a:rPr>
                              <m:t>10</m:t>
                            </m:r>
                          </m:e>
                          <m:sup>
                            <m:r>
                              <a:rPr lang="en-US" b="0" i="1" dirty="0" smtClean="0">
                                <a:solidFill>
                                  <a:schemeClr val="hlink"/>
                                </a:solidFill>
                                <a:latin typeface="Cambria Math" panose="02040503050406030204" pitchFamily="18" charset="0"/>
                                <a:sym typeface="Symbol" pitchFamily="18" charset="2"/>
                              </a:rPr>
                              <m:t>−6</m:t>
                            </m:r>
                          </m:sup>
                        </m:sSup>
                      </m:num>
                      <m:den>
                        <m:r>
                          <a:rPr lang="en-US" i="1" dirty="0">
                            <a:solidFill>
                              <a:schemeClr val="hlink"/>
                            </a:solidFill>
                            <a:latin typeface="Cambria Math" panose="02040503050406030204" pitchFamily="18" charset="0"/>
                            <a:cs typeface="Courier New" pitchFamily="49" charset="0"/>
                            <a:sym typeface="Symbol" pitchFamily="18" charset="2"/>
                          </a:rPr>
                          <m:t>8.85×</m:t>
                        </m:r>
                        <m:sSup>
                          <m:sSupPr>
                            <m:ctrlPr>
                              <a:rPr lang="en-US" i="1" dirty="0" smtClean="0">
                                <a:solidFill>
                                  <a:schemeClr val="hlink"/>
                                </a:solidFill>
                                <a:latin typeface="Cambria Math" panose="02040503050406030204" pitchFamily="18" charset="0"/>
                                <a:cs typeface="Courier New" pitchFamily="49" charset="0"/>
                                <a:sym typeface="Symbol" pitchFamily="18" charset="2"/>
                              </a:rPr>
                            </m:ctrlPr>
                          </m:sSupPr>
                          <m:e>
                            <m:r>
                              <a:rPr lang="en-US" b="0" i="1" dirty="0" smtClean="0">
                                <a:solidFill>
                                  <a:schemeClr val="hlink"/>
                                </a:solidFill>
                                <a:latin typeface="Cambria Math" panose="02040503050406030204" pitchFamily="18" charset="0"/>
                                <a:cs typeface="Courier New" pitchFamily="49" charset="0"/>
                                <a:sym typeface="Symbol" pitchFamily="18" charset="2"/>
                              </a:rPr>
                              <m:t>10</m:t>
                            </m:r>
                          </m:e>
                          <m:sup>
                            <m:r>
                              <a:rPr lang="en-US" b="0" i="1" dirty="0" smtClean="0">
                                <a:solidFill>
                                  <a:schemeClr val="hlink"/>
                                </a:solidFill>
                                <a:latin typeface="Cambria Math" panose="02040503050406030204" pitchFamily="18" charset="0"/>
                                <a:cs typeface="Courier New" pitchFamily="49" charset="0"/>
                                <a:sym typeface="Symbol" pitchFamily="18" charset="2"/>
                              </a:rPr>
                              <m:t>−12</m:t>
                            </m:r>
                          </m:sup>
                        </m:sSup>
                      </m:den>
                    </m:f>
                    <m:r>
                      <a:rPr lang="en-US" i="1" dirty="0">
                        <a:solidFill>
                          <a:schemeClr val="hlink"/>
                        </a:solidFill>
                        <a:latin typeface="Cambria Math" panose="02040503050406030204" pitchFamily="18" charset="0"/>
                        <a:cs typeface="Courier New" pitchFamily="49" charset="0"/>
                        <a:sym typeface="Symbol" pitchFamily="18" charset="2"/>
                      </a:rPr>
                      <m:t> = 3</m:t>
                    </m:r>
                    <m:r>
                      <a:rPr lang="en-US" i="1" dirty="0" smtClean="0">
                        <a:solidFill>
                          <a:schemeClr val="hlink"/>
                        </a:solidFill>
                        <a:latin typeface="Cambria Math" panose="02040503050406030204" pitchFamily="18" charset="0"/>
                        <a:cs typeface="Courier New" pitchFamily="49" charset="0"/>
                        <a:sym typeface="Symbol" pitchFamily="18" charset="2"/>
                      </a:rPr>
                      <m:t>×</m:t>
                    </m:r>
                    <m:r>
                      <a:rPr lang="en-US" i="1" dirty="0">
                        <a:solidFill>
                          <a:schemeClr val="hlink"/>
                        </a:solidFill>
                        <a:latin typeface="Cambria Math" panose="02040503050406030204" pitchFamily="18" charset="0"/>
                        <a:cs typeface="Courier New" pitchFamily="49" charset="0"/>
                        <a:sym typeface="Symbol" pitchFamily="18" charset="2"/>
                      </a:rPr>
                      <m:t>10</m:t>
                    </m:r>
                    <m:r>
                      <a:rPr lang="en-US" i="1" baseline="30000" dirty="0">
                        <a:solidFill>
                          <a:schemeClr val="hlink"/>
                        </a:solidFill>
                        <a:latin typeface="Cambria Math" panose="02040503050406030204" pitchFamily="18" charset="0"/>
                        <a:cs typeface="Courier New" pitchFamily="49" charset="0"/>
                        <a:sym typeface="Symbol" pitchFamily="18" charset="2"/>
                      </a:rPr>
                      <m:t>5</m:t>
                    </m:r>
                    <m:r>
                      <a:rPr lang="en-US" i="1" dirty="0">
                        <a:solidFill>
                          <a:schemeClr val="hlink"/>
                        </a:solidFill>
                        <a:latin typeface="Cambria Math" panose="02040503050406030204" pitchFamily="18" charset="0"/>
                        <a:cs typeface="Courier New" pitchFamily="49" charset="0"/>
                        <a:sym typeface="Symbol" pitchFamily="18" charset="2"/>
                      </a:rPr>
                      <m:t> </m:t>
                    </m:r>
                  </m:oMath>
                </a14:m>
                <a:r>
                  <a:rPr lang="en-US" dirty="0">
                    <a:solidFill>
                      <a:schemeClr val="hlink"/>
                    </a:solidFill>
                    <a:cs typeface="Courier New" pitchFamily="49" charset="0"/>
                    <a:sym typeface="Symbol" pitchFamily="18" charset="2"/>
                  </a:rPr>
                  <a:t>Vm</a:t>
                </a:r>
                <a:r>
                  <a:rPr lang="en-US" baseline="30000" dirty="0">
                    <a:solidFill>
                      <a:schemeClr val="hlink"/>
                    </a:solidFill>
                    <a:cs typeface="Courier New" pitchFamily="49" charset="0"/>
                    <a:sym typeface="Symbol" pitchFamily="18" charset="2"/>
                  </a:rPr>
                  <a:t>-1</a:t>
                </a:r>
                <a:r>
                  <a:rPr lang="en-US" dirty="0">
                    <a:solidFill>
                      <a:schemeClr val="hlink"/>
                    </a:solidFill>
                    <a:cs typeface="Courier New" pitchFamily="49" charset="0"/>
                    <a:sym typeface="Symbol" pitchFamily="18" charset="2"/>
                  </a:rPr>
                  <a:t>.</a:t>
                </a:r>
                <a:endParaRPr lang="en-US" baseline="30000" dirty="0">
                  <a:solidFill>
                    <a:schemeClr val="hlink"/>
                  </a:solidFill>
                  <a:cs typeface="Courier New" pitchFamily="49" charset="0"/>
                  <a:sym typeface="Symbol" pitchFamily="18" charset="2"/>
                </a:endParaRPr>
              </a:p>
            </p:txBody>
          </p:sp>
        </mc:Choice>
        <mc:Fallback xmlns="">
          <p:sp>
            <p:nvSpPr>
              <p:cNvPr id="1226781" name="Text Box 29"/>
              <p:cNvSpPr txBox="1">
                <a:spLocks noRot="1" noChangeAspect="1" noMove="1" noResize="1" noEditPoints="1" noAdjustHandles="1" noChangeArrowheads="1" noChangeShapeType="1" noTextEdit="1"/>
              </p:cNvSpPr>
              <p:nvPr/>
            </p:nvSpPr>
            <p:spPr bwMode="auto">
              <a:xfrm>
                <a:off x="871707" y="6156278"/>
                <a:ext cx="7724775" cy="671018"/>
              </a:xfrm>
              <a:prstGeom prst="rect">
                <a:avLst/>
              </a:prstGeom>
              <a:blipFill>
                <a:blip r:embed="rId7"/>
                <a:stretch>
                  <a:fillRect l="-1263" b="-7273"/>
                </a:stretch>
              </a:blipFill>
              <a:ln w="9525">
                <a:noFill/>
                <a:miter lim="800000"/>
                <a:headEnd/>
                <a:tailEnd/>
              </a:ln>
              <a:effectLst/>
            </p:spPr>
            <p:txBody>
              <a:bodyPr/>
              <a:lstStyle/>
              <a:p>
                <a:r>
                  <a:rPr lang="en-US">
                    <a:noFill/>
                  </a:rPr>
                  <a:t> </a:t>
                </a:r>
              </a:p>
            </p:txBody>
          </p:sp>
        </mc:Fallback>
      </mc:AlternateContent>
      <p:sp>
        <p:nvSpPr>
          <p:cNvPr id="12" name="Rectangle 3"/>
          <p:cNvSpPr>
            <a:spLocks noChangeArrowheads="1"/>
          </p:cNvSpPr>
          <p:nvPr/>
        </p:nvSpPr>
        <p:spPr bwMode="auto">
          <a:xfrm>
            <a:off x="685800" y="1339850"/>
            <a:ext cx="7772400" cy="441325"/>
          </a:xfrm>
          <a:prstGeom prst="rect">
            <a:avLst/>
          </a:prstGeom>
          <a:solidFill>
            <a:srgbClr val="EAEAEA"/>
          </a:solidFill>
          <a:ln w="9525">
            <a:noFill/>
            <a:miter lim="800000"/>
            <a:headEnd/>
            <a:tailEnd/>
          </a:ln>
        </p:spPr>
        <p:txBody>
          <a:bodyPr/>
          <a:lstStyle/>
          <a:p>
            <a:r>
              <a:rPr lang="en-US" altLang="en-US" i="1">
                <a:solidFill>
                  <a:schemeClr val="accent2"/>
                </a:solidFill>
              </a:rPr>
              <a:t>Solving problems involving parallel-plate capacitors</a:t>
            </a:r>
          </a:p>
        </p:txBody>
      </p:sp>
      <p:sp>
        <p:nvSpPr>
          <p:cNvPr id="13" name="Rectangle 118"/>
          <p:cNvSpPr txBox="1">
            <a:spLocks noChangeArrowheads="1"/>
          </p:cNvSpPr>
          <p:nvPr/>
        </p:nvSpPr>
        <p:spPr>
          <a:xfrm>
            <a:off x="685800" y="409575"/>
            <a:ext cx="7772400" cy="896938"/>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0" cap="none" spc="0" normalizeH="0" baseline="0" noProof="0" dirty="0">
                <a:ln>
                  <a:noFill/>
                </a:ln>
                <a:solidFill>
                  <a:schemeClr val="tx2"/>
                </a:solidFill>
                <a:effectLst/>
                <a:uLnTx/>
                <a:uFillTx/>
                <a:latin typeface="+mj-lt"/>
                <a:ea typeface="+mj-ea"/>
                <a:cs typeface="+mj-cs"/>
              </a:rPr>
              <a:t>Topic 11: Electromagnetic induction - AHL</a:t>
            </a:r>
            <a:br>
              <a:rPr kumimoji="0" lang="en-US" altLang="en-US" sz="2800" b="1" i="0" u="none" strike="noStrike" kern="0" cap="none" spc="0" normalizeH="0" baseline="0" noProof="0" dirty="0">
                <a:ln>
                  <a:noFill/>
                </a:ln>
                <a:solidFill>
                  <a:schemeClr val="tx2"/>
                </a:solidFill>
                <a:effectLst/>
                <a:uLnTx/>
                <a:uFillTx/>
                <a:latin typeface="+mj-lt"/>
                <a:ea typeface="+mj-ea"/>
                <a:cs typeface="+mj-cs"/>
              </a:rPr>
            </a:br>
            <a:r>
              <a:rPr kumimoji="0" lang="en-US" altLang="en-US" sz="2800" b="0" i="0" u="none" strike="noStrike" kern="0" cap="none" spc="0" normalizeH="0" baseline="0" noProof="0" dirty="0">
                <a:ln>
                  <a:noFill/>
                </a:ln>
                <a:solidFill>
                  <a:schemeClr val="tx1"/>
                </a:solidFill>
                <a:effectLst/>
                <a:uLnTx/>
                <a:uFillTx/>
                <a:latin typeface="+mj-lt"/>
                <a:ea typeface="+mj-ea"/>
                <a:cs typeface="+mj-cs"/>
              </a:rPr>
              <a:t>11.3 – Capacitance</a:t>
            </a:r>
          </a:p>
        </p:txBody>
      </p:sp>
      <p:pic>
        <p:nvPicPr>
          <p:cNvPr id="2050" name="Picture 2"/>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690015" y="3202665"/>
            <a:ext cx="7800009" cy="1369335"/>
          </a:xfrm>
          <a:prstGeom prst="rect">
            <a:avLst/>
          </a:prstGeom>
          <a:noFill/>
          <a:ln w="9525">
            <a:noFill/>
            <a:miter lim="800000"/>
            <a:headEnd/>
            <a:tailEnd/>
          </a:ln>
        </p:spPr>
      </p:pic>
      <p:pic>
        <p:nvPicPr>
          <p:cNvPr id="2051" name="Picture 3"/>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734284" y="4533118"/>
            <a:ext cx="7752576" cy="728430"/>
          </a:xfrm>
          <a:prstGeom prst="rect">
            <a:avLst/>
          </a:prstGeom>
          <a:noFill/>
          <a:ln w="9525">
            <a:noFill/>
            <a:miter lim="800000"/>
            <a:headEnd/>
            <a:tailEnd/>
          </a:ln>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26777"/>
                                        </p:tgtEl>
                                        <p:attrNameLst>
                                          <p:attrName>style.visibility</p:attrName>
                                        </p:attrNameLst>
                                      </p:cBhvr>
                                      <p:to>
                                        <p:strVal val="visible"/>
                                      </p:to>
                                    </p:set>
                                    <p:anim calcmode="lin" valueType="num">
                                      <p:cBhvr additive="base">
                                        <p:cTn id="7" dur="500" fill="hold"/>
                                        <p:tgtEl>
                                          <p:spTgt spid="1226777"/>
                                        </p:tgtEl>
                                        <p:attrNameLst>
                                          <p:attrName>ppt_x</p:attrName>
                                        </p:attrNameLst>
                                      </p:cBhvr>
                                      <p:tavLst>
                                        <p:tav tm="0">
                                          <p:val>
                                            <p:strVal val="#ppt_x"/>
                                          </p:val>
                                        </p:tav>
                                        <p:tav tm="100000">
                                          <p:val>
                                            <p:strVal val="#ppt_x"/>
                                          </p:val>
                                        </p:tav>
                                      </p:tavLst>
                                    </p:anim>
                                    <p:anim calcmode="lin" valueType="num">
                                      <p:cBhvr additive="base">
                                        <p:cTn id="8" dur="500" fill="hold"/>
                                        <p:tgtEl>
                                          <p:spTgt spid="1226777"/>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50"/>
                                        </p:tgtEl>
                                        <p:attrNameLst>
                                          <p:attrName>style.visibility</p:attrName>
                                        </p:attrNameLst>
                                      </p:cBhvr>
                                      <p:to>
                                        <p:strVal val="visible"/>
                                      </p:to>
                                    </p:set>
                                    <p:anim calcmode="lin" valueType="num">
                                      <p:cBhvr additive="base">
                                        <p:cTn id="13" dur="500" fill="hold"/>
                                        <p:tgtEl>
                                          <p:spTgt spid="2050"/>
                                        </p:tgtEl>
                                        <p:attrNameLst>
                                          <p:attrName>ppt_x</p:attrName>
                                        </p:attrNameLst>
                                      </p:cBhvr>
                                      <p:tavLst>
                                        <p:tav tm="0">
                                          <p:val>
                                            <p:strVal val="#ppt_x"/>
                                          </p:val>
                                        </p:tav>
                                        <p:tav tm="100000">
                                          <p:val>
                                            <p:strVal val="#ppt_x"/>
                                          </p:val>
                                        </p:tav>
                                      </p:tavLst>
                                    </p:anim>
                                    <p:anim calcmode="lin" valueType="num">
                                      <p:cBhvr additive="base">
                                        <p:cTn id="14" dur="500" fill="hold"/>
                                        <p:tgtEl>
                                          <p:spTgt spid="2050"/>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051"/>
                                        </p:tgtEl>
                                        <p:attrNameLst>
                                          <p:attrName>style.visibility</p:attrName>
                                        </p:attrNameLst>
                                      </p:cBhvr>
                                      <p:to>
                                        <p:strVal val="visible"/>
                                      </p:to>
                                    </p:set>
                                    <p:anim calcmode="lin" valueType="num">
                                      <p:cBhvr additive="base">
                                        <p:cTn id="19" dur="500" fill="hold"/>
                                        <p:tgtEl>
                                          <p:spTgt spid="2051"/>
                                        </p:tgtEl>
                                        <p:attrNameLst>
                                          <p:attrName>ppt_x</p:attrName>
                                        </p:attrNameLst>
                                      </p:cBhvr>
                                      <p:tavLst>
                                        <p:tav tm="0">
                                          <p:val>
                                            <p:strVal val="#ppt_x"/>
                                          </p:val>
                                        </p:tav>
                                        <p:tav tm="100000">
                                          <p:val>
                                            <p:strVal val="#ppt_x"/>
                                          </p:val>
                                        </p:tav>
                                      </p:tavLst>
                                    </p:anim>
                                    <p:anim calcmode="lin" valueType="num">
                                      <p:cBhvr additive="base">
                                        <p:cTn id="20" dur="500" fill="hold"/>
                                        <p:tgtEl>
                                          <p:spTgt spid="205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226779">
                                            <p:txEl>
                                              <p:pRg st="0" end="0"/>
                                            </p:txEl>
                                          </p:spTgt>
                                        </p:tgtEl>
                                        <p:attrNameLst>
                                          <p:attrName>style.visibility</p:attrName>
                                        </p:attrNameLst>
                                      </p:cBhvr>
                                      <p:to>
                                        <p:strVal val="visible"/>
                                      </p:to>
                                    </p:set>
                                    <p:anim calcmode="lin" valueType="num">
                                      <p:cBhvr additive="base">
                                        <p:cTn id="25" dur="500" fill="hold"/>
                                        <p:tgtEl>
                                          <p:spTgt spid="1226779">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226779">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226780">
                                            <p:txEl>
                                              <p:pRg st="0" end="0"/>
                                            </p:txEl>
                                          </p:spTgt>
                                        </p:tgtEl>
                                        <p:attrNameLst>
                                          <p:attrName>style.visibility</p:attrName>
                                        </p:attrNameLst>
                                      </p:cBhvr>
                                      <p:to>
                                        <p:strVal val="visible"/>
                                      </p:to>
                                    </p:set>
                                    <p:anim calcmode="lin" valueType="num">
                                      <p:cBhvr additive="base">
                                        <p:cTn id="31" dur="500" fill="hold"/>
                                        <p:tgtEl>
                                          <p:spTgt spid="1226780">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226780">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226781">
                                            <p:txEl>
                                              <p:pRg st="0" end="0"/>
                                            </p:txEl>
                                          </p:spTgt>
                                        </p:tgtEl>
                                        <p:attrNameLst>
                                          <p:attrName>style.visibility</p:attrName>
                                        </p:attrNameLst>
                                      </p:cBhvr>
                                      <p:to>
                                        <p:strVal val="visible"/>
                                      </p:to>
                                    </p:set>
                                    <p:anim calcmode="lin" valueType="num">
                                      <p:cBhvr additive="base">
                                        <p:cTn id="37" dur="500" fill="hold"/>
                                        <p:tgtEl>
                                          <p:spTgt spid="1226781">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226781">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04" name="Rectangle 4"/>
          <p:cNvSpPr>
            <a:spLocks noChangeArrowheads="1"/>
          </p:cNvSpPr>
          <p:nvPr/>
        </p:nvSpPr>
        <p:spPr bwMode="auto">
          <a:xfrm>
            <a:off x="685800" y="1753849"/>
            <a:ext cx="7772400" cy="5104151"/>
          </a:xfrm>
          <a:prstGeom prst="rect">
            <a:avLst/>
          </a:prstGeom>
          <a:solidFill>
            <a:srgbClr val="CCFFCC"/>
          </a:solidFill>
          <a:ln w="9525">
            <a:noFill/>
            <a:miter lim="800000"/>
            <a:headEnd/>
            <a:tailEnd/>
          </a:ln>
          <a:effectLst/>
        </p:spPr>
        <p:txBody>
          <a:bodyPr/>
          <a:lstStyle/>
          <a:p>
            <a:pPr>
              <a:spcBef>
                <a:spcPct val="20000"/>
              </a:spcBef>
            </a:pPr>
            <a:endParaRPr lang="en-US">
              <a:sym typeface="Symbol" pitchFamily="18" charset="2"/>
            </a:endParaRPr>
          </a:p>
        </p:txBody>
      </p:sp>
      <p:sp>
        <p:nvSpPr>
          <p:cNvPr id="1228812" name="Text Box 12"/>
          <p:cNvSpPr txBox="1">
            <a:spLocks noChangeArrowheads="1"/>
          </p:cNvSpPr>
          <p:nvPr/>
        </p:nvSpPr>
        <p:spPr bwMode="auto">
          <a:xfrm>
            <a:off x="1868488" y="4932755"/>
            <a:ext cx="7351712" cy="461665"/>
          </a:xfrm>
          <a:prstGeom prst="rect">
            <a:avLst/>
          </a:prstGeom>
          <a:noFill/>
          <a:ln w="9525">
            <a:noFill/>
            <a:miter lim="800000"/>
            <a:headEnd/>
            <a:tailEnd/>
          </a:ln>
          <a:effectLst/>
        </p:spPr>
        <p:txBody>
          <a:bodyPr>
            <a:spAutoFit/>
          </a:bodyPr>
          <a:lstStyle/>
          <a:p>
            <a:pPr>
              <a:spcBef>
                <a:spcPct val="50000"/>
              </a:spcBef>
            </a:pPr>
            <a:r>
              <a:rPr lang="en-US">
                <a:solidFill>
                  <a:schemeClr val="hlink"/>
                </a:solidFill>
                <a:sym typeface="Symbol" pitchFamily="18" charset="2"/>
              </a:rPr>
              <a:t> is the same everywhere on the cloud.</a:t>
            </a:r>
          </a:p>
        </p:txBody>
      </p:sp>
      <p:sp>
        <p:nvSpPr>
          <p:cNvPr id="1228813" name="Text Box 13"/>
          <p:cNvSpPr txBox="1">
            <a:spLocks noChangeArrowheads="1"/>
          </p:cNvSpPr>
          <p:nvPr/>
        </p:nvSpPr>
        <p:spPr bwMode="auto">
          <a:xfrm>
            <a:off x="1882775" y="5440755"/>
            <a:ext cx="7351713" cy="461665"/>
          </a:xfrm>
          <a:prstGeom prst="rect">
            <a:avLst/>
          </a:prstGeom>
          <a:noFill/>
          <a:ln w="9525">
            <a:noFill/>
            <a:miter lim="800000"/>
            <a:headEnd/>
            <a:tailEnd/>
          </a:ln>
          <a:effectLst/>
        </p:spPr>
        <p:txBody>
          <a:bodyPr>
            <a:spAutoFit/>
          </a:bodyPr>
          <a:lstStyle/>
          <a:p>
            <a:pPr>
              <a:spcBef>
                <a:spcPct val="50000"/>
              </a:spcBef>
            </a:pPr>
            <a:r>
              <a:rPr lang="en-US">
                <a:solidFill>
                  <a:schemeClr val="hlink"/>
                </a:solidFill>
                <a:sym typeface="Symbol" pitchFamily="18" charset="2"/>
              </a:rPr>
              <a:t></a:t>
            </a:r>
            <a:r>
              <a:rPr lang="en-US" baseline="-25000">
                <a:solidFill>
                  <a:schemeClr val="hlink"/>
                </a:solidFill>
                <a:sym typeface="Symbol" pitchFamily="18" charset="2"/>
              </a:rPr>
              <a:t>0</a:t>
            </a:r>
            <a:r>
              <a:rPr lang="en-US">
                <a:solidFill>
                  <a:schemeClr val="hlink"/>
                </a:solidFill>
                <a:sym typeface="Symbol" pitchFamily="18" charset="2"/>
              </a:rPr>
              <a:t> is the same in air as in free space.</a:t>
            </a:r>
          </a:p>
        </p:txBody>
      </p:sp>
      <p:sp>
        <p:nvSpPr>
          <p:cNvPr id="1228814" name="Text Box 14"/>
          <p:cNvSpPr txBox="1">
            <a:spLocks noChangeArrowheads="1"/>
          </p:cNvSpPr>
          <p:nvPr/>
        </p:nvSpPr>
        <p:spPr bwMode="auto">
          <a:xfrm>
            <a:off x="1883478" y="5980505"/>
            <a:ext cx="6581775" cy="830997"/>
          </a:xfrm>
          <a:prstGeom prst="rect">
            <a:avLst/>
          </a:prstGeom>
          <a:noFill/>
          <a:ln w="9525">
            <a:noFill/>
            <a:miter lim="800000"/>
            <a:headEnd/>
            <a:tailEnd/>
          </a:ln>
          <a:effectLst/>
        </p:spPr>
        <p:txBody>
          <a:bodyPr>
            <a:spAutoFit/>
          </a:bodyPr>
          <a:lstStyle/>
          <a:p>
            <a:pPr>
              <a:spcBef>
                <a:spcPct val="50000"/>
              </a:spcBef>
            </a:pPr>
            <a:r>
              <a:rPr lang="en-US" dirty="0">
                <a:solidFill>
                  <a:schemeClr val="hlink"/>
                </a:solidFill>
                <a:sym typeface="Symbol" pitchFamily="18" charset="2"/>
              </a:rPr>
              <a:t>The ground and the cloud’s lower surface are flat and parallel.</a:t>
            </a:r>
          </a:p>
        </p:txBody>
      </p:sp>
      <p:sp>
        <p:nvSpPr>
          <p:cNvPr id="12" name="Rectangle 3"/>
          <p:cNvSpPr>
            <a:spLocks noChangeArrowheads="1"/>
          </p:cNvSpPr>
          <p:nvPr/>
        </p:nvSpPr>
        <p:spPr bwMode="auto">
          <a:xfrm>
            <a:off x="685800" y="1339850"/>
            <a:ext cx="7772400" cy="441325"/>
          </a:xfrm>
          <a:prstGeom prst="rect">
            <a:avLst/>
          </a:prstGeom>
          <a:solidFill>
            <a:srgbClr val="EAEAEA"/>
          </a:solidFill>
          <a:ln w="9525">
            <a:noFill/>
            <a:miter lim="800000"/>
            <a:headEnd/>
            <a:tailEnd/>
          </a:ln>
        </p:spPr>
        <p:txBody>
          <a:bodyPr/>
          <a:lstStyle/>
          <a:p>
            <a:r>
              <a:rPr lang="en-US" altLang="en-US" i="1">
                <a:solidFill>
                  <a:schemeClr val="accent2"/>
                </a:solidFill>
              </a:rPr>
              <a:t>Solving problems involving parallel-plate capacitors</a:t>
            </a:r>
          </a:p>
        </p:txBody>
      </p:sp>
      <p:sp>
        <p:nvSpPr>
          <p:cNvPr id="13" name="Rectangle 118"/>
          <p:cNvSpPr txBox="1">
            <a:spLocks noChangeArrowheads="1"/>
          </p:cNvSpPr>
          <p:nvPr/>
        </p:nvSpPr>
        <p:spPr>
          <a:xfrm>
            <a:off x="685800" y="409575"/>
            <a:ext cx="7772400" cy="896938"/>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0" cap="none" spc="0" normalizeH="0" baseline="0" noProof="0" dirty="0">
                <a:ln>
                  <a:noFill/>
                </a:ln>
                <a:solidFill>
                  <a:schemeClr val="tx2"/>
                </a:solidFill>
                <a:effectLst/>
                <a:uLnTx/>
                <a:uFillTx/>
                <a:latin typeface="+mj-lt"/>
                <a:ea typeface="+mj-ea"/>
                <a:cs typeface="+mj-cs"/>
              </a:rPr>
              <a:t>Topic 11: Electromagnetic induction - AHL</a:t>
            </a:r>
            <a:br>
              <a:rPr kumimoji="0" lang="en-US" altLang="en-US" sz="2800" b="1" i="0" u="none" strike="noStrike" kern="0" cap="none" spc="0" normalizeH="0" baseline="0" noProof="0" dirty="0">
                <a:ln>
                  <a:noFill/>
                </a:ln>
                <a:solidFill>
                  <a:schemeClr val="tx2"/>
                </a:solidFill>
                <a:effectLst/>
                <a:uLnTx/>
                <a:uFillTx/>
                <a:latin typeface="+mj-lt"/>
                <a:ea typeface="+mj-ea"/>
                <a:cs typeface="+mj-cs"/>
              </a:rPr>
            </a:br>
            <a:r>
              <a:rPr kumimoji="0" lang="en-US" altLang="en-US" sz="2800" b="0" i="0" u="none" strike="noStrike" kern="0" cap="none" spc="0" normalizeH="0" baseline="0" noProof="0" dirty="0">
                <a:ln>
                  <a:noFill/>
                </a:ln>
                <a:solidFill>
                  <a:schemeClr val="tx1"/>
                </a:solidFill>
                <a:effectLst/>
                <a:uLnTx/>
                <a:uFillTx/>
                <a:latin typeface="+mj-lt"/>
                <a:ea typeface="+mj-ea"/>
                <a:cs typeface="+mj-cs"/>
              </a:rPr>
              <a:t>11.3 – Capacitance</a:t>
            </a:r>
          </a:p>
        </p:txBody>
      </p:sp>
      <p:pic>
        <p:nvPicPr>
          <p:cNvPr id="15" name="Picture 25"/>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1828800" y="1811393"/>
            <a:ext cx="5643563" cy="1393825"/>
          </a:xfrm>
          <a:prstGeom prst="rect">
            <a:avLst/>
          </a:prstGeom>
          <a:noFill/>
        </p:spPr>
      </p:pic>
      <p:pic>
        <p:nvPicPr>
          <p:cNvPr id="16" name="Picture 2"/>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690015" y="3202665"/>
            <a:ext cx="7800009" cy="1369335"/>
          </a:xfrm>
          <a:prstGeom prst="rect">
            <a:avLst/>
          </a:prstGeom>
          <a:noFill/>
          <a:ln w="9525">
            <a:noFill/>
            <a:miter lim="800000"/>
            <a:headEnd/>
            <a:tailEnd/>
          </a:ln>
        </p:spPr>
      </p:pic>
      <p:pic>
        <p:nvPicPr>
          <p:cNvPr id="3074" name="Picture 2"/>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757238" y="4583399"/>
            <a:ext cx="7455505" cy="393336"/>
          </a:xfrm>
          <a:prstGeom prst="rect">
            <a:avLst/>
          </a:prstGeom>
          <a:noFill/>
          <a:ln w="9525">
            <a:noFill/>
            <a:miter lim="800000"/>
            <a:headEnd/>
            <a:tailEnd/>
          </a:ln>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additive="base">
                                        <p:cTn id="7" dur="500" fill="hold"/>
                                        <p:tgtEl>
                                          <p:spTgt spid="3074"/>
                                        </p:tgtEl>
                                        <p:attrNameLst>
                                          <p:attrName>ppt_x</p:attrName>
                                        </p:attrNameLst>
                                      </p:cBhvr>
                                      <p:tavLst>
                                        <p:tav tm="0">
                                          <p:val>
                                            <p:strVal val="#ppt_x"/>
                                          </p:val>
                                        </p:tav>
                                        <p:tav tm="100000">
                                          <p:val>
                                            <p:strVal val="#ppt_x"/>
                                          </p:val>
                                        </p:tav>
                                      </p:tavLst>
                                    </p:anim>
                                    <p:anim calcmode="lin" valueType="num">
                                      <p:cBhvr additive="base">
                                        <p:cTn id="8" dur="500" fill="hold"/>
                                        <p:tgtEl>
                                          <p:spTgt spid="307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28812">
                                            <p:txEl>
                                              <p:pRg st="0" end="0"/>
                                            </p:txEl>
                                          </p:spTgt>
                                        </p:tgtEl>
                                        <p:attrNameLst>
                                          <p:attrName>style.visibility</p:attrName>
                                        </p:attrNameLst>
                                      </p:cBhvr>
                                      <p:to>
                                        <p:strVal val="visible"/>
                                      </p:to>
                                    </p:set>
                                    <p:anim calcmode="lin" valueType="num">
                                      <p:cBhvr additive="base">
                                        <p:cTn id="13" dur="500" fill="hold"/>
                                        <p:tgtEl>
                                          <p:spTgt spid="1228812">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28812">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228813">
                                            <p:txEl>
                                              <p:pRg st="0" end="0"/>
                                            </p:txEl>
                                          </p:spTgt>
                                        </p:tgtEl>
                                        <p:attrNameLst>
                                          <p:attrName>style.visibility</p:attrName>
                                        </p:attrNameLst>
                                      </p:cBhvr>
                                      <p:to>
                                        <p:strVal val="visible"/>
                                      </p:to>
                                    </p:set>
                                    <p:anim calcmode="lin" valueType="num">
                                      <p:cBhvr additive="base">
                                        <p:cTn id="19" dur="500" fill="hold"/>
                                        <p:tgtEl>
                                          <p:spTgt spid="1228813">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228813">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228814">
                                            <p:txEl>
                                              <p:pRg st="0" end="0"/>
                                            </p:txEl>
                                          </p:spTgt>
                                        </p:tgtEl>
                                        <p:attrNameLst>
                                          <p:attrName>style.visibility</p:attrName>
                                        </p:attrNameLst>
                                      </p:cBhvr>
                                      <p:to>
                                        <p:strVal val="visible"/>
                                      </p:to>
                                    </p:set>
                                    <p:anim calcmode="lin" valueType="num">
                                      <p:cBhvr additive="base">
                                        <p:cTn id="25" dur="500" fill="hold"/>
                                        <p:tgtEl>
                                          <p:spTgt spid="1228814">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228814">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0852" name="Rectangle 4"/>
          <p:cNvSpPr>
            <a:spLocks noChangeArrowheads="1"/>
          </p:cNvSpPr>
          <p:nvPr/>
        </p:nvSpPr>
        <p:spPr bwMode="auto">
          <a:xfrm>
            <a:off x="685800" y="1783830"/>
            <a:ext cx="7772400" cy="5074170"/>
          </a:xfrm>
          <a:prstGeom prst="rect">
            <a:avLst/>
          </a:prstGeom>
          <a:solidFill>
            <a:srgbClr val="CCFFCC"/>
          </a:solidFill>
          <a:ln w="9525">
            <a:noFill/>
            <a:miter lim="800000"/>
            <a:headEnd/>
            <a:tailEnd/>
          </a:ln>
          <a:effectLst/>
        </p:spPr>
        <p:txBody>
          <a:bodyPr/>
          <a:lstStyle/>
          <a:p>
            <a:pPr>
              <a:spcBef>
                <a:spcPct val="20000"/>
              </a:spcBef>
            </a:pPr>
            <a:endParaRPr lang="en-US">
              <a:sym typeface="Symbol" pitchFamily="18" charset="2"/>
            </a:endParaRPr>
          </a:p>
        </p:txBody>
      </p:sp>
      <mc:AlternateContent xmlns:mc="http://schemas.openxmlformats.org/markup-compatibility/2006" xmlns:a14="http://schemas.microsoft.com/office/drawing/2010/main">
        <mc:Choice Requires="a14">
          <p:sp>
            <p:nvSpPr>
              <p:cNvPr id="1230860" name="Text Box 12"/>
              <p:cNvSpPr txBox="1">
                <a:spLocks noChangeArrowheads="1"/>
              </p:cNvSpPr>
              <p:nvPr/>
            </p:nvSpPr>
            <p:spPr bwMode="auto">
              <a:xfrm>
                <a:off x="1403350" y="5562288"/>
                <a:ext cx="7351713" cy="624082"/>
              </a:xfrm>
              <a:prstGeom prst="rect">
                <a:avLst/>
              </a:prstGeom>
              <a:noFill/>
              <a:ln w="9525">
                <a:noFill/>
                <a:miter lim="800000"/>
                <a:headEnd/>
                <a:tailEnd/>
              </a:ln>
              <a:effectLst/>
            </p:spPr>
            <p:txBody>
              <a:bodyPr>
                <a:spAutoFit/>
              </a:bodyPr>
              <a:lstStyle/>
              <a:p>
                <a:pPr>
                  <a:spcBef>
                    <a:spcPct val="50000"/>
                  </a:spcBef>
                </a:pPr>
                <a:r>
                  <a:rPr lang="en-US" dirty="0" smtClean="0">
                    <a:solidFill>
                      <a:schemeClr val="hlink"/>
                    </a:solidFill>
                    <a:sym typeface="Symbol" pitchFamily="18" charset="2"/>
                  </a:rPr>
                  <a:t>Use </a:t>
                </a:r>
                <a14:m>
                  <m:oMath xmlns:m="http://schemas.openxmlformats.org/officeDocument/2006/math">
                    <m:r>
                      <a:rPr lang="en-US" i="1" dirty="0" smtClean="0">
                        <a:solidFill>
                          <a:schemeClr val="hlink"/>
                        </a:solidFill>
                        <a:latin typeface="Cambria Math" panose="02040503050406030204" pitchFamily="18" charset="0"/>
                        <a:sym typeface="Symbol" pitchFamily="18" charset="2"/>
                      </a:rPr>
                      <m:t>𝐸</m:t>
                    </m:r>
                    <m:r>
                      <a:rPr lang="en-US" i="1" dirty="0" smtClean="0">
                        <a:solidFill>
                          <a:schemeClr val="hlink"/>
                        </a:solidFill>
                        <a:latin typeface="Cambria Math" panose="02040503050406030204" pitchFamily="18" charset="0"/>
                        <a:sym typeface="Symbol" pitchFamily="18" charset="2"/>
                      </a:rPr>
                      <m:t>=−</m:t>
                    </m:r>
                    <m:f>
                      <m:fPr>
                        <m:ctrlPr>
                          <a:rPr lang="en-US" i="1" dirty="0">
                            <a:solidFill>
                              <a:schemeClr val="hlink"/>
                            </a:solidFill>
                            <a:latin typeface="Cambria Math" panose="02040503050406030204" pitchFamily="18" charset="0"/>
                            <a:cs typeface="Courier New" pitchFamily="49" charset="0"/>
                            <a:sym typeface="Symbol" pitchFamily="18" charset="2"/>
                          </a:rPr>
                        </m:ctrlPr>
                      </m:fPr>
                      <m:num>
                        <m:r>
                          <a:rPr lang="en-US" i="1" dirty="0">
                            <a:solidFill>
                              <a:schemeClr val="hlink"/>
                            </a:solidFill>
                            <a:latin typeface="Cambria Math" panose="02040503050406030204" pitchFamily="18" charset="0"/>
                            <a:cs typeface="Courier New" pitchFamily="49" charset="0"/>
                            <a:sym typeface="Symbol" pitchFamily="18" charset="2"/>
                          </a:rPr>
                          <m:t>∆</m:t>
                        </m:r>
                        <m:r>
                          <a:rPr lang="en-US" i="1" dirty="0">
                            <a:solidFill>
                              <a:schemeClr val="hlink"/>
                            </a:solidFill>
                            <a:latin typeface="Cambria Math" panose="02040503050406030204" pitchFamily="18" charset="0"/>
                            <a:cs typeface="Courier New" pitchFamily="49" charset="0"/>
                            <a:sym typeface="Symbol" pitchFamily="18" charset="2"/>
                          </a:rPr>
                          <m:t>𝑉</m:t>
                        </m:r>
                      </m:num>
                      <m:den>
                        <m:r>
                          <a:rPr lang="en-US" i="1" dirty="0">
                            <a:solidFill>
                              <a:schemeClr val="hlink"/>
                            </a:solidFill>
                            <a:latin typeface="Cambria Math" panose="02040503050406030204" pitchFamily="18" charset="0"/>
                            <a:cs typeface="Courier New" pitchFamily="49" charset="0"/>
                            <a:sym typeface="Symbol" pitchFamily="18" charset="2"/>
                          </a:rPr>
                          <m:t>∆</m:t>
                        </m:r>
                        <m:r>
                          <a:rPr lang="en-US" i="1" dirty="0">
                            <a:solidFill>
                              <a:schemeClr val="hlink"/>
                            </a:solidFill>
                            <a:latin typeface="Cambria Math" panose="02040503050406030204" pitchFamily="18" charset="0"/>
                            <a:cs typeface="Courier New" pitchFamily="49" charset="0"/>
                            <a:sym typeface="Symbol" pitchFamily="18" charset="2"/>
                          </a:rPr>
                          <m:t>𝑟</m:t>
                        </m:r>
                      </m:den>
                    </m:f>
                    <m:r>
                      <a:rPr lang="en-US" i="1" dirty="0">
                        <a:solidFill>
                          <a:schemeClr val="hlink"/>
                        </a:solidFill>
                        <a:latin typeface="Cambria Math" panose="02040503050406030204" pitchFamily="18" charset="0"/>
                        <a:cs typeface="Courier New" pitchFamily="49" charset="0"/>
                        <a:sym typeface="Symbol" pitchFamily="18" charset="2"/>
                      </a:rPr>
                      <m:t> </m:t>
                    </m:r>
                  </m:oMath>
                </a14:m>
                <a:r>
                  <a:rPr lang="en-US" dirty="0">
                    <a:solidFill>
                      <a:schemeClr val="hlink"/>
                    </a:solidFill>
                    <a:cs typeface="Courier New" pitchFamily="49" charset="0"/>
                    <a:sym typeface="Symbol" pitchFamily="18" charset="2"/>
                  </a:rPr>
                  <a:t>and ignore the sign:</a:t>
                </a:r>
              </a:p>
            </p:txBody>
          </p:sp>
        </mc:Choice>
        <mc:Fallback xmlns="">
          <p:sp>
            <p:nvSpPr>
              <p:cNvPr id="1230860" name="Text Box 12"/>
              <p:cNvSpPr txBox="1">
                <a:spLocks noRot="1" noChangeAspect="1" noMove="1" noResize="1" noEditPoints="1" noAdjustHandles="1" noChangeArrowheads="1" noChangeShapeType="1" noTextEdit="1"/>
              </p:cNvSpPr>
              <p:nvPr/>
            </p:nvSpPr>
            <p:spPr bwMode="auto">
              <a:xfrm>
                <a:off x="1403350" y="5562288"/>
                <a:ext cx="7351713" cy="624082"/>
              </a:xfrm>
              <a:prstGeom prst="rect">
                <a:avLst/>
              </a:prstGeom>
              <a:blipFill>
                <a:blip r:embed="rId5"/>
                <a:stretch>
                  <a:fillRect l="-1244" b="-7767"/>
                </a:stretch>
              </a:blipFill>
              <a:ln w="9525">
                <a:noFill/>
                <a:miter lim="800000"/>
                <a:headEnd/>
                <a:tailEnd/>
              </a:ln>
              <a:effectLst/>
            </p:spPr>
            <p:txBody>
              <a:bodyPr/>
              <a:lstStyle/>
              <a:p>
                <a:r>
                  <a:rPr lang="en-US">
                    <a:noFill/>
                  </a:rPr>
                  <a:t> </a:t>
                </a:r>
              </a:p>
            </p:txBody>
          </p:sp>
        </mc:Fallback>
      </mc:AlternateContent>
      <p:sp>
        <p:nvSpPr>
          <p:cNvPr id="1230861" name="Text Box 13"/>
          <p:cNvSpPr txBox="1">
            <a:spLocks noChangeArrowheads="1"/>
          </p:cNvSpPr>
          <p:nvPr/>
        </p:nvSpPr>
        <p:spPr bwMode="auto">
          <a:xfrm>
            <a:off x="1403350" y="6186370"/>
            <a:ext cx="7351712" cy="461665"/>
          </a:xfrm>
          <a:prstGeom prst="rect">
            <a:avLst/>
          </a:prstGeom>
          <a:noFill/>
          <a:ln w="9525">
            <a:noFill/>
            <a:miter lim="800000"/>
            <a:headEnd/>
            <a:tailEnd/>
          </a:ln>
          <a:effectLst/>
        </p:spPr>
        <p:txBody>
          <a:bodyPr>
            <a:spAutoFit/>
          </a:bodyPr>
          <a:lstStyle/>
          <a:p>
            <a:pPr>
              <a:spcBef>
                <a:spcPct val="50000"/>
              </a:spcBef>
            </a:pPr>
            <a:r>
              <a:rPr lang="en-US" dirty="0">
                <a:solidFill>
                  <a:schemeClr val="hlink"/>
                </a:solidFill>
                <a:sym typeface="Symbol" pitchFamily="18" charset="2"/>
              </a:rPr>
              <a:t>Then </a:t>
            </a:r>
            <a:r>
              <a:rPr lang="en-US" dirty="0">
                <a:solidFill>
                  <a:schemeClr val="hlink"/>
                </a:solidFill>
                <a:cs typeface="Courier New" pitchFamily="49" charset="0"/>
                <a:sym typeface="Symbol" pitchFamily="18" charset="2"/>
              </a:rPr>
              <a:t>∆</a:t>
            </a:r>
            <a:r>
              <a:rPr lang="en-US" i="1" dirty="0">
                <a:solidFill>
                  <a:schemeClr val="hlink"/>
                </a:solidFill>
                <a:cs typeface="Courier New" pitchFamily="49" charset="0"/>
                <a:sym typeface="Symbol" pitchFamily="18" charset="2"/>
              </a:rPr>
              <a:t>V</a:t>
            </a:r>
            <a:r>
              <a:rPr lang="en-US" dirty="0">
                <a:solidFill>
                  <a:schemeClr val="hlink"/>
                </a:solidFill>
                <a:cs typeface="Courier New" pitchFamily="49" charset="0"/>
                <a:sym typeface="Symbol" pitchFamily="18" charset="2"/>
              </a:rPr>
              <a:t> = </a:t>
            </a:r>
            <a:r>
              <a:rPr lang="en-US" i="1" dirty="0">
                <a:solidFill>
                  <a:schemeClr val="hlink"/>
                </a:solidFill>
                <a:sym typeface="Symbol" pitchFamily="18" charset="2"/>
              </a:rPr>
              <a:t>E</a:t>
            </a:r>
            <a:r>
              <a:rPr lang="en-US" dirty="0">
                <a:solidFill>
                  <a:schemeClr val="hlink"/>
                </a:solidFill>
                <a:sym typeface="Symbol" pitchFamily="18" charset="2"/>
              </a:rPr>
              <a:t> </a:t>
            </a:r>
            <a:r>
              <a:rPr lang="en-US" dirty="0">
                <a:solidFill>
                  <a:schemeClr val="hlink"/>
                </a:solidFill>
                <a:cs typeface="Courier New" pitchFamily="49" charset="0"/>
                <a:sym typeface="Symbol" pitchFamily="18" charset="2"/>
              </a:rPr>
              <a:t>∆</a:t>
            </a:r>
            <a:r>
              <a:rPr lang="en-US" i="1" dirty="0">
                <a:solidFill>
                  <a:schemeClr val="hlink"/>
                </a:solidFill>
                <a:cs typeface="Courier New" pitchFamily="49" charset="0"/>
                <a:sym typeface="Symbol" pitchFamily="18" charset="2"/>
              </a:rPr>
              <a:t>r</a:t>
            </a:r>
            <a:r>
              <a:rPr lang="en-US" dirty="0">
                <a:solidFill>
                  <a:schemeClr val="hlink"/>
                </a:solidFill>
                <a:cs typeface="Courier New" pitchFamily="49" charset="0"/>
                <a:sym typeface="Symbol" pitchFamily="18" charset="2"/>
              </a:rPr>
              <a:t> = (3×10</a:t>
            </a:r>
            <a:r>
              <a:rPr lang="en-US" baseline="30000" dirty="0">
                <a:solidFill>
                  <a:schemeClr val="hlink"/>
                </a:solidFill>
                <a:cs typeface="Courier New" pitchFamily="49" charset="0"/>
                <a:sym typeface="Symbol" pitchFamily="18" charset="2"/>
              </a:rPr>
              <a:t>5</a:t>
            </a:r>
            <a:r>
              <a:rPr lang="en-US" dirty="0">
                <a:solidFill>
                  <a:schemeClr val="hlink"/>
                </a:solidFill>
                <a:cs typeface="Courier New" pitchFamily="49" charset="0"/>
                <a:sym typeface="Symbol" pitchFamily="18" charset="2"/>
              </a:rPr>
              <a:t>)(500) = 1.510</a:t>
            </a:r>
            <a:r>
              <a:rPr lang="en-US" baseline="30000" dirty="0">
                <a:solidFill>
                  <a:schemeClr val="hlink"/>
                </a:solidFill>
                <a:cs typeface="Courier New" pitchFamily="49" charset="0"/>
                <a:sym typeface="Symbol" pitchFamily="18" charset="2"/>
              </a:rPr>
              <a:t>8</a:t>
            </a:r>
            <a:r>
              <a:rPr lang="en-US" dirty="0">
                <a:solidFill>
                  <a:schemeClr val="hlink"/>
                </a:solidFill>
                <a:cs typeface="Courier New" pitchFamily="49" charset="0"/>
                <a:sym typeface="Symbol" pitchFamily="18" charset="2"/>
              </a:rPr>
              <a:t> V!</a:t>
            </a:r>
          </a:p>
        </p:txBody>
      </p:sp>
      <p:sp>
        <p:nvSpPr>
          <p:cNvPr id="11" name="Rectangle 3"/>
          <p:cNvSpPr>
            <a:spLocks noChangeArrowheads="1"/>
          </p:cNvSpPr>
          <p:nvPr/>
        </p:nvSpPr>
        <p:spPr bwMode="auto">
          <a:xfrm>
            <a:off x="685800" y="1339850"/>
            <a:ext cx="7772400" cy="441325"/>
          </a:xfrm>
          <a:prstGeom prst="rect">
            <a:avLst/>
          </a:prstGeom>
          <a:solidFill>
            <a:srgbClr val="EAEAEA"/>
          </a:solidFill>
          <a:ln w="9525">
            <a:noFill/>
            <a:miter lim="800000"/>
            <a:headEnd/>
            <a:tailEnd/>
          </a:ln>
        </p:spPr>
        <p:txBody>
          <a:bodyPr/>
          <a:lstStyle/>
          <a:p>
            <a:r>
              <a:rPr lang="en-US" altLang="en-US" i="1">
                <a:solidFill>
                  <a:schemeClr val="accent2"/>
                </a:solidFill>
              </a:rPr>
              <a:t>Solving problems involving parallel-plate capacitors</a:t>
            </a:r>
          </a:p>
        </p:txBody>
      </p:sp>
      <p:sp>
        <p:nvSpPr>
          <p:cNvPr id="12" name="Rectangle 118"/>
          <p:cNvSpPr txBox="1">
            <a:spLocks noChangeArrowheads="1"/>
          </p:cNvSpPr>
          <p:nvPr/>
        </p:nvSpPr>
        <p:spPr>
          <a:xfrm>
            <a:off x="685800" y="409575"/>
            <a:ext cx="7772400" cy="896938"/>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0" cap="none" spc="0" normalizeH="0" baseline="0" noProof="0" dirty="0">
                <a:ln>
                  <a:noFill/>
                </a:ln>
                <a:solidFill>
                  <a:schemeClr val="tx2"/>
                </a:solidFill>
                <a:effectLst/>
                <a:uLnTx/>
                <a:uFillTx/>
                <a:latin typeface="+mj-lt"/>
                <a:ea typeface="+mj-ea"/>
                <a:cs typeface="+mj-cs"/>
              </a:rPr>
              <a:t>Topic 11: Electromagnetic induction - AHL</a:t>
            </a:r>
            <a:br>
              <a:rPr kumimoji="0" lang="en-US" altLang="en-US" sz="2800" b="1" i="0" u="none" strike="noStrike" kern="0" cap="none" spc="0" normalizeH="0" baseline="0" noProof="0" dirty="0">
                <a:ln>
                  <a:noFill/>
                </a:ln>
                <a:solidFill>
                  <a:schemeClr val="tx2"/>
                </a:solidFill>
                <a:effectLst/>
                <a:uLnTx/>
                <a:uFillTx/>
                <a:latin typeface="+mj-lt"/>
                <a:ea typeface="+mj-ea"/>
                <a:cs typeface="+mj-cs"/>
              </a:rPr>
            </a:br>
            <a:r>
              <a:rPr kumimoji="0" lang="en-US" altLang="en-US" sz="2800" b="0" i="0" u="none" strike="noStrike" kern="0" cap="none" spc="0" normalizeH="0" baseline="0" noProof="0" dirty="0">
                <a:ln>
                  <a:noFill/>
                </a:ln>
                <a:solidFill>
                  <a:schemeClr val="tx1"/>
                </a:solidFill>
                <a:effectLst/>
                <a:uLnTx/>
                <a:uFillTx/>
                <a:latin typeface="+mj-lt"/>
                <a:ea typeface="+mj-ea"/>
                <a:cs typeface="+mj-cs"/>
              </a:rPr>
              <a:t>11.3 – Capacitance</a:t>
            </a:r>
          </a:p>
        </p:txBody>
      </p:sp>
      <p:pic>
        <p:nvPicPr>
          <p:cNvPr id="14" name="Picture 25"/>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1828800" y="1811393"/>
            <a:ext cx="5643563" cy="1393825"/>
          </a:xfrm>
          <a:prstGeom prst="rect">
            <a:avLst/>
          </a:prstGeom>
          <a:noFill/>
        </p:spPr>
      </p:pic>
      <p:pic>
        <p:nvPicPr>
          <p:cNvPr id="15" name="Picture 2"/>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690015" y="3202665"/>
            <a:ext cx="7800009" cy="1369335"/>
          </a:xfrm>
          <a:prstGeom prst="rect">
            <a:avLst/>
          </a:prstGeom>
          <a:noFill/>
          <a:ln w="9525">
            <a:noFill/>
            <a:miter lim="800000"/>
            <a:headEnd/>
            <a:tailEnd/>
          </a:ln>
        </p:spPr>
      </p:pic>
      <p:pic>
        <p:nvPicPr>
          <p:cNvPr id="4098" name="Picture 2"/>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748572" y="4597295"/>
            <a:ext cx="7688644" cy="1039006"/>
          </a:xfrm>
          <a:prstGeom prst="rect">
            <a:avLst/>
          </a:prstGeom>
          <a:noFill/>
          <a:ln w="9525">
            <a:noFill/>
            <a:miter lim="800000"/>
            <a:headEnd/>
            <a:tailEnd/>
          </a:ln>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additive="base">
                                        <p:cTn id="7" dur="500" fill="hold"/>
                                        <p:tgtEl>
                                          <p:spTgt spid="4098"/>
                                        </p:tgtEl>
                                        <p:attrNameLst>
                                          <p:attrName>ppt_x</p:attrName>
                                        </p:attrNameLst>
                                      </p:cBhvr>
                                      <p:tavLst>
                                        <p:tav tm="0">
                                          <p:val>
                                            <p:strVal val="#ppt_x"/>
                                          </p:val>
                                        </p:tav>
                                        <p:tav tm="100000">
                                          <p:val>
                                            <p:strVal val="#ppt_x"/>
                                          </p:val>
                                        </p:tav>
                                      </p:tavLst>
                                    </p:anim>
                                    <p:anim calcmode="lin" valueType="num">
                                      <p:cBhvr additive="base">
                                        <p:cTn id="8" dur="500" fill="hold"/>
                                        <p:tgtEl>
                                          <p:spTgt spid="4098"/>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30860">
                                            <p:txEl>
                                              <p:pRg st="0" end="0"/>
                                            </p:txEl>
                                          </p:spTgt>
                                        </p:tgtEl>
                                        <p:attrNameLst>
                                          <p:attrName>style.visibility</p:attrName>
                                        </p:attrNameLst>
                                      </p:cBhvr>
                                      <p:to>
                                        <p:strVal val="visible"/>
                                      </p:to>
                                    </p:set>
                                    <p:anim calcmode="lin" valueType="num">
                                      <p:cBhvr additive="base">
                                        <p:cTn id="13" dur="500" fill="hold"/>
                                        <p:tgtEl>
                                          <p:spTgt spid="1230860">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30860">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230861">
                                            <p:txEl>
                                              <p:pRg st="0" end="0"/>
                                            </p:txEl>
                                          </p:spTgt>
                                        </p:tgtEl>
                                        <p:attrNameLst>
                                          <p:attrName>style.visibility</p:attrName>
                                        </p:attrNameLst>
                                      </p:cBhvr>
                                      <p:to>
                                        <p:strVal val="visible"/>
                                      </p:to>
                                    </p:set>
                                    <p:anim calcmode="lin" valueType="num">
                                      <p:cBhvr additive="base">
                                        <p:cTn id="19" dur="500" fill="hold"/>
                                        <p:tgtEl>
                                          <p:spTgt spid="1230861">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230861">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2900" name="Rectangle 4"/>
          <p:cNvSpPr>
            <a:spLocks noChangeArrowheads="1"/>
          </p:cNvSpPr>
          <p:nvPr/>
        </p:nvSpPr>
        <p:spPr bwMode="auto">
          <a:xfrm>
            <a:off x="685800" y="1768839"/>
            <a:ext cx="7772400" cy="5089161"/>
          </a:xfrm>
          <a:prstGeom prst="rect">
            <a:avLst/>
          </a:prstGeom>
          <a:solidFill>
            <a:srgbClr val="CCFFCC"/>
          </a:solidFill>
          <a:ln w="9525">
            <a:noFill/>
            <a:miter lim="800000"/>
            <a:headEnd/>
            <a:tailEnd/>
          </a:ln>
          <a:effectLst/>
        </p:spPr>
        <p:txBody>
          <a:bodyPr/>
          <a:lstStyle/>
          <a:p>
            <a:pPr>
              <a:spcBef>
                <a:spcPct val="20000"/>
              </a:spcBef>
            </a:pPr>
            <a:endParaRPr lang="en-US">
              <a:sym typeface="Symbol" pitchFamily="18" charset="2"/>
            </a:endParaRPr>
          </a:p>
        </p:txBody>
      </p:sp>
      <p:sp>
        <p:nvSpPr>
          <p:cNvPr id="13" name="Rectangle 3"/>
          <p:cNvSpPr>
            <a:spLocks noChangeArrowheads="1"/>
          </p:cNvSpPr>
          <p:nvPr/>
        </p:nvSpPr>
        <p:spPr bwMode="auto">
          <a:xfrm>
            <a:off x="685800" y="1339850"/>
            <a:ext cx="7772400" cy="441325"/>
          </a:xfrm>
          <a:prstGeom prst="rect">
            <a:avLst/>
          </a:prstGeom>
          <a:solidFill>
            <a:srgbClr val="EAEAEA"/>
          </a:solidFill>
          <a:ln w="9525">
            <a:noFill/>
            <a:miter lim="800000"/>
            <a:headEnd/>
            <a:tailEnd/>
          </a:ln>
        </p:spPr>
        <p:txBody>
          <a:bodyPr/>
          <a:lstStyle/>
          <a:p>
            <a:r>
              <a:rPr lang="en-US" altLang="en-US" i="1">
                <a:solidFill>
                  <a:schemeClr val="accent2"/>
                </a:solidFill>
              </a:rPr>
              <a:t>Solving problems involving parallel-plate capacitors</a:t>
            </a:r>
          </a:p>
        </p:txBody>
      </p:sp>
      <p:sp>
        <p:nvSpPr>
          <p:cNvPr id="14" name="Rectangle 118"/>
          <p:cNvSpPr txBox="1">
            <a:spLocks noChangeArrowheads="1"/>
          </p:cNvSpPr>
          <p:nvPr/>
        </p:nvSpPr>
        <p:spPr>
          <a:xfrm>
            <a:off x="685800" y="409575"/>
            <a:ext cx="7772400" cy="896938"/>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0" cap="none" spc="0" normalizeH="0" baseline="0" noProof="0" dirty="0">
                <a:ln>
                  <a:noFill/>
                </a:ln>
                <a:solidFill>
                  <a:schemeClr val="tx2"/>
                </a:solidFill>
                <a:effectLst/>
                <a:uLnTx/>
                <a:uFillTx/>
                <a:latin typeface="+mj-lt"/>
                <a:ea typeface="+mj-ea"/>
                <a:cs typeface="+mj-cs"/>
              </a:rPr>
              <a:t>Topic 11: Electromagnetic induction - AHL</a:t>
            </a:r>
            <a:br>
              <a:rPr kumimoji="0" lang="en-US" altLang="en-US" sz="2800" b="1" i="0" u="none" strike="noStrike" kern="0" cap="none" spc="0" normalizeH="0" baseline="0" noProof="0" dirty="0">
                <a:ln>
                  <a:noFill/>
                </a:ln>
                <a:solidFill>
                  <a:schemeClr val="tx2"/>
                </a:solidFill>
                <a:effectLst/>
                <a:uLnTx/>
                <a:uFillTx/>
                <a:latin typeface="+mj-lt"/>
                <a:ea typeface="+mj-ea"/>
                <a:cs typeface="+mj-cs"/>
              </a:rPr>
            </a:br>
            <a:r>
              <a:rPr kumimoji="0" lang="en-US" altLang="en-US" sz="2800" b="0" i="0" u="none" strike="noStrike" kern="0" cap="none" spc="0" normalizeH="0" baseline="0" noProof="0" dirty="0">
                <a:ln>
                  <a:noFill/>
                </a:ln>
                <a:solidFill>
                  <a:schemeClr val="tx1"/>
                </a:solidFill>
                <a:effectLst/>
                <a:uLnTx/>
                <a:uFillTx/>
                <a:latin typeface="+mj-lt"/>
                <a:ea typeface="+mj-ea"/>
                <a:cs typeface="+mj-cs"/>
              </a:rPr>
              <a:t>11.3 – Capacitance</a:t>
            </a:r>
          </a:p>
        </p:txBody>
      </p:sp>
      <p:pic>
        <p:nvPicPr>
          <p:cNvPr id="16" name="Picture 25"/>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1828800" y="1811393"/>
            <a:ext cx="5643563" cy="1393825"/>
          </a:xfrm>
          <a:prstGeom prst="rect">
            <a:avLst/>
          </a:prstGeom>
          <a:noFill/>
        </p:spPr>
      </p:pic>
      <p:pic>
        <p:nvPicPr>
          <p:cNvPr id="5122" name="Picture 2"/>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693919" y="3248025"/>
            <a:ext cx="7747908" cy="694388"/>
          </a:xfrm>
          <a:prstGeom prst="rect">
            <a:avLst/>
          </a:prstGeom>
          <a:noFill/>
          <a:ln w="9525">
            <a:noFill/>
            <a:miter lim="800000"/>
            <a:headEnd/>
            <a:tailEnd/>
          </a:ln>
        </p:spPr>
      </p:pic>
      <p:pic>
        <p:nvPicPr>
          <p:cNvPr id="5123" name="Picture 3"/>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712424" y="3946707"/>
            <a:ext cx="7838151" cy="1374801"/>
          </a:xfrm>
          <a:prstGeom prst="rect">
            <a:avLst/>
          </a:prstGeom>
          <a:noFill/>
          <a:ln w="9525">
            <a:noFill/>
            <a:miter lim="800000"/>
            <a:headEnd/>
            <a:tailEnd/>
          </a:ln>
        </p:spPr>
      </p:pic>
      <mc:AlternateContent xmlns:mc="http://schemas.openxmlformats.org/markup-compatibility/2006" xmlns:a14="http://schemas.microsoft.com/office/drawing/2010/main">
        <mc:Choice Requires="a14">
          <p:sp>
            <p:nvSpPr>
              <p:cNvPr id="1232908" name="Text Box 12"/>
              <p:cNvSpPr txBox="1">
                <a:spLocks noChangeArrowheads="1"/>
              </p:cNvSpPr>
              <p:nvPr/>
            </p:nvSpPr>
            <p:spPr bwMode="auto">
              <a:xfrm>
                <a:off x="2017141" y="4344832"/>
                <a:ext cx="5992812" cy="619272"/>
              </a:xfrm>
              <a:prstGeom prst="rect">
                <a:avLst/>
              </a:prstGeom>
              <a:noFill/>
              <a:ln w="9525">
                <a:noFill/>
                <a:miter lim="800000"/>
                <a:headEnd/>
                <a:tailEnd/>
              </a:ln>
              <a:effectLst/>
            </p:spPr>
            <p:txBody>
              <a:bodyPr>
                <a:spAutoFit/>
              </a:bodyPr>
              <a:lstStyle/>
              <a:p>
                <a:pPr>
                  <a:spcBef>
                    <a:spcPct val="50000"/>
                  </a:spcBef>
                </a:pPr>
                <a14:m>
                  <m:oMath xmlns:m="http://schemas.openxmlformats.org/officeDocument/2006/math">
                    <m:r>
                      <a:rPr lang="en-US" i="1" dirty="0" smtClean="0">
                        <a:solidFill>
                          <a:schemeClr val="hlink"/>
                        </a:solidFill>
                        <a:latin typeface="Cambria Math" panose="02040503050406030204" pitchFamily="18" charset="0"/>
                        <a:sym typeface="Symbol" pitchFamily="18" charset="2"/>
                      </a:rPr>
                      <m:t>𝐼</m:t>
                    </m:r>
                    <m:r>
                      <a:rPr lang="en-US" i="1" dirty="0">
                        <a:solidFill>
                          <a:schemeClr val="hlink"/>
                        </a:solidFill>
                        <a:latin typeface="Cambria Math" panose="02040503050406030204" pitchFamily="18" charset="0"/>
                        <a:sym typeface="Symbol" pitchFamily="18" charset="2"/>
                      </a:rPr>
                      <m:t>=</m:t>
                    </m:r>
                    <m:f>
                      <m:fPr>
                        <m:ctrlPr>
                          <a:rPr lang="en-US" i="1" dirty="0">
                            <a:solidFill>
                              <a:schemeClr val="hlink"/>
                            </a:solidFill>
                            <a:latin typeface="Cambria Math" panose="02040503050406030204" pitchFamily="18" charset="0"/>
                            <a:sym typeface="Symbol" pitchFamily="18" charset="2"/>
                          </a:rPr>
                        </m:ctrlPr>
                      </m:fPr>
                      <m:num>
                        <m:r>
                          <a:rPr lang="en-US" i="1" dirty="0">
                            <a:solidFill>
                              <a:schemeClr val="hlink"/>
                            </a:solidFill>
                            <a:latin typeface="Cambria Math" panose="02040503050406030204" pitchFamily="18" charset="0"/>
                            <a:sym typeface="Symbol" pitchFamily="18" charset="2"/>
                          </a:rPr>
                          <m:t>𝑞</m:t>
                        </m:r>
                      </m:num>
                      <m:den>
                        <m:r>
                          <a:rPr lang="en-US" i="1" dirty="0">
                            <a:solidFill>
                              <a:schemeClr val="hlink"/>
                            </a:solidFill>
                            <a:latin typeface="Cambria Math" panose="02040503050406030204" pitchFamily="18" charset="0"/>
                            <a:sym typeface="Symbol" pitchFamily="18" charset="2"/>
                          </a:rPr>
                          <m:t>𝑡</m:t>
                        </m:r>
                      </m:den>
                    </m:f>
                    <m:r>
                      <a:rPr lang="en-US" i="1" dirty="0">
                        <a:solidFill>
                          <a:schemeClr val="hlink"/>
                        </a:solidFill>
                        <a:latin typeface="Cambria Math" panose="02040503050406030204" pitchFamily="18" charset="0"/>
                        <a:cs typeface="Courier New" pitchFamily="49" charset="0"/>
                        <a:sym typeface="Symbol" pitchFamily="18" charset="2"/>
                      </a:rPr>
                      <m:t> =</m:t>
                    </m:r>
                    <m:f>
                      <m:fPr>
                        <m:ctrlPr>
                          <a:rPr lang="en-US" i="1" dirty="0">
                            <a:solidFill>
                              <a:schemeClr val="hlink"/>
                            </a:solidFill>
                            <a:latin typeface="Cambria Math" panose="02040503050406030204" pitchFamily="18" charset="0"/>
                            <a:cs typeface="Courier New" pitchFamily="49" charset="0"/>
                            <a:sym typeface="Symbol" pitchFamily="18" charset="2"/>
                          </a:rPr>
                        </m:ctrlPr>
                      </m:fPr>
                      <m:num>
                        <m:r>
                          <a:rPr lang="en-US" i="1" dirty="0">
                            <a:solidFill>
                              <a:schemeClr val="hlink"/>
                            </a:solidFill>
                            <a:latin typeface="Cambria Math" panose="02040503050406030204" pitchFamily="18" charset="0"/>
                            <a:cs typeface="Courier New" pitchFamily="49" charset="0"/>
                            <a:sym typeface="Symbol" pitchFamily="18" charset="2"/>
                          </a:rPr>
                          <m:t>20</m:t>
                        </m:r>
                        <m:r>
                          <a:rPr lang="en-US" i="1" dirty="0">
                            <a:solidFill>
                              <a:schemeClr val="hlink"/>
                            </a:solidFill>
                            <a:latin typeface="Cambria Math" panose="02040503050406030204" pitchFamily="18" charset="0"/>
                            <a:cs typeface="Courier New" pitchFamily="49" charset="0"/>
                            <a:sym typeface="Symbol" pitchFamily="18" charset="2"/>
                          </a:rPr>
                          <m:t>𝐶</m:t>
                        </m:r>
                      </m:num>
                      <m:den>
                        <m:r>
                          <a:rPr lang="en-US" i="1" dirty="0">
                            <a:solidFill>
                              <a:schemeClr val="hlink"/>
                            </a:solidFill>
                            <a:latin typeface="Cambria Math" panose="02040503050406030204" pitchFamily="18" charset="0"/>
                            <a:cs typeface="Courier New" pitchFamily="49" charset="0"/>
                            <a:sym typeface="Symbol" pitchFamily="18" charset="2"/>
                          </a:rPr>
                          <m:t>20</m:t>
                        </m:r>
                        <m:sSup>
                          <m:sSupPr>
                            <m:ctrlPr>
                              <a:rPr lang="en-US" i="1" dirty="0" smtClean="0">
                                <a:solidFill>
                                  <a:schemeClr val="hlink"/>
                                </a:solidFill>
                                <a:latin typeface="Cambria Math" panose="02040503050406030204" pitchFamily="18" charset="0"/>
                                <a:cs typeface="Courier New" pitchFamily="49" charset="0"/>
                                <a:sym typeface="Symbol" pitchFamily="18" charset="2"/>
                              </a:rPr>
                            </m:ctrlPr>
                          </m:sSupPr>
                          <m:e>
                            <m:r>
                              <a:rPr lang="en-US" b="0" i="1" dirty="0" smtClean="0">
                                <a:solidFill>
                                  <a:schemeClr val="hlink"/>
                                </a:solidFill>
                                <a:latin typeface="Cambria Math" panose="02040503050406030204" pitchFamily="18" charset="0"/>
                                <a:cs typeface="Courier New" pitchFamily="49" charset="0"/>
                                <a:sym typeface="Symbol" pitchFamily="18" charset="2"/>
                              </a:rPr>
                              <m:t>10</m:t>
                            </m:r>
                          </m:e>
                          <m:sup>
                            <m:r>
                              <a:rPr lang="en-US" b="0" i="1" dirty="0" smtClean="0">
                                <a:solidFill>
                                  <a:schemeClr val="hlink"/>
                                </a:solidFill>
                                <a:latin typeface="Cambria Math" panose="02040503050406030204" pitchFamily="18" charset="0"/>
                                <a:cs typeface="Courier New" pitchFamily="49" charset="0"/>
                                <a:sym typeface="Symbol" pitchFamily="18" charset="2"/>
                              </a:rPr>
                              <m:t>−3</m:t>
                            </m:r>
                          </m:sup>
                        </m:sSup>
                        <m:r>
                          <a:rPr lang="en-US" i="1" dirty="0">
                            <a:solidFill>
                              <a:schemeClr val="hlink"/>
                            </a:solidFill>
                            <a:latin typeface="Cambria Math" panose="02040503050406030204" pitchFamily="18" charset="0"/>
                            <a:cs typeface="Courier New" pitchFamily="49" charset="0"/>
                            <a:sym typeface="Symbol" pitchFamily="18" charset="2"/>
                          </a:rPr>
                          <m:t>𝑠</m:t>
                        </m:r>
                      </m:den>
                    </m:f>
                    <m:r>
                      <a:rPr lang="en-US" i="1" dirty="0">
                        <a:solidFill>
                          <a:schemeClr val="hlink"/>
                        </a:solidFill>
                        <a:latin typeface="Cambria Math" panose="02040503050406030204" pitchFamily="18" charset="0"/>
                        <a:cs typeface="Courier New" pitchFamily="49" charset="0"/>
                        <a:sym typeface="Symbol" pitchFamily="18" charset="2"/>
                      </a:rPr>
                      <m:t> = 1000 </m:t>
                    </m:r>
                  </m:oMath>
                </a14:m>
                <a:r>
                  <a:rPr lang="en-US" dirty="0">
                    <a:solidFill>
                      <a:schemeClr val="hlink"/>
                    </a:solidFill>
                    <a:cs typeface="Courier New" pitchFamily="49" charset="0"/>
                    <a:sym typeface="Symbol" pitchFamily="18" charset="2"/>
                  </a:rPr>
                  <a:t>A.</a:t>
                </a:r>
              </a:p>
            </p:txBody>
          </p:sp>
        </mc:Choice>
        <mc:Fallback xmlns="">
          <p:sp>
            <p:nvSpPr>
              <p:cNvPr id="1232908" name="Text Box 12"/>
              <p:cNvSpPr txBox="1">
                <a:spLocks noRot="1" noChangeAspect="1" noMove="1" noResize="1" noEditPoints="1" noAdjustHandles="1" noChangeArrowheads="1" noChangeShapeType="1" noTextEdit="1"/>
              </p:cNvSpPr>
              <p:nvPr/>
            </p:nvSpPr>
            <p:spPr bwMode="auto">
              <a:xfrm>
                <a:off x="2017141" y="4344832"/>
                <a:ext cx="5992812" cy="619272"/>
              </a:xfrm>
              <a:prstGeom prst="rect">
                <a:avLst/>
              </a:prstGeom>
              <a:blipFill>
                <a:blip r:embed="rId8"/>
                <a:stretch>
                  <a:fillRect b="-8911"/>
                </a:stretch>
              </a:blipFill>
              <a:ln w="9525">
                <a:noFill/>
                <a:miter lim="800000"/>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32909" name="Text Box 13"/>
              <p:cNvSpPr txBox="1">
                <a:spLocks noChangeArrowheads="1"/>
              </p:cNvSpPr>
              <p:nvPr/>
            </p:nvSpPr>
            <p:spPr bwMode="auto">
              <a:xfrm>
                <a:off x="2057895" y="5181652"/>
                <a:ext cx="6523037" cy="461665"/>
              </a:xfrm>
              <a:prstGeom prst="rect">
                <a:avLst/>
              </a:prstGeom>
              <a:noFill/>
              <a:ln w="9525">
                <a:noFill/>
                <a:miter lim="800000"/>
                <a:headEnd/>
                <a:tailEnd/>
              </a:ln>
              <a:effectLst/>
            </p:spPr>
            <p:txBody>
              <a:bodyPr>
                <a:spAutoFit/>
              </a:bodyPr>
              <a:lstStyle/>
              <a:p>
                <a:pPr>
                  <a:spcBef>
                    <a:spcPct val="50000"/>
                  </a:spcBef>
                </a:pPr>
                <a14:m>
                  <m:oMath xmlns:m="http://schemas.openxmlformats.org/officeDocument/2006/math">
                    <m:r>
                      <a:rPr lang="en-US" i="1" dirty="0" smtClean="0">
                        <a:solidFill>
                          <a:schemeClr val="hlink"/>
                        </a:solidFill>
                        <a:latin typeface="Cambria Math" panose="02040503050406030204" pitchFamily="18" charset="0"/>
                        <a:cs typeface="Courier New" pitchFamily="49" charset="0"/>
                        <a:sym typeface="Symbol" pitchFamily="18" charset="2"/>
                      </a:rPr>
                      <m:t>∆</m:t>
                    </m:r>
                    <m:r>
                      <a:rPr lang="en-US" i="1" dirty="0">
                        <a:solidFill>
                          <a:schemeClr val="hlink"/>
                        </a:solidFill>
                        <a:latin typeface="Cambria Math" panose="02040503050406030204" pitchFamily="18" charset="0"/>
                        <a:cs typeface="Courier New" pitchFamily="49" charset="0"/>
                        <a:sym typeface="Symbol" pitchFamily="18" charset="2"/>
                      </a:rPr>
                      <m:t>𝐸</m:t>
                    </m:r>
                    <m:r>
                      <a:rPr lang="en-US" i="1" baseline="-25000" dirty="0">
                        <a:solidFill>
                          <a:schemeClr val="hlink"/>
                        </a:solidFill>
                        <a:latin typeface="Cambria Math" panose="02040503050406030204" pitchFamily="18" charset="0"/>
                        <a:cs typeface="Courier New" pitchFamily="49" charset="0"/>
                        <a:sym typeface="Symbol" pitchFamily="18" charset="2"/>
                      </a:rPr>
                      <m:t>𝑃</m:t>
                    </m:r>
                    <m:r>
                      <a:rPr lang="en-US" i="1" dirty="0">
                        <a:solidFill>
                          <a:schemeClr val="hlink"/>
                        </a:solidFill>
                        <a:latin typeface="Cambria Math" panose="02040503050406030204" pitchFamily="18" charset="0"/>
                        <a:sym typeface="Symbol" pitchFamily="18" charset="2"/>
                      </a:rPr>
                      <m:t>=</m:t>
                    </m:r>
                    <m:r>
                      <a:rPr lang="en-US" i="1" dirty="0" err="1">
                        <a:solidFill>
                          <a:schemeClr val="hlink"/>
                        </a:solidFill>
                        <a:latin typeface="Cambria Math" panose="02040503050406030204" pitchFamily="18" charset="0"/>
                        <a:sym typeface="Symbol" pitchFamily="18" charset="2"/>
                      </a:rPr>
                      <m:t>𝑞</m:t>
                    </m:r>
                    <m:r>
                      <a:rPr lang="en-US" i="1" dirty="0" err="1">
                        <a:solidFill>
                          <a:schemeClr val="hlink"/>
                        </a:solidFill>
                        <a:latin typeface="Cambria Math" panose="02040503050406030204" pitchFamily="18" charset="0"/>
                        <a:sym typeface="Symbol" pitchFamily="18" charset="2"/>
                      </a:rPr>
                      <m:t>∆</m:t>
                    </m:r>
                    <m:r>
                      <a:rPr lang="en-US" i="1" dirty="0" err="1">
                        <a:solidFill>
                          <a:schemeClr val="hlink"/>
                        </a:solidFill>
                        <a:latin typeface="Cambria Math" panose="02040503050406030204" pitchFamily="18" charset="0"/>
                        <a:sym typeface="Symbol" pitchFamily="18" charset="2"/>
                      </a:rPr>
                      <m:t>𝑉</m:t>
                    </m:r>
                    <m:r>
                      <a:rPr lang="en-US" i="1" dirty="0">
                        <a:solidFill>
                          <a:schemeClr val="hlink"/>
                        </a:solidFill>
                        <a:latin typeface="Cambria Math" panose="02040503050406030204" pitchFamily="18" charset="0"/>
                        <a:cs typeface="Courier New" pitchFamily="49" charset="0"/>
                        <a:sym typeface="Symbol" pitchFamily="18" charset="2"/>
                      </a:rPr>
                      <m:t>=(20)(1.510</m:t>
                    </m:r>
                    <m:r>
                      <a:rPr lang="en-US" i="1" baseline="30000" dirty="0">
                        <a:solidFill>
                          <a:schemeClr val="hlink"/>
                        </a:solidFill>
                        <a:latin typeface="Cambria Math" panose="02040503050406030204" pitchFamily="18" charset="0"/>
                        <a:cs typeface="Courier New" pitchFamily="49" charset="0"/>
                        <a:sym typeface="Symbol" pitchFamily="18" charset="2"/>
                      </a:rPr>
                      <m:t>8</m:t>
                    </m:r>
                    <m:r>
                      <a:rPr lang="en-US" i="1" dirty="0">
                        <a:solidFill>
                          <a:schemeClr val="hlink"/>
                        </a:solidFill>
                        <a:latin typeface="Cambria Math" panose="02040503050406030204" pitchFamily="18" charset="0"/>
                        <a:cs typeface="Courier New" pitchFamily="49" charset="0"/>
                        <a:sym typeface="Symbol" pitchFamily="18" charset="2"/>
                      </a:rPr>
                      <m:t>)=310</m:t>
                    </m:r>
                    <m:r>
                      <a:rPr lang="en-US" i="1" baseline="30000" dirty="0">
                        <a:solidFill>
                          <a:schemeClr val="hlink"/>
                        </a:solidFill>
                        <a:latin typeface="Cambria Math" panose="02040503050406030204" pitchFamily="18" charset="0"/>
                        <a:cs typeface="Courier New" pitchFamily="49" charset="0"/>
                        <a:sym typeface="Symbol" pitchFamily="18" charset="2"/>
                      </a:rPr>
                      <m:t>9</m:t>
                    </m:r>
                    <m:r>
                      <a:rPr lang="en-US" i="1" dirty="0">
                        <a:solidFill>
                          <a:schemeClr val="hlink"/>
                        </a:solidFill>
                        <a:latin typeface="Cambria Math" panose="02040503050406030204" pitchFamily="18" charset="0"/>
                        <a:cs typeface="Courier New" pitchFamily="49" charset="0"/>
                        <a:sym typeface="Symbol" pitchFamily="18" charset="2"/>
                      </a:rPr>
                      <m:t> </m:t>
                    </m:r>
                  </m:oMath>
                </a14:m>
                <a:r>
                  <a:rPr lang="en-US" dirty="0">
                    <a:solidFill>
                      <a:schemeClr val="hlink"/>
                    </a:solidFill>
                    <a:cs typeface="Courier New" pitchFamily="49" charset="0"/>
                    <a:sym typeface="Symbol" pitchFamily="18" charset="2"/>
                  </a:rPr>
                  <a:t>J. </a:t>
                </a:r>
              </a:p>
            </p:txBody>
          </p:sp>
        </mc:Choice>
        <mc:Fallback xmlns="">
          <p:sp>
            <p:nvSpPr>
              <p:cNvPr id="1232909" name="Text Box 13"/>
              <p:cNvSpPr txBox="1">
                <a:spLocks noRot="1" noChangeAspect="1" noMove="1" noResize="1" noEditPoints="1" noAdjustHandles="1" noChangeArrowheads="1" noChangeShapeType="1" noTextEdit="1"/>
              </p:cNvSpPr>
              <p:nvPr/>
            </p:nvSpPr>
            <p:spPr bwMode="auto">
              <a:xfrm>
                <a:off x="2057895" y="5181652"/>
                <a:ext cx="6523037" cy="461665"/>
              </a:xfrm>
              <a:prstGeom prst="rect">
                <a:avLst/>
              </a:prstGeom>
              <a:blipFill>
                <a:blip r:embed="rId9"/>
                <a:stretch>
                  <a:fillRect l="-280" t="-9211" b="-30263"/>
                </a:stretch>
              </a:blipFill>
              <a:ln w="9525">
                <a:noFill/>
                <a:miter lim="800000"/>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32910" name="Text Box 14"/>
              <p:cNvSpPr txBox="1">
                <a:spLocks noChangeArrowheads="1"/>
              </p:cNvSpPr>
              <p:nvPr/>
            </p:nvSpPr>
            <p:spPr bwMode="auto">
              <a:xfrm>
                <a:off x="2052950" y="5712242"/>
                <a:ext cx="6523037" cy="461665"/>
              </a:xfrm>
              <a:prstGeom prst="rect">
                <a:avLst/>
              </a:prstGeom>
              <a:noFill/>
              <a:ln w="9525">
                <a:noFill/>
                <a:miter lim="800000"/>
                <a:headEnd/>
                <a:tailEnd/>
              </a:ln>
              <a:effectLst/>
            </p:spPr>
            <p:txBody>
              <a:bodyPr>
                <a:spAutoFit/>
              </a:bodyPr>
              <a:lstStyle/>
              <a:p>
                <a:pPr>
                  <a:spcBef>
                    <a:spcPct val="50000"/>
                  </a:spcBef>
                </a:pPr>
                <a:r>
                  <a:rPr lang="en-US" dirty="0" smtClean="0">
                    <a:solidFill>
                      <a:srgbClr val="FF6600"/>
                    </a:solidFill>
                    <a:sym typeface="Symbol" pitchFamily="18" charset="2"/>
                  </a:rPr>
                  <a:t>Or…</a:t>
                </a:r>
                <a14:m>
                  <m:oMath xmlns:m="http://schemas.openxmlformats.org/officeDocument/2006/math">
                    <m:r>
                      <a:rPr lang="en-US" i="1" dirty="0" smtClean="0">
                        <a:solidFill>
                          <a:srgbClr val="FF6600"/>
                        </a:solidFill>
                        <a:latin typeface="Cambria Math" panose="02040503050406030204" pitchFamily="18" charset="0"/>
                        <a:cs typeface="Courier New" pitchFamily="49" charset="0"/>
                        <a:sym typeface="Symbol" pitchFamily="18" charset="2"/>
                      </a:rPr>
                      <m:t>𝑃</m:t>
                    </m:r>
                    <m:r>
                      <a:rPr lang="en-US" i="1" dirty="0">
                        <a:solidFill>
                          <a:srgbClr val="FF6600"/>
                        </a:solidFill>
                        <a:latin typeface="Cambria Math" panose="02040503050406030204" pitchFamily="18" charset="0"/>
                        <a:sym typeface="Symbol" pitchFamily="18" charset="2"/>
                      </a:rPr>
                      <m:t>=</m:t>
                    </m:r>
                    <m:r>
                      <a:rPr lang="en-US" i="1" dirty="0">
                        <a:solidFill>
                          <a:srgbClr val="FF6600"/>
                        </a:solidFill>
                        <a:latin typeface="Cambria Math" panose="02040503050406030204" pitchFamily="18" charset="0"/>
                        <a:sym typeface="Symbol" pitchFamily="18" charset="2"/>
                      </a:rPr>
                      <m:t>𝐼𝑉</m:t>
                    </m:r>
                    <m:r>
                      <a:rPr lang="en-US" i="1" dirty="0">
                        <a:solidFill>
                          <a:srgbClr val="FF6600"/>
                        </a:solidFill>
                        <a:latin typeface="Cambria Math" panose="02040503050406030204" pitchFamily="18" charset="0"/>
                        <a:cs typeface="Courier New" pitchFamily="49" charset="0"/>
                        <a:sym typeface="Symbol" pitchFamily="18" charset="2"/>
                      </a:rPr>
                      <m:t>=(1000)(1.510</m:t>
                    </m:r>
                    <m:r>
                      <a:rPr lang="en-US" i="1" baseline="30000" dirty="0">
                        <a:solidFill>
                          <a:srgbClr val="FF6600"/>
                        </a:solidFill>
                        <a:latin typeface="Cambria Math" panose="02040503050406030204" pitchFamily="18" charset="0"/>
                        <a:cs typeface="Courier New" pitchFamily="49" charset="0"/>
                        <a:sym typeface="Symbol" pitchFamily="18" charset="2"/>
                      </a:rPr>
                      <m:t>8</m:t>
                    </m:r>
                    <m:r>
                      <a:rPr lang="en-US" i="1" dirty="0">
                        <a:solidFill>
                          <a:srgbClr val="FF6600"/>
                        </a:solidFill>
                        <a:latin typeface="Cambria Math" panose="02040503050406030204" pitchFamily="18" charset="0"/>
                        <a:cs typeface="Courier New" pitchFamily="49" charset="0"/>
                        <a:sym typeface="Symbol" pitchFamily="18" charset="2"/>
                      </a:rPr>
                      <m:t>)=1.510</m:t>
                    </m:r>
                    <m:r>
                      <a:rPr lang="en-US" i="1" baseline="30000" dirty="0">
                        <a:solidFill>
                          <a:srgbClr val="FF6600"/>
                        </a:solidFill>
                        <a:latin typeface="Cambria Math" panose="02040503050406030204" pitchFamily="18" charset="0"/>
                        <a:cs typeface="Courier New" pitchFamily="49" charset="0"/>
                        <a:sym typeface="Symbol" pitchFamily="18" charset="2"/>
                      </a:rPr>
                      <m:t>11</m:t>
                    </m:r>
                  </m:oMath>
                </a14:m>
                <a:r>
                  <a:rPr lang="en-US" dirty="0">
                    <a:solidFill>
                      <a:srgbClr val="FF6600"/>
                    </a:solidFill>
                    <a:cs typeface="Courier New" pitchFamily="49" charset="0"/>
                    <a:sym typeface="Symbol" pitchFamily="18" charset="2"/>
                  </a:rPr>
                  <a:t> W.</a:t>
                </a:r>
                <a:r>
                  <a:rPr lang="en-US" dirty="0">
                    <a:solidFill>
                      <a:schemeClr val="hlink"/>
                    </a:solidFill>
                    <a:cs typeface="Courier New" pitchFamily="49" charset="0"/>
                    <a:sym typeface="Symbol" pitchFamily="18" charset="2"/>
                  </a:rPr>
                  <a:t> </a:t>
                </a:r>
              </a:p>
            </p:txBody>
          </p:sp>
        </mc:Choice>
        <mc:Fallback xmlns="">
          <p:sp>
            <p:nvSpPr>
              <p:cNvPr id="1232910" name="Text Box 14"/>
              <p:cNvSpPr txBox="1">
                <a:spLocks noRot="1" noChangeAspect="1" noMove="1" noResize="1" noEditPoints="1" noAdjustHandles="1" noChangeArrowheads="1" noChangeShapeType="1" noTextEdit="1"/>
              </p:cNvSpPr>
              <p:nvPr/>
            </p:nvSpPr>
            <p:spPr bwMode="auto">
              <a:xfrm>
                <a:off x="2052950" y="5712242"/>
                <a:ext cx="6523037" cy="461665"/>
              </a:xfrm>
              <a:prstGeom prst="rect">
                <a:avLst/>
              </a:prstGeom>
              <a:blipFill>
                <a:blip r:embed="rId10"/>
                <a:stretch>
                  <a:fillRect l="-1495" t="-9211" b="-30263"/>
                </a:stretch>
              </a:blipFill>
              <a:ln w="9525">
                <a:noFill/>
                <a:miter lim="800000"/>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32911" name="Text Box 15"/>
              <p:cNvSpPr txBox="1">
                <a:spLocks noChangeArrowheads="1"/>
              </p:cNvSpPr>
              <p:nvPr/>
            </p:nvSpPr>
            <p:spPr bwMode="auto">
              <a:xfrm>
                <a:off x="2029320" y="6130092"/>
                <a:ext cx="6523037" cy="461665"/>
              </a:xfrm>
              <a:prstGeom prst="rect">
                <a:avLst/>
              </a:prstGeom>
              <a:noFill/>
              <a:ln w="9525">
                <a:noFill/>
                <a:miter lim="800000"/>
                <a:headEnd/>
                <a:tailEnd/>
              </a:ln>
              <a:effectLst/>
            </p:spPr>
            <p:txBody>
              <a:bodyPr>
                <a:spAutoFit/>
              </a:bodyPr>
              <a:lstStyle/>
              <a:p>
                <a:pPr>
                  <a:spcBef>
                    <a:spcPct val="50000"/>
                  </a:spcBef>
                </a:pPr>
                <a14:m>
                  <m:oMath xmlns:m="http://schemas.openxmlformats.org/officeDocument/2006/math">
                    <m:r>
                      <a:rPr lang="en-US" i="1" dirty="0" smtClean="0">
                        <a:solidFill>
                          <a:srgbClr val="FF6600"/>
                        </a:solidFill>
                        <a:latin typeface="Cambria Math" panose="02040503050406030204" pitchFamily="18" charset="0"/>
                        <a:sym typeface="Symbol" pitchFamily="18" charset="2"/>
                      </a:rPr>
                      <m:t>𝐸</m:t>
                    </m:r>
                    <m:r>
                      <a:rPr lang="en-US" i="1" dirty="0">
                        <a:solidFill>
                          <a:srgbClr val="FF6600"/>
                        </a:solidFill>
                        <a:latin typeface="Cambria Math" panose="02040503050406030204" pitchFamily="18" charset="0"/>
                        <a:sym typeface="Symbol" pitchFamily="18" charset="2"/>
                      </a:rPr>
                      <m:t>=</m:t>
                    </m:r>
                    <m:r>
                      <a:rPr lang="en-US" i="1" dirty="0">
                        <a:solidFill>
                          <a:srgbClr val="FF6600"/>
                        </a:solidFill>
                        <a:latin typeface="Cambria Math" panose="02040503050406030204" pitchFamily="18" charset="0"/>
                        <a:sym typeface="Symbol" pitchFamily="18" charset="2"/>
                      </a:rPr>
                      <m:t>𝑃𝑡</m:t>
                    </m:r>
                    <m:r>
                      <a:rPr lang="en-US" i="1" dirty="0">
                        <a:solidFill>
                          <a:srgbClr val="FF6600"/>
                        </a:solidFill>
                        <a:latin typeface="Cambria Math" panose="02040503050406030204" pitchFamily="18" charset="0"/>
                        <a:cs typeface="Courier New" pitchFamily="49" charset="0"/>
                        <a:sym typeface="Symbol" pitchFamily="18" charset="2"/>
                      </a:rPr>
                      <m:t>=(1.510</m:t>
                    </m:r>
                    <m:r>
                      <a:rPr lang="en-US" i="1" baseline="30000" dirty="0">
                        <a:solidFill>
                          <a:srgbClr val="FF6600"/>
                        </a:solidFill>
                        <a:latin typeface="Cambria Math" panose="02040503050406030204" pitchFamily="18" charset="0"/>
                        <a:cs typeface="Courier New" pitchFamily="49" charset="0"/>
                        <a:sym typeface="Symbol" pitchFamily="18" charset="2"/>
                      </a:rPr>
                      <m:t>11</m:t>
                    </m:r>
                    <m:r>
                      <a:rPr lang="en-US" i="1" dirty="0">
                        <a:solidFill>
                          <a:srgbClr val="FF6600"/>
                        </a:solidFill>
                        <a:latin typeface="Cambria Math" panose="02040503050406030204" pitchFamily="18" charset="0"/>
                        <a:cs typeface="Courier New" pitchFamily="49" charset="0"/>
                        <a:sym typeface="Symbol" pitchFamily="18" charset="2"/>
                      </a:rPr>
                      <m:t>)(20</m:t>
                    </m:r>
                    <m:sSup>
                      <m:sSupPr>
                        <m:ctrlPr>
                          <a:rPr lang="en-US" i="1" dirty="0" smtClean="0">
                            <a:solidFill>
                              <a:srgbClr val="FF6600"/>
                            </a:solidFill>
                            <a:latin typeface="Cambria Math" panose="02040503050406030204" pitchFamily="18" charset="0"/>
                            <a:cs typeface="Courier New" pitchFamily="49" charset="0"/>
                            <a:sym typeface="Symbol" pitchFamily="18" charset="2"/>
                          </a:rPr>
                        </m:ctrlPr>
                      </m:sSupPr>
                      <m:e>
                        <m:r>
                          <a:rPr lang="en-US" b="0" i="1" dirty="0" smtClean="0">
                            <a:solidFill>
                              <a:srgbClr val="FF6600"/>
                            </a:solidFill>
                            <a:latin typeface="Cambria Math" panose="02040503050406030204" pitchFamily="18" charset="0"/>
                            <a:cs typeface="Courier New" pitchFamily="49" charset="0"/>
                            <a:sym typeface="Symbol" pitchFamily="18" charset="2"/>
                          </a:rPr>
                          <m:t>10</m:t>
                        </m:r>
                      </m:e>
                      <m:sup>
                        <m:r>
                          <a:rPr lang="en-US" b="0" i="1" dirty="0" smtClean="0">
                            <a:solidFill>
                              <a:srgbClr val="FF6600"/>
                            </a:solidFill>
                            <a:latin typeface="Cambria Math" panose="02040503050406030204" pitchFamily="18" charset="0"/>
                            <a:cs typeface="Courier New" pitchFamily="49" charset="0"/>
                            <a:sym typeface="Symbol" pitchFamily="18" charset="2"/>
                          </a:rPr>
                          <m:t>−3</m:t>
                        </m:r>
                      </m:sup>
                    </m:sSup>
                    <m:r>
                      <a:rPr lang="en-US" i="1" dirty="0">
                        <a:solidFill>
                          <a:srgbClr val="FF6600"/>
                        </a:solidFill>
                        <a:latin typeface="Cambria Math" panose="02040503050406030204" pitchFamily="18" charset="0"/>
                        <a:cs typeface="Courier New" pitchFamily="49" charset="0"/>
                        <a:sym typeface="Symbol" pitchFamily="18" charset="2"/>
                      </a:rPr>
                      <m:t>)= 310</m:t>
                    </m:r>
                    <m:r>
                      <a:rPr lang="en-US" i="1" baseline="30000" dirty="0">
                        <a:solidFill>
                          <a:srgbClr val="FF6600"/>
                        </a:solidFill>
                        <a:latin typeface="Cambria Math" panose="02040503050406030204" pitchFamily="18" charset="0"/>
                        <a:cs typeface="Courier New" pitchFamily="49" charset="0"/>
                        <a:sym typeface="Symbol" pitchFamily="18" charset="2"/>
                      </a:rPr>
                      <m:t>9</m:t>
                    </m:r>
                  </m:oMath>
                </a14:m>
                <a:r>
                  <a:rPr lang="en-US" dirty="0">
                    <a:solidFill>
                      <a:srgbClr val="FF6600"/>
                    </a:solidFill>
                    <a:cs typeface="Courier New" pitchFamily="49" charset="0"/>
                    <a:sym typeface="Symbol" pitchFamily="18" charset="2"/>
                  </a:rPr>
                  <a:t> J.</a:t>
                </a:r>
                <a:r>
                  <a:rPr lang="en-US" dirty="0">
                    <a:solidFill>
                      <a:schemeClr val="hlink"/>
                    </a:solidFill>
                    <a:cs typeface="Courier New" pitchFamily="49" charset="0"/>
                    <a:sym typeface="Symbol" pitchFamily="18" charset="2"/>
                  </a:rPr>
                  <a:t> </a:t>
                </a:r>
              </a:p>
            </p:txBody>
          </p:sp>
        </mc:Choice>
        <mc:Fallback xmlns="">
          <p:sp>
            <p:nvSpPr>
              <p:cNvPr id="1232911" name="Text Box 15"/>
              <p:cNvSpPr txBox="1">
                <a:spLocks noRot="1" noChangeAspect="1" noMove="1" noResize="1" noEditPoints="1" noAdjustHandles="1" noChangeArrowheads="1" noChangeShapeType="1" noTextEdit="1"/>
              </p:cNvSpPr>
              <p:nvPr/>
            </p:nvSpPr>
            <p:spPr bwMode="auto">
              <a:xfrm>
                <a:off x="2029320" y="6130092"/>
                <a:ext cx="6523037" cy="461665"/>
              </a:xfrm>
              <a:prstGeom prst="rect">
                <a:avLst/>
              </a:prstGeom>
              <a:blipFill>
                <a:blip r:embed="rId11"/>
                <a:stretch>
                  <a:fillRect l="-280" t="-9333" b="-32000"/>
                </a:stretch>
              </a:blipFill>
              <a:ln w="9525">
                <a:noFill/>
                <a:miter lim="800000"/>
                <a:headEnd/>
                <a:tailEnd/>
              </a:ln>
              <a:effectLst/>
            </p:spPr>
            <p:txBody>
              <a:bodyPr/>
              <a:lstStyle/>
              <a:p>
                <a:r>
                  <a:rPr lang="en-US">
                    <a:noFill/>
                  </a:rPr>
                  <a:t> </a:t>
                </a:r>
              </a:p>
            </p:txBody>
          </p:sp>
        </mc:Fallback>
      </mc:AlternateContent>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 calcmode="lin" valueType="num">
                                      <p:cBhvr additive="base">
                                        <p:cTn id="7" dur="500" fill="hold"/>
                                        <p:tgtEl>
                                          <p:spTgt spid="5122"/>
                                        </p:tgtEl>
                                        <p:attrNameLst>
                                          <p:attrName>ppt_x</p:attrName>
                                        </p:attrNameLst>
                                      </p:cBhvr>
                                      <p:tavLst>
                                        <p:tav tm="0">
                                          <p:val>
                                            <p:strVal val="#ppt_x"/>
                                          </p:val>
                                        </p:tav>
                                        <p:tav tm="100000">
                                          <p:val>
                                            <p:strVal val="#ppt_x"/>
                                          </p:val>
                                        </p:tav>
                                      </p:tavLst>
                                    </p:anim>
                                    <p:anim calcmode="lin" valueType="num">
                                      <p:cBhvr additive="base">
                                        <p:cTn id="8" dur="500" fill="hold"/>
                                        <p:tgtEl>
                                          <p:spTgt spid="512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123"/>
                                        </p:tgtEl>
                                        <p:attrNameLst>
                                          <p:attrName>style.visibility</p:attrName>
                                        </p:attrNameLst>
                                      </p:cBhvr>
                                      <p:to>
                                        <p:strVal val="visible"/>
                                      </p:to>
                                    </p:set>
                                    <p:anim calcmode="lin" valueType="num">
                                      <p:cBhvr additive="base">
                                        <p:cTn id="13" dur="500" fill="hold"/>
                                        <p:tgtEl>
                                          <p:spTgt spid="5123"/>
                                        </p:tgtEl>
                                        <p:attrNameLst>
                                          <p:attrName>ppt_x</p:attrName>
                                        </p:attrNameLst>
                                      </p:cBhvr>
                                      <p:tavLst>
                                        <p:tav tm="0">
                                          <p:val>
                                            <p:strVal val="#ppt_x"/>
                                          </p:val>
                                        </p:tav>
                                        <p:tav tm="100000">
                                          <p:val>
                                            <p:strVal val="#ppt_x"/>
                                          </p:val>
                                        </p:tav>
                                      </p:tavLst>
                                    </p:anim>
                                    <p:anim calcmode="lin" valueType="num">
                                      <p:cBhvr additive="base">
                                        <p:cTn id="14" dur="500" fill="hold"/>
                                        <p:tgtEl>
                                          <p:spTgt spid="512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1232908">
                                            <p:txEl>
                                              <p:pRg st="0" end="0"/>
                                            </p:txEl>
                                          </p:spTgt>
                                        </p:tgtEl>
                                        <p:attrNameLst>
                                          <p:attrName>style.visibility</p:attrName>
                                        </p:attrNameLst>
                                      </p:cBhvr>
                                      <p:to>
                                        <p:strVal val="visible"/>
                                      </p:to>
                                    </p:set>
                                    <p:anim calcmode="lin" valueType="num">
                                      <p:cBhvr additive="base">
                                        <p:cTn id="19" dur="500" fill="hold"/>
                                        <p:tgtEl>
                                          <p:spTgt spid="1232908">
                                            <p:txEl>
                                              <p:pRg st="0" end="0"/>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1232908">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232909">
                                            <p:txEl>
                                              <p:pRg st="0" end="0"/>
                                            </p:txEl>
                                          </p:spTgt>
                                        </p:tgtEl>
                                        <p:attrNameLst>
                                          <p:attrName>style.visibility</p:attrName>
                                        </p:attrNameLst>
                                      </p:cBhvr>
                                      <p:to>
                                        <p:strVal val="visible"/>
                                      </p:to>
                                    </p:set>
                                    <p:anim calcmode="lin" valueType="num">
                                      <p:cBhvr additive="base">
                                        <p:cTn id="25" dur="500" fill="hold"/>
                                        <p:tgtEl>
                                          <p:spTgt spid="1232909">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232909">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232910">
                                            <p:txEl>
                                              <p:pRg st="0" end="0"/>
                                            </p:txEl>
                                          </p:spTgt>
                                        </p:tgtEl>
                                        <p:attrNameLst>
                                          <p:attrName>style.visibility</p:attrName>
                                        </p:attrNameLst>
                                      </p:cBhvr>
                                      <p:to>
                                        <p:strVal val="visible"/>
                                      </p:to>
                                    </p:set>
                                    <p:anim calcmode="lin" valueType="num">
                                      <p:cBhvr additive="base">
                                        <p:cTn id="31" dur="500" fill="hold"/>
                                        <p:tgtEl>
                                          <p:spTgt spid="1232910">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232910">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232911">
                                            <p:txEl>
                                              <p:pRg st="0" end="0"/>
                                            </p:txEl>
                                          </p:spTgt>
                                        </p:tgtEl>
                                        <p:attrNameLst>
                                          <p:attrName>style.visibility</p:attrName>
                                        </p:attrNameLst>
                                      </p:cBhvr>
                                      <p:to>
                                        <p:strVal val="visible"/>
                                      </p:to>
                                    </p:set>
                                    <p:anim calcmode="lin" valueType="num">
                                      <p:cBhvr additive="base">
                                        <p:cTn id="37" dur="500" fill="hold"/>
                                        <p:tgtEl>
                                          <p:spTgt spid="1232911">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232911">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6" name="Rectangle 4"/>
          <p:cNvSpPr>
            <a:spLocks noChangeArrowheads="1"/>
          </p:cNvSpPr>
          <p:nvPr/>
        </p:nvSpPr>
        <p:spPr bwMode="auto">
          <a:xfrm>
            <a:off x="687388" y="1747838"/>
            <a:ext cx="7772400" cy="5097462"/>
          </a:xfrm>
          <a:prstGeom prst="rect">
            <a:avLst/>
          </a:prstGeom>
          <a:solidFill>
            <a:srgbClr val="CCFFCC"/>
          </a:solidFill>
          <a:ln w="9525">
            <a:noFill/>
            <a:miter lim="800000"/>
            <a:headEnd/>
            <a:tailEnd/>
          </a:ln>
        </p:spPr>
        <p:txBody>
          <a:bodyPr/>
          <a:lstStyle/>
          <a:p>
            <a:pPr eaLnBrk="0" hangingPunct="0">
              <a:spcBef>
                <a:spcPct val="20000"/>
              </a:spcBef>
            </a:pPr>
            <a:r>
              <a:rPr lang="en-US" dirty="0">
                <a:sym typeface="Symbol" pitchFamily="18" charset="2"/>
              </a:rPr>
              <a:t>PRACTICE: A 1.50-V cell is connected                                to a 275 F capacitor in the circuit                            shown. </a:t>
            </a:r>
          </a:p>
          <a:p>
            <a:pPr eaLnBrk="0" hangingPunct="0">
              <a:spcBef>
                <a:spcPct val="20000"/>
              </a:spcBef>
            </a:pPr>
            <a:r>
              <a:rPr lang="en-US" dirty="0">
                <a:sym typeface="Symbol" pitchFamily="18" charset="2"/>
              </a:rPr>
              <a:t>(a) Make a sketch graph of what the                         voltmeter reads after the switch is closed.</a:t>
            </a:r>
          </a:p>
          <a:p>
            <a:pPr eaLnBrk="0" hangingPunct="0">
              <a:spcBef>
                <a:spcPct val="20000"/>
              </a:spcBef>
            </a:pPr>
            <a:r>
              <a:rPr lang="en-US" dirty="0">
                <a:sym typeface="Symbol" pitchFamily="18" charset="2"/>
              </a:rPr>
              <a:t>SOLUTION:</a:t>
            </a:r>
            <a:endParaRPr lang="en-US" dirty="0">
              <a:solidFill>
                <a:srgbClr val="000000"/>
              </a:solidFill>
              <a:sym typeface="Symbol" pitchFamily="18" charset="2"/>
            </a:endParaRPr>
          </a:p>
          <a:p>
            <a:pPr eaLnBrk="0" hangingPunct="0">
              <a:spcBef>
                <a:spcPct val="20000"/>
              </a:spcBef>
            </a:pPr>
            <a:r>
              <a:rPr lang="en-US" dirty="0">
                <a:sym typeface="Symbol" pitchFamily="18" charset="2"/>
              </a:rPr>
              <a:t></a:t>
            </a:r>
            <a:r>
              <a:rPr lang="en-US" dirty="0">
                <a:solidFill>
                  <a:srgbClr val="000000"/>
                </a:solidFill>
                <a:sym typeface="Symbol" pitchFamily="18" charset="2"/>
              </a:rPr>
              <a:t>Before the switch is closed the                                   voltage on the capacitor is zero.</a:t>
            </a:r>
          </a:p>
          <a:p>
            <a:pPr eaLnBrk="0" hangingPunct="0">
              <a:spcBef>
                <a:spcPct val="20000"/>
              </a:spcBef>
            </a:pPr>
            <a:r>
              <a:rPr lang="en-US" dirty="0">
                <a:sym typeface="Symbol" pitchFamily="18" charset="2"/>
              </a:rPr>
              <a:t>After the switch is closed, the                                      voltage will increase from zero to 1.50 V in a very short amount of time as the plates store the charge.</a:t>
            </a:r>
          </a:p>
          <a:p>
            <a:pPr eaLnBrk="0" hangingPunct="0">
              <a:spcBef>
                <a:spcPct val="20000"/>
              </a:spcBef>
            </a:pPr>
            <a:r>
              <a:rPr lang="en-US" dirty="0">
                <a:sym typeface="Symbol" pitchFamily="18" charset="2"/>
              </a:rPr>
              <a:t>Then the capacitor’s voltage will remain at 1.50 V.</a:t>
            </a:r>
          </a:p>
        </p:txBody>
      </p:sp>
      <p:sp>
        <p:nvSpPr>
          <p:cNvPr id="25603" name="Rectangle 3"/>
          <p:cNvSpPr>
            <a:spLocks noChangeArrowheads="1"/>
          </p:cNvSpPr>
          <p:nvPr/>
        </p:nvSpPr>
        <p:spPr bwMode="auto">
          <a:xfrm>
            <a:off x="685800" y="1339850"/>
            <a:ext cx="7772400" cy="431800"/>
          </a:xfrm>
          <a:prstGeom prst="rect">
            <a:avLst/>
          </a:prstGeom>
          <a:solidFill>
            <a:srgbClr val="EAEAEA"/>
          </a:solidFill>
          <a:ln w="9525">
            <a:noFill/>
            <a:miter lim="800000"/>
            <a:headEnd/>
            <a:tailEnd/>
          </a:ln>
        </p:spPr>
        <p:txBody>
          <a:bodyPr/>
          <a:lstStyle/>
          <a:p>
            <a:r>
              <a:rPr lang="en-US" altLang="en-US" i="1">
                <a:solidFill>
                  <a:schemeClr val="accent2"/>
                </a:solidFill>
              </a:rPr>
              <a:t>Charging a capacitor</a:t>
            </a:r>
          </a:p>
        </p:txBody>
      </p:sp>
      <p:grpSp>
        <p:nvGrpSpPr>
          <p:cNvPr id="3" name="Group 28"/>
          <p:cNvGrpSpPr>
            <a:grpSpLocks/>
          </p:cNvGrpSpPr>
          <p:nvPr/>
        </p:nvGrpSpPr>
        <p:grpSpPr bwMode="auto">
          <a:xfrm>
            <a:off x="5311775" y="4017963"/>
            <a:ext cx="3471863" cy="1416050"/>
            <a:chOff x="3346" y="2531"/>
            <a:chExt cx="2187" cy="892"/>
          </a:xfrm>
        </p:grpSpPr>
        <p:sp>
          <p:nvSpPr>
            <p:cNvPr id="25611" name="Line 20"/>
            <p:cNvSpPr>
              <a:spLocks noChangeShapeType="1"/>
            </p:cNvSpPr>
            <p:nvPr/>
          </p:nvSpPr>
          <p:spPr bwMode="auto">
            <a:xfrm>
              <a:off x="3623" y="3183"/>
              <a:ext cx="1910" cy="0"/>
            </a:xfrm>
            <a:prstGeom prst="line">
              <a:avLst/>
            </a:prstGeom>
            <a:noFill/>
            <a:ln w="9525">
              <a:solidFill>
                <a:schemeClr val="tx1"/>
              </a:solidFill>
              <a:round/>
              <a:headEnd/>
              <a:tailEnd type="triangle" w="med" len="med"/>
            </a:ln>
          </p:spPr>
          <p:txBody>
            <a:bodyPr/>
            <a:lstStyle/>
            <a:p>
              <a:endParaRPr lang="en-US"/>
            </a:p>
          </p:txBody>
        </p:sp>
        <p:sp>
          <p:nvSpPr>
            <p:cNvPr id="25612" name="Line 21"/>
            <p:cNvSpPr>
              <a:spLocks noChangeShapeType="1"/>
            </p:cNvSpPr>
            <p:nvPr/>
          </p:nvSpPr>
          <p:spPr bwMode="auto">
            <a:xfrm flipV="1">
              <a:off x="3623" y="2531"/>
              <a:ext cx="0" cy="645"/>
            </a:xfrm>
            <a:prstGeom prst="line">
              <a:avLst/>
            </a:prstGeom>
            <a:noFill/>
            <a:ln w="9525">
              <a:solidFill>
                <a:schemeClr val="tx1"/>
              </a:solidFill>
              <a:round/>
              <a:headEnd/>
              <a:tailEnd type="triangle" w="med" len="med"/>
            </a:ln>
          </p:spPr>
          <p:txBody>
            <a:bodyPr/>
            <a:lstStyle/>
            <a:p>
              <a:endParaRPr lang="en-US"/>
            </a:p>
          </p:txBody>
        </p:sp>
        <p:sp>
          <p:nvSpPr>
            <p:cNvPr id="25613" name="Text Box 22"/>
            <p:cNvSpPr txBox="1">
              <a:spLocks noChangeArrowheads="1"/>
            </p:cNvSpPr>
            <p:nvPr/>
          </p:nvSpPr>
          <p:spPr bwMode="auto">
            <a:xfrm rot="-5400000">
              <a:off x="3240" y="2866"/>
              <a:ext cx="462" cy="250"/>
            </a:xfrm>
            <a:prstGeom prst="rect">
              <a:avLst/>
            </a:prstGeom>
            <a:noFill/>
            <a:ln w="9525">
              <a:noFill/>
              <a:miter lim="800000"/>
              <a:headEnd/>
              <a:tailEnd/>
            </a:ln>
          </p:spPr>
          <p:txBody>
            <a:bodyPr>
              <a:spAutoFit/>
            </a:bodyPr>
            <a:lstStyle/>
            <a:p>
              <a:r>
                <a:rPr lang="en-US" sz="2000" i="1"/>
                <a:t>V / </a:t>
              </a:r>
              <a:r>
                <a:rPr lang="en-US" sz="2000"/>
                <a:t>V</a:t>
              </a:r>
            </a:p>
          </p:txBody>
        </p:sp>
        <p:sp>
          <p:nvSpPr>
            <p:cNvPr id="25614" name="Text Box 24"/>
            <p:cNvSpPr txBox="1">
              <a:spLocks noChangeArrowheads="1"/>
            </p:cNvSpPr>
            <p:nvPr/>
          </p:nvSpPr>
          <p:spPr bwMode="auto">
            <a:xfrm>
              <a:off x="5353" y="3135"/>
              <a:ext cx="169" cy="288"/>
            </a:xfrm>
            <a:prstGeom prst="rect">
              <a:avLst/>
            </a:prstGeom>
            <a:noFill/>
            <a:ln w="9525">
              <a:noFill/>
              <a:miter lim="800000"/>
              <a:headEnd/>
              <a:tailEnd/>
            </a:ln>
          </p:spPr>
          <p:txBody>
            <a:bodyPr wrap="none">
              <a:spAutoFit/>
            </a:bodyPr>
            <a:lstStyle/>
            <a:p>
              <a:r>
                <a:rPr lang="en-US" i="1"/>
                <a:t>t</a:t>
              </a:r>
            </a:p>
          </p:txBody>
        </p:sp>
      </p:grpSp>
      <p:sp>
        <p:nvSpPr>
          <p:cNvPr id="135194" name="Freeform 26"/>
          <p:cNvSpPr>
            <a:spLocks/>
          </p:cNvSpPr>
          <p:nvPr/>
        </p:nvSpPr>
        <p:spPr bwMode="auto">
          <a:xfrm>
            <a:off x="5751513" y="4211638"/>
            <a:ext cx="2971800" cy="830262"/>
          </a:xfrm>
          <a:custGeom>
            <a:avLst/>
            <a:gdLst>
              <a:gd name="T0" fmla="*/ 0 w 1872"/>
              <a:gd name="T1" fmla="*/ 830262 h 523"/>
              <a:gd name="T2" fmla="*/ 204788 w 1872"/>
              <a:gd name="T3" fmla="*/ 288925 h 523"/>
              <a:gd name="T4" fmla="*/ 865188 w 1872"/>
              <a:gd name="T5" fmla="*/ 60325 h 523"/>
              <a:gd name="T6" fmla="*/ 2971800 w 1872"/>
              <a:gd name="T7" fmla="*/ 0 h 523"/>
              <a:gd name="T8" fmla="*/ 0 60000 65536"/>
              <a:gd name="T9" fmla="*/ 0 60000 65536"/>
              <a:gd name="T10" fmla="*/ 0 60000 65536"/>
              <a:gd name="T11" fmla="*/ 0 60000 65536"/>
              <a:gd name="T12" fmla="*/ 0 w 1872"/>
              <a:gd name="T13" fmla="*/ 0 h 523"/>
              <a:gd name="T14" fmla="*/ 1872 w 1872"/>
              <a:gd name="T15" fmla="*/ 523 h 523"/>
            </a:gdLst>
            <a:ahLst/>
            <a:cxnLst>
              <a:cxn ang="T8">
                <a:pos x="T0" y="T1"/>
              </a:cxn>
              <a:cxn ang="T9">
                <a:pos x="T2" y="T3"/>
              </a:cxn>
              <a:cxn ang="T10">
                <a:pos x="T4" y="T5"/>
              </a:cxn>
              <a:cxn ang="T11">
                <a:pos x="T6" y="T7"/>
              </a:cxn>
            </a:cxnLst>
            <a:rect l="T12" t="T13" r="T14" b="T15"/>
            <a:pathLst>
              <a:path w="1872" h="523">
                <a:moveTo>
                  <a:pt x="0" y="523"/>
                </a:moveTo>
                <a:cubicBezTo>
                  <a:pt x="21" y="466"/>
                  <a:pt x="38" y="263"/>
                  <a:pt x="129" y="182"/>
                </a:cubicBezTo>
                <a:cubicBezTo>
                  <a:pt x="220" y="101"/>
                  <a:pt x="255" y="68"/>
                  <a:pt x="545" y="38"/>
                </a:cubicBezTo>
                <a:cubicBezTo>
                  <a:pt x="835" y="8"/>
                  <a:pt x="1596" y="8"/>
                  <a:pt x="1872" y="0"/>
                </a:cubicBezTo>
              </a:path>
            </a:pathLst>
          </a:custGeom>
          <a:noFill/>
          <a:ln w="28575" cmpd="sng">
            <a:solidFill>
              <a:srgbClr val="CC0099"/>
            </a:solidFill>
            <a:round/>
            <a:headEnd/>
            <a:tailEnd/>
          </a:ln>
        </p:spPr>
        <p:txBody>
          <a:bodyPr/>
          <a:lstStyle/>
          <a:p>
            <a:endParaRPr lang="en-US"/>
          </a:p>
        </p:txBody>
      </p:sp>
      <p:grpSp>
        <p:nvGrpSpPr>
          <p:cNvPr id="4" name="Group 27"/>
          <p:cNvGrpSpPr>
            <a:grpSpLocks/>
          </p:cNvGrpSpPr>
          <p:nvPr/>
        </p:nvGrpSpPr>
        <p:grpSpPr bwMode="auto">
          <a:xfrm>
            <a:off x="5100638" y="4022725"/>
            <a:ext cx="3622675" cy="396875"/>
            <a:chOff x="3213" y="2534"/>
            <a:chExt cx="2282" cy="250"/>
          </a:xfrm>
        </p:grpSpPr>
        <p:sp>
          <p:nvSpPr>
            <p:cNvPr id="25609" name="Line 23"/>
            <p:cNvSpPr>
              <a:spLocks noChangeShapeType="1"/>
            </p:cNvSpPr>
            <p:nvPr/>
          </p:nvSpPr>
          <p:spPr bwMode="auto">
            <a:xfrm>
              <a:off x="3623" y="2653"/>
              <a:ext cx="1872" cy="0"/>
            </a:xfrm>
            <a:prstGeom prst="line">
              <a:avLst/>
            </a:prstGeom>
            <a:noFill/>
            <a:ln w="9525">
              <a:solidFill>
                <a:schemeClr val="tx1"/>
              </a:solidFill>
              <a:prstDash val="dash"/>
              <a:round/>
              <a:headEnd/>
              <a:tailEnd/>
            </a:ln>
          </p:spPr>
          <p:txBody>
            <a:bodyPr/>
            <a:lstStyle/>
            <a:p>
              <a:endParaRPr lang="en-US"/>
            </a:p>
          </p:txBody>
        </p:sp>
        <p:sp>
          <p:nvSpPr>
            <p:cNvPr id="25610" name="Text Box 25"/>
            <p:cNvSpPr txBox="1">
              <a:spLocks noChangeArrowheads="1"/>
            </p:cNvSpPr>
            <p:nvPr/>
          </p:nvSpPr>
          <p:spPr bwMode="auto">
            <a:xfrm>
              <a:off x="3213" y="2534"/>
              <a:ext cx="427" cy="250"/>
            </a:xfrm>
            <a:prstGeom prst="rect">
              <a:avLst/>
            </a:prstGeom>
            <a:noFill/>
            <a:ln w="9525">
              <a:noFill/>
              <a:miter lim="800000"/>
              <a:headEnd/>
              <a:tailEnd/>
            </a:ln>
          </p:spPr>
          <p:txBody>
            <a:bodyPr wrap="none">
              <a:spAutoFit/>
            </a:bodyPr>
            <a:lstStyle/>
            <a:p>
              <a:r>
                <a:rPr lang="en-US" sz="2000"/>
                <a:t>1.50</a:t>
              </a:r>
            </a:p>
          </p:txBody>
        </p:sp>
      </p:grpSp>
      <p:sp>
        <p:nvSpPr>
          <p:cNvPr id="20" name="Rectangle 118"/>
          <p:cNvSpPr txBox="1">
            <a:spLocks noChangeArrowheads="1"/>
          </p:cNvSpPr>
          <p:nvPr/>
        </p:nvSpPr>
        <p:spPr>
          <a:xfrm>
            <a:off x="685800" y="409575"/>
            <a:ext cx="7772400" cy="896938"/>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0" cap="none" spc="0" normalizeH="0" baseline="0" noProof="0">
                <a:ln>
                  <a:noFill/>
                </a:ln>
                <a:solidFill>
                  <a:schemeClr val="tx2"/>
                </a:solidFill>
                <a:effectLst/>
                <a:uLnTx/>
                <a:uFillTx/>
                <a:latin typeface="+mj-lt"/>
                <a:ea typeface="+mj-ea"/>
                <a:cs typeface="+mj-cs"/>
              </a:rPr>
              <a:t>Topic 11: Electromagnetic induction - AHL</a:t>
            </a:r>
            <a:br>
              <a:rPr kumimoji="0" lang="en-US" altLang="en-US" sz="2800" b="1" i="0" u="none" strike="noStrike" kern="0" cap="none" spc="0" normalizeH="0" baseline="0" noProof="0">
                <a:ln>
                  <a:noFill/>
                </a:ln>
                <a:solidFill>
                  <a:schemeClr val="tx2"/>
                </a:solidFill>
                <a:effectLst/>
                <a:uLnTx/>
                <a:uFillTx/>
                <a:latin typeface="+mj-lt"/>
                <a:ea typeface="+mj-ea"/>
                <a:cs typeface="+mj-cs"/>
              </a:rPr>
            </a:br>
            <a:r>
              <a:rPr kumimoji="0" lang="en-US" altLang="en-US" sz="2800" b="0" i="0" u="none" strike="noStrike" kern="0" cap="none" spc="0" normalizeH="0" baseline="0" noProof="0">
                <a:ln>
                  <a:noFill/>
                </a:ln>
                <a:solidFill>
                  <a:schemeClr val="tx1"/>
                </a:solidFill>
                <a:effectLst/>
                <a:uLnTx/>
                <a:uFillTx/>
                <a:latin typeface="+mj-lt"/>
                <a:ea typeface="+mj-ea"/>
                <a:cs typeface="+mj-cs"/>
              </a:rPr>
              <a:t>11.3 – Capacitance</a:t>
            </a:r>
            <a:endParaRPr kumimoji="0" lang="en-US" altLang="en-US" sz="2800" b="0" i="0" u="none" strike="noStrike" kern="0" cap="none" spc="0" normalizeH="0" baseline="0" noProof="0" dirty="0">
              <a:ln>
                <a:noFill/>
              </a:ln>
              <a:solidFill>
                <a:schemeClr val="tx1"/>
              </a:solidFill>
              <a:effectLst/>
              <a:uLnTx/>
              <a:uFillTx/>
              <a:latin typeface="+mj-lt"/>
              <a:ea typeface="+mj-ea"/>
              <a:cs typeface="+mj-cs"/>
            </a:endParaRPr>
          </a:p>
        </p:txBody>
      </p:sp>
      <p:pic>
        <p:nvPicPr>
          <p:cNvPr id="5122" name="Picture 2"/>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6534775" y="1772822"/>
            <a:ext cx="2400300" cy="2143125"/>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5603">
                                            <p:txEl>
                                              <p:pRg st="0" end="0"/>
                                            </p:txEl>
                                          </p:spTgt>
                                        </p:tgtEl>
                                        <p:attrNameLst>
                                          <p:attrName>style.visibility</p:attrName>
                                        </p:attrNameLst>
                                      </p:cBhvr>
                                      <p:to>
                                        <p:strVal val="visible"/>
                                      </p:to>
                                    </p:set>
                                    <p:anim calcmode="lin" valueType="num">
                                      <p:cBhvr additive="base">
                                        <p:cTn id="7" dur="500" fill="hold"/>
                                        <p:tgtEl>
                                          <p:spTgt spid="2560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5603">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0596">
                                            <p:txEl>
                                              <p:pRg st="0" end="0"/>
                                            </p:txEl>
                                          </p:spTgt>
                                        </p:tgtEl>
                                        <p:attrNameLst>
                                          <p:attrName>style.visibility</p:attrName>
                                        </p:attrNameLst>
                                      </p:cBhvr>
                                      <p:to>
                                        <p:strVal val="visible"/>
                                      </p:to>
                                    </p:set>
                                    <p:anim calcmode="lin" valueType="num">
                                      <p:cBhvr additive="base">
                                        <p:cTn id="13" dur="500" fill="hold"/>
                                        <p:tgtEl>
                                          <p:spTgt spid="11059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059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par>
                                <p:cTn id="15" presetID="10" presetClass="entr" presetSubtype="0" fill="hold" nodeType="withEffect">
                                  <p:stCondLst>
                                    <p:cond delay="0"/>
                                  </p:stCondLst>
                                  <p:childTnLst>
                                    <p:set>
                                      <p:cBhvr>
                                        <p:cTn id="16" dur="1" fill="hold">
                                          <p:stCondLst>
                                            <p:cond delay="0"/>
                                          </p:stCondLst>
                                        </p:cTn>
                                        <p:tgtEl>
                                          <p:spTgt spid="5122"/>
                                        </p:tgtEl>
                                        <p:attrNameLst>
                                          <p:attrName>style.visibility</p:attrName>
                                        </p:attrNameLst>
                                      </p:cBhvr>
                                      <p:to>
                                        <p:strVal val="visible"/>
                                      </p:to>
                                    </p:set>
                                    <p:animEffect transition="in" filter="fade">
                                      <p:cBhvr>
                                        <p:cTn id="17" dur="2000"/>
                                        <p:tgtEl>
                                          <p:spTgt spid="5122"/>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110596">
                                            <p:txEl>
                                              <p:pRg st="1" end="1"/>
                                            </p:txEl>
                                          </p:spTgt>
                                        </p:tgtEl>
                                        <p:attrNameLst>
                                          <p:attrName>style.visibility</p:attrName>
                                        </p:attrNameLst>
                                      </p:cBhvr>
                                      <p:to>
                                        <p:strVal val="visible"/>
                                      </p:to>
                                    </p:set>
                                    <p:anim calcmode="lin" valueType="num">
                                      <p:cBhvr additive="base">
                                        <p:cTn id="22" dur="500" fill="hold"/>
                                        <p:tgtEl>
                                          <p:spTgt spid="110596">
                                            <p:txEl>
                                              <p:pRg st="1" end="1"/>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11059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0"/>
                                            </p:cond>
                                          </p:stCondLst>
                                          <p:endCondLst>
                                            <p:cond evt="onStopAudio" delay="0">
                                              <p:tgtEl>
                                                <p:sldTgt/>
                                              </p:tgtEl>
                                            </p:cond>
                                          </p:endCondLst>
                                        </p:cTn>
                                        <p:tgtEl>
                                          <p:sndTgt r:embed="rId4" name="arrow.wav"/>
                                        </p:tgtEl>
                                      </p:cMediaNode>
                                    </p:audio>
                                  </p:subTnLst>
                                </p:cTn>
                              </p:par>
                            </p:childTnLst>
                          </p:cTn>
                        </p:par>
                        <p:par>
                          <p:cTn id="24" fill="hold">
                            <p:stCondLst>
                              <p:cond delay="500"/>
                            </p:stCondLst>
                            <p:childTnLst>
                              <p:par>
                                <p:cTn id="25" presetID="22" presetClass="entr" presetSubtype="8"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1000"/>
                                        <p:tgtEl>
                                          <p:spTgt spid="3"/>
                                        </p:tgtEl>
                                      </p:cBhvr>
                                    </p:animEffect>
                                  </p:childTnLst>
                                  <p:subTnLst>
                                    <p:audio>
                                      <p:cMediaNode>
                                        <p:cTn display="0" masterRel="sameClick">
                                          <p:stCondLst>
                                            <p:cond evt="begin" delay="0">
                                              <p:tn val="25"/>
                                            </p:cond>
                                          </p:stCondLst>
                                          <p:endCondLst>
                                            <p:cond evt="onStopAudio" delay="0">
                                              <p:tgtEl>
                                                <p:sldTgt/>
                                              </p:tgtEl>
                                            </p:cond>
                                          </p:endCondLst>
                                        </p:cTn>
                                        <p:tgtEl>
                                          <p:sndTgt r:embed="rId5" name="chimes.wav"/>
                                        </p:tgtEl>
                                      </p:cMediaNode>
                                    </p:audio>
                                  </p:sub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110596">
                                            <p:txEl>
                                              <p:pRg st="2" end="2"/>
                                            </p:txEl>
                                          </p:spTgt>
                                        </p:tgtEl>
                                        <p:attrNameLst>
                                          <p:attrName>style.visibility</p:attrName>
                                        </p:attrNameLst>
                                      </p:cBhvr>
                                      <p:to>
                                        <p:strVal val="visible"/>
                                      </p:to>
                                    </p:set>
                                    <p:anim calcmode="lin" valueType="num">
                                      <p:cBhvr additive="base">
                                        <p:cTn id="32" dur="500" fill="hold"/>
                                        <p:tgtEl>
                                          <p:spTgt spid="110596">
                                            <p:txEl>
                                              <p:pRg st="2" end="2"/>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110596">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0"/>
                                            </p:cond>
                                          </p:stCondLst>
                                          <p:endCondLst>
                                            <p:cond evt="onStopAudio" delay="0">
                                              <p:tgtEl>
                                                <p:sldTgt/>
                                              </p:tgtEl>
                                            </p:cond>
                                          </p:endCondLst>
                                        </p:cTn>
                                        <p:tgtEl>
                                          <p:sndTgt r:embed="rId4" name="arrow.wav"/>
                                        </p:tgtEl>
                                      </p:cMediaNode>
                                    </p:audio>
                                  </p:sub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110596">
                                            <p:txEl>
                                              <p:pRg st="3" end="3"/>
                                            </p:txEl>
                                          </p:spTgt>
                                        </p:tgtEl>
                                        <p:attrNameLst>
                                          <p:attrName>style.visibility</p:attrName>
                                        </p:attrNameLst>
                                      </p:cBhvr>
                                      <p:to>
                                        <p:strVal val="visible"/>
                                      </p:to>
                                    </p:set>
                                    <p:anim calcmode="lin" valueType="num">
                                      <p:cBhvr additive="base">
                                        <p:cTn id="38" dur="500" fill="hold"/>
                                        <p:tgtEl>
                                          <p:spTgt spid="110596">
                                            <p:txEl>
                                              <p:pRg st="3" end="3"/>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110596">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6"/>
                                            </p:cond>
                                          </p:stCondLst>
                                          <p:endCondLst>
                                            <p:cond evt="onStopAudio" delay="0">
                                              <p:tgtEl>
                                                <p:sldTgt/>
                                              </p:tgtEl>
                                            </p:cond>
                                          </p:endCondLst>
                                        </p:cTn>
                                        <p:tgtEl>
                                          <p:sndTgt r:embed="rId4" name="arrow.wav"/>
                                        </p:tgtEl>
                                      </p:cMediaNode>
                                    </p:audio>
                                  </p:sub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110596">
                                            <p:txEl>
                                              <p:pRg st="4" end="4"/>
                                            </p:txEl>
                                          </p:spTgt>
                                        </p:tgtEl>
                                        <p:attrNameLst>
                                          <p:attrName>style.visibility</p:attrName>
                                        </p:attrNameLst>
                                      </p:cBhvr>
                                      <p:to>
                                        <p:strVal val="visible"/>
                                      </p:to>
                                    </p:set>
                                    <p:anim calcmode="lin" valueType="num">
                                      <p:cBhvr additive="base">
                                        <p:cTn id="44" dur="500" fill="hold"/>
                                        <p:tgtEl>
                                          <p:spTgt spid="110596">
                                            <p:txEl>
                                              <p:pRg st="4" end="4"/>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110596">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2"/>
                                            </p:cond>
                                          </p:stCondLst>
                                          <p:endCondLst>
                                            <p:cond evt="onStopAudio" delay="0">
                                              <p:tgtEl>
                                                <p:sldTgt/>
                                              </p:tgtEl>
                                            </p:cond>
                                          </p:endCondLst>
                                        </p:cTn>
                                        <p:tgtEl>
                                          <p:sndTgt r:embed="rId4" name="arrow.wav"/>
                                        </p:tgtEl>
                                      </p:cMediaNode>
                                    </p:audio>
                                  </p:subTnLst>
                                </p:cTn>
                              </p:par>
                            </p:childTnLst>
                          </p:cTn>
                        </p:par>
                      </p:childTnLst>
                    </p:cTn>
                  </p:par>
                  <p:par>
                    <p:cTn id="46" fill="hold">
                      <p:stCondLst>
                        <p:cond delay="indefinite"/>
                      </p:stCondLst>
                      <p:childTnLst>
                        <p:par>
                          <p:cTn id="47" fill="hold">
                            <p:stCondLst>
                              <p:cond delay="0"/>
                            </p:stCondLst>
                            <p:childTnLst>
                              <p:par>
                                <p:cTn id="48" presetID="22" presetClass="entr" presetSubtype="8" fill="hold" nodeType="clickEffect">
                                  <p:stCondLst>
                                    <p:cond delay="0"/>
                                  </p:stCondLst>
                                  <p:childTnLst>
                                    <p:set>
                                      <p:cBhvr>
                                        <p:cTn id="49" dur="1" fill="hold">
                                          <p:stCondLst>
                                            <p:cond delay="0"/>
                                          </p:stCondLst>
                                        </p:cTn>
                                        <p:tgtEl>
                                          <p:spTgt spid="4"/>
                                        </p:tgtEl>
                                        <p:attrNameLst>
                                          <p:attrName>style.visibility</p:attrName>
                                        </p:attrNameLst>
                                      </p:cBhvr>
                                      <p:to>
                                        <p:strVal val="visible"/>
                                      </p:to>
                                    </p:set>
                                    <p:animEffect transition="in" filter="wipe(left)">
                                      <p:cBhvr>
                                        <p:cTn id="50" dur="500"/>
                                        <p:tgtEl>
                                          <p:spTgt spid="4"/>
                                        </p:tgtEl>
                                      </p:cBhvr>
                                    </p:animEffect>
                                  </p:childTnLst>
                                  <p:subTnLst>
                                    <p:audio>
                                      <p:cMediaNode>
                                        <p:cTn display="0" masterRel="sameClick">
                                          <p:stCondLst>
                                            <p:cond evt="begin" delay="0">
                                              <p:tn val="48"/>
                                            </p:cond>
                                          </p:stCondLst>
                                          <p:endCondLst>
                                            <p:cond evt="onStopAudio" delay="0">
                                              <p:tgtEl>
                                                <p:sldTgt/>
                                              </p:tgtEl>
                                            </p:cond>
                                          </p:endCondLst>
                                        </p:cTn>
                                        <p:tgtEl>
                                          <p:sndTgt r:embed="rId6" name="cashreg.wav"/>
                                        </p:tgtEl>
                                      </p:cMediaNode>
                                    </p:audio>
                                  </p:sub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110596">
                                            <p:txEl>
                                              <p:pRg st="5" end="5"/>
                                            </p:txEl>
                                          </p:spTgt>
                                        </p:tgtEl>
                                        <p:attrNameLst>
                                          <p:attrName>style.visibility</p:attrName>
                                        </p:attrNameLst>
                                      </p:cBhvr>
                                      <p:to>
                                        <p:strVal val="visible"/>
                                      </p:to>
                                    </p:set>
                                    <p:anim calcmode="lin" valueType="num">
                                      <p:cBhvr additive="base">
                                        <p:cTn id="55" dur="500" fill="hold"/>
                                        <p:tgtEl>
                                          <p:spTgt spid="110596">
                                            <p:txEl>
                                              <p:pRg st="5" end="5"/>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10596">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3"/>
                                            </p:cond>
                                          </p:stCondLst>
                                          <p:endCondLst>
                                            <p:cond evt="onStopAudio" delay="0">
                                              <p:tgtEl>
                                                <p:sldTgt/>
                                              </p:tgtEl>
                                            </p:cond>
                                          </p:endCondLst>
                                        </p:cTn>
                                        <p:tgtEl>
                                          <p:sndTgt r:embed="rId4" name="arrow.wav"/>
                                        </p:tgtEl>
                                      </p:cMediaNode>
                                    </p:audio>
                                  </p:sub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0"/>
                                  </p:stCondLst>
                                  <p:childTnLst>
                                    <p:set>
                                      <p:cBhvr>
                                        <p:cTn id="60" dur="1" fill="hold">
                                          <p:stCondLst>
                                            <p:cond delay="0"/>
                                          </p:stCondLst>
                                        </p:cTn>
                                        <p:tgtEl>
                                          <p:spTgt spid="135194"/>
                                        </p:tgtEl>
                                        <p:attrNameLst>
                                          <p:attrName>style.visibility</p:attrName>
                                        </p:attrNameLst>
                                      </p:cBhvr>
                                      <p:to>
                                        <p:strVal val="visible"/>
                                      </p:to>
                                    </p:set>
                                    <p:animEffect transition="in" filter="wipe(left)">
                                      <p:cBhvr>
                                        <p:cTn id="61" dur="2000"/>
                                        <p:tgtEl>
                                          <p:spTgt spid="135194"/>
                                        </p:tgtEl>
                                      </p:cBhvr>
                                    </p:animEffect>
                                  </p:childTnLst>
                                  <p:subTnLst>
                                    <p:audio>
                                      <p:cMediaNode>
                                        <p:cTn display="0" masterRel="sameClick">
                                          <p:stCondLst>
                                            <p:cond evt="begin" delay="0">
                                              <p:tn val="59"/>
                                            </p:cond>
                                          </p:stCondLst>
                                          <p:endCondLst>
                                            <p:cond evt="onStopAudio" delay="0">
                                              <p:tgtEl>
                                                <p:sldTgt/>
                                              </p:tgtEl>
                                            </p:cond>
                                          </p:endCondLst>
                                        </p:cTn>
                                        <p:tgtEl>
                                          <p:sndTgt r:embed="rId7" name="drumroll.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194"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6" name="Rectangle 4"/>
          <p:cNvSpPr>
            <a:spLocks noChangeArrowheads="1"/>
          </p:cNvSpPr>
          <p:nvPr/>
        </p:nvSpPr>
        <p:spPr bwMode="auto">
          <a:xfrm>
            <a:off x="687388" y="1747838"/>
            <a:ext cx="7772400" cy="5110162"/>
          </a:xfrm>
          <a:prstGeom prst="rect">
            <a:avLst/>
          </a:prstGeom>
          <a:solidFill>
            <a:srgbClr val="CCFFCC"/>
          </a:solidFill>
          <a:ln w="9525">
            <a:noFill/>
            <a:miter lim="800000"/>
            <a:headEnd/>
            <a:tailEnd/>
          </a:ln>
        </p:spPr>
        <p:txBody>
          <a:bodyPr/>
          <a:lstStyle/>
          <a:p>
            <a:pPr>
              <a:spcBef>
                <a:spcPct val="20000"/>
              </a:spcBef>
            </a:pPr>
            <a:r>
              <a:rPr lang="en-US" dirty="0">
                <a:sym typeface="Symbol" pitchFamily="18" charset="2"/>
              </a:rPr>
              <a:t>PRACTICE: A 1.50-V cell is connected                                to a 275 F capacitor in the circuit                            shown. </a:t>
            </a:r>
          </a:p>
          <a:p>
            <a:pPr>
              <a:spcBef>
                <a:spcPct val="20000"/>
              </a:spcBef>
            </a:pPr>
            <a:r>
              <a:rPr lang="en-US" dirty="0">
                <a:sym typeface="Symbol" pitchFamily="18" charset="2"/>
              </a:rPr>
              <a:t>(b) Make a sketch graph of what the                         ammeter reads after the switch is closed.</a:t>
            </a:r>
          </a:p>
          <a:p>
            <a:pPr>
              <a:spcBef>
                <a:spcPct val="20000"/>
              </a:spcBef>
            </a:pPr>
            <a:r>
              <a:rPr lang="en-US" dirty="0">
                <a:sym typeface="Symbol" pitchFamily="18" charset="2"/>
              </a:rPr>
              <a:t>SOLUTION:</a:t>
            </a:r>
            <a:endParaRPr lang="en-US" dirty="0">
              <a:solidFill>
                <a:srgbClr val="000000"/>
              </a:solidFill>
              <a:sym typeface="Symbol" pitchFamily="18" charset="2"/>
            </a:endParaRPr>
          </a:p>
          <a:p>
            <a:pPr eaLnBrk="0" hangingPunct="0">
              <a:spcBef>
                <a:spcPct val="15000"/>
              </a:spcBef>
            </a:pPr>
            <a:r>
              <a:rPr lang="en-US" dirty="0">
                <a:sym typeface="Symbol" pitchFamily="18" charset="2"/>
              </a:rPr>
              <a:t></a:t>
            </a:r>
            <a:r>
              <a:rPr lang="en-US" dirty="0">
                <a:solidFill>
                  <a:srgbClr val="000000"/>
                </a:solidFill>
                <a:sym typeface="Symbol" pitchFamily="18" charset="2"/>
              </a:rPr>
              <a:t>Before the switch is closed the                                   current is zero.</a:t>
            </a:r>
          </a:p>
          <a:p>
            <a:pPr eaLnBrk="0" hangingPunct="0">
              <a:spcBef>
                <a:spcPct val="15000"/>
              </a:spcBef>
            </a:pPr>
            <a:r>
              <a:rPr lang="en-US" dirty="0">
                <a:sym typeface="Symbol" pitchFamily="18" charset="2"/>
              </a:rPr>
              <a:t>After the switch is closed, the                                      current will begin at a maximum value and will decrease rapidly as the plates “fill up” with charge and repel further charge.</a:t>
            </a:r>
          </a:p>
          <a:p>
            <a:pPr eaLnBrk="0" hangingPunct="0">
              <a:spcBef>
                <a:spcPct val="15000"/>
              </a:spcBef>
            </a:pPr>
            <a:r>
              <a:rPr lang="en-US" dirty="0">
                <a:sym typeface="Symbol" pitchFamily="18" charset="2"/>
              </a:rPr>
              <a:t>Then the current will remain at zero.</a:t>
            </a:r>
          </a:p>
        </p:txBody>
      </p:sp>
      <p:sp>
        <p:nvSpPr>
          <p:cNvPr id="26627" name="Rectangle 3"/>
          <p:cNvSpPr>
            <a:spLocks noChangeArrowheads="1"/>
          </p:cNvSpPr>
          <p:nvPr/>
        </p:nvSpPr>
        <p:spPr bwMode="auto">
          <a:xfrm>
            <a:off x="685800" y="1339850"/>
            <a:ext cx="7772400" cy="431800"/>
          </a:xfrm>
          <a:prstGeom prst="rect">
            <a:avLst/>
          </a:prstGeom>
          <a:solidFill>
            <a:srgbClr val="EAEAEA"/>
          </a:solidFill>
          <a:ln w="9525">
            <a:noFill/>
            <a:miter lim="800000"/>
            <a:headEnd/>
            <a:tailEnd/>
          </a:ln>
        </p:spPr>
        <p:txBody>
          <a:bodyPr/>
          <a:lstStyle/>
          <a:p>
            <a:r>
              <a:rPr lang="en-US" altLang="en-US" i="1">
                <a:solidFill>
                  <a:schemeClr val="accent2"/>
                </a:solidFill>
              </a:rPr>
              <a:t>Charging a capacitor</a:t>
            </a:r>
          </a:p>
        </p:txBody>
      </p:sp>
      <p:grpSp>
        <p:nvGrpSpPr>
          <p:cNvPr id="2" name="Group 11"/>
          <p:cNvGrpSpPr>
            <a:grpSpLocks/>
          </p:cNvGrpSpPr>
          <p:nvPr/>
        </p:nvGrpSpPr>
        <p:grpSpPr bwMode="auto">
          <a:xfrm>
            <a:off x="5311775" y="4017963"/>
            <a:ext cx="3471863" cy="1416050"/>
            <a:chOff x="3346" y="2531"/>
            <a:chExt cx="2187" cy="892"/>
          </a:xfrm>
        </p:grpSpPr>
        <p:sp>
          <p:nvSpPr>
            <p:cNvPr id="26640" name="Line 12"/>
            <p:cNvSpPr>
              <a:spLocks noChangeShapeType="1"/>
            </p:cNvSpPr>
            <p:nvPr/>
          </p:nvSpPr>
          <p:spPr bwMode="auto">
            <a:xfrm>
              <a:off x="3623" y="3183"/>
              <a:ext cx="1910" cy="0"/>
            </a:xfrm>
            <a:prstGeom prst="line">
              <a:avLst/>
            </a:prstGeom>
            <a:noFill/>
            <a:ln w="9525">
              <a:solidFill>
                <a:schemeClr val="tx1"/>
              </a:solidFill>
              <a:round/>
              <a:headEnd/>
              <a:tailEnd type="triangle" w="med" len="med"/>
            </a:ln>
          </p:spPr>
          <p:txBody>
            <a:bodyPr/>
            <a:lstStyle/>
            <a:p>
              <a:endParaRPr lang="en-US"/>
            </a:p>
          </p:txBody>
        </p:sp>
        <p:sp>
          <p:nvSpPr>
            <p:cNvPr id="26641" name="Line 13"/>
            <p:cNvSpPr>
              <a:spLocks noChangeShapeType="1"/>
            </p:cNvSpPr>
            <p:nvPr/>
          </p:nvSpPr>
          <p:spPr bwMode="auto">
            <a:xfrm flipV="1">
              <a:off x="3623" y="2531"/>
              <a:ext cx="0" cy="645"/>
            </a:xfrm>
            <a:prstGeom prst="line">
              <a:avLst/>
            </a:prstGeom>
            <a:noFill/>
            <a:ln w="9525">
              <a:solidFill>
                <a:schemeClr val="tx1"/>
              </a:solidFill>
              <a:round/>
              <a:headEnd/>
              <a:tailEnd type="triangle" w="med" len="med"/>
            </a:ln>
          </p:spPr>
          <p:txBody>
            <a:bodyPr/>
            <a:lstStyle/>
            <a:p>
              <a:endParaRPr lang="en-US"/>
            </a:p>
          </p:txBody>
        </p:sp>
        <p:sp>
          <p:nvSpPr>
            <p:cNvPr id="26642" name="Text Box 14"/>
            <p:cNvSpPr txBox="1">
              <a:spLocks noChangeArrowheads="1"/>
            </p:cNvSpPr>
            <p:nvPr/>
          </p:nvSpPr>
          <p:spPr bwMode="auto">
            <a:xfrm rot="-5400000">
              <a:off x="3240" y="2866"/>
              <a:ext cx="462" cy="250"/>
            </a:xfrm>
            <a:prstGeom prst="rect">
              <a:avLst/>
            </a:prstGeom>
            <a:noFill/>
            <a:ln w="9525">
              <a:noFill/>
              <a:miter lim="800000"/>
              <a:headEnd/>
              <a:tailEnd/>
            </a:ln>
          </p:spPr>
          <p:txBody>
            <a:bodyPr>
              <a:spAutoFit/>
            </a:bodyPr>
            <a:lstStyle/>
            <a:p>
              <a:r>
                <a:rPr lang="en-US" sz="2000" i="1"/>
                <a:t>I / </a:t>
              </a:r>
              <a:r>
                <a:rPr lang="en-US" sz="2000"/>
                <a:t>A</a:t>
              </a:r>
            </a:p>
          </p:txBody>
        </p:sp>
        <p:sp>
          <p:nvSpPr>
            <p:cNvPr id="26643" name="Text Box 15"/>
            <p:cNvSpPr txBox="1">
              <a:spLocks noChangeArrowheads="1"/>
            </p:cNvSpPr>
            <p:nvPr/>
          </p:nvSpPr>
          <p:spPr bwMode="auto">
            <a:xfrm>
              <a:off x="5353" y="3135"/>
              <a:ext cx="169" cy="288"/>
            </a:xfrm>
            <a:prstGeom prst="rect">
              <a:avLst/>
            </a:prstGeom>
            <a:noFill/>
            <a:ln w="9525">
              <a:noFill/>
              <a:miter lim="800000"/>
              <a:headEnd/>
              <a:tailEnd/>
            </a:ln>
          </p:spPr>
          <p:txBody>
            <a:bodyPr wrap="none">
              <a:spAutoFit/>
            </a:bodyPr>
            <a:lstStyle/>
            <a:p>
              <a:r>
                <a:rPr lang="en-US" i="1"/>
                <a:t>t</a:t>
              </a:r>
            </a:p>
          </p:txBody>
        </p:sp>
      </p:grpSp>
      <p:sp>
        <p:nvSpPr>
          <p:cNvPr id="137232" name="Freeform 16"/>
          <p:cNvSpPr>
            <a:spLocks/>
          </p:cNvSpPr>
          <p:nvPr/>
        </p:nvSpPr>
        <p:spPr bwMode="auto">
          <a:xfrm flipV="1">
            <a:off x="5751513" y="4211638"/>
            <a:ext cx="2971800" cy="830262"/>
          </a:xfrm>
          <a:custGeom>
            <a:avLst/>
            <a:gdLst>
              <a:gd name="T0" fmla="*/ 0 w 1872"/>
              <a:gd name="T1" fmla="*/ 830262 h 523"/>
              <a:gd name="T2" fmla="*/ 204788 w 1872"/>
              <a:gd name="T3" fmla="*/ 288925 h 523"/>
              <a:gd name="T4" fmla="*/ 865188 w 1872"/>
              <a:gd name="T5" fmla="*/ 60325 h 523"/>
              <a:gd name="T6" fmla="*/ 2971800 w 1872"/>
              <a:gd name="T7" fmla="*/ 0 h 523"/>
              <a:gd name="T8" fmla="*/ 0 60000 65536"/>
              <a:gd name="T9" fmla="*/ 0 60000 65536"/>
              <a:gd name="T10" fmla="*/ 0 60000 65536"/>
              <a:gd name="T11" fmla="*/ 0 60000 65536"/>
              <a:gd name="T12" fmla="*/ 0 w 1872"/>
              <a:gd name="T13" fmla="*/ 0 h 523"/>
              <a:gd name="T14" fmla="*/ 1872 w 1872"/>
              <a:gd name="T15" fmla="*/ 523 h 523"/>
            </a:gdLst>
            <a:ahLst/>
            <a:cxnLst>
              <a:cxn ang="T8">
                <a:pos x="T0" y="T1"/>
              </a:cxn>
              <a:cxn ang="T9">
                <a:pos x="T2" y="T3"/>
              </a:cxn>
              <a:cxn ang="T10">
                <a:pos x="T4" y="T5"/>
              </a:cxn>
              <a:cxn ang="T11">
                <a:pos x="T6" y="T7"/>
              </a:cxn>
            </a:cxnLst>
            <a:rect l="T12" t="T13" r="T14" b="T15"/>
            <a:pathLst>
              <a:path w="1872" h="523">
                <a:moveTo>
                  <a:pt x="0" y="523"/>
                </a:moveTo>
                <a:cubicBezTo>
                  <a:pt x="21" y="466"/>
                  <a:pt x="38" y="263"/>
                  <a:pt x="129" y="182"/>
                </a:cubicBezTo>
                <a:cubicBezTo>
                  <a:pt x="220" y="101"/>
                  <a:pt x="255" y="68"/>
                  <a:pt x="545" y="38"/>
                </a:cubicBezTo>
                <a:cubicBezTo>
                  <a:pt x="835" y="8"/>
                  <a:pt x="1596" y="8"/>
                  <a:pt x="1872" y="0"/>
                </a:cubicBezTo>
              </a:path>
            </a:pathLst>
          </a:custGeom>
          <a:noFill/>
          <a:ln w="28575" cmpd="sng">
            <a:solidFill>
              <a:srgbClr val="FF0000"/>
            </a:solidFill>
            <a:round/>
            <a:headEnd/>
            <a:tailEnd/>
          </a:ln>
        </p:spPr>
        <p:txBody>
          <a:bodyPr/>
          <a:lstStyle/>
          <a:p>
            <a:endParaRPr lang="en-US"/>
          </a:p>
        </p:txBody>
      </p:sp>
      <p:grpSp>
        <p:nvGrpSpPr>
          <p:cNvPr id="3" name="Group 17"/>
          <p:cNvGrpSpPr>
            <a:grpSpLocks/>
          </p:cNvGrpSpPr>
          <p:nvPr/>
        </p:nvGrpSpPr>
        <p:grpSpPr bwMode="auto">
          <a:xfrm>
            <a:off x="5100638" y="4048125"/>
            <a:ext cx="3622675" cy="366713"/>
            <a:chOff x="3213" y="2550"/>
            <a:chExt cx="2282" cy="231"/>
          </a:xfrm>
        </p:grpSpPr>
        <p:sp>
          <p:nvSpPr>
            <p:cNvPr id="26638" name="Line 18"/>
            <p:cNvSpPr>
              <a:spLocks noChangeShapeType="1"/>
            </p:cNvSpPr>
            <p:nvPr/>
          </p:nvSpPr>
          <p:spPr bwMode="auto">
            <a:xfrm>
              <a:off x="3623" y="2653"/>
              <a:ext cx="1872" cy="0"/>
            </a:xfrm>
            <a:prstGeom prst="line">
              <a:avLst/>
            </a:prstGeom>
            <a:noFill/>
            <a:ln w="9525">
              <a:solidFill>
                <a:schemeClr val="tx1"/>
              </a:solidFill>
              <a:prstDash val="dash"/>
              <a:round/>
              <a:headEnd/>
              <a:tailEnd/>
            </a:ln>
          </p:spPr>
          <p:txBody>
            <a:bodyPr/>
            <a:lstStyle/>
            <a:p>
              <a:endParaRPr lang="en-US"/>
            </a:p>
          </p:txBody>
        </p:sp>
        <p:sp>
          <p:nvSpPr>
            <p:cNvPr id="26639" name="Text Box 19"/>
            <p:cNvSpPr txBox="1">
              <a:spLocks noChangeArrowheads="1"/>
            </p:cNvSpPr>
            <p:nvPr/>
          </p:nvSpPr>
          <p:spPr bwMode="auto">
            <a:xfrm>
              <a:off x="3213" y="2550"/>
              <a:ext cx="428" cy="231"/>
            </a:xfrm>
            <a:prstGeom prst="rect">
              <a:avLst/>
            </a:prstGeom>
            <a:noFill/>
            <a:ln w="9525">
              <a:noFill/>
              <a:miter lim="800000"/>
              <a:headEnd/>
              <a:tailEnd/>
            </a:ln>
          </p:spPr>
          <p:txBody>
            <a:bodyPr wrap="none">
              <a:spAutoFit/>
            </a:bodyPr>
            <a:lstStyle/>
            <a:p>
              <a:r>
                <a:rPr lang="en-US" sz="1800"/>
                <a:t>MAX</a:t>
              </a:r>
            </a:p>
          </p:txBody>
        </p:sp>
      </p:grpSp>
      <p:sp>
        <p:nvSpPr>
          <p:cNvPr id="20" name="Rectangle 118"/>
          <p:cNvSpPr txBox="1">
            <a:spLocks noChangeArrowheads="1"/>
          </p:cNvSpPr>
          <p:nvPr/>
        </p:nvSpPr>
        <p:spPr>
          <a:xfrm>
            <a:off x="685800" y="409575"/>
            <a:ext cx="7772400" cy="896938"/>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0" cap="none" spc="0" normalizeH="0" baseline="0" noProof="0">
                <a:ln>
                  <a:noFill/>
                </a:ln>
                <a:solidFill>
                  <a:schemeClr val="tx2"/>
                </a:solidFill>
                <a:effectLst/>
                <a:uLnTx/>
                <a:uFillTx/>
                <a:latin typeface="+mj-lt"/>
                <a:ea typeface="+mj-ea"/>
                <a:cs typeface="+mj-cs"/>
              </a:rPr>
              <a:t>Topic 11: Electromagnetic induction - AHL</a:t>
            </a:r>
            <a:br>
              <a:rPr kumimoji="0" lang="en-US" altLang="en-US" sz="2800" b="1" i="0" u="none" strike="noStrike" kern="0" cap="none" spc="0" normalizeH="0" baseline="0" noProof="0">
                <a:ln>
                  <a:noFill/>
                </a:ln>
                <a:solidFill>
                  <a:schemeClr val="tx2"/>
                </a:solidFill>
                <a:effectLst/>
                <a:uLnTx/>
                <a:uFillTx/>
                <a:latin typeface="+mj-lt"/>
                <a:ea typeface="+mj-ea"/>
                <a:cs typeface="+mj-cs"/>
              </a:rPr>
            </a:br>
            <a:r>
              <a:rPr kumimoji="0" lang="en-US" altLang="en-US" sz="2800" b="0" i="0" u="none" strike="noStrike" kern="0" cap="none" spc="0" normalizeH="0" baseline="0" noProof="0">
                <a:ln>
                  <a:noFill/>
                </a:ln>
                <a:solidFill>
                  <a:schemeClr val="tx1"/>
                </a:solidFill>
                <a:effectLst/>
                <a:uLnTx/>
                <a:uFillTx/>
                <a:latin typeface="+mj-lt"/>
                <a:ea typeface="+mj-ea"/>
                <a:cs typeface="+mj-cs"/>
              </a:rPr>
              <a:t>11.3 – Capacitance</a:t>
            </a:r>
            <a:endParaRPr kumimoji="0" lang="en-US" altLang="en-US" sz="2800" b="0" i="0" u="none" strike="noStrike" kern="0" cap="none" spc="0" normalizeH="0" baseline="0" noProof="0" dirty="0">
              <a:ln>
                <a:noFill/>
              </a:ln>
              <a:solidFill>
                <a:schemeClr val="tx1"/>
              </a:solidFill>
              <a:effectLst/>
              <a:uLnTx/>
              <a:uFillTx/>
              <a:latin typeface="+mj-lt"/>
              <a:ea typeface="+mj-ea"/>
              <a:cs typeface="+mj-cs"/>
            </a:endParaRPr>
          </a:p>
        </p:txBody>
      </p:sp>
      <p:pic>
        <p:nvPicPr>
          <p:cNvPr id="21" name="Picture 2"/>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6534775" y="1772822"/>
            <a:ext cx="2400300" cy="2143125"/>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0596">
                                            <p:txEl>
                                              <p:pRg st="1" end="1"/>
                                            </p:txEl>
                                          </p:spTgt>
                                        </p:tgtEl>
                                        <p:attrNameLst>
                                          <p:attrName>style.visibility</p:attrName>
                                        </p:attrNameLst>
                                      </p:cBhvr>
                                      <p:to>
                                        <p:strVal val="visible"/>
                                      </p:to>
                                    </p:set>
                                    <p:anim calcmode="lin" valueType="num">
                                      <p:cBhvr additive="base">
                                        <p:cTn id="7" dur="500" fill="hold"/>
                                        <p:tgtEl>
                                          <p:spTgt spid="110596">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059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1000"/>
                                        <p:tgtEl>
                                          <p:spTgt spid="2"/>
                                        </p:tgtEl>
                                      </p:cBhvr>
                                    </p:animEffect>
                                  </p:childTnLst>
                                  <p:subTnLst>
                                    <p:audio>
                                      <p:cMediaNode>
                                        <p:cTn display="0" masterRel="sameClick">
                                          <p:stCondLst>
                                            <p:cond evt="begin" delay="0">
                                              <p:tn val="10"/>
                                            </p:cond>
                                          </p:stCondLst>
                                          <p:endCondLst>
                                            <p:cond evt="onStopAudio" delay="0">
                                              <p:tgtEl>
                                                <p:sldTgt/>
                                              </p:tgtEl>
                                            </p:cond>
                                          </p:endCondLst>
                                        </p:cTn>
                                        <p:tgtEl>
                                          <p:sndTgt r:embed="rId5" name="chimes.wav"/>
                                        </p:tgtEl>
                                      </p:cMediaNode>
                                    </p:audio>
                                  </p:sub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10596">
                                            <p:txEl>
                                              <p:pRg st="2" end="2"/>
                                            </p:txEl>
                                          </p:spTgt>
                                        </p:tgtEl>
                                        <p:attrNameLst>
                                          <p:attrName>style.visibility</p:attrName>
                                        </p:attrNameLst>
                                      </p:cBhvr>
                                      <p:to>
                                        <p:strVal val="visible"/>
                                      </p:to>
                                    </p:set>
                                    <p:anim calcmode="lin" valueType="num">
                                      <p:cBhvr additive="base">
                                        <p:cTn id="17" dur="500" fill="hold"/>
                                        <p:tgtEl>
                                          <p:spTgt spid="110596">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10596">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5"/>
                                            </p:cond>
                                          </p:stCondLst>
                                          <p:endCondLst>
                                            <p:cond evt="onStopAudio" delay="0">
                                              <p:tgtEl>
                                                <p:sldTgt/>
                                              </p:tgtEl>
                                            </p:cond>
                                          </p:endCondLst>
                                        </p:cTn>
                                        <p:tgtEl>
                                          <p:sndTgt r:embed="rId4" name="arrow.wav"/>
                                        </p:tgtEl>
                                      </p:cMediaNode>
                                    </p:audio>
                                  </p:sub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10596">
                                            <p:txEl>
                                              <p:pRg st="3" end="3"/>
                                            </p:txEl>
                                          </p:spTgt>
                                        </p:tgtEl>
                                        <p:attrNameLst>
                                          <p:attrName>style.visibility</p:attrName>
                                        </p:attrNameLst>
                                      </p:cBhvr>
                                      <p:to>
                                        <p:strVal val="visible"/>
                                      </p:to>
                                    </p:set>
                                    <p:anim calcmode="lin" valueType="num">
                                      <p:cBhvr additive="base">
                                        <p:cTn id="23" dur="500" fill="hold"/>
                                        <p:tgtEl>
                                          <p:spTgt spid="110596">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10596">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1"/>
                                            </p:cond>
                                          </p:stCondLst>
                                          <p:endCondLst>
                                            <p:cond evt="onStopAudio" delay="0">
                                              <p:tgtEl>
                                                <p:sldTgt/>
                                              </p:tgtEl>
                                            </p:cond>
                                          </p:endCondLst>
                                        </p:cTn>
                                        <p:tgtEl>
                                          <p:sndTgt r:embed="rId4" name="arrow.wav"/>
                                        </p:tgtEl>
                                      </p:cMediaNode>
                                    </p:audio>
                                  </p:sub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110596">
                                            <p:txEl>
                                              <p:pRg st="4" end="4"/>
                                            </p:txEl>
                                          </p:spTgt>
                                        </p:tgtEl>
                                        <p:attrNameLst>
                                          <p:attrName>style.visibility</p:attrName>
                                        </p:attrNameLst>
                                      </p:cBhvr>
                                      <p:to>
                                        <p:strVal val="visible"/>
                                      </p:to>
                                    </p:set>
                                    <p:anim calcmode="lin" valueType="num">
                                      <p:cBhvr additive="base">
                                        <p:cTn id="29" dur="500" fill="hold"/>
                                        <p:tgtEl>
                                          <p:spTgt spid="110596">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10596">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7"/>
                                            </p:cond>
                                          </p:stCondLst>
                                          <p:endCondLst>
                                            <p:cond evt="onStopAudio" delay="0">
                                              <p:tgtEl>
                                                <p:sldTgt/>
                                              </p:tgtEl>
                                            </p:cond>
                                          </p:endCondLst>
                                        </p:cTn>
                                        <p:tgtEl>
                                          <p:sndTgt r:embed="rId4" name="arrow.wav"/>
                                        </p:tgtEl>
                                      </p:cMediaNode>
                                    </p:audio>
                                  </p:sub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110596">
                                            <p:txEl>
                                              <p:pRg st="5" end="5"/>
                                            </p:txEl>
                                          </p:spTgt>
                                        </p:tgtEl>
                                        <p:attrNameLst>
                                          <p:attrName>style.visibility</p:attrName>
                                        </p:attrNameLst>
                                      </p:cBhvr>
                                      <p:to>
                                        <p:strVal val="visible"/>
                                      </p:to>
                                    </p:set>
                                    <p:anim calcmode="lin" valueType="num">
                                      <p:cBhvr additive="base">
                                        <p:cTn id="35" dur="500" fill="hold"/>
                                        <p:tgtEl>
                                          <p:spTgt spid="110596">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10596">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3"/>
                                            </p:cond>
                                          </p:stCondLst>
                                          <p:endCondLst>
                                            <p:cond evt="onStopAudio" delay="0">
                                              <p:tgtEl>
                                                <p:sldTgt/>
                                              </p:tgtEl>
                                            </p:cond>
                                          </p:endCondLst>
                                        </p:cTn>
                                        <p:tgtEl>
                                          <p:sndTgt r:embed="rId4" name="arrow.wav"/>
                                        </p:tgtEl>
                                      </p:cMediaNode>
                                    </p:audio>
                                  </p:subTnLst>
                                </p:cTn>
                              </p:par>
                            </p:childTnLst>
                          </p:cTn>
                        </p:par>
                      </p:childTnLst>
                    </p:cTn>
                  </p:par>
                  <p:par>
                    <p:cTn id="37" fill="hold">
                      <p:stCondLst>
                        <p:cond delay="indefinite"/>
                      </p:stCondLst>
                      <p:childTnLst>
                        <p:par>
                          <p:cTn id="38" fill="hold">
                            <p:stCondLst>
                              <p:cond delay="0"/>
                            </p:stCondLst>
                            <p:childTnLst>
                              <p:par>
                                <p:cTn id="39" presetID="22" presetClass="entr" presetSubtype="8" fill="hold" nodeType="clickEffect">
                                  <p:stCondLst>
                                    <p:cond delay="0"/>
                                  </p:stCondLst>
                                  <p:childTnLst>
                                    <p:set>
                                      <p:cBhvr>
                                        <p:cTn id="40" dur="1" fill="hold">
                                          <p:stCondLst>
                                            <p:cond delay="0"/>
                                          </p:stCondLst>
                                        </p:cTn>
                                        <p:tgtEl>
                                          <p:spTgt spid="3"/>
                                        </p:tgtEl>
                                        <p:attrNameLst>
                                          <p:attrName>style.visibility</p:attrName>
                                        </p:attrNameLst>
                                      </p:cBhvr>
                                      <p:to>
                                        <p:strVal val="visible"/>
                                      </p:to>
                                    </p:set>
                                    <p:animEffect transition="in" filter="wipe(left)">
                                      <p:cBhvr>
                                        <p:cTn id="41" dur="500"/>
                                        <p:tgtEl>
                                          <p:spTgt spid="3"/>
                                        </p:tgtEl>
                                      </p:cBhvr>
                                    </p:animEffect>
                                  </p:childTnLst>
                                  <p:subTnLst>
                                    <p:audio>
                                      <p:cMediaNode>
                                        <p:cTn display="0" masterRel="sameClick">
                                          <p:stCondLst>
                                            <p:cond evt="begin" delay="0">
                                              <p:tn val="39"/>
                                            </p:cond>
                                          </p:stCondLst>
                                          <p:endCondLst>
                                            <p:cond evt="onStopAudio" delay="0">
                                              <p:tgtEl>
                                                <p:sldTgt/>
                                              </p:tgtEl>
                                            </p:cond>
                                          </p:endCondLst>
                                        </p:cTn>
                                        <p:tgtEl>
                                          <p:sndTgt r:embed="rId6" name="cashreg.wav"/>
                                        </p:tgtEl>
                                      </p:cMediaNode>
                                    </p:audio>
                                  </p:sub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137232"/>
                                        </p:tgtEl>
                                        <p:attrNameLst>
                                          <p:attrName>style.visibility</p:attrName>
                                        </p:attrNameLst>
                                      </p:cBhvr>
                                      <p:to>
                                        <p:strVal val="visible"/>
                                      </p:to>
                                    </p:set>
                                    <p:animEffect transition="in" filter="wipe(left)">
                                      <p:cBhvr>
                                        <p:cTn id="46" dur="2000"/>
                                        <p:tgtEl>
                                          <p:spTgt spid="137232"/>
                                        </p:tgtEl>
                                      </p:cBhvr>
                                    </p:animEffect>
                                  </p:childTnLst>
                                  <p:subTnLst>
                                    <p:audio>
                                      <p:cMediaNode>
                                        <p:cTn display="0" masterRel="sameClick">
                                          <p:stCondLst>
                                            <p:cond evt="begin" delay="0">
                                              <p:tn val="44"/>
                                            </p:cond>
                                          </p:stCondLst>
                                          <p:endCondLst>
                                            <p:cond evt="onStopAudio" delay="0">
                                              <p:tgtEl>
                                                <p:sldTgt/>
                                              </p:tgtEl>
                                            </p:cond>
                                          </p:endCondLst>
                                        </p:cTn>
                                        <p:tgtEl>
                                          <p:sndTgt r:embed="rId7" name="drumroll.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232"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6" name="Rectangle 4"/>
          <p:cNvSpPr>
            <a:spLocks noChangeArrowheads="1"/>
          </p:cNvSpPr>
          <p:nvPr/>
        </p:nvSpPr>
        <p:spPr bwMode="auto">
          <a:xfrm>
            <a:off x="687388" y="1747838"/>
            <a:ext cx="7772400" cy="5110162"/>
          </a:xfrm>
          <a:prstGeom prst="rect">
            <a:avLst/>
          </a:prstGeom>
          <a:solidFill>
            <a:srgbClr val="CCFFCC"/>
          </a:solidFill>
          <a:ln w="9525">
            <a:noFill/>
            <a:miter lim="800000"/>
            <a:headEnd/>
            <a:tailEnd/>
          </a:ln>
        </p:spPr>
        <p:txBody>
          <a:bodyPr/>
          <a:lstStyle/>
          <a:p>
            <a:pPr>
              <a:spcBef>
                <a:spcPct val="20000"/>
              </a:spcBef>
            </a:pPr>
            <a:r>
              <a:rPr lang="en-US" dirty="0">
                <a:sym typeface="Symbol" pitchFamily="18" charset="2"/>
              </a:rPr>
              <a:t>PRACTICE: A 1.50-V cell is connected                                to a 275 F capacitor in the circuit                            shown. </a:t>
            </a:r>
          </a:p>
          <a:p>
            <a:pPr>
              <a:spcBef>
                <a:spcPct val="20000"/>
              </a:spcBef>
            </a:pPr>
            <a:r>
              <a:rPr lang="en-US" dirty="0">
                <a:sym typeface="Symbol" pitchFamily="18" charset="2"/>
              </a:rPr>
              <a:t>(c) Make a sketch graph of the charge </a:t>
            </a:r>
            <a:r>
              <a:rPr lang="en-US" i="1" dirty="0">
                <a:sym typeface="Symbol" pitchFamily="18" charset="2"/>
              </a:rPr>
              <a:t>q</a:t>
            </a:r>
            <a:r>
              <a:rPr lang="en-US" dirty="0">
                <a:sym typeface="Symbol" pitchFamily="18" charset="2"/>
              </a:rPr>
              <a:t>                         on the plates after the switch is closed.</a:t>
            </a:r>
          </a:p>
          <a:p>
            <a:pPr>
              <a:spcBef>
                <a:spcPct val="20000"/>
              </a:spcBef>
            </a:pPr>
            <a:r>
              <a:rPr lang="en-US" dirty="0">
                <a:sym typeface="Symbol" pitchFamily="18" charset="2"/>
              </a:rPr>
              <a:t>SOLUTION:</a:t>
            </a:r>
            <a:endParaRPr lang="en-US" dirty="0">
              <a:solidFill>
                <a:srgbClr val="000000"/>
              </a:solidFill>
              <a:sym typeface="Symbol" pitchFamily="18" charset="2"/>
            </a:endParaRPr>
          </a:p>
          <a:p>
            <a:pPr eaLnBrk="0" hangingPunct="0">
              <a:spcBef>
                <a:spcPct val="15000"/>
              </a:spcBef>
            </a:pPr>
            <a:r>
              <a:rPr lang="en-US" dirty="0">
                <a:sym typeface="Symbol" pitchFamily="18" charset="2"/>
              </a:rPr>
              <a:t></a:t>
            </a:r>
            <a:r>
              <a:rPr lang="en-US" dirty="0">
                <a:solidFill>
                  <a:srgbClr val="000000"/>
                </a:solidFill>
                <a:sym typeface="Symbol" pitchFamily="18" charset="2"/>
              </a:rPr>
              <a:t>Before the switch is closed the                                   charge is zero.</a:t>
            </a:r>
          </a:p>
          <a:p>
            <a:pPr eaLnBrk="0" hangingPunct="0">
              <a:spcBef>
                <a:spcPct val="15000"/>
              </a:spcBef>
            </a:pPr>
            <a:r>
              <a:rPr lang="en-US" dirty="0">
                <a:sym typeface="Symbol" pitchFamily="18" charset="2"/>
              </a:rPr>
              <a:t>After the switch is closed, the                                      charge will rapidly “fill up” the plates and slow down the subsequent flow due to repulsion.</a:t>
            </a:r>
          </a:p>
          <a:p>
            <a:pPr eaLnBrk="0" hangingPunct="0">
              <a:spcBef>
                <a:spcPct val="15000"/>
              </a:spcBef>
            </a:pPr>
            <a:r>
              <a:rPr lang="en-US" dirty="0">
                <a:sym typeface="Symbol" pitchFamily="18" charset="2"/>
              </a:rPr>
              <a:t>Then the charge will reach a maximum value on the plates, stopping the flow of further charge.</a:t>
            </a:r>
          </a:p>
        </p:txBody>
      </p:sp>
      <p:sp>
        <p:nvSpPr>
          <p:cNvPr id="69635" name="Rectangle 3"/>
          <p:cNvSpPr>
            <a:spLocks noChangeArrowheads="1"/>
          </p:cNvSpPr>
          <p:nvPr/>
        </p:nvSpPr>
        <p:spPr bwMode="auto">
          <a:xfrm>
            <a:off x="685800" y="1339850"/>
            <a:ext cx="7772400" cy="431800"/>
          </a:xfrm>
          <a:prstGeom prst="rect">
            <a:avLst/>
          </a:prstGeom>
          <a:solidFill>
            <a:srgbClr val="EAEAEA"/>
          </a:solidFill>
          <a:ln w="9525">
            <a:noFill/>
            <a:miter lim="800000"/>
            <a:headEnd/>
            <a:tailEnd/>
          </a:ln>
        </p:spPr>
        <p:txBody>
          <a:bodyPr/>
          <a:lstStyle/>
          <a:p>
            <a:r>
              <a:rPr lang="en-US" altLang="en-US" i="1">
                <a:solidFill>
                  <a:schemeClr val="accent2"/>
                </a:solidFill>
              </a:rPr>
              <a:t>Charging a capacitor</a:t>
            </a:r>
          </a:p>
        </p:txBody>
      </p:sp>
      <p:grpSp>
        <p:nvGrpSpPr>
          <p:cNvPr id="2" name="Group 11"/>
          <p:cNvGrpSpPr>
            <a:grpSpLocks/>
          </p:cNvGrpSpPr>
          <p:nvPr/>
        </p:nvGrpSpPr>
        <p:grpSpPr bwMode="auto">
          <a:xfrm>
            <a:off x="5311775" y="4017963"/>
            <a:ext cx="3471863" cy="1416050"/>
            <a:chOff x="3346" y="2531"/>
            <a:chExt cx="2187" cy="892"/>
          </a:xfrm>
        </p:grpSpPr>
        <p:sp>
          <p:nvSpPr>
            <p:cNvPr id="69638" name="Line 12"/>
            <p:cNvSpPr>
              <a:spLocks noChangeShapeType="1"/>
            </p:cNvSpPr>
            <p:nvPr/>
          </p:nvSpPr>
          <p:spPr bwMode="auto">
            <a:xfrm>
              <a:off x="3623" y="3183"/>
              <a:ext cx="1910" cy="0"/>
            </a:xfrm>
            <a:prstGeom prst="line">
              <a:avLst/>
            </a:prstGeom>
            <a:noFill/>
            <a:ln w="9525">
              <a:solidFill>
                <a:schemeClr val="tx1"/>
              </a:solidFill>
              <a:round/>
              <a:headEnd/>
              <a:tailEnd type="triangle" w="med" len="med"/>
            </a:ln>
          </p:spPr>
          <p:txBody>
            <a:bodyPr/>
            <a:lstStyle/>
            <a:p>
              <a:endParaRPr lang="en-US"/>
            </a:p>
          </p:txBody>
        </p:sp>
        <p:sp>
          <p:nvSpPr>
            <p:cNvPr id="69639" name="Line 13"/>
            <p:cNvSpPr>
              <a:spLocks noChangeShapeType="1"/>
            </p:cNvSpPr>
            <p:nvPr/>
          </p:nvSpPr>
          <p:spPr bwMode="auto">
            <a:xfrm flipV="1">
              <a:off x="3623" y="2531"/>
              <a:ext cx="0" cy="645"/>
            </a:xfrm>
            <a:prstGeom prst="line">
              <a:avLst/>
            </a:prstGeom>
            <a:noFill/>
            <a:ln w="9525">
              <a:solidFill>
                <a:schemeClr val="tx1"/>
              </a:solidFill>
              <a:round/>
              <a:headEnd/>
              <a:tailEnd type="triangle" w="med" len="med"/>
            </a:ln>
          </p:spPr>
          <p:txBody>
            <a:bodyPr/>
            <a:lstStyle/>
            <a:p>
              <a:endParaRPr lang="en-US"/>
            </a:p>
          </p:txBody>
        </p:sp>
        <p:sp>
          <p:nvSpPr>
            <p:cNvPr id="69640" name="Text Box 14"/>
            <p:cNvSpPr txBox="1">
              <a:spLocks noChangeArrowheads="1"/>
            </p:cNvSpPr>
            <p:nvPr/>
          </p:nvSpPr>
          <p:spPr bwMode="auto">
            <a:xfrm rot="-5400000">
              <a:off x="3240" y="2866"/>
              <a:ext cx="462" cy="250"/>
            </a:xfrm>
            <a:prstGeom prst="rect">
              <a:avLst/>
            </a:prstGeom>
            <a:noFill/>
            <a:ln w="9525">
              <a:noFill/>
              <a:miter lim="800000"/>
              <a:headEnd/>
              <a:tailEnd/>
            </a:ln>
          </p:spPr>
          <p:txBody>
            <a:bodyPr>
              <a:spAutoFit/>
            </a:bodyPr>
            <a:lstStyle/>
            <a:p>
              <a:r>
                <a:rPr lang="en-US" sz="2000" i="1"/>
                <a:t>q / </a:t>
              </a:r>
              <a:r>
                <a:rPr lang="en-US" sz="2000"/>
                <a:t>C</a:t>
              </a:r>
            </a:p>
          </p:txBody>
        </p:sp>
        <p:sp>
          <p:nvSpPr>
            <p:cNvPr id="69641" name="Text Box 15"/>
            <p:cNvSpPr txBox="1">
              <a:spLocks noChangeArrowheads="1"/>
            </p:cNvSpPr>
            <p:nvPr/>
          </p:nvSpPr>
          <p:spPr bwMode="auto">
            <a:xfrm>
              <a:off x="5353" y="3135"/>
              <a:ext cx="169" cy="288"/>
            </a:xfrm>
            <a:prstGeom prst="rect">
              <a:avLst/>
            </a:prstGeom>
            <a:noFill/>
            <a:ln w="9525">
              <a:noFill/>
              <a:miter lim="800000"/>
              <a:headEnd/>
              <a:tailEnd/>
            </a:ln>
          </p:spPr>
          <p:txBody>
            <a:bodyPr wrap="none">
              <a:spAutoFit/>
            </a:bodyPr>
            <a:lstStyle/>
            <a:p>
              <a:r>
                <a:rPr lang="en-US" i="1"/>
                <a:t>t</a:t>
              </a:r>
            </a:p>
          </p:txBody>
        </p:sp>
      </p:grpSp>
      <p:sp>
        <p:nvSpPr>
          <p:cNvPr id="137232" name="Freeform 16"/>
          <p:cNvSpPr>
            <a:spLocks/>
          </p:cNvSpPr>
          <p:nvPr/>
        </p:nvSpPr>
        <p:spPr bwMode="auto">
          <a:xfrm>
            <a:off x="5751513" y="4211638"/>
            <a:ext cx="2971800" cy="830262"/>
          </a:xfrm>
          <a:custGeom>
            <a:avLst/>
            <a:gdLst>
              <a:gd name="T0" fmla="*/ 0 w 1872"/>
              <a:gd name="T1" fmla="*/ 830262 h 523"/>
              <a:gd name="T2" fmla="*/ 204788 w 1872"/>
              <a:gd name="T3" fmla="*/ 288925 h 523"/>
              <a:gd name="T4" fmla="*/ 865188 w 1872"/>
              <a:gd name="T5" fmla="*/ 60325 h 523"/>
              <a:gd name="T6" fmla="*/ 2971800 w 1872"/>
              <a:gd name="T7" fmla="*/ 0 h 523"/>
              <a:gd name="T8" fmla="*/ 0 60000 65536"/>
              <a:gd name="T9" fmla="*/ 0 60000 65536"/>
              <a:gd name="T10" fmla="*/ 0 60000 65536"/>
              <a:gd name="T11" fmla="*/ 0 60000 65536"/>
              <a:gd name="T12" fmla="*/ 0 w 1872"/>
              <a:gd name="T13" fmla="*/ 0 h 523"/>
              <a:gd name="T14" fmla="*/ 1872 w 1872"/>
              <a:gd name="T15" fmla="*/ 523 h 523"/>
            </a:gdLst>
            <a:ahLst/>
            <a:cxnLst>
              <a:cxn ang="T8">
                <a:pos x="T0" y="T1"/>
              </a:cxn>
              <a:cxn ang="T9">
                <a:pos x="T2" y="T3"/>
              </a:cxn>
              <a:cxn ang="T10">
                <a:pos x="T4" y="T5"/>
              </a:cxn>
              <a:cxn ang="T11">
                <a:pos x="T6" y="T7"/>
              </a:cxn>
            </a:cxnLst>
            <a:rect l="T12" t="T13" r="T14" b="T15"/>
            <a:pathLst>
              <a:path w="1872" h="523">
                <a:moveTo>
                  <a:pt x="0" y="523"/>
                </a:moveTo>
                <a:cubicBezTo>
                  <a:pt x="21" y="466"/>
                  <a:pt x="38" y="263"/>
                  <a:pt x="129" y="182"/>
                </a:cubicBezTo>
                <a:cubicBezTo>
                  <a:pt x="220" y="101"/>
                  <a:pt x="255" y="68"/>
                  <a:pt x="545" y="38"/>
                </a:cubicBezTo>
                <a:cubicBezTo>
                  <a:pt x="835" y="8"/>
                  <a:pt x="1596" y="8"/>
                  <a:pt x="1872" y="0"/>
                </a:cubicBezTo>
              </a:path>
            </a:pathLst>
          </a:custGeom>
          <a:noFill/>
          <a:ln w="28575" cmpd="sng">
            <a:solidFill>
              <a:srgbClr val="008000"/>
            </a:solidFill>
            <a:round/>
            <a:headEnd/>
            <a:tailEnd/>
          </a:ln>
        </p:spPr>
        <p:txBody>
          <a:bodyPr/>
          <a:lstStyle/>
          <a:p>
            <a:endParaRPr lang="en-US"/>
          </a:p>
        </p:txBody>
      </p:sp>
      <p:grpSp>
        <p:nvGrpSpPr>
          <p:cNvPr id="3" name="Group 17"/>
          <p:cNvGrpSpPr>
            <a:grpSpLocks/>
          </p:cNvGrpSpPr>
          <p:nvPr/>
        </p:nvGrpSpPr>
        <p:grpSpPr bwMode="auto">
          <a:xfrm>
            <a:off x="5100638" y="4048125"/>
            <a:ext cx="3622675" cy="366713"/>
            <a:chOff x="3213" y="2550"/>
            <a:chExt cx="2282" cy="231"/>
          </a:xfrm>
        </p:grpSpPr>
        <p:sp>
          <p:nvSpPr>
            <p:cNvPr id="69644" name="Line 18"/>
            <p:cNvSpPr>
              <a:spLocks noChangeShapeType="1"/>
            </p:cNvSpPr>
            <p:nvPr/>
          </p:nvSpPr>
          <p:spPr bwMode="auto">
            <a:xfrm>
              <a:off x="3623" y="2653"/>
              <a:ext cx="1872" cy="0"/>
            </a:xfrm>
            <a:prstGeom prst="line">
              <a:avLst/>
            </a:prstGeom>
            <a:noFill/>
            <a:ln w="9525">
              <a:solidFill>
                <a:schemeClr val="tx1"/>
              </a:solidFill>
              <a:prstDash val="dash"/>
              <a:round/>
              <a:headEnd/>
              <a:tailEnd/>
            </a:ln>
          </p:spPr>
          <p:txBody>
            <a:bodyPr/>
            <a:lstStyle/>
            <a:p>
              <a:endParaRPr lang="en-US"/>
            </a:p>
          </p:txBody>
        </p:sp>
        <p:sp>
          <p:nvSpPr>
            <p:cNvPr id="69645" name="Text Box 19"/>
            <p:cNvSpPr txBox="1">
              <a:spLocks noChangeArrowheads="1"/>
            </p:cNvSpPr>
            <p:nvPr/>
          </p:nvSpPr>
          <p:spPr bwMode="auto">
            <a:xfrm>
              <a:off x="3213" y="2550"/>
              <a:ext cx="428" cy="231"/>
            </a:xfrm>
            <a:prstGeom prst="rect">
              <a:avLst/>
            </a:prstGeom>
            <a:noFill/>
            <a:ln w="9525">
              <a:noFill/>
              <a:miter lim="800000"/>
              <a:headEnd/>
              <a:tailEnd/>
            </a:ln>
          </p:spPr>
          <p:txBody>
            <a:bodyPr wrap="none">
              <a:spAutoFit/>
            </a:bodyPr>
            <a:lstStyle/>
            <a:p>
              <a:r>
                <a:rPr lang="en-US" sz="1800"/>
                <a:t>MAX</a:t>
              </a:r>
            </a:p>
          </p:txBody>
        </p:sp>
      </p:grpSp>
      <p:sp>
        <p:nvSpPr>
          <p:cNvPr id="20" name="Rectangle 118"/>
          <p:cNvSpPr txBox="1">
            <a:spLocks noChangeArrowheads="1"/>
          </p:cNvSpPr>
          <p:nvPr/>
        </p:nvSpPr>
        <p:spPr>
          <a:xfrm>
            <a:off x="685800" y="409575"/>
            <a:ext cx="7772400" cy="896938"/>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0" cap="none" spc="0" normalizeH="0" baseline="0" noProof="0">
                <a:ln>
                  <a:noFill/>
                </a:ln>
                <a:solidFill>
                  <a:schemeClr val="tx2"/>
                </a:solidFill>
                <a:effectLst/>
                <a:uLnTx/>
                <a:uFillTx/>
                <a:latin typeface="+mj-lt"/>
                <a:ea typeface="+mj-ea"/>
                <a:cs typeface="+mj-cs"/>
              </a:rPr>
              <a:t>Topic 11: Electromagnetic induction - AHL</a:t>
            </a:r>
            <a:br>
              <a:rPr kumimoji="0" lang="en-US" altLang="en-US" sz="2800" b="1" i="0" u="none" strike="noStrike" kern="0" cap="none" spc="0" normalizeH="0" baseline="0" noProof="0">
                <a:ln>
                  <a:noFill/>
                </a:ln>
                <a:solidFill>
                  <a:schemeClr val="tx2"/>
                </a:solidFill>
                <a:effectLst/>
                <a:uLnTx/>
                <a:uFillTx/>
                <a:latin typeface="+mj-lt"/>
                <a:ea typeface="+mj-ea"/>
                <a:cs typeface="+mj-cs"/>
              </a:rPr>
            </a:br>
            <a:r>
              <a:rPr kumimoji="0" lang="en-US" altLang="en-US" sz="2800" b="0" i="0" u="none" strike="noStrike" kern="0" cap="none" spc="0" normalizeH="0" baseline="0" noProof="0">
                <a:ln>
                  <a:noFill/>
                </a:ln>
                <a:solidFill>
                  <a:schemeClr val="tx1"/>
                </a:solidFill>
                <a:effectLst/>
                <a:uLnTx/>
                <a:uFillTx/>
                <a:latin typeface="+mj-lt"/>
                <a:ea typeface="+mj-ea"/>
                <a:cs typeface="+mj-cs"/>
              </a:rPr>
              <a:t>11.3 – Capacitance</a:t>
            </a:r>
            <a:endParaRPr kumimoji="0" lang="en-US" altLang="en-US" sz="2800" b="0" i="0" u="none" strike="noStrike" kern="0" cap="none" spc="0" normalizeH="0" baseline="0" noProof="0" dirty="0">
              <a:ln>
                <a:noFill/>
              </a:ln>
              <a:solidFill>
                <a:schemeClr val="tx1"/>
              </a:solidFill>
              <a:effectLst/>
              <a:uLnTx/>
              <a:uFillTx/>
              <a:latin typeface="+mj-lt"/>
              <a:ea typeface="+mj-ea"/>
              <a:cs typeface="+mj-cs"/>
            </a:endParaRPr>
          </a:p>
        </p:txBody>
      </p:sp>
      <p:pic>
        <p:nvPicPr>
          <p:cNvPr id="21" name="Picture 2"/>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6534775" y="1772822"/>
            <a:ext cx="2400300" cy="2143125"/>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0596">
                                            <p:txEl>
                                              <p:pRg st="1" end="1"/>
                                            </p:txEl>
                                          </p:spTgt>
                                        </p:tgtEl>
                                        <p:attrNameLst>
                                          <p:attrName>style.visibility</p:attrName>
                                        </p:attrNameLst>
                                      </p:cBhvr>
                                      <p:to>
                                        <p:strVal val="visible"/>
                                      </p:to>
                                    </p:set>
                                    <p:anim calcmode="lin" valueType="num">
                                      <p:cBhvr additive="base">
                                        <p:cTn id="7" dur="500" fill="hold"/>
                                        <p:tgtEl>
                                          <p:spTgt spid="110596">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059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1000"/>
                                        <p:tgtEl>
                                          <p:spTgt spid="2"/>
                                        </p:tgtEl>
                                      </p:cBhvr>
                                    </p:animEffect>
                                  </p:childTnLst>
                                  <p:subTnLst>
                                    <p:audio>
                                      <p:cMediaNode>
                                        <p:cTn display="0" masterRel="sameClick">
                                          <p:stCondLst>
                                            <p:cond evt="begin" delay="0">
                                              <p:tn val="10"/>
                                            </p:cond>
                                          </p:stCondLst>
                                          <p:endCondLst>
                                            <p:cond evt="onStopAudio" delay="0">
                                              <p:tgtEl>
                                                <p:sldTgt/>
                                              </p:tgtEl>
                                            </p:cond>
                                          </p:endCondLst>
                                        </p:cTn>
                                        <p:tgtEl>
                                          <p:sndTgt r:embed="rId5" name="chimes.wav"/>
                                        </p:tgtEl>
                                      </p:cMediaNode>
                                    </p:audio>
                                  </p:sub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10596">
                                            <p:txEl>
                                              <p:pRg st="2" end="2"/>
                                            </p:txEl>
                                          </p:spTgt>
                                        </p:tgtEl>
                                        <p:attrNameLst>
                                          <p:attrName>style.visibility</p:attrName>
                                        </p:attrNameLst>
                                      </p:cBhvr>
                                      <p:to>
                                        <p:strVal val="visible"/>
                                      </p:to>
                                    </p:set>
                                    <p:anim calcmode="lin" valueType="num">
                                      <p:cBhvr additive="base">
                                        <p:cTn id="17" dur="500" fill="hold"/>
                                        <p:tgtEl>
                                          <p:spTgt spid="110596">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10596">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5"/>
                                            </p:cond>
                                          </p:stCondLst>
                                          <p:endCondLst>
                                            <p:cond evt="onStopAudio" delay="0">
                                              <p:tgtEl>
                                                <p:sldTgt/>
                                              </p:tgtEl>
                                            </p:cond>
                                          </p:endCondLst>
                                        </p:cTn>
                                        <p:tgtEl>
                                          <p:sndTgt r:embed="rId4" name="arrow.wav"/>
                                        </p:tgtEl>
                                      </p:cMediaNode>
                                    </p:audio>
                                  </p:sub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10596">
                                            <p:txEl>
                                              <p:pRg st="3" end="3"/>
                                            </p:txEl>
                                          </p:spTgt>
                                        </p:tgtEl>
                                        <p:attrNameLst>
                                          <p:attrName>style.visibility</p:attrName>
                                        </p:attrNameLst>
                                      </p:cBhvr>
                                      <p:to>
                                        <p:strVal val="visible"/>
                                      </p:to>
                                    </p:set>
                                    <p:anim calcmode="lin" valueType="num">
                                      <p:cBhvr additive="base">
                                        <p:cTn id="23" dur="500" fill="hold"/>
                                        <p:tgtEl>
                                          <p:spTgt spid="110596">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10596">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1"/>
                                            </p:cond>
                                          </p:stCondLst>
                                          <p:endCondLst>
                                            <p:cond evt="onStopAudio" delay="0">
                                              <p:tgtEl>
                                                <p:sldTgt/>
                                              </p:tgtEl>
                                            </p:cond>
                                          </p:endCondLst>
                                        </p:cTn>
                                        <p:tgtEl>
                                          <p:sndTgt r:embed="rId4" name="arrow.wav"/>
                                        </p:tgtEl>
                                      </p:cMediaNode>
                                    </p:audio>
                                  </p:sub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110596">
                                            <p:txEl>
                                              <p:pRg st="4" end="4"/>
                                            </p:txEl>
                                          </p:spTgt>
                                        </p:tgtEl>
                                        <p:attrNameLst>
                                          <p:attrName>style.visibility</p:attrName>
                                        </p:attrNameLst>
                                      </p:cBhvr>
                                      <p:to>
                                        <p:strVal val="visible"/>
                                      </p:to>
                                    </p:set>
                                    <p:anim calcmode="lin" valueType="num">
                                      <p:cBhvr additive="base">
                                        <p:cTn id="29" dur="500" fill="hold"/>
                                        <p:tgtEl>
                                          <p:spTgt spid="110596">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10596">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7"/>
                                            </p:cond>
                                          </p:stCondLst>
                                          <p:endCondLst>
                                            <p:cond evt="onStopAudio" delay="0">
                                              <p:tgtEl>
                                                <p:sldTgt/>
                                              </p:tgtEl>
                                            </p:cond>
                                          </p:endCondLst>
                                        </p:cTn>
                                        <p:tgtEl>
                                          <p:sndTgt r:embed="rId4" name="arrow.wav"/>
                                        </p:tgtEl>
                                      </p:cMediaNode>
                                    </p:audio>
                                  </p:sub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110596">
                                            <p:txEl>
                                              <p:pRg st="5" end="5"/>
                                            </p:txEl>
                                          </p:spTgt>
                                        </p:tgtEl>
                                        <p:attrNameLst>
                                          <p:attrName>style.visibility</p:attrName>
                                        </p:attrNameLst>
                                      </p:cBhvr>
                                      <p:to>
                                        <p:strVal val="visible"/>
                                      </p:to>
                                    </p:set>
                                    <p:anim calcmode="lin" valueType="num">
                                      <p:cBhvr additive="base">
                                        <p:cTn id="35" dur="500" fill="hold"/>
                                        <p:tgtEl>
                                          <p:spTgt spid="110596">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10596">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3"/>
                                            </p:cond>
                                          </p:stCondLst>
                                          <p:endCondLst>
                                            <p:cond evt="onStopAudio" delay="0">
                                              <p:tgtEl>
                                                <p:sldTgt/>
                                              </p:tgtEl>
                                            </p:cond>
                                          </p:endCondLst>
                                        </p:cTn>
                                        <p:tgtEl>
                                          <p:sndTgt r:embed="rId4" name="arrow.wav"/>
                                        </p:tgtEl>
                                      </p:cMediaNode>
                                    </p:audio>
                                  </p:subTnLst>
                                </p:cTn>
                              </p:par>
                            </p:childTnLst>
                          </p:cTn>
                        </p:par>
                      </p:childTnLst>
                    </p:cTn>
                  </p:par>
                  <p:par>
                    <p:cTn id="37" fill="hold">
                      <p:stCondLst>
                        <p:cond delay="indefinite"/>
                      </p:stCondLst>
                      <p:childTnLst>
                        <p:par>
                          <p:cTn id="38" fill="hold">
                            <p:stCondLst>
                              <p:cond delay="0"/>
                            </p:stCondLst>
                            <p:childTnLst>
                              <p:par>
                                <p:cTn id="39" presetID="22" presetClass="entr" presetSubtype="8" fill="hold" nodeType="clickEffect">
                                  <p:stCondLst>
                                    <p:cond delay="0"/>
                                  </p:stCondLst>
                                  <p:childTnLst>
                                    <p:set>
                                      <p:cBhvr>
                                        <p:cTn id="40" dur="1" fill="hold">
                                          <p:stCondLst>
                                            <p:cond delay="0"/>
                                          </p:stCondLst>
                                        </p:cTn>
                                        <p:tgtEl>
                                          <p:spTgt spid="3"/>
                                        </p:tgtEl>
                                        <p:attrNameLst>
                                          <p:attrName>style.visibility</p:attrName>
                                        </p:attrNameLst>
                                      </p:cBhvr>
                                      <p:to>
                                        <p:strVal val="visible"/>
                                      </p:to>
                                    </p:set>
                                    <p:animEffect transition="in" filter="wipe(left)">
                                      <p:cBhvr>
                                        <p:cTn id="41" dur="500"/>
                                        <p:tgtEl>
                                          <p:spTgt spid="3"/>
                                        </p:tgtEl>
                                      </p:cBhvr>
                                    </p:animEffect>
                                  </p:childTnLst>
                                  <p:subTnLst>
                                    <p:audio>
                                      <p:cMediaNode>
                                        <p:cTn display="0" masterRel="sameClick">
                                          <p:stCondLst>
                                            <p:cond evt="begin" delay="0">
                                              <p:tn val="39"/>
                                            </p:cond>
                                          </p:stCondLst>
                                          <p:endCondLst>
                                            <p:cond evt="onStopAudio" delay="0">
                                              <p:tgtEl>
                                                <p:sldTgt/>
                                              </p:tgtEl>
                                            </p:cond>
                                          </p:endCondLst>
                                        </p:cTn>
                                        <p:tgtEl>
                                          <p:sndTgt r:embed="rId6" name="cashreg.wav"/>
                                        </p:tgtEl>
                                      </p:cMediaNode>
                                    </p:audio>
                                  </p:sub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137232"/>
                                        </p:tgtEl>
                                        <p:attrNameLst>
                                          <p:attrName>style.visibility</p:attrName>
                                        </p:attrNameLst>
                                      </p:cBhvr>
                                      <p:to>
                                        <p:strVal val="visible"/>
                                      </p:to>
                                    </p:set>
                                    <p:animEffect transition="in" filter="wipe(left)">
                                      <p:cBhvr>
                                        <p:cTn id="46" dur="2000"/>
                                        <p:tgtEl>
                                          <p:spTgt spid="137232"/>
                                        </p:tgtEl>
                                      </p:cBhvr>
                                    </p:animEffect>
                                  </p:childTnLst>
                                  <p:subTnLst>
                                    <p:audio>
                                      <p:cMediaNode>
                                        <p:cTn display="0" masterRel="sameClick">
                                          <p:stCondLst>
                                            <p:cond evt="begin" delay="0">
                                              <p:tn val="44"/>
                                            </p:cond>
                                          </p:stCondLst>
                                          <p:endCondLst>
                                            <p:cond evt="onStopAudio" delay="0">
                                              <p:tgtEl>
                                                <p:sldTgt/>
                                              </p:tgtEl>
                                            </p:cond>
                                          </p:endCondLst>
                                        </p:cTn>
                                        <p:tgtEl>
                                          <p:sndTgt r:embed="rId7" name="drumroll.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23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6" name="Rectangle 4"/>
          <p:cNvSpPr>
            <a:spLocks noChangeArrowheads="1"/>
          </p:cNvSpPr>
          <p:nvPr/>
        </p:nvSpPr>
        <p:spPr bwMode="auto">
          <a:xfrm>
            <a:off x="687388" y="1747838"/>
            <a:ext cx="7772400" cy="5110162"/>
          </a:xfrm>
          <a:prstGeom prst="rect">
            <a:avLst/>
          </a:prstGeom>
          <a:solidFill>
            <a:srgbClr val="CCFFCC"/>
          </a:solidFill>
          <a:ln w="9525">
            <a:noFill/>
            <a:miter lim="800000"/>
            <a:headEnd/>
            <a:tailEnd/>
          </a:ln>
        </p:spPr>
        <p:txBody>
          <a:bodyPr/>
          <a:lstStyle/>
          <a:p>
            <a:pPr eaLnBrk="0" hangingPunct="0">
              <a:spcBef>
                <a:spcPct val="20000"/>
              </a:spcBef>
            </a:pPr>
            <a:r>
              <a:rPr lang="en-US" dirty="0">
                <a:sym typeface="Symbol" pitchFamily="18" charset="2"/>
              </a:rPr>
              <a:t>PRACTICE: A 1.50-V cell is connected                                in series to a capacitor and resistor. </a:t>
            </a:r>
          </a:p>
          <a:p>
            <a:pPr eaLnBrk="0" hangingPunct="0">
              <a:spcBef>
                <a:spcPct val="20000"/>
              </a:spcBef>
            </a:pPr>
            <a:r>
              <a:rPr lang="en-US" dirty="0">
                <a:sym typeface="Symbol" pitchFamily="18" charset="2"/>
              </a:rPr>
              <a:t>Make a sketch graph showing the family                            of curves representing the voltage across                          the </a:t>
            </a:r>
            <a:r>
              <a:rPr lang="en-US" b="1" dirty="0">
                <a:sym typeface="Symbol" pitchFamily="18" charset="2"/>
              </a:rPr>
              <a:t>resistor</a:t>
            </a:r>
            <a:r>
              <a:rPr lang="en-US" dirty="0">
                <a:sym typeface="Symbol" pitchFamily="18" charset="2"/>
              </a:rPr>
              <a:t> after the switch is closed as </a:t>
            </a:r>
            <a:r>
              <a:rPr lang="en-US" i="1" dirty="0">
                <a:sym typeface="Symbol" pitchFamily="18" charset="2"/>
              </a:rPr>
              <a:t>RC</a:t>
            </a:r>
            <a:r>
              <a:rPr lang="en-US" dirty="0">
                <a:sym typeface="Symbol" pitchFamily="18" charset="2"/>
              </a:rPr>
              <a:t> increases.</a:t>
            </a:r>
          </a:p>
          <a:p>
            <a:pPr eaLnBrk="0" hangingPunct="0">
              <a:spcBef>
                <a:spcPct val="20000"/>
              </a:spcBef>
            </a:pPr>
            <a:r>
              <a:rPr lang="en-US" dirty="0">
                <a:sym typeface="Symbol" pitchFamily="18" charset="2"/>
              </a:rPr>
              <a:t>SOLUTION:</a:t>
            </a:r>
            <a:endParaRPr lang="en-US" dirty="0">
              <a:solidFill>
                <a:srgbClr val="000000"/>
              </a:solidFill>
              <a:sym typeface="Symbol" pitchFamily="18" charset="2"/>
            </a:endParaRPr>
          </a:p>
          <a:p>
            <a:pPr eaLnBrk="0" hangingPunct="0">
              <a:spcBef>
                <a:spcPct val="15000"/>
              </a:spcBef>
            </a:pPr>
            <a:r>
              <a:rPr lang="en-US" dirty="0">
                <a:sym typeface="Symbol" pitchFamily="18" charset="2"/>
              </a:rPr>
              <a:t></a:t>
            </a:r>
            <a:r>
              <a:rPr lang="en-US" dirty="0">
                <a:solidFill>
                  <a:srgbClr val="000000"/>
                </a:solidFill>
                <a:sym typeface="Symbol" pitchFamily="18" charset="2"/>
              </a:rPr>
              <a:t>Before the switch is closed the                                   current is zero.</a:t>
            </a:r>
          </a:p>
          <a:p>
            <a:pPr eaLnBrk="0" hangingPunct="0">
              <a:spcBef>
                <a:spcPct val="15000"/>
              </a:spcBef>
            </a:pPr>
            <a:r>
              <a:rPr lang="en-US" dirty="0">
                <a:sym typeface="Symbol" pitchFamily="18" charset="2"/>
              </a:rPr>
              <a:t>After the switch is closed, the current will begin at a maximum value and will decrease rapidly as the plates “fill up” with charge and repel further charge.</a:t>
            </a:r>
          </a:p>
          <a:p>
            <a:pPr eaLnBrk="0" hangingPunct="0">
              <a:spcBef>
                <a:spcPct val="15000"/>
              </a:spcBef>
            </a:pPr>
            <a:r>
              <a:rPr lang="en-US" dirty="0">
                <a:sym typeface="Symbol" pitchFamily="18" charset="2"/>
              </a:rPr>
              <a:t>Then the current will remain at zero.</a:t>
            </a:r>
          </a:p>
        </p:txBody>
      </p:sp>
      <p:sp>
        <p:nvSpPr>
          <p:cNvPr id="93187" name="Rectangle 3"/>
          <p:cNvSpPr>
            <a:spLocks noChangeArrowheads="1"/>
          </p:cNvSpPr>
          <p:nvPr/>
        </p:nvSpPr>
        <p:spPr bwMode="auto">
          <a:xfrm>
            <a:off x="685800" y="1339850"/>
            <a:ext cx="7772400" cy="431800"/>
          </a:xfrm>
          <a:prstGeom prst="rect">
            <a:avLst/>
          </a:prstGeom>
          <a:solidFill>
            <a:srgbClr val="EAEAEA"/>
          </a:solidFill>
          <a:ln w="9525">
            <a:noFill/>
            <a:miter lim="800000"/>
            <a:headEnd/>
            <a:tailEnd/>
          </a:ln>
        </p:spPr>
        <p:txBody>
          <a:bodyPr/>
          <a:lstStyle/>
          <a:p>
            <a:r>
              <a:rPr lang="en-US" altLang="en-US" i="1">
                <a:solidFill>
                  <a:schemeClr val="accent2"/>
                </a:solidFill>
              </a:rPr>
              <a:t>RC series circuits </a:t>
            </a:r>
            <a:r>
              <a:rPr lang="en-US" altLang="en-US">
                <a:solidFill>
                  <a:schemeClr val="accent2"/>
                </a:solidFill>
              </a:rPr>
              <a:t>– charging</a:t>
            </a:r>
            <a:r>
              <a:rPr lang="en-US" altLang="en-US" i="1">
                <a:solidFill>
                  <a:schemeClr val="accent2"/>
                </a:solidFill>
              </a:rPr>
              <a:t> </a:t>
            </a:r>
          </a:p>
        </p:txBody>
      </p:sp>
      <p:grpSp>
        <p:nvGrpSpPr>
          <p:cNvPr id="2" name="Group 5"/>
          <p:cNvGrpSpPr>
            <a:grpSpLocks/>
          </p:cNvGrpSpPr>
          <p:nvPr/>
        </p:nvGrpSpPr>
        <p:grpSpPr bwMode="auto">
          <a:xfrm>
            <a:off x="5311775" y="3776663"/>
            <a:ext cx="3471863" cy="1416050"/>
            <a:chOff x="3346" y="2531"/>
            <a:chExt cx="2187" cy="892"/>
          </a:xfrm>
        </p:grpSpPr>
        <p:sp>
          <p:nvSpPr>
            <p:cNvPr id="27668" name="Line 6"/>
            <p:cNvSpPr>
              <a:spLocks noChangeShapeType="1"/>
            </p:cNvSpPr>
            <p:nvPr/>
          </p:nvSpPr>
          <p:spPr bwMode="auto">
            <a:xfrm>
              <a:off x="3623" y="3183"/>
              <a:ext cx="1910" cy="0"/>
            </a:xfrm>
            <a:prstGeom prst="line">
              <a:avLst/>
            </a:prstGeom>
            <a:noFill/>
            <a:ln w="9525">
              <a:solidFill>
                <a:schemeClr val="tx1"/>
              </a:solidFill>
              <a:round/>
              <a:headEnd/>
              <a:tailEnd type="triangle" w="med" len="med"/>
            </a:ln>
          </p:spPr>
          <p:txBody>
            <a:bodyPr/>
            <a:lstStyle/>
            <a:p>
              <a:endParaRPr lang="en-US"/>
            </a:p>
          </p:txBody>
        </p:sp>
        <p:sp>
          <p:nvSpPr>
            <p:cNvPr id="27669" name="Line 7"/>
            <p:cNvSpPr>
              <a:spLocks noChangeShapeType="1"/>
            </p:cNvSpPr>
            <p:nvPr/>
          </p:nvSpPr>
          <p:spPr bwMode="auto">
            <a:xfrm flipV="1">
              <a:off x="3623" y="2531"/>
              <a:ext cx="0" cy="645"/>
            </a:xfrm>
            <a:prstGeom prst="line">
              <a:avLst/>
            </a:prstGeom>
            <a:noFill/>
            <a:ln w="9525">
              <a:solidFill>
                <a:schemeClr val="tx1"/>
              </a:solidFill>
              <a:round/>
              <a:headEnd/>
              <a:tailEnd type="triangle" w="med" len="med"/>
            </a:ln>
          </p:spPr>
          <p:txBody>
            <a:bodyPr/>
            <a:lstStyle/>
            <a:p>
              <a:endParaRPr lang="en-US"/>
            </a:p>
          </p:txBody>
        </p:sp>
        <p:sp>
          <p:nvSpPr>
            <p:cNvPr id="27670" name="Text Box 8"/>
            <p:cNvSpPr txBox="1">
              <a:spLocks noChangeArrowheads="1"/>
            </p:cNvSpPr>
            <p:nvPr/>
          </p:nvSpPr>
          <p:spPr bwMode="auto">
            <a:xfrm rot="-5400000">
              <a:off x="3240" y="2866"/>
              <a:ext cx="462" cy="250"/>
            </a:xfrm>
            <a:prstGeom prst="rect">
              <a:avLst/>
            </a:prstGeom>
            <a:noFill/>
            <a:ln w="9525">
              <a:noFill/>
              <a:miter lim="800000"/>
              <a:headEnd/>
              <a:tailEnd/>
            </a:ln>
          </p:spPr>
          <p:txBody>
            <a:bodyPr>
              <a:spAutoFit/>
            </a:bodyPr>
            <a:lstStyle/>
            <a:p>
              <a:r>
                <a:rPr lang="en-US" sz="2000" i="1"/>
                <a:t>I / </a:t>
              </a:r>
              <a:r>
                <a:rPr lang="en-US" sz="2000"/>
                <a:t>A</a:t>
              </a:r>
            </a:p>
          </p:txBody>
        </p:sp>
        <p:sp>
          <p:nvSpPr>
            <p:cNvPr id="27671" name="Text Box 9"/>
            <p:cNvSpPr txBox="1">
              <a:spLocks noChangeArrowheads="1"/>
            </p:cNvSpPr>
            <p:nvPr/>
          </p:nvSpPr>
          <p:spPr bwMode="auto">
            <a:xfrm>
              <a:off x="5353" y="3135"/>
              <a:ext cx="169" cy="288"/>
            </a:xfrm>
            <a:prstGeom prst="rect">
              <a:avLst/>
            </a:prstGeom>
            <a:noFill/>
            <a:ln w="9525">
              <a:noFill/>
              <a:miter lim="800000"/>
              <a:headEnd/>
              <a:tailEnd/>
            </a:ln>
          </p:spPr>
          <p:txBody>
            <a:bodyPr wrap="none">
              <a:spAutoFit/>
            </a:bodyPr>
            <a:lstStyle/>
            <a:p>
              <a:r>
                <a:rPr lang="en-US" i="1"/>
                <a:t>t</a:t>
              </a:r>
            </a:p>
          </p:txBody>
        </p:sp>
      </p:grpSp>
      <p:sp>
        <p:nvSpPr>
          <p:cNvPr id="141322" name="Freeform 10"/>
          <p:cNvSpPr>
            <a:spLocks/>
          </p:cNvSpPr>
          <p:nvPr/>
        </p:nvSpPr>
        <p:spPr bwMode="auto">
          <a:xfrm flipV="1">
            <a:off x="5751513" y="3970338"/>
            <a:ext cx="2971800" cy="830262"/>
          </a:xfrm>
          <a:custGeom>
            <a:avLst/>
            <a:gdLst>
              <a:gd name="T0" fmla="*/ 0 w 1872"/>
              <a:gd name="T1" fmla="*/ 830262 h 523"/>
              <a:gd name="T2" fmla="*/ 204788 w 1872"/>
              <a:gd name="T3" fmla="*/ 288925 h 523"/>
              <a:gd name="T4" fmla="*/ 865188 w 1872"/>
              <a:gd name="T5" fmla="*/ 60325 h 523"/>
              <a:gd name="T6" fmla="*/ 2971800 w 1872"/>
              <a:gd name="T7" fmla="*/ 0 h 523"/>
              <a:gd name="T8" fmla="*/ 0 60000 65536"/>
              <a:gd name="T9" fmla="*/ 0 60000 65536"/>
              <a:gd name="T10" fmla="*/ 0 60000 65536"/>
              <a:gd name="T11" fmla="*/ 0 60000 65536"/>
              <a:gd name="T12" fmla="*/ 0 w 1872"/>
              <a:gd name="T13" fmla="*/ 0 h 523"/>
              <a:gd name="T14" fmla="*/ 1872 w 1872"/>
              <a:gd name="T15" fmla="*/ 523 h 523"/>
            </a:gdLst>
            <a:ahLst/>
            <a:cxnLst>
              <a:cxn ang="T8">
                <a:pos x="T0" y="T1"/>
              </a:cxn>
              <a:cxn ang="T9">
                <a:pos x="T2" y="T3"/>
              </a:cxn>
              <a:cxn ang="T10">
                <a:pos x="T4" y="T5"/>
              </a:cxn>
              <a:cxn ang="T11">
                <a:pos x="T6" y="T7"/>
              </a:cxn>
            </a:cxnLst>
            <a:rect l="T12" t="T13" r="T14" b="T15"/>
            <a:pathLst>
              <a:path w="1872" h="523">
                <a:moveTo>
                  <a:pt x="0" y="523"/>
                </a:moveTo>
                <a:cubicBezTo>
                  <a:pt x="21" y="466"/>
                  <a:pt x="38" y="263"/>
                  <a:pt x="129" y="182"/>
                </a:cubicBezTo>
                <a:cubicBezTo>
                  <a:pt x="220" y="101"/>
                  <a:pt x="255" y="68"/>
                  <a:pt x="545" y="38"/>
                </a:cubicBezTo>
                <a:cubicBezTo>
                  <a:pt x="835" y="8"/>
                  <a:pt x="1596" y="8"/>
                  <a:pt x="1872" y="0"/>
                </a:cubicBezTo>
              </a:path>
            </a:pathLst>
          </a:custGeom>
          <a:noFill/>
          <a:ln w="28575" cmpd="sng">
            <a:solidFill>
              <a:srgbClr val="FF0000"/>
            </a:solidFill>
            <a:round/>
            <a:headEnd/>
            <a:tailEnd/>
          </a:ln>
        </p:spPr>
        <p:txBody>
          <a:bodyPr/>
          <a:lstStyle/>
          <a:p>
            <a:endParaRPr lang="en-US"/>
          </a:p>
        </p:txBody>
      </p:sp>
      <p:grpSp>
        <p:nvGrpSpPr>
          <p:cNvPr id="3" name="Group 11"/>
          <p:cNvGrpSpPr>
            <a:grpSpLocks/>
          </p:cNvGrpSpPr>
          <p:nvPr/>
        </p:nvGrpSpPr>
        <p:grpSpPr bwMode="auto">
          <a:xfrm>
            <a:off x="5100638" y="3806825"/>
            <a:ext cx="3622675" cy="366713"/>
            <a:chOff x="3213" y="2550"/>
            <a:chExt cx="2282" cy="231"/>
          </a:xfrm>
        </p:grpSpPr>
        <p:sp>
          <p:nvSpPr>
            <p:cNvPr id="27666" name="Line 12"/>
            <p:cNvSpPr>
              <a:spLocks noChangeShapeType="1"/>
            </p:cNvSpPr>
            <p:nvPr/>
          </p:nvSpPr>
          <p:spPr bwMode="auto">
            <a:xfrm>
              <a:off x="3623" y="2653"/>
              <a:ext cx="1872" cy="0"/>
            </a:xfrm>
            <a:prstGeom prst="line">
              <a:avLst/>
            </a:prstGeom>
            <a:noFill/>
            <a:ln w="9525">
              <a:solidFill>
                <a:schemeClr val="tx1"/>
              </a:solidFill>
              <a:prstDash val="dash"/>
              <a:round/>
              <a:headEnd/>
              <a:tailEnd/>
            </a:ln>
          </p:spPr>
          <p:txBody>
            <a:bodyPr/>
            <a:lstStyle/>
            <a:p>
              <a:endParaRPr lang="en-US"/>
            </a:p>
          </p:txBody>
        </p:sp>
        <p:sp>
          <p:nvSpPr>
            <p:cNvPr id="27667" name="Text Box 13"/>
            <p:cNvSpPr txBox="1">
              <a:spLocks noChangeArrowheads="1"/>
            </p:cNvSpPr>
            <p:nvPr/>
          </p:nvSpPr>
          <p:spPr bwMode="auto">
            <a:xfrm>
              <a:off x="3213" y="2550"/>
              <a:ext cx="428" cy="231"/>
            </a:xfrm>
            <a:prstGeom prst="rect">
              <a:avLst/>
            </a:prstGeom>
            <a:noFill/>
            <a:ln w="9525">
              <a:noFill/>
              <a:miter lim="800000"/>
              <a:headEnd/>
              <a:tailEnd/>
            </a:ln>
          </p:spPr>
          <p:txBody>
            <a:bodyPr wrap="none">
              <a:spAutoFit/>
            </a:bodyPr>
            <a:lstStyle/>
            <a:p>
              <a:r>
                <a:rPr lang="en-US" sz="1800"/>
                <a:t>MAX</a:t>
              </a:r>
            </a:p>
          </p:txBody>
        </p:sp>
      </p:grpSp>
      <p:sp>
        <p:nvSpPr>
          <p:cNvPr id="24" name="Rectangle 118"/>
          <p:cNvSpPr txBox="1">
            <a:spLocks noChangeArrowheads="1"/>
          </p:cNvSpPr>
          <p:nvPr/>
        </p:nvSpPr>
        <p:spPr>
          <a:xfrm>
            <a:off x="685800" y="409575"/>
            <a:ext cx="7772400" cy="896938"/>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0" cap="none" spc="0" normalizeH="0" baseline="0" noProof="0">
                <a:ln>
                  <a:noFill/>
                </a:ln>
                <a:solidFill>
                  <a:schemeClr val="tx2"/>
                </a:solidFill>
                <a:effectLst/>
                <a:uLnTx/>
                <a:uFillTx/>
                <a:latin typeface="+mj-lt"/>
                <a:ea typeface="+mj-ea"/>
                <a:cs typeface="+mj-cs"/>
              </a:rPr>
              <a:t>Topic 11: Electromagnetic induction - AHL</a:t>
            </a:r>
            <a:br>
              <a:rPr kumimoji="0" lang="en-US" altLang="en-US" sz="2800" b="1" i="0" u="none" strike="noStrike" kern="0" cap="none" spc="0" normalizeH="0" baseline="0" noProof="0">
                <a:ln>
                  <a:noFill/>
                </a:ln>
                <a:solidFill>
                  <a:schemeClr val="tx2"/>
                </a:solidFill>
                <a:effectLst/>
                <a:uLnTx/>
                <a:uFillTx/>
                <a:latin typeface="+mj-lt"/>
                <a:ea typeface="+mj-ea"/>
                <a:cs typeface="+mj-cs"/>
              </a:rPr>
            </a:br>
            <a:r>
              <a:rPr kumimoji="0" lang="en-US" altLang="en-US" sz="2800" b="0" i="0" u="none" strike="noStrike" kern="0" cap="none" spc="0" normalizeH="0" baseline="0" noProof="0">
                <a:ln>
                  <a:noFill/>
                </a:ln>
                <a:solidFill>
                  <a:schemeClr val="tx1"/>
                </a:solidFill>
                <a:effectLst/>
                <a:uLnTx/>
                <a:uFillTx/>
                <a:latin typeface="+mj-lt"/>
                <a:ea typeface="+mj-ea"/>
                <a:cs typeface="+mj-cs"/>
              </a:rPr>
              <a:t>11.3 – Capacitance</a:t>
            </a:r>
            <a:endParaRPr kumimoji="0" lang="en-US" altLang="en-US" sz="2800" b="0" i="0" u="none" strike="noStrike" kern="0" cap="none" spc="0" normalizeH="0" baseline="0" noProof="0" dirty="0">
              <a:ln>
                <a:noFill/>
              </a:ln>
              <a:solidFill>
                <a:schemeClr val="tx1"/>
              </a:solidFill>
              <a:effectLst/>
              <a:uLnTx/>
              <a:uFillTx/>
              <a:latin typeface="+mj-lt"/>
              <a:ea typeface="+mj-ea"/>
              <a:cs typeface="+mj-cs"/>
            </a:endParaRPr>
          </a:p>
        </p:txBody>
      </p:sp>
      <p:pic>
        <p:nvPicPr>
          <p:cNvPr id="6146" name="Picture 2"/>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6743700" y="1398614"/>
            <a:ext cx="2400300" cy="1962150"/>
          </a:xfrm>
          <a:prstGeom prst="rect">
            <a:avLst/>
          </a:prstGeom>
          <a:ln>
            <a:noFill/>
          </a:ln>
          <a:effectLst>
            <a:outerShdw blurRad="292100" dist="139700" dir="2700000" algn="tl" rotWithShape="0">
              <a:srgbClr val="333333">
                <a:alpha val="65000"/>
              </a:srgbClr>
            </a:outerShdw>
          </a:effectLst>
        </p:spPr>
      </p:pic>
      <p:sp>
        <p:nvSpPr>
          <p:cNvPr id="25" name="Text Box 22"/>
          <p:cNvSpPr txBox="1">
            <a:spLocks noChangeArrowheads="1"/>
          </p:cNvSpPr>
          <p:nvPr/>
        </p:nvSpPr>
        <p:spPr bwMode="auto">
          <a:xfrm>
            <a:off x="7728314" y="2266951"/>
            <a:ext cx="404813" cy="457200"/>
          </a:xfrm>
          <a:prstGeom prst="rect">
            <a:avLst/>
          </a:prstGeom>
          <a:noFill/>
          <a:ln w="9525">
            <a:noFill/>
            <a:miter lim="800000"/>
            <a:headEnd/>
            <a:tailEnd/>
          </a:ln>
        </p:spPr>
        <p:txBody>
          <a:bodyPr wrap="none">
            <a:spAutoFit/>
          </a:bodyPr>
          <a:lstStyle/>
          <a:p>
            <a:r>
              <a:rPr lang="en-US" i="1" dirty="0"/>
              <a:t>C</a:t>
            </a:r>
          </a:p>
        </p:txBody>
      </p:sp>
      <p:sp>
        <p:nvSpPr>
          <p:cNvPr id="26" name="Text Box 23"/>
          <p:cNvSpPr txBox="1">
            <a:spLocks noChangeArrowheads="1"/>
          </p:cNvSpPr>
          <p:nvPr/>
        </p:nvSpPr>
        <p:spPr bwMode="auto">
          <a:xfrm>
            <a:off x="7401390" y="1541463"/>
            <a:ext cx="404813" cy="457200"/>
          </a:xfrm>
          <a:prstGeom prst="rect">
            <a:avLst/>
          </a:prstGeom>
          <a:noFill/>
          <a:ln w="9525">
            <a:noFill/>
            <a:miter lim="800000"/>
            <a:headEnd/>
            <a:tailEnd/>
          </a:ln>
        </p:spPr>
        <p:txBody>
          <a:bodyPr wrap="none">
            <a:spAutoFit/>
          </a:bodyPr>
          <a:lstStyle/>
          <a:p>
            <a:r>
              <a:rPr lang="en-US" i="1" dirty="0"/>
              <a:t>R</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3187">
                                            <p:txEl>
                                              <p:pRg st="0" end="0"/>
                                            </p:txEl>
                                          </p:spTgt>
                                        </p:tgtEl>
                                        <p:attrNameLst>
                                          <p:attrName>style.visibility</p:attrName>
                                        </p:attrNameLst>
                                      </p:cBhvr>
                                      <p:to>
                                        <p:strVal val="visible"/>
                                      </p:to>
                                    </p:set>
                                    <p:anim calcmode="lin" valueType="num">
                                      <p:cBhvr additive="base">
                                        <p:cTn id="7" dur="500" fill="hold"/>
                                        <p:tgtEl>
                                          <p:spTgt spid="931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318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0596">
                                            <p:txEl>
                                              <p:pRg st="0" end="0"/>
                                            </p:txEl>
                                          </p:spTgt>
                                        </p:tgtEl>
                                        <p:attrNameLst>
                                          <p:attrName>style.visibility</p:attrName>
                                        </p:attrNameLst>
                                      </p:cBhvr>
                                      <p:to>
                                        <p:strVal val="visible"/>
                                      </p:to>
                                    </p:set>
                                    <p:anim calcmode="lin" valueType="num">
                                      <p:cBhvr additive="base">
                                        <p:cTn id="13" dur="500" fill="hold"/>
                                        <p:tgtEl>
                                          <p:spTgt spid="11059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059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par>
                                <p:cTn id="15" presetID="10" presetClass="entr" presetSubtype="0" fill="hold" nodeType="withEffect">
                                  <p:stCondLst>
                                    <p:cond delay="0"/>
                                  </p:stCondLst>
                                  <p:childTnLst>
                                    <p:set>
                                      <p:cBhvr>
                                        <p:cTn id="16" dur="1" fill="hold">
                                          <p:stCondLst>
                                            <p:cond delay="0"/>
                                          </p:stCondLst>
                                        </p:cTn>
                                        <p:tgtEl>
                                          <p:spTgt spid="6146"/>
                                        </p:tgtEl>
                                        <p:attrNameLst>
                                          <p:attrName>style.visibility</p:attrName>
                                        </p:attrNameLst>
                                      </p:cBhvr>
                                      <p:to>
                                        <p:strVal val="visible"/>
                                      </p:to>
                                    </p:set>
                                    <p:animEffect transition="in" filter="fade">
                                      <p:cBhvr>
                                        <p:cTn id="17" dur="2000"/>
                                        <p:tgtEl>
                                          <p:spTgt spid="6146"/>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fade">
                                      <p:cBhvr>
                                        <p:cTn id="20" dur="2000"/>
                                        <p:tgtEl>
                                          <p:spTgt spid="26"/>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fade">
                                      <p:cBhvr>
                                        <p:cTn id="23" dur="2000"/>
                                        <p:tgtEl>
                                          <p:spTgt spid="25"/>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110596">
                                            <p:txEl>
                                              <p:pRg st="1" end="1"/>
                                            </p:txEl>
                                          </p:spTgt>
                                        </p:tgtEl>
                                        <p:attrNameLst>
                                          <p:attrName>style.visibility</p:attrName>
                                        </p:attrNameLst>
                                      </p:cBhvr>
                                      <p:to>
                                        <p:strVal val="visible"/>
                                      </p:to>
                                    </p:set>
                                    <p:anim calcmode="lin" valueType="num">
                                      <p:cBhvr additive="base">
                                        <p:cTn id="28" dur="500" fill="hold"/>
                                        <p:tgtEl>
                                          <p:spTgt spid="110596">
                                            <p:txEl>
                                              <p:pRg st="1" end="1"/>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11059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6"/>
                                            </p:cond>
                                          </p:stCondLst>
                                          <p:endCondLst>
                                            <p:cond evt="onStopAudio" delay="0">
                                              <p:tgtEl>
                                                <p:sldTgt/>
                                              </p:tgtEl>
                                            </p:cond>
                                          </p:endCondLst>
                                        </p:cTn>
                                        <p:tgtEl>
                                          <p:sndTgt r:embed="rId4" name="arrow.wav"/>
                                        </p:tgtEl>
                                      </p:cMediaNode>
                                    </p:audio>
                                  </p:subTnLst>
                                </p:cTn>
                              </p:par>
                            </p:childTnLst>
                          </p:cTn>
                        </p:par>
                        <p:par>
                          <p:cTn id="30" fill="hold">
                            <p:stCondLst>
                              <p:cond delay="500"/>
                            </p:stCondLst>
                            <p:childTnLst>
                              <p:par>
                                <p:cTn id="31" presetID="22" presetClass="entr" presetSubtype="8" fill="hold" nodeType="after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wipe(left)">
                                      <p:cBhvr>
                                        <p:cTn id="33" dur="1000"/>
                                        <p:tgtEl>
                                          <p:spTgt spid="2"/>
                                        </p:tgtEl>
                                      </p:cBhvr>
                                    </p:animEffect>
                                  </p:childTnLst>
                                  <p:subTnLst>
                                    <p:audio>
                                      <p:cMediaNode>
                                        <p:cTn display="0" masterRel="sameClick">
                                          <p:stCondLst>
                                            <p:cond evt="begin" delay="0">
                                              <p:tn val="31"/>
                                            </p:cond>
                                          </p:stCondLst>
                                          <p:endCondLst>
                                            <p:cond evt="onStopAudio" delay="0">
                                              <p:tgtEl>
                                                <p:sldTgt/>
                                              </p:tgtEl>
                                            </p:cond>
                                          </p:endCondLst>
                                        </p:cTn>
                                        <p:tgtEl>
                                          <p:sndTgt r:embed="rId5" name="chimes.wav"/>
                                        </p:tgtEl>
                                      </p:cMediaNode>
                                    </p:audio>
                                  </p:sub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110596">
                                            <p:txEl>
                                              <p:pRg st="2" end="2"/>
                                            </p:txEl>
                                          </p:spTgt>
                                        </p:tgtEl>
                                        <p:attrNameLst>
                                          <p:attrName>style.visibility</p:attrName>
                                        </p:attrNameLst>
                                      </p:cBhvr>
                                      <p:to>
                                        <p:strVal val="visible"/>
                                      </p:to>
                                    </p:set>
                                    <p:anim calcmode="lin" valueType="num">
                                      <p:cBhvr additive="base">
                                        <p:cTn id="38" dur="500" fill="hold"/>
                                        <p:tgtEl>
                                          <p:spTgt spid="110596">
                                            <p:txEl>
                                              <p:pRg st="2" end="2"/>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110596">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6"/>
                                            </p:cond>
                                          </p:stCondLst>
                                          <p:endCondLst>
                                            <p:cond evt="onStopAudio" delay="0">
                                              <p:tgtEl>
                                                <p:sldTgt/>
                                              </p:tgtEl>
                                            </p:cond>
                                          </p:endCondLst>
                                        </p:cTn>
                                        <p:tgtEl>
                                          <p:sndTgt r:embed="rId4" name="arrow.wav"/>
                                        </p:tgtEl>
                                      </p:cMediaNode>
                                    </p:audio>
                                  </p:sub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110596">
                                            <p:txEl>
                                              <p:pRg st="3" end="3"/>
                                            </p:txEl>
                                          </p:spTgt>
                                        </p:tgtEl>
                                        <p:attrNameLst>
                                          <p:attrName>style.visibility</p:attrName>
                                        </p:attrNameLst>
                                      </p:cBhvr>
                                      <p:to>
                                        <p:strVal val="visible"/>
                                      </p:to>
                                    </p:set>
                                    <p:anim calcmode="lin" valueType="num">
                                      <p:cBhvr additive="base">
                                        <p:cTn id="44" dur="500" fill="hold"/>
                                        <p:tgtEl>
                                          <p:spTgt spid="110596">
                                            <p:txEl>
                                              <p:pRg st="3" end="3"/>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110596">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2"/>
                                            </p:cond>
                                          </p:stCondLst>
                                          <p:endCondLst>
                                            <p:cond evt="onStopAudio" delay="0">
                                              <p:tgtEl>
                                                <p:sldTgt/>
                                              </p:tgtEl>
                                            </p:cond>
                                          </p:endCondLst>
                                        </p:cTn>
                                        <p:tgtEl>
                                          <p:sndTgt r:embed="rId4" name="arrow.wav"/>
                                        </p:tgtEl>
                                      </p:cMediaNode>
                                    </p:audio>
                                  </p:subTnLst>
                                </p:cTn>
                              </p:par>
                            </p:childTnLst>
                          </p:cTn>
                        </p:par>
                      </p:childTnLst>
                    </p:cTn>
                  </p:par>
                  <p:par>
                    <p:cTn id="46" fill="hold">
                      <p:stCondLst>
                        <p:cond delay="indefinite"/>
                      </p:stCondLst>
                      <p:childTnLst>
                        <p:par>
                          <p:cTn id="47" fill="hold">
                            <p:stCondLst>
                              <p:cond delay="0"/>
                            </p:stCondLst>
                            <p:childTnLst>
                              <p:par>
                                <p:cTn id="48" presetID="2" presetClass="entr" presetSubtype="4" fill="hold" nodeType="clickEffect">
                                  <p:stCondLst>
                                    <p:cond delay="0"/>
                                  </p:stCondLst>
                                  <p:childTnLst>
                                    <p:set>
                                      <p:cBhvr>
                                        <p:cTn id="49" dur="1" fill="hold">
                                          <p:stCondLst>
                                            <p:cond delay="0"/>
                                          </p:stCondLst>
                                        </p:cTn>
                                        <p:tgtEl>
                                          <p:spTgt spid="110596">
                                            <p:txEl>
                                              <p:pRg st="4" end="4"/>
                                            </p:txEl>
                                          </p:spTgt>
                                        </p:tgtEl>
                                        <p:attrNameLst>
                                          <p:attrName>style.visibility</p:attrName>
                                        </p:attrNameLst>
                                      </p:cBhvr>
                                      <p:to>
                                        <p:strVal val="visible"/>
                                      </p:to>
                                    </p:set>
                                    <p:anim calcmode="lin" valueType="num">
                                      <p:cBhvr additive="base">
                                        <p:cTn id="50" dur="500" fill="hold"/>
                                        <p:tgtEl>
                                          <p:spTgt spid="110596">
                                            <p:txEl>
                                              <p:pRg st="4" end="4"/>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110596">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8"/>
                                            </p:cond>
                                          </p:stCondLst>
                                          <p:endCondLst>
                                            <p:cond evt="onStopAudio" delay="0">
                                              <p:tgtEl>
                                                <p:sldTgt/>
                                              </p:tgtEl>
                                            </p:cond>
                                          </p:endCondLst>
                                        </p:cTn>
                                        <p:tgtEl>
                                          <p:sndTgt r:embed="rId4" name="arrow.wav"/>
                                        </p:tgtEl>
                                      </p:cMediaNode>
                                    </p:audio>
                                  </p:subTnLst>
                                </p:cTn>
                              </p:par>
                            </p:childTnLst>
                          </p:cTn>
                        </p:par>
                      </p:childTnLst>
                    </p:cTn>
                  </p:par>
                  <p:par>
                    <p:cTn id="52" fill="hold">
                      <p:stCondLst>
                        <p:cond delay="indefinite"/>
                      </p:stCondLst>
                      <p:childTnLst>
                        <p:par>
                          <p:cTn id="53" fill="hold">
                            <p:stCondLst>
                              <p:cond delay="0"/>
                            </p:stCondLst>
                            <p:childTnLst>
                              <p:par>
                                <p:cTn id="54" presetID="2" presetClass="entr" presetSubtype="4" fill="hold" nodeType="clickEffect">
                                  <p:stCondLst>
                                    <p:cond delay="0"/>
                                  </p:stCondLst>
                                  <p:childTnLst>
                                    <p:set>
                                      <p:cBhvr>
                                        <p:cTn id="55" dur="1" fill="hold">
                                          <p:stCondLst>
                                            <p:cond delay="0"/>
                                          </p:stCondLst>
                                        </p:cTn>
                                        <p:tgtEl>
                                          <p:spTgt spid="110596">
                                            <p:txEl>
                                              <p:pRg st="5" end="5"/>
                                            </p:txEl>
                                          </p:spTgt>
                                        </p:tgtEl>
                                        <p:attrNameLst>
                                          <p:attrName>style.visibility</p:attrName>
                                        </p:attrNameLst>
                                      </p:cBhvr>
                                      <p:to>
                                        <p:strVal val="visible"/>
                                      </p:to>
                                    </p:set>
                                    <p:anim calcmode="lin" valueType="num">
                                      <p:cBhvr additive="base">
                                        <p:cTn id="56" dur="500" fill="hold"/>
                                        <p:tgtEl>
                                          <p:spTgt spid="110596">
                                            <p:txEl>
                                              <p:pRg st="5" end="5"/>
                                            </p:txEl>
                                          </p:spTgt>
                                        </p:tgtEl>
                                        <p:attrNameLst>
                                          <p:attrName>ppt_x</p:attrName>
                                        </p:attrNameLst>
                                      </p:cBhvr>
                                      <p:tavLst>
                                        <p:tav tm="0">
                                          <p:val>
                                            <p:strVal val="#ppt_x"/>
                                          </p:val>
                                        </p:tav>
                                        <p:tav tm="100000">
                                          <p:val>
                                            <p:strVal val="#ppt_x"/>
                                          </p:val>
                                        </p:tav>
                                      </p:tavLst>
                                    </p:anim>
                                    <p:anim calcmode="lin" valueType="num">
                                      <p:cBhvr additive="base">
                                        <p:cTn id="57" dur="500" fill="hold"/>
                                        <p:tgtEl>
                                          <p:spTgt spid="110596">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4"/>
                                            </p:cond>
                                          </p:stCondLst>
                                          <p:endCondLst>
                                            <p:cond evt="onStopAudio" delay="0">
                                              <p:tgtEl>
                                                <p:sldTgt/>
                                              </p:tgtEl>
                                            </p:cond>
                                          </p:endCondLst>
                                        </p:cTn>
                                        <p:tgtEl>
                                          <p:sndTgt r:embed="rId4" name="arrow.wav"/>
                                        </p:tgtEl>
                                      </p:cMediaNode>
                                    </p:audio>
                                  </p:sub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left)">
                                      <p:cBhvr>
                                        <p:cTn id="62" dur="500"/>
                                        <p:tgtEl>
                                          <p:spTgt spid="3"/>
                                        </p:tgtEl>
                                      </p:cBhvr>
                                    </p:animEffect>
                                  </p:childTnLst>
                                  <p:subTnLst>
                                    <p:audio>
                                      <p:cMediaNode>
                                        <p:cTn display="0" masterRel="sameClick">
                                          <p:stCondLst>
                                            <p:cond evt="begin" delay="0">
                                              <p:tn val="60"/>
                                            </p:cond>
                                          </p:stCondLst>
                                          <p:endCondLst>
                                            <p:cond evt="onStopAudio" delay="0">
                                              <p:tgtEl>
                                                <p:sldTgt/>
                                              </p:tgtEl>
                                            </p:cond>
                                          </p:endCondLst>
                                        </p:cTn>
                                        <p:tgtEl>
                                          <p:sndTgt r:embed="rId6" name="cashreg.wav"/>
                                        </p:tgtEl>
                                      </p:cMediaNode>
                                    </p:audio>
                                  </p:sub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141322"/>
                                        </p:tgtEl>
                                        <p:attrNameLst>
                                          <p:attrName>style.visibility</p:attrName>
                                        </p:attrNameLst>
                                      </p:cBhvr>
                                      <p:to>
                                        <p:strVal val="visible"/>
                                      </p:to>
                                    </p:set>
                                    <p:animEffect transition="in" filter="wipe(left)">
                                      <p:cBhvr>
                                        <p:cTn id="67" dur="2000"/>
                                        <p:tgtEl>
                                          <p:spTgt spid="141322"/>
                                        </p:tgtEl>
                                      </p:cBhvr>
                                    </p:animEffect>
                                  </p:childTnLst>
                                  <p:subTnLst>
                                    <p:audio>
                                      <p:cMediaNode>
                                        <p:cTn display="0" masterRel="sameClick">
                                          <p:stCondLst>
                                            <p:cond evt="begin" delay="0">
                                              <p:tn val="65"/>
                                            </p:cond>
                                          </p:stCondLst>
                                          <p:endCondLst>
                                            <p:cond evt="onStopAudio" delay="0">
                                              <p:tgtEl>
                                                <p:sldTgt/>
                                              </p:tgtEl>
                                            </p:cond>
                                          </p:endCondLst>
                                        </p:cTn>
                                        <p:tgtEl>
                                          <p:sndTgt r:embed="rId7" name="drumroll.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322" grpId="0" animBg="1"/>
      <p:bldP spid="25" grpId="0"/>
      <p:bldP spid="26"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6" name="Rectangle 4"/>
          <p:cNvSpPr>
            <a:spLocks noChangeArrowheads="1"/>
          </p:cNvSpPr>
          <p:nvPr/>
        </p:nvSpPr>
        <p:spPr bwMode="auto">
          <a:xfrm>
            <a:off x="687388" y="1747838"/>
            <a:ext cx="7772400" cy="5097462"/>
          </a:xfrm>
          <a:prstGeom prst="rect">
            <a:avLst/>
          </a:prstGeom>
          <a:solidFill>
            <a:srgbClr val="CCFFCC"/>
          </a:solidFill>
          <a:ln w="9525">
            <a:noFill/>
            <a:miter lim="800000"/>
            <a:headEnd/>
            <a:tailEnd/>
          </a:ln>
        </p:spPr>
        <p:txBody>
          <a:bodyPr/>
          <a:lstStyle/>
          <a:p>
            <a:pPr eaLnBrk="0" hangingPunct="0">
              <a:spcBef>
                <a:spcPct val="20000"/>
              </a:spcBef>
            </a:pPr>
            <a:r>
              <a:rPr lang="en-US" dirty="0">
                <a:sym typeface="Symbol" pitchFamily="18" charset="2"/>
              </a:rPr>
              <a:t>PRACTICE: A 1.50-V cell is connected                                in series to a capacitor and resistor. </a:t>
            </a:r>
          </a:p>
          <a:p>
            <a:pPr eaLnBrk="0" hangingPunct="0">
              <a:spcBef>
                <a:spcPct val="20000"/>
              </a:spcBef>
            </a:pPr>
            <a:r>
              <a:rPr lang="en-US" dirty="0">
                <a:sym typeface="Symbol" pitchFamily="18" charset="2"/>
              </a:rPr>
              <a:t>Make a sketch graph showing the family                            of curves representing the voltage across                          the </a:t>
            </a:r>
            <a:r>
              <a:rPr lang="en-US" b="1" dirty="0">
                <a:sym typeface="Symbol" pitchFamily="18" charset="2"/>
              </a:rPr>
              <a:t>resistor</a:t>
            </a:r>
            <a:r>
              <a:rPr lang="en-US" dirty="0">
                <a:sym typeface="Symbol" pitchFamily="18" charset="2"/>
              </a:rPr>
              <a:t> after the switch is closed as </a:t>
            </a:r>
            <a:r>
              <a:rPr lang="en-US" i="1" dirty="0">
                <a:sym typeface="Symbol" pitchFamily="18" charset="2"/>
              </a:rPr>
              <a:t>RC</a:t>
            </a:r>
            <a:r>
              <a:rPr lang="en-US" dirty="0">
                <a:sym typeface="Symbol" pitchFamily="18" charset="2"/>
              </a:rPr>
              <a:t> increases.</a:t>
            </a:r>
          </a:p>
          <a:p>
            <a:pPr eaLnBrk="0" hangingPunct="0">
              <a:spcBef>
                <a:spcPct val="20000"/>
              </a:spcBef>
            </a:pPr>
            <a:r>
              <a:rPr lang="en-US" dirty="0">
                <a:sym typeface="Symbol" pitchFamily="18" charset="2"/>
              </a:rPr>
              <a:t>SOLUTION:</a:t>
            </a:r>
            <a:endParaRPr lang="en-US" dirty="0">
              <a:solidFill>
                <a:srgbClr val="000000"/>
              </a:solidFill>
              <a:sym typeface="Symbol" pitchFamily="18" charset="2"/>
            </a:endParaRPr>
          </a:p>
          <a:p>
            <a:pPr eaLnBrk="0" hangingPunct="0">
              <a:spcBef>
                <a:spcPct val="15000"/>
              </a:spcBef>
            </a:pPr>
            <a:r>
              <a:rPr lang="en-US" dirty="0">
                <a:sym typeface="Symbol" pitchFamily="18" charset="2"/>
              </a:rPr>
              <a:t></a:t>
            </a:r>
            <a:r>
              <a:rPr lang="en-US" dirty="0">
                <a:solidFill>
                  <a:srgbClr val="000000"/>
                </a:solidFill>
                <a:sym typeface="Symbol" pitchFamily="18" charset="2"/>
              </a:rPr>
              <a:t>Because the voltage across                                             the resistor is proportional to                                              the current (</a:t>
            </a:r>
            <a:r>
              <a:rPr lang="en-US" i="1" dirty="0">
                <a:solidFill>
                  <a:srgbClr val="000000"/>
                </a:solidFill>
                <a:sym typeface="Symbol" pitchFamily="18" charset="2"/>
              </a:rPr>
              <a:t>V</a:t>
            </a:r>
            <a:r>
              <a:rPr lang="en-US" dirty="0">
                <a:solidFill>
                  <a:srgbClr val="000000"/>
                </a:solidFill>
                <a:sym typeface="Symbol" pitchFamily="18" charset="2"/>
              </a:rPr>
              <a:t> = </a:t>
            </a:r>
            <a:r>
              <a:rPr lang="en-US" i="1" dirty="0">
                <a:solidFill>
                  <a:srgbClr val="000000"/>
                </a:solidFill>
                <a:sym typeface="Symbol" pitchFamily="18" charset="2"/>
              </a:rPr>
              <a:t>IR</a:t>
            </a:r>
            <a:r>
              <a:rPr lang="en-US" dirty="0">
                <a:solidFill>
                  <a:srgbClr val="000000"/>
                </a:solidFill>
                <a:sym typeface="Symbol" pitchFamily="18" charset="2"/>
              </a:rPr>
              <a:t>), its graph will have the same shape as </a:t>
            </a:r>
            <a:r>
              <a:rPr lang="en-US" i="1" dirty="0">
                <a:solidFill>
                  <a:srgbClr val="000000"/>
                </a:solidFill>
                <a:sym typeface="Symbol" pitchFamily="18" charset="2"/>
              </a:rPr>
              <a:t>I</a:t>
            </a:r>
            <a:r>
              <a:rPr lang="en-US" dirty="0">
                <a:solidFill>
                  <a:srgbClr val="000000"/>
                </a:solidFill>
                <a:sym typeface="Symbol" pitchFamily="18" charset="2"/>
              </a:rPr>
              <a:t>:</a:t>
            </a:r>
          </a:p>
          <a:p>
            <a:pPr eaLnBrk="0" hangingPunct="0">
              <a:spcBef>
                <a:spcPct val="15000"/>
              </a:spcBef>
            </a:pPr>
            <a:r>
              <a:rPr lang="en-US" dirty="0">
                <a:sym typeface="Symbol" pitchFamily="18" charset="2"/>
              </a:rPr>
              <a:t></a:t>
            </a:r>
            <a:r>
              <a:rPr lang="en-US" dirty="0">
                <a:solidFill>
                  <a:srgbClr val="000000"/>
                </a:solidFill>
                <a:sym typeface="Symbol" pitchFamily="18" charset="2"/>
              </a:rPr>
              <a:t>Furthermore, the bigger </a:t>
            </a:r>
            <a:r>
              <a:rPr lang="en-US" i="1" dirty="0">
                <a:solidFill>
                  <a:srgbClr val="000000"/>
                </a:solidFill>
                <a:sym typeface="Symbol" pitchFamily="18" charset="2"/>
              </a:rPr>
              <a:t>R</a:t>
            </a:r>
            <a:r>
              <a:rPr lang="en-US" dirty="0">
                <a:solidFill>
                  <a:srgbClr val="000000"/>
                </a:solidFill>
                <a:sym typeface="Symbol" pitchFamily="18" charset="2"/>
              </a:rPr>
              <a:t> and                                           C are, the longer it will take for                                          the capacitor to charge and the current to stop.</a:t>
            </a:r>
          </a:p>
        </p:txBody>
      </p:sp>
      <p:sp>
        <p:nvSpPr>
          <p:cNvPr id="28675" name="Rectangle 3"/>
          <p:cNvSpPr>
            <a:spLocks noChangeArrowheads="1"/>
          </p:cNvSpPr>
          <p:nvPr/>
        </p:nvSpPr>
        <p:spPr bwMode="auto">
          <a:xfrm>
            <a:off x="685800" y="1339850"/>
            <a:ext cx="7772400" cy="431800"/>
          </a:xfrm>
          <a:prstGeom prst="rect">
            <a:avLst/>
          </a:prstGeom>
          <a:solidFill>
            <a:srgbClr val="EAEAEA"/>
          </a:solidFill>
          <a:ln w="9525">
            <a:noFill/>
            <a:miter lim="800000"/>
            <a:headEnd/>
            <a:tailEnd/>
          </a:ln>
        </p:spPr>
        <p:txBody>
          <a:bodyPr/>
          <a:lstStyle/>
          <a:p>
            <a:r>
              <a:rPr lang="en-US" altLang="en-US" i="1">
                <a:solidFill>
                  <a:schemeClr val="accent2"/>
                </a:solidFill>
              </a:rPr>
              <a:t>RC series circuits – </a:t>
            </a:r>
            <a:r>
              <a:rPr lang="en-US" altLang="en-US">
                <a:solidFill>
                  <a:schemeClr val="accent2"/>
                </a:solidFill>
              </a:rPr>
              <a:t>charging </a:t>
            </a:r>
          </a:p>
        </p:txBody>
      </p:sp>
      <p:grpSp>
        <p:nvGrpSpPr>
          <p:cNvPr id="28678" name="Group 24"/>
          <p:cNvGrpSpPr>
            <a:grpSpLocks/>
          </p:cNvGrpSpPr>
          <p:nvPr/>
        </p:nvGrpSpPr>
        <p:grpSpPr bwMode="auto">
          <a:xfrm>
            <a:off x="5311775" y="3776663"/>
            <a:ext cx="3471863" cy="1416050"/>
            <a:chOff x="3346" y="2531"/>
            <a:chExt cx="2187" cy="892"/>
          </a:xfrm>
        </p:grpSpPr>
        <p:sp>
          <p:nvSpPr>
            <p:cNvPr id="28697" name="Line 25"/>
            <p:cNvSpPr>
              <a:spLocks noChangeShapeType="1"/>
            </p:cNvSpPr>
            <p:nvPr/>
          </p:nvSpPr>
          <p:spPr bwMode="auto">
            <a:xfrm>
              <a:off x="3623" y="3183"/>
              <a:ext cx="1910" cy="0"/>
            </a:xfrm>
            <a:prstGeom prst="line">
              <a:avLst/>
            </a:prstGeom>
            <a:noFill/>
            <a:ln w="9525">
              <a:solidFill>
                <a:schemeClr val="tx1"/>
              </a:solidFill>
              <a:round/>
              <a:headEnd/>
              <a:tailEnd type="triangle" w="med" len="med"/>
            </a:ln>
          </p:spPr>
          <p:txBody>
            <a:bodyPr/>
            <a:lstStyle/>
            <a:p>
              <a:endParaRPr lang="en-US"/>
            </a:p>
          </p:txBody>
        </p:sp>
        <p:sp>
          <p:nvSpPr>
            <p:cNvPr id="28698" name="Line 26"/>
            <p:cNvSpPr>
              <a:spLocks noChangeShapeType="1"/>
            </p:cNvSpPr>
            <p:nvPr/>
          </p:nvSpPr>
          <p:spPr bwMode="auto">
            <a:xfrm flipV="1">
              <a:off x="3623" y="2531"/>
              <a:ext cx="0" cy="645"/>
            </a:xfrm>
            <a:prstGeom prst="line">
              <a:avLst/>
            </a:prstGeom>
            <a:noFill/>
            <a:ln w="9525">
              <a:solidFill>
                <a:schemeClr val="tx1"/>
              </a:solidFill>
              <a:round/>
              <a:headEnd/>
              <a:tailEnd type="triangle" w="med" len="med"/>
            </a:ln>
          </p:spPr>
          <p:txBody>
            <a:bodyPr/>
            <a:lstStyle/>
            <a:p>
              <a:endParaRPr lang="en-US"/>
            </a:p>
          </p:txBody>
        </p:sp>
        <p:sp>
          <p:nvSpPr>
            <p:cNvPr id="28699" name="Text Box 27"/>
            <p:cNvSpPr txBox="1">
              <a:spLocks noChangeArrowheads="1"/>
            </p:cNvSpPr>
            <p:nvPr/>
          </p:nvSpPr>
          <p:spPr bwMode="auto">
            <a:xfrm rot="-5400000">
              <a:off x="3240" y="2866"/>
              <a:ext cx="462" cy="250"/>
            </a:xfrm>
            <a:prstGeom prst="rect">
              <a:avLst/>
            </a:prstGeom>
            <a:noFill/>
            <a:ln w="9525">
              <a:noFill/>
              <a:miter lim="800000"/>
              <a:headEnd/>
              <a:tailEnd/>
            </a:ln>
          </p:spPr>
          <p:txBody>
            <a:bodyPr>
              <a:spAutoFit/>
            </a:bodyPr>
            <a:lstStyle/>
            <a:p>
              <a:r>
                <a:rPr lang="en-US" sz="2000" i="1"/>
                <a:t>I / </a:t>
              </a:r>
              <a:r>
                <a:rPr lang="en-US" sz="2000"/>
                <a:t>A</a:t>
              </a:r>
            </a:p>
          </p:txBody>
        </p:sp>
        <p:sp>
          <p:nvSpPr>
            <p:cNvPr id="28700" name="Text Box 28"/>
            <p:cNvSpPr txBox="1">
              <a:spLocks noChangeArrowheads="1"/>
            </p:cNvSpPr>
            <p:nvPr/>
          </p:nvSpPr>
          <p:spPr bwMode="auto">
            <a:xfrm>
              <a:off x="5353" y="3135"/>
              <a:ext cx="169" cy="288"/>
            </a:xfrm>
            <a:prstGeom prst="rect">
              <a:avLst/>
            </a:prstGeom>
            <a:noFill/>
            <a:ln w="9525">
              <a:noFill/>
              <a:miter lim="800000"/>
              <a:headEnd/>
              <a:tailEnd/>
            </a:ln>
          </p:spPr>
          <p:txBody>
            <a:bodyPr wrap="none">
              <a:spAutoFit/>
            </a:bodyPr>
            <a:lstStyle/>
            <a:p>
              <a:r>
                <a:rPr lang="en-US" i="1"/>
                <a:t>t</a:t>
              </a:r>
            </a:p>
          </p:txBody>
        </p:sp>
      </p:grpSp>
      <p:sp>
        <p:nvSpPr>
          <p:cNvPr id="28679" name="Freeform 29"/>
          <p:cNvSpPr>
            <a:spLocks/>
          </p:cNvSpPr>
          <p:nvPr/>
        </p:nvSpPr>
        <p:spPr bwMode="auto">
          <a:xfrm flipV="1">
            <a:off x="5751513" y="3970338"/>
            <a:ext cx="2971800" cy="830262"/>
          </a:xfrm>
          <a:custGeom>
            <a:avLst/>
            <a:gdLst>
              <a:gd name="T0" fmla="*/ 0 w 1872"/>
              <a:gd name="T1" fmla="*/ 830262 h 523"/>
              <a:gd name="T2" fmla="*/ 204788 w 1872"/>
              <a:gd name="T3" fmla="*/ 288925 h 523"/>
              <a:gd name="T4" fmla="*/ 865188 w 1872"/>
              <a:gd name="T5" fmla="*/ 60325 h 523"/>
              <a:gd name="T6" fmla="*/ 2971800 w 1872"/>
              <a:gd name="T7" fmla="*/ 0 h 523"/>
              <a:gd name="T8" fmla="*/ 0 60000 65536"/>
              <a:gd name="T9" fmla="*/ 0 60000 65536"/>
              <a:gd name="T10" fmla="*/ 0 60000 65536"/>
              <a:gd name="T11" fmla="*/ 0 60000 65536"/>
              <a:gd name="T12" fmla="*/ 0 w 1872"/>
              <a:gd name="T13" fmla="*/ 0 h 523"/>
              <a:gd name="T14" fmla="*/ 1872 w 1872"/>
              <a:gd name="T15" fmla="*/ 523 h 523"/>
            </a:gdLst>
            <a:ahLst/>
            <a:cxnLst>
              <a:cxn ang="T8">
                <a:pos x="T0" y="T1"/>
              </a:cxn>
              <a:cxn ang="T9">
                <a:pos x="T2" y="T3"/>
              </a:cxn>
              <a:cxn ang="T10">
                <a:pos x="T4" y="T5"/>
              </a:cxn>
              <a:cxn ang="T11">
                <a:pos x="T6" y="T7"/>
              </a:cxn>
            </a:cxnLst>
            <a:rect l="T12" t="T13" r="T14" b="T15"/>
            <a:pathLst>
              <a:path w="1872" h="523">
                <a:moveTo>
                  <a:pt x="0" y="523"/>
                </a:moveTo>
                <a:cubicBezTo>
                  <a:pt x="21" y="466"/>
                  <a:pt x="38" y="263"/>
                  <a:pt x="129" y="182"/>
                </a:cubicBezTo>
                <a:cubicBezTo>
                  <a:pt x="220" y="101"/>
                  <a:pt x="255" y="68"/>
                  <a:pt x="545" y="38"/>
                </a:cubicBezTo>
                <a:cubicBezTo>
                  <a:pt x="835" y="8"/>
                  <a:pt x="1596" y="8"/>
                  <a:pt x="1872" y="0"/>
                </a:cubicBezTo>
              </a:path>
            </a:pathLst>
          </a:custGeom>
          <a:noFill/>
          <a:ln w="28575" cmpd="sng">
            <a:solidFill>
              <a:srgbClr val="FF0000"/>
            </a:solidFill>
            <a:round/>
            <a:headEnd/>
            <a:tailEnd/>
          </a:ln>
        </p:spPr>
        <p:txBody>
          <a:bodyPr/>
          <a:lstStyle/>
          <a:p>
            <a:endParaRPr lang="en-US"/>
          </a:p>
        </p:txBody>
      </p:sp>
      <p:grpSp>
        <p:nvGrpSpPr>
          <p:cNvPr id="28680" name="Group 30"/>
          <p:cNvGrpSpPr>
            <a:grpSpLocks/>
          </p:cNvGrpSpPr>
          <p:nvPr/>
        </p:nvGrpSpPr>
        <p:grpSpPr bwMode="auto">
          <a:xfrm>
            <a:off x="5100638" y="3806825"/>
            <a:ext cx="3622675" cy="366713"/>
            <a:chOff x="3213" y="2550"/>
            <a:chExt cx="2282" cy="231"/>
          </a:xfrm>
        </p:grpSpPr>
        <p:sp>
          <p:nvSpPr>
            <p:cNvPr id="28695" name="Line 31"/>
            <p:cNvSpPr>
              <a:spLocks noChangeShapeType="1"/>
            </p:cNvSpPr>
            <p:nvPr/>
          </p:nvSpPr>
          <p:spPr bwMode="auto">
            <a:xfrm>
              <a:off x="3623" y="2653"/>
              <a:ext cx="1872" cy="0"/>
            </a:xfrm>
            <a:prstGeom prst="line">
              <a:avLst/>
            </a:prstGeom>
            <a:noFill/>
            <a:ln w="9525">
              <a:solidFill>
                <a:schemeClr val="tx1"/>
              </a:solidFill>
              <a:prstDash val="dash"/>
              <a:round/>
              <a:headEnd/>
              <a:tailEnd/>
            </a:ln>
          </p:spPr>
          <p:txBody>
            <a:bodyPr/>
            <a:lstStyle/>
            <a:p>
              <a:endParaRPr lang="en-US"/>
            </a:p>
          </p:txBody>
        </p:sp>
        <p:sp>
          <p:nvSpPr>
            <p:cNvPr id="28696" name="Text Box 32"/>
            <p:cNvSpPr txBox="1">
              <a:spLocks noChangeArrowheads="1"/>
            </p:cNvSpPr>
            <p:nvPr/>
          </p:nvSpPr>
          <p:spPr bwMode="auto">
            <a:xfrm>
              <a:off x="3213" y="2550"/>
              <a:ext cx="428" cy="231"/>
            </a:xfrm>
            <a:prstGeom prst="rect">
              <a:avLst/>
            </a:prstGeom>
            <a:noFill/>
            <a:ln w="9525">
              <a:noFill/>
              <a:miter lim="800000"/>
              <a:headEnd/>
              <a:tailEnd/>
            </a:ln>
          </p:spPr>
          <p:txBody>
            <a:bodyPr wrap="none">
              <a:spAutoFit/>
            </a:bodyPr>
            <a:lstStyle/>
            <a:p>
              <a:r>
                <a:rPr lang="en-US" sz="1800"/>
                <a:t>MAX</a:t>
              </a:r>
            </a:p>
          </p:txBody>
        </p:sp>
      </p:grpSp>
      <p:grpSp>
        <p:nvGrpSpPr>
          <p:cNvPr id="5" name="Group 33"/>
          <p:cNvGrpSpPr>
            <a:grpSpLocks/>
          </p:cNvGrpSpPr>
          <p:nvPr/>
        </p:nvGrpSpPr>
        <p:grpSpPr bwMode="auto">
          <a:xfrm>
            <a:off x="5311775" y="5338763"/>
            <a:ext cx="3471863" cy="1416050"/>
            <a:chOff x="3346" y="2531"/>
            <a:chExt cx="2187" cy="892"/>
          </a:xfrm>
        </p:grpSpPr>
        <p:sp>
          <p:nvSpPr>
            <p:cNvPr id="28691" name="Line 34"/>
            <p:cNvSpPr>
              <a:spLocks noChangeShapeType="1"/>
            </p:cNvSpPr>
            <p:nvPr/>
          </p:nvSpPr>
          <p:spPr bwMode="auto">
            <a:xfrm>
              <a:off x="3623" y="3183"/>
              <a:ext cx="1910" cy="0"/>
            </a:xfrm>
            <a:prstGeom prst="line">
              <a:avLst/>
            </a:prstGeom>
            <a:noFill/>
            <a:ln w="9525">
              <a:solidFill>
                <a:schemeClr val="tx1"/>
              </a:solidFill>
              <a:round/>
              <a:headEnd/>
              <a:tailEnd type="triangle" w="med" len="med"/>
            </a:ln>
          </p:spPr>
          <p:txBody>
            <a:bodyPr/>
            <a:lstStyle/>
            <a:p>
              <a:endParaRPr lang="en-US"/>
            </a:p>
          </p:txBody>
        </p:sp>
        <p:sp>
          <p:nvSpPr>
            <p:cNvPr id="28692" name="Line 35"/>
            <p:cNvSpPr>
              <a:spLocks noChangeShapeType="1"/>
            </p:cNvSpPr>
            <p:nvPr/>
          </p:nvSpPr>
          <p:spPr bwMode="auto">
            <a:xfrm flipV="1">
              <a:off x="3623" y="2531"/>
              <a:ext cx="0" cy="645"/>
            </a:xfrm>
            <a:prstGeom prst="line">
              <a:avLst/>
            </a:prstGeom>
            <a:noFill/>
            <a:ln w="9525">
              <a:solidFill>
                <a:schemeClr val="tx1"/>
              </a:solidFill>
              <a:round/>
              <a:headEnd/>
              <a:tailEnd type="triangle" w="med" len="med"/>
            </a:ln>
          </p:spPr>
          <p:txBody>
            <a:bodyPr/>
            <a:lstStyle/>
            <a:p>
              <a:endParaRPr lang="en-US"/>
            </a:p>
          </p:txBody>
        </p:sp>
        <p:sp>
          <p:nvSpPr>
            <p:cNvPr id="28693" name="Text Box 36"/>
            <p:cNvSpPr txBox="1">
              <a:spLocks noChangeArrowheads="1"/>
            </p:cNvSpPr>
            <p:nvPr/>
          </p:nvSpPr>
          <p:spPr bwMode="auto">
            <a:xfrm rot="-5400000">
              <a:off x="3240" y="2866"/>
              <a:ext cx="462" cy="250"/>
            </a:xfrm>
            <a:prstGeom prst="rect">
              <a:avLst/>
            </a:prstGeom>
            <a:noFill/>
            <a:ln w="9525">
              <a:noFill/>
              <a:miter lim="800000"/>
              <a:headEnd/>
              <a:tailEnd/>
            </a:ln>
          </p:spPr>
          <p:txBody>
            <a:bodyPr>
              <a:spAutoFit/>
            </a:bodyPr>
            <a:lstStyle/>
            <a:p>
              <a:r>
                <a:rPr lang="en-US" sz="2000" i="1"/>
                <a:t>V / </a:t>
              </a:r>
              <a:r>
                <a:rPr lang="en-US" sz="2000"/>
                <a:t>V</a:t>
              </a:r>
            </a:p>
          </p:txBody>
        </p:sp>
        <p:sp>
          <p:nvSpPr>
            <p:cNvPr id="28694" name="Text Box 37"/>
            <p:cNvSpPr txBox="1">
              <a:spLocks noChangeArrowheads="1"/>
            </p:cNvSpPr>
            <p:nvPr/>
          </p:nvSpPr>
          <p:spPr bwMode="auto">
            <a:xfrm>
              <a:off x="5353" y="3135"/>
              <a:ext cx="169" cy="288"/>
            </a:xfrm>
            <a:prstGeom prst="rect">
              <a:avLst/>
            </a:prstGeom>
            <a:noFill/>
            <a:ln w="9525">
              <a:noFill/>
              <a:miter lim="800000"/>
              <a:headEnd/>
              <a:tailEnd/>
            </a:ln>
          </p:spPr>
          <p:txBody>
            <a:bodyPr wrap="none">
              <a:spAutoFit/>
            </a:bodyPr>
            <a:lstStyle/>
            <a:p>
              <a:r>
                <a:rPr lang="en-US" i="1"/>
                <a:t>t</a:t>
              </a:r>
            </a:p>
          </p:txBody>
        </p:sp>
      </p:grpSp>
      <p:sp>
        <p:nvSpPr>
          <p:cNvPr id="143398" name="Freeform 38"/>
          <p:cNvSpPr>
            <a:spLocks/>
          </p:cNvSpPr>
          <p:nvPr/>
        </p:nvSpPr>
        <p:spPr bwMode="auto">
          <a:xfrm flipV="1">
            <a:off x="5751513" y="5532438"/>
            <a:ext cx="2971800" cy="830262"/>
          </a:xfrm>
          <a:custGeom>
            <a:avLst/>
            <a:gdLst>
              <a:gd name="T0" fmla="*/ 0 w 1872"/>
              <a:gd name="T1" fmla="*/ 830262 h 523"/>
              <a:gd name="T2" fmla="*/ 204788 w 1872"/>
              <a:gd name="T3" fmla="*/ 288925 h 523"/>
              <a:gd name="T4" fmla="*/ 865188 w 1872"/>
              <a:gd name="T5" fmla="*/ 60325 h 523"/>
              <a:gd name="T6" fmla="*/ 2971800 w 1872"/>
              <a:gd name="T7" fmla="*/ 0 h 523"/>
              <a:gd name="T8" fmla="*/ 0 60000 65536"/>
              <a:gd name="T9" fmla="*/ 0 60000 65536"/>
              <a:gd name="T10" fmla="*/ 0 60000 65536"/>
              <a:gd name="T11" fmla="*/ 0 60000 65536"/>
              <a:gd name="T12" fmla="*/ 0 w 1872"/>
              <a:gd name="T13" fmla="*/ 0 h 523"/>
              <a:gd name="T14" fmla="*/ 1872 w 1872"/>
              <a:gd name="T15" fmla="*/ 523 h 523"/>
            </a:gdLst>
            <a:ahLst/>
            <a:cxnLst>
              <a:cxn ang="T8">
                <a:pos x="T0" y="T1"/>
              </a:cxn>
              <a:cxn ang="T9">
                <a:pos x="T2" y="T3"/>
              </a:cxn>
              <a:cxn ang="T10">
                <a:pos x="T4" y="T5"/>
              </a:cxn>
              <a:cxn ang="T11">
                <a:pos x="T6" y="T7"/>
              </a:cxn>
            </a:cxnLst>
            <a:rect l="T12" t="T13" r="T14" b="T15"/>
            <a:pathLst>
              <a:path w="1872" h="523">
                <a:moveTo>
                  <a:pt x="0" y="523"/>
                </a:moveTo>
                <a:cubicBezTo>
                  <a:pt x="21" y="466"/>
                  <a:pt x="38" y="263"/>
                  <a:pt x="129" y="182"/>
                </a:cubicBezTo>
                <a:cubicBezTo>
                  <a:pt x="220" y="101"/>
                  <a:pt x="255" y="68"/>
                  <a:pt x="545" y="38"/>
                </a:cubicBezTo>
                <a:cubicBezTo>
                  <a:pt x="835" y="8"/>
                  <a:pt x="1596" y="8"/>
                  <a:pt x="1872" y="0"/>
                </a:cubicBezTo>
              </a:path>
            </a:pathLst>
          </a:custGeom>
          <a:noFill/>
          <a:ln w="28575" cmpd="sng">
            <a:solidFill>
              <a:srgbClr val="CC0099"/>
            </a:solidFill>
            <a:round/>
            <a:headEnd/>
            <a:tailEnd/>
          </a:ln>
        </p:spPr>
        <p:txBody>
          <a:bodyPr/>
          <a:lstStyle/>
          <a:p>
            <a:endParaRPr lang="en-US"/>
          </a:p>
        </p:txBody>
      </p:sp>
      <p:grpSp>
        <p:nvGrpSpPr>
          <p:cNvPr id="6" name="Group 39"/>
          <p:cNvGrpSpPr>
            <a:grpSpLocks/>
          </p:cNvGrpSpPr>
          <p:nvPr/>
        </p:nvGrpSpPr>
        <p:grpSpPr bwMode="auto">
          <a:xfrm>
            <a:off x="5100638" y="5343525"/>
            <a:ext cx="3622675" cy="396875"/>
            <a:chOff x="3213" y="2534"/>
            <a:chExt cx="2282" cy="250"/>
          </a:xfrm>
        </p:grpSpPr>
        <p:sp>
          <p:nvSpPr>
            <p:cNvPr id="28689" name="Line 40"/>
            <p:cNvSpPr>
              <a:spLocks noChangeShapeType="1"/>
            </p:cNvSpPr>
            <p:nvPr/>
          </p:nvSpPr>
          <p:spPr bwMode="auto">
            <a:xfrm>
              <a:off x="3623" y="2653"/>
              <a:ext cx="1872" cy="0"/>
            </a:xfrm>
            <a:prstGeom prst="line">
              <a:avLst/>
            </a:prstGeom>
            <a:noFill/>
            <a:ln w="9525">
              <a:solidFill>
                <a:schemeClr val="tx1"/>
              </a:solidFill>
              <a:prstDash val="dash"/>
              <a:round/>
              <a:headEnd/>
              <a:tailEnd/>
            </a:ln>
          </p:spPr>
          <p:txBody>
            <a:bodyPr/>
            <a:lstStyle/>
            <a:p>
              <a:endParaRPr lang="en-US"/>
            </a:p>
          </p:txBody>
        </p:sp>
        <p:sp>
          <p:nvSpPr>
            <p:cNvPr id="28690" name="Text Box 41"/>
            <p:cNvSpPr txBox="1">
              <a:spLocks noChangeArrowheads="1"/>
            </p:cNvSpPr>
            <p:nvPr/>
          </p:nvSpPr>
          <p:spPr bwMode="auto">
            <a:xfrm>
              <a:off x="3213" y="2534"/>
              <a:ext cx="427" cy="250"/>
            </a:xfrm>
            <a:prstGeom prst="rect">
              <a:avLst/>
            </a:prstGeom>
            <a:noFill/>
            <a:ln w="9525">
              <a:noFill/>
              <a:miter lim="800000"/>
              <a:headEnd/>
              <a:tailEnd/>
            </a:ln>
          </p:spPr>
          <p:txBody>
            <a:bodyPr wrap="none">
              <a:spAutoFit/>
            </a:bodyPr>
            <a:lstStyle/>
            <a:p>
              <a:r>
                <a:rPr lang="en-US" sz="2000"/>
                <a:t>1.50</a:t>
              </a:r>
            </a:p>
          </p:txBody>
        </p:sp>
      </p:grpSp>
      <p:sp>
        <p:nvSpPr>
          <p:cNvPr id="143402" name="Text Box 42"/>
          <p:cNvSpPr txBox="1">
            <a:spLocks noChangeArrowheads="1"/>
          </p:cNvSpPr>
          <p:nvPr/>
        </p:nvSpPr>
        <p:spPr bwMode="auto">
          <a:xfrm>
            <a:off x="7329716" y="6327775"/>
            <a:ext cx="928459" cy="369332"/>
          </a:xfrm>
          <a:prstGeom prst="rect">
            <a:avLst/>
          </a:prstGeom>
          <a:noFill/>
          <a:ln w="9525">
            <a:noFill/>
            <a:miter lim="800000"/>
            <a:headEnd/>
            <a:tailEnd/>
          </a:ln>
        </p:spPr>
        <p:txBody>
          <a:bodyPr wrap="none">
            <a:spAutoFit/>
          </a:bodyPr>
          <a:lstStyle/>
          <a:p>
            <a:pPr algn="r"/>
            <a:r>
              <a:rPr lang="en-US" sz="1800" dirty="0">
                <a:solidFill>
                  <a:srgbClr val="CC0099"/>
                </a:solidFill>
              </a:rPr>
              <a:t>low </a:t>
            </a:r>
            <a:r>
              <a:rPr lang="en-US" sz="1800" i="1" dirty="0">
                <a:solidFill>
                  <a:srgbClr val="CC0099"/>
                </a:solidFill>
              </a:rPr>
              <a:t>RC</a:t>
            </a:r>
            <a:endParaRPr lang="en-US" sz="1800" dirty="0">
              <a:solidFill>
                <a:srgbClr val="CC0099"/>
              </a:solidFill>
            </a:endParaRPr>
          </a:p>
        </p:txBody>
      </p:sp>
      <p:sp>
        <p:nvSpPr>
          <p:cNvPr id="143403" name="Freeform 43"/>
          <p:cNvSpPr>
            <a:spLocks/>
          </p:cNvSpPr>
          <p:nvPr/>
        </p:nvSpPr>
        <p:spPr bwMode="auto">
          <a:xfrm flipV="1">
            <a:off x="5759450" y="5529263"/>
            <a:ext cx="2971800" cy="563562"/>
          </a:xfrm>
          <a:custGeom>
            <a:avLst/>
            <a:gdLst>
              <a:gd name="T0" fmla="*/ 0 w 1872"/>
              <a:gd name="T1" fmla="*/ 563562 h 523"/>
              <a:gd name="T2" fmla="*/ 204788 w 1872"/>
              <a:gd name="T3" fmla="*/ 196115 h 523"/>
              <a:gd name="T4" fmla="*/ 865188 w 1872"/>
              <a:gd name="T5" fmla="*/ 40947 h 523"/>
              <a:gd name="T6" fmla="*/ 2971800 w 1872"/>
              <a:gd name="T7" fmla="*/ 0 h 523"/>
              <a:gd name="T8" fmla="*/ 0 60000 65536"/>
              <a:gd name="T9" fmla="*/ 0 60000 65536"/>
              <a:gd name="T10" fmla="*/ 0 60000 65536"/>
              <a:gd name="T11" fmla="*/ 0 60000 65536"/>
              <a:gd name="T12" fmla="*/ 0 w 1872"/>
              <a:gd name="T13" fmla="*/ 0 h 523"/>
              <a:gd name="T14" fmla="*/ 1872 w 1872"/>
              <a:gd name="T15" fmla="*/ 523 h 523"/>
            </a:gdLst>
            <a:ahLst/>
            <a:cxnLst>
              <a:cxn ang="T8">
                <a:pos x="T0" y="T1"/>
              </a:cxn>
              <a:cxn ang="T9">
                <a:pos x="T2" y="T3"/>
              </a:cxn>
              <a:cxn ang="T10">
                <a:pos x="T4" y="T5"/>
              </a:cxn>
              <a:cxn ang="T11">
                <a:pos x="T6" y="T7"/>
              </a:cxn>
            </a:cxnLst>
            <a:rect l="T12" t="T13" r="T14" b="T15"/>
            <a:pathLst>
              <a:path w="1872" h="523">
                <a:moveTo>
                  <a:pt x="0" y="523"/>
                </a:moveTo>
                <a:cubicBezTo>
                  <a:pt x="21" y="466"/>
                  <a:pt x="38" y="263"/>
                  <a:pt x="129" y="182"/>
                </a:cubicBezTo>
                <a:cubicBezTo>
                  <a:pt x="220" y="101"/>
                  <a:pt x="255" y="68"/>
                  <a:pt x="545" y="38"/>
                </a:cubicBezTo>
                <a:cubicBezTo>
                  <a:pt x="835" y="8"/>
                  <a:pt x="1596" y="8"/>
                  <a:pt x="1872" y="0"/>
                </a:cubicBezTo>
              </a:path>
            </a:pathLst>
          </a:custGeom>
          <a:noFill/>
          <a:ln w="28575" cmpd="sng">
            <a:solidFill>
              <a:srgbClr val="008000"/>
            </a:solidFill>
            <a:round/>
            <a:headEnd/>
            <a:tailEnd/>
          </a:ln>
        </p:spPr>
        <p:txBody>
          <a:bodyPr/>
          <a:lstStyle/>
          <a:p>
            <a:endParaRPr lang="en-US"/>
          </a:p>
        </p:txBody>
      </p:sp>
      <p:sp>
        <p:nvSpPr>
          <p:cNvPr id="143404" name="Text Box 44"/>
          <p:cNvSpPr txBox="1">
            <a:spLocks noChangeArrowheads="1"/>
          </p:cNvSpPr>
          <p:nvPr/>
        </p:nvSpPr>
        <p:spPr bwMode="auto">
          <a:xfrm>
            <a:off x="7463695" y="6022975"/>
            <a:ext cx="1390650" cy="366713"/>
          </a:xfrm>
          <a:prstGeom prst="rect">
            <a:avLst/>
          </a:prstGeom>
          <a:noFill/>
          <a:ln w="9525">
            <a:noFill/>
            <a:miter lim="800000"/>
            <a:headEnd/>
            <a:tailEnd/>
          </a:ln>
        </p:spPr>
        <p:txBody>
          <a:bodyPr wrap="none">
            <a:spAutoFit/>
          </a:bodyPr>
          <a:lstStyle/>
          <a:p>
            <a:pPr algn="r"/>
            <a:r>
              <a:rPr lang="en-US" sz="1800" dirty="0">
                <a:solidFill>
                  <a:srgbClr val="008000"/>
                </a:solidFill>
              </a:rPr>
              <a:t>medium </a:t>
            </a:r>
            <a:r>
              <a:rPr lang="en-US" sz="1800" i="1" dirty="0">
                <a:solidFill>
                  <a:srgbClr val="008000"/>
                </a:solidFill>
              </a:rPr>
              <a:t>RC</a:t>
            </a:r>
            <a:endParaRPr lang="en-US" sz="1800" dirty="0">
              <a:solidFill>
                <a:srgbClr val="008000"/>
              </a:solidFill>
            </a:endParaRPr>
          </a:p>
        </p:txBody>
      </p:sp>
      <p:sp>
        <p:nvSpPr>
          <p:cNvPr id="143405" name="Freeform 45"/>
          <p:cNvSpPr>
            <a:spLocks/>
          </p:cNvSpPr>
          <p:nvPr/>
        </p:nvSpPr>
        <p:spPr bwMode="auto">
          <a:xfrm flipV="1">
            <a:off x="5759450" y="5519738"/>
            <a:ext cx="2971800" cy="315912"/>
          </a:xfrm>
          <a:custGeom>
            <a:avLst/>
            <a:gdLst>
              <a:gd name="T0" fmla="*/ 0 w 1872"/>
              <a:gd name="T1" fmla="*/ 315912 h 523"/>
              <a:gd name="T2" fmla="*/ 204788 w 1872"/>
              <a:gd name="T3" fmla="*/ 109935 h 523"/>
              <a:gd name="T4" fmla="*/ 865188 w 1872"/>
              <a:gd name="T5" fmla="*/ 22953 h 523"/>
              <a:gd name="T6" fmla="*/ 2971800 w 1872"/>
              <a:gd name="T7" fmla="*/ 0 h 523"/>
              <a:gd name="T8" fmla="*/ 0 60000 65536"/>
              <a:gd name="T9" fmla="*/ 0 60000 65536"/>
              <a:gd name="T10" fmla="*/ 0 60000 65536"/>
              <a:gd name="T11" fmla="*/ 0 60000 65536"/>
              <a:gd name="T12" fmla="*/ 0 w 1872"/>
              <a:gd name="T13" fmla="*/ 0 h 523"/>
              <a:gd name="T14" fmla="*/ 1872 w 1872"/>
              <a:gd name="T15" fmla="*/ 523 h 523"/>
            </a:gdLst>
            <a:ahLst/>
            <a:cxnLst>
              <a:cxn ang="T8">
                <a:pos x="T0" y="T1"/>
              </a:cxn>
              <a:cxn ang="T9">
                <a:pos x="T2" y="T3"/>
              </a:cxn>
              <a:cxn ang="T10">
                <a:pos x="T4" y="T5"/>
              </a:cxn>
              <a:cxn ang="T11">
                <a:pos x="T6" y="T7"/>
              </a:cxn>
            </a:cxnLst>
            <a:rect l="T12" t="T13" r="T14" b="T15"/>
            <a:pathLst>
              <a:path w="1872" h="523">
                <a:moveTo>
                  <a:pt x="0" y="523"/>
                </a:moveTo>
                <a:cubicBezTo>
                  <a:pt x="21" y="466"/>
                  <a:pt x="38" y="263"/>
                  <a:pt x="129" y="182"/>
                </a:cubicBezTo>
                <a:cubicBezTo>
                  <a:pt x="220" y="101"/>
                  <a:pt x="255" y="68"/>
                  <a:pt x="545" y="38"/>
                </a:cubicBezTo>
                <a:cubicBezTo>
                  <a:pt x="835" y="8"/>
                  <a:pt x="1596" y="8"/>
                  <a:pt x="1872" y="0"/>
                </a:cubicBezTo>
              </a:path>
            </a:pathLst>
          </a:custGeom>
          <a:noFill/>
          <a:ln w="28575" cmpd="sng">
            <a:solidFill>
              <a:schemeClr val="accent2"/>
            </a:solidFill>
            <a:round/>
            <a:headEnd/>
            <a:tailEnd/>
          </a:ln>
        </p:spPr>
        <p:txBody>
          <a:bodyPr/>
          <a:lstStyle/>
          <a:p>
            <a:endParaRPr lang="en-US"/>
          </a:p>
        </p:txBody>
      </p:sp>
      <p:sp>
        <p:nvSpPr>
          <p:cNvPr id="143406" name="Text Box 46"/>
          <p:cNvSpPr txBox="1">
            <a:spLocks noChangeArrowheads="1"/>
          </p:cNvSpPr>
          <p:nvPr/>
        </p:nvSpPr>
        <p:spPr bwMode="auto">
          <a:xfrm>
            <a:off x="7600950" y="5756275"/>
            <a:ext cx="1009650" cy="366713"/>
          </a:xfrm>
          <a:prstGeom prst="rect">
            <a:avLst/>
          </a:prstGeom>
          <a:noFill/>
          <a:ln w="9525">
            <a:noFill/>
            <a:miter lim="800000"/>
            <a:headEnd/>
            <a:tailEnd/>
          </a:ln>
        </p:spPr>
        <p:txBody>
          <a:bodyPr wrap="none">
            <a:spAutoFit/>
          </a:bodyPr>
          <a:lstStyle/>
          <a:p>
            <a:pPr algn="r"/>
            <a:r>
              <a:rPr lang="en-US" sz="1800">
                <a:solidFill>
                  <a:schemeClr val="accent2"/>
                </a:solidFill>
              </a:rPr>
              <a:t>high </a:t>
            </a:r>
            <a:r>
              <a:rPr lang="en-US" sz="1800" i="1">
                <a:solidFill>
                  <a:schemeClr val="accent2"/>
                </a:solidFill>
              </a:rPr>
              <a:t>RC</a:t>
            </a:r>
            <a:endParaRPr lang="en-US" sz="1800">
              <a:solidFill>
                <a:schemeClr val="accent2"/>
              </a:solidFill>
            </a:endParaRPr>
          </a:p>
        </p:txBody>
      </p:sp>
      <p:sp>
        <p:nvSpPr>
          <p:cNvPr id="38" name="Rectangle 118"/>
          <p:cNvSpPr txBox="1">
            <a:spLocks noChangeArrowheads="1"/>
          </p:cNvSpPr>
          <p:nvPr/>
        </p:nvSpPr>
        <p:spPr>
          <a:xfrm>
            <a:off x="685800" y="409575"/>
            <a:ext cx="7772400" cy="896938"/>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0" cap="none" spc="0" normalizeH="0" baseline="0" noProof="0">
                <a:ln>
                  <a:noFill/>
                </a:ln>
                <a:solidFill>
                  <a:schemeClr val="tx2"/>
                </a:solidFill>
                <a:effectLst/>
                <a:uLnTx/>
                <a:uFillTx/>
                <a:latin typeface="+mj-lt"/>
                <a:ea typeface="+mj-ea"/>
                <a:cs typeface="+mj-cs"/>
              </a:rPr>
              <a:t>Topic 11: Electromagnetic induction - AHL</a:t>
            </a:r>
            <a:br>
              <a:rPr kumimoji="0" lang="en-US" altLang="en-US" sz="2800" b="1" i="0" u="none" strike="noStrike" kern="0" cap="none" spc="0" normalizeH="0" baseline="0" noProof="0">
                <a:ln>
                  <a:noFill/>
                </a:ln>
                <a:solidFill>
                  <a:schemeClr val="tx2"/>
                </a:solidFill>
                <a:effectLst/>
                <a:uLnTx/>
                <a:uFillTx/>
                <a:latin typeface="+mj-lt"/>
                <a:ea typeface="+mj-ea"/>
                <a:cs typeface="+mj-cs"/>
              </a:rPr>
            </a:br>
            <a:r>
              <a:rPr kumimoji="0" lang="en-US" altLang="en-US" sz="2800" b="0" i="0" u="none" strike="noStrike" kern="0" cap="none" spc="0" normalizeH="0" baseline="0" noProof="0">
                <a:ln>
                  <a:noFill/>
                </a:ln>
                <a:solidFill>
                  <a:schemeClr val="tx1"/>
                </a:solidFill>
                <a:effectLst/>
                <a:uLnTx/>
                <a:uFillTx/>
                <a:latin typeface="+mj-lt"/>
                <a:ea typeface="+mj-ea"/>
                <a:cs typeface="+mj-cs"/>
              </a:rPr>
              <a:t>11.3 – Capacitance</a:t>
            </a:r>
            <a:endParaRPr kumimoji="0" lang="en-US" altLang="en-US" sz="2800" b="0" i="0" u="none" strike="noStrike" kern="0" cap="none" spc="0" normalizeH="0" baseline="0" noProof="0" dirty="0">
              <a:ln>
                <a:noFill/>
              </a:ln>
              <a:solidFill>
                <a:schemeClr val="tx1"/>
              </a:solidFill>
              <a:effectLst/>
              <a:uLnTx/>
              <a:uFillTx/>
              <a:latin typeface="+mj-lt"/>
              <a:ea typeface="+mj-ea"/>
              <a:cs typeface="+mj-cs"/>
            </a:endParaRPr>
          </a:p>
        </p:txBody>
      </p:sp>
      <p:pic>
        <p:nvPicPr>
          <p:cNvPr id="39" name="Picture 2"/>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6743700" y="1398614"/>
            <a:ext cx="2400300" cy="1962150"/>
          </a:xfrm>
          <a:prstGeom prst="rect">
            <a:avLst/>
          </a:prstGeom>
          <a:ln>
            <a:noFill/>
          </a:ln>
          <a:effectLst>
            <a:outerShdw blurRad="292100" dist="139700" dir="2700000" algn="tl" rotWithShape="0">
              <a:srgbClr val="333333">
                <a:alpha val="65000"/>
              </a:srgbClr>
            </a:outerShdw>
          </a:effectLst>
        </p:spPr>
      </p:pic>
      <p:sp>
        <p:nvSpPr>
          <p:cNvPr id="40" name="Text Box 22"/>
          <p:cNvSpPr txBox="1">
            <a:spLocks noChangeArrowheads="1"/>
          </p:cNvSpPr>
          <p:nvPr/>
        </p:nvSpPr>
        <p:spPr bwMode="auto">
          <a:xfrm>
            <a:off x="7728314" y="2266951"/>
            <a:ext cx="404813" cy="457200"/>
          </a:xfrm>
          <a:prstGeom prst="rect">
            <a:avLst/>
          </a:prstGeom>
          <a:noFill/>
          <a:ln w="9525">
            <a:noFill/>
            <a:miter lim="800000"/>
            <a:headEnd/>
            <a:tailEnd/>
          </a:ln>
        </p:spPr>
        <p:txBody>
          <a:bodyPr wrap="none">
            <a:spAutoFit/>
          </a:bodyPr>
          <a:lstStyle/>
          <a:p>
            <a:r>
              <a:rPr lang="en-US" i="1" dirty="0"/>
              <a:t>C</a:t>
            </a:r>
          </a:p>
        </p:txBody>
      </p:sp>
      <p:sp>
        <p:nvSpPr>
          <p:cNvPr id="41" name="Text Box 23"/>
          <p:cNvSpPr txBox="1">
            <a:spLocks noChangeArrowheads="1"/>
          </p:cNvSpPr>
          <p:nvPr/>
        </p:nvSpPr>
        <p:spPr bwMode="auto">
          <a:xfrm>
            <a:off x="7401390" y="1541463"/>
            <a:ext cx="404813" cy="457200"/>
          </a:xfrm>
          <a:prstGeom prst="rect">
            <a:avLst/>
          </a:prstGeom>
          <a:noFill/>
          <a:ln w="9525">
            <a:noFill/>
            <a:miter lim="800000"/>
            <a:headEnd/>
            <a:tailEnd/>
          </a:ln>
        </p:spPr>
        <p:txBody>
          <a:bodyPr wrap="none">
            <a:spAutoFit/>
          </a:bodyPr>
          <a:lstStyle/>
          <a:p>
            <a:r>
              <a:rPr lang="en-US" i="1" dirty="0"/>
              <a:t>R</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0596">
                                            <p:txEl>
                                              <p:pRg st="3" end="3"/>
                                            </p:txEl>
                                          </p:spTgt>
                                        </p:tgtEl>
                                        <p:attrNameLst>
                                          <p:attrName>style.visibility</p:attrName>
                                        </p:attrNameLst>
                                      </p:cBhvr>
                                      <p:to>
                                        <p:strVal val="visible"/>
                                      </p:to>
                                    </p:set>
                                    <p:anim calcmode="lin" valueType="num">
                                      <p:cBhvr additive="base">
                                        <p:cTn id="7" dur="500" fill="hold"/>
                                        <p:tgtEl>
                                          <p:spTgt spid="110596">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0596">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1000"/>
                                        <p:tgtEl>
                                          <p:spTgt spid="5"/>
                                        </p:tgtEl>
                                      </p:cBhvr>
                                    </p:animEffect>
                                  </p:childTnLst>
                                  <p:subTnLst>
                                    <p:audio>
                                      <p:cMediaNode>
                                        <p:cTn display="0" masterRel="sameClick">
                                          <p:stCondLst>
                                            <p:cond evt="begin" delay="0">
                                              <p:tn val="10"/>
                                            </p:cond>
                                          </p:stCondLst>
                                          <p:endCondLst>
                                            <p:cond evt="onStopAudio" delay="0">
                                              <p:tgtEl>
                                                <p:sldTgt/>
                                              </p:tgtEl>
                                            </p:cond>
                                          </p:endCondLst>
                                        </p:cTn>
                                        <p:tgtEl>
                                          <p:sndTgt r:embed="rId5" name="chimes.wav"/>
                                        </p:tgtEl>
                                      </p:cMediaNode>
                                    </p:audio>
                                  </p:sub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subTnLst>
                                    <p:audio>
                                      <p:cMediaNode>
                                        <p:cTn display="0" masterRel="sameClick">
                                          <p:stCondLst>
                                            <p:cond evt="begin" delay="0">
                                              <p:tn val="15"/>
                                            </p:cond>
                                          </p:stCondLst>
                                          <p:endCondLst>
                                            <p:cond evt="onStopAudio" delay="0">
                                              <p:tgtEl>
                                                <p:sldTgt/>
                                              </p:tgtEl>
                                            </p:cond>
                                          </p:endCondLst>
                                        </p:cTn>
                                        <p:tgtEl>
                                          <p:sndTgt r:embed="rId6" name="cashreg.wav"/>
                                        </p:tgtEl>
                                      </p:cMediaNode>
                                    </p:audio>
                                  </p:sub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43398"/>
                                        </p:tgtEl>
                                        <p:attrNameLst>
                                          <p:attrName>style.visibility</p:attrName>
                                        </p:attrNameLst>
                                      </p:cBhvr>
                                      <p:to>
                                        <p:strVal val="visible"/>
                                      </p:to>
                                    </p:set>
                                    <p:animEffect transition="in" filter="wipe(left)">
                                      <p:cBhvr>
                                        <p:cTn id="22" dur="2000"/>
                                        <p:tgtEl>
                                          <p:spTgt spid="143398"/>
                                        </p:tgtEl>
                                      </p:cBhvr>
                                    </p:animEffect>
                                  </p:childTnLst>
                                  <p:subTnLst>
                                    <p:audio>
                                      <p:cMediaNode>
                                        <p:cTn display="0" masterRel="sameClick">
                                          <p:stCondLst>
                                            <p:cond evt="begin" delay="0">
                                              <p:tn val="20"/>
                                            </p:cond>
                                          </p:stCondLst>
                                          <p:endCondLst>
                                            <p:cond evt="onStopAudio" delay="0">
                                              <p:tgtEl>
                                                <p:sldTgt/>
                                              </p:tgtEl>
                                            </p:cond>
                                          </p:endCondLst>
                                        </p:cTn>
                                        <p:tgtEl>
                                          <p:sndTgt r:embed="rId7" name="drumroll.wav"/>
                                        </p:tgtEl>
                                      </p:cMediaNode>
                                    </p:audio>
                                  </p:sub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10596">
                                            <p:txEl>
                                              <p:pRg st="4" end="4"/>
                                            </p:txEl>
                                          </p:spTgt>
                                        </p:tgtEl>
                                        <p:attrNameLst>
                                          <p:attrName>style.visibility</p:attrName>
                                        </p:attrNameLst>
                                      </p:cBhvr>
                                      <p:to>
                                        <p:strVal val="visible"/>
                                      </p:to>
                                    </p:set>
                                    <p:anim calcmode="lin" valueType="num">
                                      <p:cBhvr additive="base">
                                        <p:cTn id="27" dur="500" fill="hold"/>
                                        <p:tgtEl>
                                          <p:spTgt spid="110596">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10596">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5"/>
                                            </p:cond>
                                          </p:stCondLst>
                                          <p:endCondLst>
                                            <p:cond evt="onStopAudio" delay="0">
                                              <p:tgtEl>
                                                <p:sldTgt/>
                                              </p:tgtEl>
                                            </p:cond>
                                          </p:endCondLst>
                                        </p:cTn>
                                        <p:tgtEl>
                                          <p:sndTgt r:embed="rId4" name="arrow.wav"/>
                                        </p:tgtEl>
                                      </p:cMediaNode>
                                    </p:audio>
                                  </p:subTnLst>
                                </p:cTn>
                              </p:par>
                            </p:childTnLst>
                          </p:cTn>
                        </p:par>
                      </p:childTnLst>
                    </p:cTn>
                  </p:par>
                  <p:par>
                    <p:cTn id="29" fill="hold">
                      <p:stCondLst>
                        <p:cond delay="indefinite"/>
                      </p:stCondLst>
                      <p:childTnLst>
                        <p:par>
                          <p:cTn id="30" fill="hold">
                            <p:stCondLst>
                              <p:cond delay="0"/>
                            </p:stCondLst>
                            <p:childTnLst>
                              <p:par>
                                <p:cTn id="31" presetID="53" presetClass="entr" presetSubtype="0" fill="hold" grpId="0" nodeType="clickEffect">
                                  <p:stCondLst>
                                    <p:cond delay="0"/>
                                  </p:stCondLst>
                                  <p:childTnLst>
                                    <p:set>
                                      <p:cBhvr>
                                        <p:cTn id="32" dur="1" fill="hold">
                                          <p:stCondLst>
                                            <p:cond delay="0"/>
                                          </p:stCondLst>
                                        </p:cTn>
                                        <p:tgtEl>
                                          <p:spTgt spid="143402"/>
                                        </p:tgtEl>
                                        <p:attrNameLst>
                                          <p:attrName>style.visibility</p:attrName>
                                        </p:attrNameLst>
                                      </p:cBhvr>
                                      <p:to>
                                        <p:strVal val="visible"/>
                                      </p:to>
                                    </p:set>
                                    <p:anim calcmode="lin" valueType="num">
                                      <p:cBhvr>
                                        <p:cTn id="33" dur="500" fill="hold"/>
                                        <p:tgtEl>
                                          <p:spTgt spid="143402"/>
                                        </p:tgtEl>
                                        <p:attrNameLst>
                                          <p:attrName>ppt_w</p:attrName>
                                        </p:attrNameLst>
                                      </p:cBhvr>
                                      <p:tavLst>
                                        <p:tav tm="0">
                                          <p:val>
                                            <p:fltVal val="0"/>
                                          </p:val>
                                        </p:tav>
                                        <p:tav tm="100000">
                                          <p:val>
                                            <p:strVal val="#ppt_w"/>
                                          </p:val>
                                        </p:tav>
                                      </p:tavLst>
                                    </p:anim>
                                    <p:anim calcmode="lin" valueType="num">
                                      <p:cBhvr>
                                        <p:cTn id="34" dur="500" fill="hold"/>
                                        <p:tgtEl>
                                          <p:spTgt spid="143402"/>
                                        </p:tgtEl>
                                        <p:attrNameLst>
                                          <p:attrName>ppt_h</p:attrName>
                                        </p:attrNameLst>
                                      </p:cBhvr>
                                      <p:tavLst>
                                        <p:tav tm="0">
                                          <p:val>
                                            <p:fltVal val="0"/>
                                          </p:val>
                                        </p:tav>
                                        <p:tav tm="100000">
                                          <p:val>
                                            <p:strVal val="#ppt_h"/>
                                          </p:val>
                                        </p:tav>
                                      </p:tavLst>
                                    </p:anim>
                                    <p:animEffect transition="in" filter="fade">
                                      <p:cBhvr>
                                        <p:cTn id="35" dur="500"/>
                                        <p:tgtEl>
                                          <p:spTgt spid="143402"/>
                                        </p:tgtEl>
                                      </p:cBhvr>
                                    </p:animEffect>
                                  </p:childTnLst>
                                  <p:subTnLst>
                                    <p:audio>
                                      <p:cMediaNode>
                                        <p:cTn display="0" masterRel="sameClick">
                                          <p:stCondLst>
                                            <p:cond evt="begin" delay="0">
                                              <p:tn val="31"/>
                                            </p:cond>
                                          </p:stCondLst>
                                          <p:endCondLst>
                                            <p:cond evt="onStopAudio" delay="0">
                                              <p:tgtEl>
                                                <p:sldTgt/>
                                              </p:tgtEl>
                                            </p:cond>
                                          </p:endCondLst>
                                        </p:cTn>
                                        <p:tgtEl>
                                          <p:sndTgt r:embed="rId6" name="cashreg.wav"/>
                                        </p:tgtEl>
                                      </p:cMediaNode>
                                    </p:audio>
                                  </p:sub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143403"/>
                                        </p:tgtEl>
                                        <p:attrNameLst>
                                          <p:attrName>style.visibility</p:attrName>
                                        </p:attrNameLst>
                                      </p:cBhvr>
                                      <p:to>
                                        <p:strVal val="visible"/>
                                      </p:to>
                                    </p:set>
                                    <p:animEffect transition="in" filter="wipe(left)">
                                      <p:cBhvr>
                                        <p:cTn id="40" dur="2000"/>
                                        <p:tgtEl>
                                          <p:spTgt spid="143403"/>
                                        </p:tgtEl>
                                      </p:cBhvr>
                                    </p:animEffect>
                                  </p:childTnLst>
                                  <p:subTnLst>
                                    <p:audio>
                                      <p:cMediaNode>
                                        <p:cTn display="0" masterRel="sameClick">
                                          <p:stCondLst>
                                            <p:cond evt="begin" delay="0">
                                              <p:tn val="38"/>
                                            </p:cond>
                                          </p:stCondLst>
                                          <p:endCondLst>
                                            <p:cond evt="onStopAudio" delay="0">
                                              <p:tgtEl>
                                                <p:sldTgt/>
                                              </p:tgtEl>
                                            </p:cond>
                                          </p:endCondLst>
                                        </p:cTn>
                                        <p:tgtEl>
                                          <p:sndTgt r:embed="rId7" name="drumroll.wav"/>
                                        </p:tgtEl>
                                      </p:cMediaNode>
                                    </p:audio>
                                  </p:subTnLst>
                                </p:cTn>
                              </p:par>
                            </p:childTnLst>
                          </p:cTn>
                        </p:par>
                      </p:childTnLst>
                    </p:cTn>
                  </p:par>
                  <p:par>
                    <p:cTn id="41" fill="hold">
                      <p:stCondLst>
                        <p:cond delay="indefinite"/>
                      </p:stCondLst>
                      <p:childTnLst>
                        <p:par>
                          <p:cTn id="42" fill="hold">
                            <p:stCondLst>
                              <p:cond delay="0"/>
                            </p:stCondLst>
                            <p:childTnLst>
                              <p:par>
                                <p:cTn id="43" presetID="53" presetClass="entr" presetSubtype="0" fill="hold" grpId="0" nodeType="clickEffect">
                                  <p:stCondLst>
                                    <p:cond delay="0"/>
                                  </p:stCondLst>
                                  <p:childTnLst>
                                    <p:set>
                                      <p:cBhvr>
                                        <p:cTn id="44" dur="1" fill="hold">
                                          <p:stCondLst>
                                            <p:cond delay="0"/>
                                          </p:stCondLst>
                                        </p:cTn>
                                        <p:tgtEl>
                                          <p:spTgt spid="143404"/>
                                        </p:tgtEl>
                                        <p:attrNameLst>
                                          <p:attrName>style.visibility</p:attrName>
                                        </p:attrNameLst>
                                      </p:cBhvr>
                                      <p:to>
                                        <p:strVal val="visible"/>
                                      </p:to>
                                    </p:set>
                                    <p:anim calcmode="lin" valueType="num">
                                      <p:cBhvr>
                                        <p:cTn id="45" dur="500" fill="hold"/>
                                        <p:tgtEl>
                                          <p:spTgt spid="143404"/>
                                        </p:tgtEl>
                                        <p:attrNameLst>
                                          <p:attrName>ppt_w</p:attrName>
                                        </p:attrNameLst>
                                      </p:cBhvr>
                                      <p:tavLst>
                                        <p:tav tm="0">
                                          <p:val>
                                            <p:fltVal val="0"/>
                                          </p:val>
                                        </p:tav>
                                        <p:tav tm="100000">
                                          <p:val>
                                            <p:strVal val="#ppt_w"/>
                                          </p:val>
                                        </p:tav>
                                      </p:tavLst>
                                    </p:anim>
                                    <p:anim calcmode="lin" valueType="num">
                                      <p:cBhvr>
                                        <p:cTn id="46" dur="500" fill="hold"/>
                                        <p:tgtEl>
                                          <p:spTgt spid="143404"/>
                                        </p:tgtEl>
                                        <p:attrNameLst>
                                          <p:attrName>ppt_h</p:attrName>
                                        </p:attrNameLst>
                                      </p:cBhvr>
                                      <p:tavLst>
                                        <p:tav tm="0">
                                          <p:val>
                                            <p:fltVal val="0"/>
                                          </p:val>
                                        </p:tav>
                                        <p:tav tm="100000">
                                          <p:val>
                                            <p:strVal val="#ppt_h"/>
                                          </p:val>
                                        </p:tav>
                                      </p:tavLst>
                                    </p:anim>
                                    <p:animEffect transition="in" filter="fade">
                                      <p:cBhvr>
                                        <p:cTn id="47" dur="500"/>
                                        <p:tgtEl>
                                          <p:spTgt spid="143404"/>
                                        </p:tgtEl>
                                      </p:cBhvr>
                                    </p:animEffect>
                                  </p:childTnLst>
                                  <p:subTnLst>
                                    <p:audio>
                                      <p:cMediaNode>
                                        <p:cTn display="0" masterRel="sameClick">
                                          <p:stCondLst>
                                            <p:cond evt="begin" delay="0">
                                              <p:tn val="43"/>
                                            </p:cond>
                                          </p:stCondLst>
                                          <p:endCondLst>
                                            <p:cond evt="onStopAudio" delay="0">
                                              <p:tgtEl>
                                                <p:sldTgt/>
                                              </p:tgtEl>
                                            </p:cond>
                                          </p:endCondLst>
                                        </p:cTn>
                                        <p:tgtEl>
                                          <p:sndTgt r:embed="rId6" name="cashreg.wav"/>
                                        </p:tgtEl>
                                      </p:cMediaNode>
                                    </p:audio>
                                  </p:sub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143405"/>
                                        </p:tgtEl>
                                        <p:attrNameLst>
                                          <p:attrName>style.visibility</p:attrName>
                                        </p:attrNameLst>
                                      </p:cBhvr>
                                      <p:to>
                                        <p:strVal val="visible"/>
                                      </p:to>
                                    </p:set>
                                    <p:animEffect transition="in" filter="wipe(left)">
                                      <p:cBhvr>
                                        <p:cTn id="52" dur="2000"/>
                                        <p:tgtEl>
                                          <p:spTgt spid="143405"/>
                                        </p:tgtEl>
                                      </p:cBhvr>
                                    </p:animEffect>
                                  </p:childTnLst>
                                  <p:subTnLst>
                                    <p:audio>
                                      <p:cMediaNode>
                                        <p:cTn display="0" masterRel="sameClick">
                                          <p:stCondLst>
                                            <p:cond evt="begin" delay="0">
                                              <p:tn val="50"/>
                                            </p:cond>
                                          </p:stCondLst>
                                          <p:endCondLst>
                                            <p:cond evt="onStopAudio" delay="0">
                                              <p:tgtEl>
                                                <p:sldTgt/>
                                              </p:tgtEl>
                                            </p:cond>
                                          </p:endCondLst>
                                        </p:cTn>
                                        <p:tgtEl>
                                          <p:sndTgt r:embed="rId7" name="drumroll.wav"/>
                                        </p:tgtEl>
                                      </p:cMediaNode>
                                    </p:audio>
                                  </p:subTnLst>
                                </p:cTn>
                              </p:par>
                            </p:childTnLst>
                          </p:cTn>
                        </p:par>
                      </p:childTnLst>
                    </p:cTn>
                  </p:par>
                  <p:par>
                    <p:cTn id="53" fill="hold">
                      <p:stCondLst>
                        <p:cond delay="indefinite"/>
                      </p:stCondLst>
                      <p:childTnLst>
                        <p:par>
                          <p:cTn id="54" fill="hold">
                            <p:stCondLst>
                              <p:cond delay="0"/>
                            </p:stCondLst>
                            <p:childTnLst>
                              <p:par>
                                <p:cTn id="55" presetID="53" presetClass="entr" presetSubtype="0" fill="hold" grpId="0" nodeType="clickEffect">
                                  <p:stCondLst>
                                    <p:cond delay="0"/>
                                  </p:stCondLst>
                                  <p:childTnLst>
                                    <p:set>
                                      <p:cBhvr>
                                        <p:cTn id="56" dur="1" fill="hold">
                                          <p:stCondLst>
                                            <p:cond delay="0"/>
                                          </p:stCondLst>
                                        </p:cTn>
                                        <p:tgtEl>
                                          <p:spTgt spid="143406"/>
                                        </p:tgtEl>
                                        <p:attrNameLst>
                                          <p:attrName>style.visibility</p:attrName>
                                        </p:attrNameLst>
                                      </p:cBhvr>
                                      <p:to>
                                        <p:strVal val="visible"/>
                                      </p:to>
                                    </p:set>
                                    <p:anim calcmode="lin" valueType="num">
                                      <p:cBhvr>
                                        <p:cTn id="57" dur="500" fill="hold"/>
                                        <p:tgtEl>
                                          <p:spTgt spid="143406"/>
                                        </p:tgtEl>
                                        <p:attrNameLst>
                                          <p:attrName>ppt_w</p:attrName>
                                        </p:attrNameLst>
                                      </p:cBhvr>
                                      <p:tavLst>
                                        <p:tav tm="0">
                                          <p:val>
                                            <p:fltVal val="0"/>
                                          </p:val>
                                        </p:tav>
                                        <p:tav tm="100000">
                                          <p:val>
                                            <p:strVal val="#ppt_w"/>
                                          </p:val>
                                        </p:tav>
                                      </p:tavLst>
                                    </p:anim>
                                    <p:anim calcmode="lin" valueType="num">
                                      <p:cBhvr>
                                        <p:cTn id="58" dur="500" fill="hold"/>
                                        <p:tgtEl>
                                          <p:spTgt spid="143406"/>
                                        </p:tgtEl>
                                        <p:attrNameLst>
                                          <p:attrName>ppt_h</p:attrName>
                                        </p:attrNameLst>
                                      </p:cBhvr>
                                      <p:tavLst>
                                        <p:tav tm="0">
                                          <p:val>
                                            <p:fltVal val="0"/>
                                          </p:val>
                                        </p:tav>
                                        <p:tav tm="100000">
                                          <p:val>
                                            <p:strVal val="#ppt_h"/>
                                          </p:val>
                                        </p:tav>
                                      </p:tavLst>
                                    </p:anim>
                                    <p:animEffect transition="in" filter="fade">
                                      <p:cBhvr>
                                        <p:cTn id="59" dur="500"/>
                                        <p:tgtEl>
                                          <p:spTgt spid="143406"/>
                                        </p:tgtEl>
                                      </p:cBhvr>
                                    </p:animEffect>
                                  </p:childTnLst>
                                  <p:subTnLst>
                                    <p:audio>
                                      <p:cMediaNode>
                                        <p:cTn display="0" masterRel="sameClick">
                                          <p:stCondLst>
                                            <p:cond evt="begin" delay="0">
                                              <p:tn val="55"/>
                                            </p:cond>
                                          </p:stCondLst>
                                          <p:endCondLst>
                                            <p:cond evt="onStopAudio" delay="0">
                                              <p:tgtEl>
                                                <p:sldTgt/>
                                              </p:tgtEl>
                                            </p:cond>
                                          </p:endCondLst>
                                        </p:cTn>
                                        <p:tgtEl>
                                          <p:sndTgt r:embed="rId6"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8" grpId="0" animBg="1"/>
      <p:bldP spid="143402" grpId="0"/>
      <p:bldP spid="143403" grpId="0" animBg="1"/>
      <p:bldP spid="143404" grpId="0"/>
      <p:bldP spid="143405" grpId="0" animBg="1"/>
      <p:bldP spid="14340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3"/>
          <p:cNvSpPr>
            <a:spLocks noChangeArrowheads="1"/>
          </p:cNvSpPr>
          <p:nvPr/>
        </p:nvSpPr>
        <p:spPr bwMode="auto">
          <a:xfrm>
            <a:off x="685800" y="1339850"/>
            <a:ext cx="7772400" cy="4108450"/>
          </a:xfrm>
          <a:prstGeom prst="rect">
            <a:avLst/>
          </a:prstGeom>
          <a:solidFill>
            <a:srgbClr val="EAEAEA"/>
          </a:solidFill>
          <a:ln w="9525">
            <a:noFill/>
            <a:miter lim="800000"/>
            <a:headEnd/>
            <a:tailEnd/>
          </a:ln>
        </p:spPr>
        <p:txBody>
          <a:bodyPr/>
          <a:lstStyle/>
          <a:p>
            <a:pPr marL="633413" indent="-633413"/>
            <a:r>
              <a:rPr lang="en-US" altLang="en-US" b="1">
                <a:solidFill>
                  <a:srgbClr val="000000"/>
                </a:solidFill>
              </a:rPr>
              <a:t>Guidance:</a:t>
            </a:r>
            <a:r>
              <a:rPr lang="en-US" altLang="en-US">
                <a:solidFill>
                  <a:srgbClr val="000000"/>
                </a:solidFill>
              </a:rPr>
              <a:t> </a:t>
            </a:r>
          </a:p>
          <a:p>
            <a:pPr marL="633413" indent="-633413"/>
            <a:r>
              <a:rPr lang="en-US" altLang="en-US">
                <a:solidFill>
                  <a:srgbClr val="000000"/>
                </a:solidFill>
              </a:rPr>
              <a:t>• Only single parallel-plate capacitors providing a uniform electric field, in series with a load, need to be considered (edge effect will be neglected) </a:t>
            </a:r>
          </a:p>
          <a:p>
            <a:pPr marL="633413" indent="-633413"/>
            <a:r>
              <a:rPr lang="en-US" altLang="en-US">
                <a:solidFill>
                  <a:srgbClr val="000000"/>
                </a:solidFill>
              </a:rPr>
              <a:t>• Problems involving the discharge of capacitors through fixed resistors need to be treated both graphically and algebraically </a:t>
            </a:r>
          </a:p>
          <a:p>
            <a:pPr marL="633413" indent="-633413"/>
            <a:r>
              <a:rPr lang="en-US" altLang="en-US">
                <a:solidFill>
                  <a:srgbClr val="000000"/>
                </a:solidFill>
              </a:rPr>
              <a:t>• Problems involving the charging of a capacitor will only be treated graphically </a:t>
            </a:r>
          </a:p>
          <a:p>
            <a:pPr marL="633413" indent="-633413"/>
            <a:r>
              <a:rPr lang="en-US" altLang="en-US">
                <a:solidFill>
                  <a:srgbClr val="000000"/>
                </a:solidFill>
              </a:rPr>
              <a:t>• Derivation of the charge, voltage and current equations as a function of time is not required </a:t>
            </a:r>
          </a:p>
        </p:txBody>
      </p:sp>
      <p:sp>
        <p:nvSpPr>
          <p:cNvPr id="4" name="Rectangle 118"/>
          <p:cNvSpPr txBox="1">
            <a:spLocks noChangeArrowheads="1"/>
          </p:cNvSpPr>
          <p:nvPr/>
        </p:nvSpPr>
        <p:spPr>
          <a:xfrm>
            <a:off x="685800" y="409575"/>
            <a:ext cx="7772400" cy="896938"/>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0" cap="none" spc="0" normalizeH="0" baseline="0" noProof="0" smtClean="0">
                <a:ln>
                  <a:noFill/>
                </a:ln>
                <a:solidFill>
                  <a:schemeClr val="tx2"/>
                </a:solidFill>
                <a:effectLst/>
                <a:uLnTx/>
                <a:uFillTx/>
                <a:latin typeface="+mj-lt"/>
                <a:ea typeface="+mj-ea"/>
                <a:cs typeface="+mj-cs"/>
              </a:rPr>
              <a:t>Topic 11: Electromagnetic induction - AHL</a:t>
            </a:r>
            <a:br>
              <a:rPr kumimoji="0" lang="en-US" altLang="en-US" sz="2800" b="1" i="0" u="none" strike="noStrike" kern="0" cap="none" spc="0" normalizeH="0" baseline="0" noProof="0" smtClean="0">
                <a:ln>
                  <a:noFill/>
                </a:ln>
                <a:solidFill>
                  <a:schemeClr val="tx2"/>
                </a:solidFill>
                <a:effectLst/>
                <a:uLnTx/>
                <a:uFillTx/>
                <a:latin typeface="+mj-lt"/>
                <a:ea typeface="+mj-ea"/>
                <a:cs typeface="+mj-cs"/>
              </a:rPr>
            </a:br>
            <a:r>
              <a:rPr kumimoji="0" lang="en-US" altLang="en-US" sz="2800" b="0" i="0" u="none" strike="noStrike" kern="0" cap="none" spc="0" normalizeH="0" baseline="0" noProof="0" smtClean="0">
                <a:ln>
                  <a:noFill/>
                </a:ln>
                <a:solidFill>
                  <a:schemeClr val="tx1"/>
                </a:solidFill>
                <a:effectLst/>
                <a:uLnTx/>
                <a:uFillTx/>
                <a:latin typeface="+mj-lt"/>
                <a:ea typeface="+mj-ea"/>
                <a:cs typeface="+mj-cs"/>
              </a:rPr>
              <a:t>11.3 – Capacitance</a:t>
            </a:r>
            <a:endParaRPr kumimoji="0" lang="en-US" altLang="en-US" sz="2800" b="0" i="0" u="none" strike="noStrike" kern="0" cap="none" spc="0" normalizeH="0" baseline="0" noProof="0" dirty="0" smtClean="0">
              <a:ln>
                <a:noFill/>
              </a:ln>
              <a:solidFill>
                <a:schemeClr val="tx1"/>
              </a:solidFill>
              <a:effectLst/>
              <a:uLnTx/>
              <a:uFillTx/>
              <a:latin typeface="+mj-lt"/>
              <a:ea typeface="+mj-ea"/>
              <a:cs typeface="+mj-cs"/>
            </a:endParaRPr>
          </a:p>
        </p:txBody>
      </p:sp>
    </p:spTree>
    <p:extLst>
      <p:ext uri="{BB962C8B-B14F-4D97-AF65-F5344CB8AC3E}">
        <p14:creationId xmlns:p14="http://schemas.microsoft.com/office/powerpoint/2010/main" val="178797612"/>
      </p:ext>
    </p:extLst>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3187">
                                            <p:txEl>
                                              <p:pRg st="0" end="0"/>
                                            </p:txEl>
                                          </p:spTgt>
                                        </p:tgtEl>
                                        <p:attrNameLst>
                                          <p:attrName>style.visibility</p:attrName>
                                        </p:attrNameLst>
                                      </p:cBhvr>
                                      <p:to>
                                        <p:strVal val="visible"/>
                                      </p:to>
                                    </p:set>
                                    <p:anim calcmode="lin" valueType="num">
                                      <p:cBhvr additive="base">
                                        <p:cTn id="7" dur="500" fill="hold"/>
                                        <p:tgtEl>
                                          <p:spTgt spid="931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318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3187">
                                            <p:txEl>
                                              <p:pRg st="1" end="1"/>
                                            </p:txEl>
                                          </p:spTgt>
                                        </p:tgtEl>
                                        <p:attrNameLst>
                                          <p:attrName>style.visibility</p:attrName>
                                        </p:attrNameLst>
                                      </p:cBhvr>
                                      <p:to>
                                        <p:strVal val="visible"/>
                                      </p:to>
                                    </p:set>
                                    <p:anim calcmode="lin" valueType="num">
                                      <p:cBhvr additive="base">
                                        <p:cTn id="13" dur="500" fill="hold"/>
                                        <p:tgtEl>
                                          <p:spTgt spid="931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318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3187">
                                            <p:txEl>
                                              <p:pRg st="2" end="2"/>
                                            </p:txEl>
                                          </p:spTgt>
                                        </p:tgtEl>
                                        <p:attrNameLst>
                                          <p:attrName>style.visibility</p:attrName>
                                        </p:attrNameLst>
                                      </p:cBhvr>
                                      <p:to>
                                        <p:strVal val="visible"/>
                                      </p:to>
                                    </p:set>
                                    <p:anim calcmode="lin" valueType="num">
                                      <p:cBhvr additive="base">
                                        <p:cTn id="19" dur="500" fill="hold"/>
                                        <p:tgtEl>
                                          <p:spTgt spid="9318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3187">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93187">
                                            <p:txEl>
                                              <p:pRg st="3" end="3"/>
                                            </p:txEl>
                                          </p:spTgt>
                                        </p:tgtEl>
                                        <p:attrNameLst>
                                          <p:attrName>style.visibility</p:attrName>
                                        </p:attrNameLst>
                                      </p:cBhvr>
                                      <p:to>
                                        <p:strVal val="visible"/>
                                      </p:to>
                                    </p:set>
                                    <p:anim calcmode="lin" valueType="num">
                                      <p:cBhvr additive="base">
                                        <p:cTn id="25" dur="500" fill="hold"/>
                                        <p:tgtEl>
                                          <p:spTgt spid="9318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3187">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93187">
                                            <p:txEl>
                                              <p:pRg st="4" end="4"/>
                                            </p:txEl>
                                          </p:spTgt>
                                        </p:tgtEl>
                                        <p:attrNameLst>
                                          <p:attrName>style.visibility</p:attrName>
                                        </p:attrNameLst>
                                      </p:cBhvr>
                                      <p:to>
                                        <p:strVal val="visible"/>
                                      </p:to>
                                    </p:set>
                                    <p:anim calcmode="lin" valueType="num">
                                      <p:cBhvr additive="base">
                                        <p:cTn id="31" dur="500" fill="hold"/>
                                        <p:tgtEl>
                                          <p:spTgt spid="9318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3187">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6" name="Rectangle 4"/>
          <p:cNvSpPr>
            <a:spLocks noChangeArrowheads="1"/>
          </p:cNvSpPr>
          <p:nvPr/>
        </p:nvSpPr>
        <p:spPr bwMode="auto">
          <a:xfrm>
            <a:off x="687388" y="1747838"/>
            <a:ext cx="7772400" cy="5097462"/>
          </a:xfrm>
          <a:prstGeom prst="rect">
            <a:avLst/>
          </a:prstGeom>
          <a:solidFill>
            <a:srgbClr val="CCFFCC"/>
          </a:solidFill>
          <a:ln w="9525">
            <a:noFill/>
            <a:miter lim="800000"/>
            <a:headEnd/>
            <a:tailEnd/>
          </a:ln>
        </p:spPr>
        <p:txBody>
          <a:bodyPr/>
          <a:lstStyle/>
          <a:p>
            <a:pPr eaLnBrk="0" hangingPunct="0">
              <a:spcBef>
                <a:spcPct val="20000"/>
              </a:spcBef>
            </a:pPr>
            <a:r>
              <a:rPr lang="en-US">
                <a:sym typeface="Symbol" pitchFamily="18" charset="2"/>
              </a:rPr>
              <a:t>PRACTICE: A two-position switch can                       alternately charge (A) and discharge (B)                          a capacitor </a:t>
            </a:r>
            <a:r>
              <a:rPr lang="en-US" i="1">
                <a:sym typeface="Symbol" pitchFamily="18" charset="2"/>
              </a:rPr>
              <a:t>C</a:t>
            </a:r>
            <a:r>
              <a:rPr lang="en-US">
                <a:sym typeface="Symbol" pitchFamily="18" charset="2"/>
              </a:rPr>
              <a:t> through a resistor </a:t>
            </a:r>
            <a:r>
              <a:rPr lang="en-US" i="1">
                <a:sym typeface="Symbol" pitchFamily="18" charset="2"/>
              </a:rPr>
              <a:t>R</a:t>
            </a:r>
            <a:r>
              <a:rPr lang="en-US">
                <a:sym typeface="Symbol" pitchFamily="18" charset="2"/>
              </a:rPr>
              <a:t>. </a:t>
            </a:r>
          </a:p>
          <a:p>
            <a:pPr eaLnBrk="0" hangingPunct="0">
              <a:spcBef>
                <a:spcPct val="20000"/>
              </a:spcBef>
            </a:pPr>
            <a:r>
              <a:rPr lang="en-US">
                <a:sym typeface="Symbol" pitchFamily="18" charset="2"/>
              </a:rPr>
              <a:t>Make sketch graphs of what the charge                        across the capacitor </a:t>
            </a:r>
            <a:r>
              <a:rPr lang="en-US" i="1">
                <a:sym typeface="Symbol" pitchFamily="18" charset="2"/>
              </a:rPr>
              <a:t>C</a:t>
            </a:r>
            <a:r>
              <a:rPr lang="en-US">
                <a:sym typeface="Symbol" pitchFamily="18" charset="2"/>
              </a:rPr>
              <a:t> reads when the                          switch is placed (a) at position A, and (b) at position B.</a:t>
            </a:r>
          </a:p>
          <a:p>
            <a:pPr eaLnBrk="0" hangingPunct="0">
              <a:spcBef>
                <a:spcPct val="20000"/>
              </a:spcBef>
            </a:pPr>
            <a:r>
              <a:rPr lang="en-US">
                <a:sym typeface="Symbol" pitchFamily="18" charset="2"/>
              </a:rPr>
              <a:t>SOLUTION:</a:t>
            </a:r>
            <a:endParaRPr lang="en-US">
              <a:solidFill>
                <a:srgbClr val="000000"/>
              </a:solidFill>
              <a:sym typeface="Symbol" pitchFamily="18" charset="2"/>
            </a:endParaRPr>
          </a:p>
          <a:p>
            <a:pPr eaLnBrk="0" hangingPunct="0">
              <a:spcBef>
                <a:spcPct val="20000"/>
              </a:spcBef>
            </a:pPr>
            <a:r>
              <a:rPr lang="en-US">
                <a:solidFill>
                  <a:srgbClr val="000000"/>
                </a:solidFill>
                <a:sym typeface="Symbol" pitchFamily="18" charset="2"/>
              </a:rPr>
              <a:t>(a) When the switch is placed at                                     A the circuit is connected to the                                        cell and thus begins to charge.</a:t>
            </a:r>
          </a:p>
          <a:p>
            <a:pPr eaLnBrk="0" hangingPunct="0">
              <a:spcBef>
                <a:spcPct val="20000"/>
              </a:spcBef>
            </a:pPr>
            <a:r>
              <a:rPr lang="en-US">
                <a:sym typeface="Symbol" pitchFamily="18" charset="2"/>
              </a:rPr>
              <a:t>(b) When the switch is then                                           placed at B, the capacitor begins                                        to discharge through the wire and the resistor.</a:t>
            </a:r>
          </a:p>
        </p:txBody>
      </p:sp>
      <p:sp>
        <p:nvSpPr>
          <p:cNvPr id="71683" name="Rectangle 3"/>
          <p:cNvSpPr>
            <a:spLocks noChangeArrowheads="1"/>
          </p:cNvSpPr>
          <p:nvPr/>
        </p:nvSpPr>
        <p:spPr bwMode="auto">
          <a:xfrm>
            <a:off x="685800" y="1339850"/>
            <a:ext cx="7772400" cy="431800"/>
          </a:xfrm>
          <a:prstGeom prst="rect">
            <a:avLst/>
          </a:prstGeom>
          <a:solidFill>
            <a:srgbClr val="EAEAEA"/>
          </a:solidFill>
          <a:ln w="9525">
            <a:noFill/>
            <a:miter lim="800000"/>
            <a:headEnd/>
            <a:tailEnd/>
          </a:ln>
        </p:spPr>
        <p:txBody>
          <a:bodyPr/>
          <a:lstStyle/>
          <a:p>
            <a:r>
              <a:rPr lang="en-US" altLang="en-US" i="1">
                <a:solidFill>
                  <a:schemeClr val="accent2"/>
                </a:solidFill>
              </a:rPr>
              <a:t>RC series circuits – </a:t>
            </a:r>
            <a:r>
              <a:rPr lang="en-US" altLang="en-US">
                <a:solidFill>
                  <a:schemeClr val="accent2"/>
                </a:solidFill>
              </a:rPr>
              <a:t>discharging</a:t>
            </a:r>
          </a:p>
        </p:txBody>
      </p:sp>
      <p:pic>
        <p:nvPicPr>
          <p:cNvPr id="7170" name="Picture 2"/>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6416650" y="1510413"/>
            <a:ext cx="2066925" cy="2038350"/>
          </a:xfrm>
          <a:prstGeom prst="rect">
            <a:avLst/>
          </a:prstGeom>
          <a:ln>
            <a:noFill/>
          </a:ln>
          <a:effectLst>
            <a:outerShdw blurRad="292100" dist="139700" dir="2700000" algn="tl" rotWithShape="0">
              <a:srgbClr val="333333">
                <a:alpha val="65000"/>
              </a:srgbClr>
            </a:outerShdw>
          </a:effectLst>
        </p:spPr>
      </p:pic>
      <p:grpSp>
        <p:nvGrpSpPr>
          <p:cNvPr id="3" name="Group 28"/>
          <p:cNvGrpSpPr>
            <a:grpSpLocks/>
          </p:cNvGrpSpPr>
          <p:nvPr/>
        </p:nvGrpSpPr>
        <p:grpSpPr bwMode="auto">
          <a:xfrm>
            <a:off x="5311775" y="4017963"/>
            <a:ext cx="3471863" cy="1416050"/>
            <a:chOff x="3346" y="2531"/>
            <a:chExt cx="2187" cy="892"/>
          </a:xfrm>
        </p:grpSpPr>
        <p:sp>
          <p:nvSpPr>
            <p:cNvPr id="71692" name="Line 20"/>
            <p:cNvSpPr>
              <a:spLocks noChangeShapeType="1"/>
            </p:cNvSpPr>
            <p:nvPr/>
          </p:nvSpPr>
          <p:spPr bwMode="auto">
            <a:xfrm>
              <a:off x="3623" y="3183"/>
              <a:ext cx="1910" cy="0"/>
            </a:xfrm>
            <a:prstGeom prst="line">
              <a:avLst/>
            </a:prstGeom>
            <a:noFill/>
            <a:ln w="9525">
              <a:solidFill>
                <a:schemeClr val="tx1"/>
              </a:solidFill>
              <a:round/>
              <a:headEnd/>
              <a:tailEnd type="triangle" w="med" len="med"/>
            </a:ln>
          </p:spPr>
          <p:txBody>
            <a:bodyPr/>
            <a:lstStyle/>
            <a:p>
              <a:endParaRPr lang="en-US"/>
            </a:p>
          </p:txBody>
        </p:sp>
        <p:sp>
          <p:nvSpPr>
            <p:cNvPr id="71693" name="Line 21"/>
            <p:cNvSpPr>
              <a:spLocks noChangeShapeType="1"/>
            </p:cNvSpPr>
            <p:nvPr/>
          </p:nvSpPr>
          <p:spPr bwMode="auto">
            <a:xfrm flipV="1">
              <a:off x="3623" y="2531"/>
              <a:ext cx="0" cy="645"/>
            </a:xfrm>
            <a:prstGeom prst="line">
              <a:avLst/>
            </a:prstGeom>
            <a:noFill/>
            <a:ln w="9525">
              <a:solidFill>
                <a:schemeClr val="tx1"/>
              </a:solidFill>
              <a:round/>
              <a:headEnd/>
              <a:tailEnd type="triangle" w="med" len="med"/>
            </a:ln>
          </p:spPr>
          <p:txBody>
            <a:bodyPr/>
            <a:lstStyle/>
            <a:p>
              <a:endParaRPr lang="en-US"/>
            </a:p>
          </p:txBody>
        </p:sp>
        <p:sp>
          <p:nvSpPr>
            <p:cNvPr id="71694" name="Text Box 22"/>
            <p:cNvSpPr txBox="1">
              <a:spLocks noChangeArrowheads="1"/>
            </p:cNvSpPr>
            <p:nvPr/>
          </p:nvSpPr>
          <p:spPr bwMode="auto">
            <a:xfrm rot="-5400000">
              <a:off x="3240" y="2866"/>
              <a:ext cx="462" cy="250"/>
            </a:xfrm>
            <a:prstGeom prst="rect">
              <a:avLst/>
            </a:prstGeom>
            <a:noFill/>
            <a:ln w="9525">
              <a:noFill/>
              <a:miter lim="800000"/>
              <a:headEnd/>
              <a:tailEnd/>
            </a:ln>
          </p:spPr>
          <p:txBody>
            <a:bodyPr>
              <a:spAutoFit/>
            </a:bodyPr>
            <a:lstStyle/>
            <a:p>
              <a:r>
                <a:rPr lang="en-US" sz="2000" i="1"/>
                <a:t>q / </a:t>
              </a:r>
              <a:r>
                <a:rPr lang="en-US" sz="2000"/>
                <a:t>Q</a:t>
              </a:r>
            </a:p>
          </p:txBody>
        </p:sp>
        <p:sp>
          <p:nvSpPr>
            <p:cNvPr id="71695" name="Text Box 24"/>
            <p:cNvSpPr txBox="1">
              <a:spLocks noChangeArrowheads="1"/>
            </p:cNvSpPr>
            <p:nvPr/>
          </p:nvSpPr>
          <p:spPr bwMode="auto">
            <a:xfrm>
              <a:off x="5353" y="3135"/>
              <a:ext cx="169" cy="288"/>
            </a:xfrm>
            <a:prstGeom prst="rect">
              <a:avLst/>
            </a:prstGeom>
            <a:noFill/>
            <a:ln w="9525">
              <a:noFill/>
              <a:miter lim="800000"/>
              <a:headEnd/>
              <a:tailEnd/>
            </a:ln>
          </p:spPr>
          <p:txBody>
            <a:bodyPr wrap="none">
              <a:spAutoFit/>
            </a:bodyPr>
            <a:lstStyle/>
            <a:p>
              <a:r>
                <a:rPr lang="en-US" i="1"/>
                <a:t>t</a:t>
              </a:r>
            </a:p>
          </p:txBody>
        </p:sp>
      </p:grpSp>
      <p:sp>
        <p:nvSpPr>
          <p:cNvPr id="135194" name="Freeform 26"/>
          <p:cNvSpPr>
            <a:spLocks/>
          </p:cNvSpPr>
          <p:nvPr/>
        </p:nvSpPr>
        <p:spPr bwMode="auto">
          <a:xfrm>
            <a:off x="5751513" y="4211638"/>
            <a:ext cx="2971800" cy="830262"/>
          </a:xfrm>
          <a:custGeom>
            <a:avLst/>
            <a:gdLst>
              <a:gd name="T0" fmla="*/ 0 w 1872"/>
              <a:gd name="T1" fmla="*/ 830262 h 523"/>
              <a:gd name="T2" fmla="*/ 204788 w 1872"/>
              <a:gd name="T3" fmla="*/ 288925 h 523"/>
              <a:gd name="T4" fmla="*/ 865188 w 1872"/>
              <a:gd name="T5" fmla="*/ 60325 h 523"/>
              <a:gd name="T6" fmla="*/ 2971800 w 1872"/>
              <a:gd name="T7" fmla="*/ 0 h 523"/>
              <a:gd name="T8" fmla="*/ 0 60000 65536"/>
              <a:gd name="T9" fmla="*/ 0 60000 65536"/>
              <a:gd name="T10" fmla="*/ 0 60000 65536"/>
              <a:gd name="T11" fmla="*/ 0 60000 65536"/>
              <a:gd name="T12" fmla="*/ 0 w 1872"/>
              <a:gd name="T13" fmla="*/ 0 h 523"/>
              <a:gd name="T14" fmla="*/ 1872 w 1872"/>
              <a:gd name="T15" fmla="*/ 523 h 523"/>
            </a:gdLst>
            <a:ahLst/>
            <a:cxnLst>
              <a:cxn ang="T8">
                <a:pos x="T0" y="T1"/>
              </a:cxn>
              <a:cxn ang="T9">
                <a:pos x="T2" y="T3"/>
              </a:cxn>
              <a:cxn ang="T10">
                <a:pos x="T4" y="T5"/>
              </a:cxn>
              <a:cxn ang="T11">
                <a:pos x="T6" y="T7"/>
              </a:cxn>
            </a:cxnLst>
            <a:rect l="T12" t="T13" r="T14" b="T15"/>
            <a:pathLst>
              <a:path w="1872" h="523">
                <a:moveTo>
                  <a:pt x="0" y="523"/>
                </a:moveTo>
                <a:cubicBezTo>
                  <a:pt x="21" y="466"/>
                  <a:pt x="38" y="263"/>
                  <a:pt x="129" y="182"/>
                </a:cubicBezTo>
                <a:cubicBezTo>
                  <a:pt x="220" y="101"/>
                  <a:pt x="255" y="68"/>
                  <a:pt x="545" y="38"/>
                </a:cubicBezTo>
                <a:cubicBezTo>
                  <a:pt x="835" y="8"/>
                  <a:pt x="1596" y="8"/>
                  <a:pt x="1872" y="0"/>
                </a:cubicBezTo>
              </a:path>
            </a:pathLst>
          </a:custGeom>
          <a:noFill/>
          <a:ln w="28575" cmpd="sng">
            <a:solidFill>
              <a:srgbClr val="008000"/>
            </a:solidFill>
            <a:round/>
            <a:headEnd/>
            <a:tailEnd/>
          </a:ln>
        </p:spPr>
        <p:txBody>
          <a:bodyPr/>
          <a:lstStyle/>
          <a:p>
            <a:endParaRPr lang="en-US"/>
          </a:p>
        </p:txBody>
      </p:sp>
      <p:grpSp>
        <p:nvGrpSpPr>
          <p:cNvPr id="4" name="Group 27"/>
          <p:cNvGrpSpPr>
            <a:grpSpLocks/>
          </p:cNvGrpSpPr>
          <p:nvPr/>
        </p:nvGrpSpPr>
        <p:grpSpPr bwMode="auto">
          <a:xfrm>
            <a:off x="5100638" y="4022725"/>
            <a:ext cx="3622675" cy="396875"/>
            <a:chOff x="3213" y="2534"/>
            <a:chExt cx="2282" cy="250"/>
          </a:xfrm>
        </p:grpSpPr>
        <p:sp>
          <p:nvSpPr>
            <p:cNvPr id="71698" name="Line 23"/>
            <p:cNvSpPr>
              <a:spLocks noChangeShapeType="1"/>
            </p:cNvSpPr>
            <p:nvPr/>
          </p:nvSpPr>
          <p:spPr bwMode="auto">
            <a:xfrm>
              <a:off x="3623" y="2653"/>
              <a:ext cx="1872" cy="0"/>
            </a:xfrm>
            <a:prstGeom prst="line">
              <a:avLst/>
            </a:prstGeom>
            <a:noFill/>
            <a:ln w="9525">
              <a:solidFill>
                <a:schemeClr val="tx1"/>
              </a:solidFill>
              <a:prstDash val="dash"/>
              <a:round/>
              <a:headEnd/>
              <a:tailEnd/>
            </a:ln>
          </p:spPr>
          <p:txBody>
            <a:bodyPr/>
            <a:lstStyle/>
            <a:p>
              <a:endParaRPr lang="en-US"/>
            </a:p>
          </p:txBody>
        </p:sp>
        <p:sp>
          <p:nvSpPr>
            <p:cNvPr id="71699" name="Text Box 25"/>
            <p:cNvSpPr txBox="1">
              <a:spLocks noChangeArrowheads="1"/>
            </p:cNvSpPr>
            <p:nvPr/>
          </p:nvSpPr>
          <p:spPr bwMode="auto">
            <a:xfrm>
              <a:off x="3213" y="2534"/>
              <a:ext cx="263" cy="250"/>
            </a:xfrm>
            <a:prstGeom prst="rect">
              <a:avLst/>
            </a:prstGeom>
            <a:noFill/>
            <a:ln w="9525">
              <a:noFill/>
              <a:miter lim="800000"/>
              <a:headEnd/>
              <a:tailEnd/>
            </a:ln>
          </p:spPr>
          <p:txBody>
            <a:bodyPr wrap="none">
              <a:spAutoFit/>
            </a:bodyPr>
            <a:lstStyle/>
            <a:p>
              <a:r>
                <a:rPr lang="en-US" sz="2000" i="1"/>
                <a:t>q</a:t>
              </a:r>
              <a:r>
                <a:rPr lang="en-US" sz="2000" baseline="-25000"/>
                <a:t>0</a:t>
              </a:r>
              <a:endParaRPr lang="en-US" sz="2000"/>
            </a:p>
          </p:txBody>
        </p:sp>
      </p:grpSp>
      <p:grpSp>
        <p:nvGrpSpPr>
          <p:cNvPr id="2" name="Group 28"/>
          <p:cNvGrpSpPr>
            <a:grpSpLocks/>
          </p:cNvGrpSpPr>
          <p:nvPr/>
        </p:nvGrpSpPr>
        <p:grpSpPr bwMode="auto">
          <a:xfrm>
            <a:off x="5324475" y="5262563"/>
            <a:ext cx="3471863" cy="1416050"/>
            <a:chOff x="3346" y="2531"/>
            <a:chExt cx="2187" cy="892"/>
          </a:xfrm>
        </p:grpSpPr>
        <p:sp>
          <p:nvSpPr>
            <p:cNvPr id="71719" name="Line 20"/>
            <p:cNvSpPr>
              <a:spLocks noChangeShapeType="1"/>
            </p:cNvSpPr>
            <p:nvPr/>
          </p:nvSpPr>
          <p:spPr bwMode="auto">
            <a:xfrm>
              <a:off x="3623" y="3183"/>
              <a:ext cx="1910" cy="0"/>
            </a:xfrm>
            <a:prstGeom prst="line">
              <a:avLst/>
            </a:prstGeom>
            <a:noFill/>
            <a:ln w="9525">
              <a:solidFill>
                <a:schemeClr val="tx1"/>
              </a:solidFill>
              <a:round/>
              <a:headEnd/>
              <a:tailEnd type="triangle" w="med" len="med"/>
            </a:ln>
          </p:spPr>
          <p:txBody>
            <a:bodyPr/>
            <a:lstStyle/>
            <a:p>
              <a:endParaRPr lang="en-US"/>
            </a:p>
          </p:txBody>
        </p:sp>
        <p:sp>
          <p:nvSpPr>
            <p:cNvPr id="71720" name="Line 21"/>
            <p:cNvSpPr>
              <a:spLocks noChangeShapeType="1"/>
            </p:cNvSpPr>
            <p:nvPr/>
          </p:nvSpPr>
          <p:spPr bwMode="auto">
            <a:xfrm flipV="1">
              <a:off x="3623" y="2531"/>
              <a:ext cx="0" cy="645"/>
            </a:xfrm>
            <a:prstGeom prst="line">
              <a:avLst/>
            </a:prstGeom>
            <a:noFill/>
            <a:ln w="9525">
              <a:solidFill>
                <a:schemeClr val="tx1"/>
              </a:solidFill>
              <a:round/>
              <a:headEnd/>
              <a:tailEnd type="triangle" w="med" len="med"/>
            </a:ln>
          </p:spPr>
          <p:txBody>
            <a:bodyPr/>
            <a:lstStyle/>
            <a:p>
              <a:endParaRPr lang="en-US"/>
            </a:p>
          </p:txBody>
        </p:sp>
        <p:sp>
          <p:nvSpPr>
            <p:cNvPr id="71721" name="Text Box 22"/>
            <p:cNvSpPr txBox="1">
              <a:spLocks noChangeArrowheads="1"/>
            </p:cNvSpPr>
            <p:nvPr/>
          </p:nvSpPr>
          <p:spPr bwMode="auto">
            <a:xfrm rot="-5400000">
              <a:off x="3240" y="2866"/>
              <a:ext cx="462" cy="250"/>
            </a:xfrm>
            <a:prstGeom prst="rect">
              <a:avLst/>
            </a:prstGeom>
            <a:noFill/>
            <a:ln w="9525">
              <a:noFill/>
              <a:miter lim="800000"/>
              <a:headEnd/>
              <a:tailEnd/>
            </a:ln>
          </p:spPr>
          <p:txBody>
            <a:bodyPr>
              <a:spAutoFit/>
            </a:bodyPr>
            <a:lstStyle/>
            <a:p>
              <a:r>
                <a:rPr lang="en-US" sz="2000" i="1"/>
                <a:t>q / </a:t>
              </a:r>
              <a:r>
                <a:rPr lang="en-US" sz="2000"/>
                <a:t>C</a:t>
              </a:r>
            </a:p>
          </p:txBody>
        </p:sp>
        <p:sp>
          <p:nvSpPr>
            <p:cNvPr id="71722" name="Text Box 24"/>
            <p:cNvSpPr txBox="1">
              <a:spLocks noChangeArrowheads="1"/>
            </p:cNvSpPr>
            <p:nvPr/>
          </p:nvSpPr>
          <p:spPr bwMode="auto">
            <a:xfrm>
              <a:off x="5353" y="3135"/>
              <a:ext cx="169" cy="288"/>
            </a:xfrm>
            <a:prstGeom prst="rect">
              <a:avLst/>
            </a:prstGeom>
            <a:noFill/>
            <a:ln w="9525">
              <a:noFill/>
              <a:miter lim="800000"/>
              <a:headEnd/>
              <a:tailEnd/>
            </a:ln>
          </p:spPr>
          <p:txBody>
            <a:bodyPr wrap="none">
              <a:spAutoFit/>
            </a:bodyPr>
            <a:lstStyle/>
            <a:p>
              <a:r>
                <a:rPr lang="en-US" i="1"/>
                <a:t>t</a:t>
              </a:r>
            </a:p>
          </p:txBody>
        </p:sp>
      </p:grpSp>
      <p:sp>
        <p:nvSpPr>
          <p:cNvPr id="5" name="Freeform 26"/>
          <p:cNvSpPr>
            <a:spLocks/>
          </p:cNvSpPr>
          <p:nvPr/>
        </p:nvSpPr>
        <p:spPr bwMode="auto">
          <a:xfrm flipV="1">
            <a:off x="5764213" y="5456238"/>
            <a:ext cx="2971800" cy="830262"/>
          </a:xfrm>
          <a:custGeom>
            <a:avLst/>
            <a:gdLst>
              <a:gd name="T0" fmla="*/ 0 w 1872"/>
              <a:gd name="T1" fmla="*/ 830262 h 523"/>
              <a:gd name="T2" fmla="*/ 204788 w 1872"/>
              <a:gd name="T3" fmla="*/ 288925 h 523"/>
              <a:gd name="T4" fmla="*/ 865188 w 1872"/>
              <a:gd name="T5" fmla="*/ 60325 h 523"/>
              <a:gd name="T6" fmla="*/ 2971800 w 1872"/>
              <a:gd name="T7" fmla="*/ 0 h 523"/>
              <a:gd name="T8" fmla="*/ 0 60000 65536"/>
              <a:gd name="T9" fmla="*/ 0 60000 65536"/>
              <a:gd name="T10" fmla="*/ 0 60000 65536"/>
              <a:gd name="T11" fmla="*/ 0 60000 65536"/>
              <a:gd name="T12" fmla="*/ 0 w 1872"/>
              <a:gd name="T13" fmla="*/ 0 h 523"/>
              <a:gd name="T14" fmla="*/ 1872 w 1872"/>
              <a:gd name="T15" fmla="*/ 523 h 523"/>
            </a:gdLst>
            <a:ahLst/>
            <a:cxnLst>
              <a:cxn ang="T8">
                <a:pos x="T0" y="T1"/>
              </a:cxn>
              <a:cxn ang="T9">
                <a:pos x="T2" y="T3"/>
              </a:cxn>
              <a:cxn ang="T10">
                <a:pos x="T4" y="T5"/>
              </a:cxn>
              <a:cxn ang="T11">
                <a:pos x="T6" y="T7"/>
              </a:cxn>
            </a:cxnLst>
            <a:rect l="T12" t="T13" r="T14" b="T15"/>
            <a:pathLst>
              <a:path w="1872" h="523">
                <a:moveTo>
                  <a:pt x="0" y="523"/>
                </a:moveTo>
                <a:cubicBezTo>
                  <a:pt x="21" y="466"/>
                  <a:pt x="38" y="263"/>
                  <a:pt x="129" y="182"/>
                </a:cubicBezTo>
                <a:cubicBezTo>
                  <a:pt x="220" y="101"/>
                  <a:pt x="255" y="68"/>
                  <a:pt x="545" y="38"/>
                </a:cubicBezTo>
                <a:cubicBezTo>
                  <a:pt x="835" y="8"/>
                  <a:pt x="1596" y="8"/>
                  <a:pt x="1872" y="0"/>
                </a:cubicBezTo>
              </a:path>
            </a:pathLst>
          </a:custGeom>
          <a:noFill/>
          <a:ln w="28575" cmpd="sng">
            <a:solidFill>
              <a:srgbClr val="008000"/>
            </a:solidFill>
            <a:round/>
            <a:headEnd/>
            <a:tailEnd/>
          </a:ln>
        </p:spPr>
        <p:txBody>
          <a:bodyPr/>
          <a:lstStyle/>
          <a:p>
            <a:endParaRPr lang="en-US"/>
          </a:p>
        </p:txBody>
      </p:sp>
      <p:grpSp>
        <p:nvGrpSpPr>
          <p:cNvPr id="6" name="Group 27"/>
          <p:cNvGrpSpPr>
            <a:grpSpLocks/>
          </p:cNvGrpSpPr>
          <p:nvPr/>
        </p:nvGrpSpPr>
        <p:grpSpPr bwMode="auto">
          <a:xfrm>
            <a:off x="5113338" y="5267325"/>
            <a:ext cx="3622675" cy="396875"/>
            <a:chOff x="3213" y="2534"/>
            <a:chExt cx="2282" cy="250"/>
          </a:xfrm>
        </p:grpSpPr>
        <p:sp>
          <p:nvSpPr>
            <p:cNvPr id="71725" name="Line 23"/>
            <p:cNvSpPr>
              <a:spLocks noChangeShapeType="1"/>
            </p:cNvSpPr>
            <p:nvPr/>
          </p:nvSpPr>
          <p:spPr bwMode="auto">
            <a:xfrm>
              <a:off x="3623" y="2653"/>
              <a:ext cx="1872" cy="0"/>
            </a:xfrm>
            <a:prstGeom prst="line">
              <a:avLst/>
            </a:prstGeom>
            <a:noFill/>
            <a:ln w="9525">
              <a:solidFill>
                <a:schemeClr val="tx1"/>
              </a:solidFill>
              <a:prstDash val="dash"/>
              <a:round/>
              <a:headEnd/>
              <a:tailEnd/>
            </a:ln>
          </p:spPr>
          <p:txBody>
            <a:bodyPr/>
            <a:lstStyle/>
            <a:p>
              <a:endParaRPr lang="en-US"/>
            </a:p>
          </p:txBody>
        </p:sp>
        <p:sp>
          <p:nvSpPr>
            <p:cNvPr id="71726" name="Text Box 25"/>
            <p:cNvSpPr txBox="1">
              <a:spLocks noChangeArrowheads="1"/>
            </p:cNvSpPr>
            <p:nvPr/>
          </p:nvSpPr>
          <p:spPr bwMode="auto">
            <a:xfrm>
              <a:off x="3213" y="2534"/>
              <a:ext cx="263" cy="250"/>
            </a:xfrm>
            <a:prstGeom prst="rect">
              <a:avLst/>
            </a:prstGeom>
            <a:noFill/>
            <a:ln w="9525">
              <a:noFill/>
              <a:miter lim="800000"/>
              <a:headEnd/>
              <a:tailEnd/>
            </a:ln>
          </p:spPr>
          <p:txBody>
            <a:bodyPr wrap="none">
              <a:spAutoFit/>
            </a:bodyPr>
            <a:lstStyle/>
            <a:p>
              <a:r>
                <a:rPr lang="en-US" sz="2000" i="1"/>
                <a:t>q</a:t>
              </a:r>
              <a:r>
                <a:rPr lang="en-US" sz="2000" baseline="-25000"/>
                <a:t>0</a:t>
              </a:r>
              <a:endParaRPr lang="en-US" sz="2000" i="1"/>
            </a:p>
          </p:txBody>
        </p:sp>
      </p:grpSp>
      <p:sp>
        <p:nvSpPr>
          <p:cNvPr id="71727" name="Text Box 47"/>
          <p:cNvSpPr txBox="1">
            <a:spLocks noChangeArrowheads="1"/>
          </p:cNvSpPr>
          <p:nvPr/>
        </p:nvSpPr>
        <p:spPr bwMode="auto">
          <a:xfrm>
            <a:off x="6777038" y="4292600"/>
            <a:ext cx="2306637" cy="701675"/>
          </a:xfrm>
          <a:prstGeom prst="rect">
            <a:avLst/>
          </a:prstGeom>
          <a:noFill/>
          <a:ln w="9525">
            <a:noFill/>
            <a:miter lim="800000"/>
            <a:headEnd/>
            <a:tailEnd/>
          </a:ln>
          <a:effectLst/>
        </p:spPr>
        <p:txBody>
          <a:bodyPr>
            <a:spAutoFit/>
          </a:bodyPr>
          <a:lstStyle/>
          <a:p>
            <a:r>
              <a:rPr lang="en-US" sz="2000" i="1">
                <a:solidFill>
                  <a:srgbClr val="4D4D4D"/>
                </a:solidFill>
              </a:rPr>
              <a:t>switch in position A to charge</a:t>
            </a:r>
          </a:p>
        </p:txBody>
      </p:sp>
      <p:sp>
        <p:nvSpPr>
          <p:cNvPr id="71728" name="Text Box 48"/>
          <p:cNvSpPr txBox="1">
            <a:spLocks noChangeArrowheads="1"/>
          </p:cNvSpPr>
          <p:nvPr/>
        </p:nvSpPr>
        <p:spPr bwMode="auto">
          <a:xfrm>
            <a:off x="6798040" y="5456238"/>
            <a:ext cx="2306638" cy="701675"/>
          </a:xfrm>
          <a:prstGeom prst="rect">
            <a:avLst/>
          </a:prstGeom>
          <a:noFill/>
          <a:ln w="9525">
            <a:noFill/>
            <a:miter lim="800000"/>
            <a:headEnd/>
            <a:tailEnd/>
          </a:ln>
          <a:effectLst/>
        </p:spPr>
        <p:txBody>
          <a:bodyPr>
            <a:spAutoFit/>
          </a:bodyPr>
          <a:lstStyle/>
          <a:p>
            <a:r>
              <a:rPr lang="en-US" sz="2000" i="1" dirty="0">
                <a:solidFill>
                  <a:srgbClr val="4D4D4D"/>
                </a:solidFill>
              </a:rPr>
              <a:t>switch in position B to discharge</a:t>
            </a:r>
          </a:p>
        </p:txBody>
      </p:sp>
      <p:sp>
        <p:nvSpPr>
          <p:cNvPr id="71735" name="Text Box 22"/>
          <p:cNvSpPr txBox="1">
            <a:spLocks noChangeArrowheads="1"/>
          </p:cNvSpPr>
          <p:nvPr/>
        </p:nvSpPr>
        <p:spPr bwMode="auto">
          <a:xfrm>
            <a:off x="7635382" y="2274313"/>
            <a:ext cx="404812" cy="457200"/>
          </a:xfrm>
          <a:prstGeom prst="rect">
            <a:avLst/>
          </a:prstGeom>
          <a:noFill/>
          <a:ln w="9525">
            <a:noFill/>
            <a:miter lim="800000"/>
            <a:headEnd/>
            <a:tailEnd/>
          </a:ln>
        </p:spPr>
        <p:txBody>
          <a:bodyPr wrap="none">
            <a:spAutoFit/>
          </a:bodyPr>
          <a:lstStyle/>
          <a:p>
            <a:r>
              <a:rPr lang="en-US" i="1" dirty="0"/>
              <a:t>C</a:t>
            </a:r>
          </a:p>
        </p:txBody>
      </p:sp>
      <p:sp>
        <p:nvSpPr>
          <p:cNvPr id="71736" name="Text Box 23"/>
          <p:cNvSpPr txBox="1">
            <a:spLocks noChangeArrowheads="1"/>
          </p:cNvSpPr>
          <p:nvPr/>
        </p:nvSpPr>
        <p:spPr bwMode="auto">
          <a:xfrm>
            <a:off x="7648967" y="2751317"/>
            <a:ext cx="404812" cy="457200"/>
          </a:xfrm>
          <a:prstGeom prst="rect">
            <a:avLst/>
          </a:prstGeom>
          <a:noFill/>
          <a:ln w="9525">
            <a:noFill/>
            <a:miter lim="800000"/>
            <a:headEnd/>
            <a:tailEnd/>
          </a:ln>
        </p:spPr>
        <p:txBody>
          <a:bodyPr wrap="none">
            <a:spAutoFit/>
          </a:bodyPr>
          <a:lstStyle/>
          <a:p>
            <a:r>
              <a:rPr lang="en-US" i="1" dirty="0"/>
              <a:t>R</a:t>
            </a:r>
          </a:p>
        </p:txBody>
      </p:sp>
      <p:sp>
        <p:nvSpPr>
          <p:cNvPr id="71741" name="Text Box 22"/>
          <p:cNvSpPr txBox="1">
            <a:spLocks noChangeArrowheads="1"/>
          </p:cNvSpPr>
          <p:nvPr/>
        </p:nvSpPr>
        <p:spPr bwMode="auto">
          <a:xfrm>
            <a:off x="7089985" y="1104924"/>
            <a:ext cx="387350" cy="457200"/>
          </a:xfrm>
          <a:prstGeom prst="rect">
            <a:avLst/>
          </a:prstGeom>
          <a:noFill/>
          <a:ln w="9525">
            <a:noFill/>
            <a:miter lim="800000"/>
            <a:headEnd/>
            <a:tailEnd/>
          </a:ln>
        </p:spPr>
        <p:txBody>
          <a:bodyPr wrap="none">
            <a:spAutoFit/>
          </a:bodyPr>
          <a:lstStyle/>
          <a:p>
            <a:r>
              <a:rPr lang="en-US" dirty="0"/>
              <a:t>A</a:t>
            </a:r>
          </a:p>
        </p:txBody>
      </p:sp>
      <p:sp>
        <p:nvSpPr>
          <p:cNvPr id="71742" name="Text Box 22"/>
          <p:cNvSpPr txBox="1">
            <a:spLocks noChangeArrowheads="1"/>
          </p:cNvSpPr>
          <p:nvPr/>
        </p:nvSpPr>
        <p:spPr bwMode="auto">
          <a:xfrm>
            <a:off x="7729227" y="1101750"/>
            <a:ext cx="387350" cy="457200"/>
          </a:xfrm>
          <a:prstGeom prst="rect">
            <a:avLst/>
          </a:prstGeom>
          <a:noFill/>
          <a:ln w="9525">
            <a:noFill/>
            <a:miter lim="800000"/>
            <a:headEnd/>
            <a:tailEnd/>
          </a:ln>
        </p:spPr>
        <p:txBody>
          <a:bodyPr wrap="none">
            <a:spAutoFit/>
          </a:bodyPr>
          <a:lstStyle/>
          <a:p>
            <a:r>
              <a:rPr lang="en-US" dirty="0"/>
              <a:t>B</a:t>
            </a:r>
          </a:p>
        </p:txBody>
      </p:sp>
      <p:sp>
        <p:nvSpPr>
          <p:cNvPr id="71744" name="Text Box 22"/>
          <p:cNvSpPr txBox="1">
            <a:spLocks noChangeArrowheads="1"/>
          </p:cNvSpPr>
          <p:nvPr/>
        </p:nvSpPr>
        <p:spPr bwMode="auto">
          <a:xfrm>
            <a:off x="6686395" y="2285425"/>
            <a:ext cx="361950" cy="457200"/>
          </a:xfrm>
          <a:prstGeom prst="rect">
            <a:avLst/>
          </a:prstGeom>
          <a:noFill/>
          <a:ln w="9525">
            <a:noFill/>
            <a:miter lim="800000"/>
            <a:headEnd/>
            <a:tailEnd/>
          </a:ln>
        </p:spPr>
        <p:txBody>
          <a:bodyPr wrap="none">
            <a:spAutoFit/>
          </a:bodyPr>
          <a:lstStyle/>
          <a:p>
            <a:r>
              <a:rPr lang="en-US" dirty="0">
                <a:solidFill>
                  <a:srgbClr val="FF0000"/>
                </a:solidFill>
              </a:rPr>
              <a:t>+</a:t>
            </a:r>
          </a:p>
        </p:txBody>
      </p:sp>
      <p:sp>
        <p:nvSpPr>
          <p:cNvPr id="71745" name="Text Box 22"/>
          <p:cNvSpPr txBox="1">
            <a:spLocks noChangeArrowheads="1"/>
          </p:cNvSpPr>
          <p:nvPr/>
        </p:nvSpPr>
        <p:spPr bwMode="auto">
          <a:xfrm>
            <a:off x="6691158" y="2691825"/>
            <a:ext cx="354012" cy="457200"/>
          </a:xfrm>
          <a:prstGeom prst="rect">
            <a:avLst/>
          </a:prstGeom>
          <a:noFill/>
          <a:ln w="9525">
            <a:noFill/>
            <a:miter lim="800000"/>
            <a:headEnd/>
            <a:tailEnd/>
          </a:ln>
        </p:spPr>
        <p:txBody>
          <a:bodyPr wrap="none">
            <a:spAutoFit/>
          </a:bodyPr>
          <a:lstStyle/>
          <a:p>
            <a:r>
              <a:rPr lang="en-US" altLang="en-US" i="1" dirty="0">
                <a:solidFill>
                  <a:schemeClr val="accent2"/>
                </a:solidFill>
              </a:rPr>
              <a:t>–</a:t>
            </a:r>
            <a:endParaRPr lang="en-US" i="1" dirty="0">
              <a:solidFill>
                <a:schemeClr val="accent2"/>
              </a:solidFill>
            </a:endParaRPr>
          </a:p>
        </p:txBody>
      </p:sp>
      <p:sp>
        <p:nvSpPr>
          <p:cNvPr id="71746" name="AutoShape 66"/>
          <p:cNvSpPr>
            <a:spLocks noChangeArrowheads="1"/>
          </p:cNvSpPr>
          <p:nvPr/>
        </p:nvSpPr>
        <p:spPr bwMode="auto">
          <a:xfrm>
            <a:off x="7769982" y="1683112"/>
            <a:ext cx="698500" cy="361950"/>
          </a:xfrm>
          <a:prstGeom prst="curvedDownArrow">
            <a:avLst>
              <a:gd name="adj1" fmla="val 38596"/>
              <a:gd name="adj2" fmla="val 77193"/>
              <a:gd name="adj3" fmla="val 33333"/>
            </a:avLst>
          </a:prstGeom>
          <a:solidFill>
            <a:schemeClr val="accent1"/>
          </a:solidFill>
          <a:ln w="9525">
            <a:solidFill>
              <a:schemeClr val="tx1"/>
            </a:solidFill>
            <a:miter lim="800000"/>
            <a:headEnd/>
            <a:tailEnd/>
          </a:ln>
          <a:effectLst/>
        </p:spPr>
        <p:txBody>
          <a:bodyPr wrap="none" anchor="ctr"/>
          <a:lstStyle/>
          <a:p>
            <a:endParaRPr lang="en-US"/>
          </a:p>
        </p:txBody>
      </p:sp>
      <p:sp>
        <p:nvSpPr>
          <p:cNvPr id="71747" name="AutoShape 67"/>
          <p:cNvSpPr>
            <a:spLocks noChangeArrowheads="1"/>
          </p:cNvSpPr>
          <p:nvPr/>
        </p:nvSpPr>
        <p:spPr bwMode="auto">
          <a:xfrm rot="10982364">
            <a:off x="7697657" y="3096508"/>
            <a:ext cx="698500" cy="361950"/>
          </a:xfrm>
          <a:prstGeom prst="curvedDownArrow">
            <a:avLst>
              <a:gd name="adj1" fmla="val 38596"/>
              <a:gd name="adj2" fmla="val 77193"/>
              <a:gd name="adj3" fmla="val 33333"/>
            </a:avLst>
          </a:prstGeom>
          <a:solidFill>
            <a:schemeClr val="accent1"/>
          </a:solidFill>
          <a:ln w="9525">
            <a:solidFill>
              <a:schemeClr val="tx1"/>
            </a:solidFill>
            <a:miter lim="800000"/>
            <a:headEnd/>
            <a:tailEnd/>
          </a:ln>
          <a:effectLst/>
        </p:spPr>
        <p:txBody>
          <a:bodyPr wrap="none" anchor="ctr"/>
          <a:lstStyle/>
          <a:p>
            <a:endParaRPr lang="en-US"/>
          </a:p>
        </p:txBody>
      </p:sp>
      <p:sp>
        <p:nvSpPr>
          <p:cNvPr id="71748" name="Oval 68"/>
          <p:cNvSpPr>
            <a:spLocks noChangeArrowheads="1"/>
          </p:cNvSpPr>
          <p:nvPr/>
        </p:nvSpPr>
        <p:spPr bwMode="auto">
          <a:xfrm>
            <a:off x="5703888" y="4994275"/>
            <a:ext cx="96837" cy="96838"/>
          </a:xfrm>
          <a:prstGeom prst="ellipse">
            <a:avLst/>
          </a:prstGeom>
          <a:solidFill>
            <a:srgbClr val="008000"/>
          </a:solidFill>
          <a:ln w="9525">
            <a:solidFill>
              <a:srgbClr val="008000"/>
            </a:solidFill>
            <a:round/>
            <a:headEnd/>
            <a:tailEnd/>
          </a:ln>
          <a:effectLst/>
        </p:spPr>
        <p:txBody>
          <a:bodyPr wrap="none" anchor="ctr"/>
          <a:lstStyle/>
          <a:p>
            <a:endParaRPr lang="en-US"/>
          </a:p>
        </p:txBody>
      </p:sp>
      <p:sp>
        <p:nvSpPr>
          <p:cNvPr id="71749" name="Oval 69"/>
          <p:cNvSpPr>
            <a:spLocks noChangeArrowheads="1"/>
          </p:cNvSpPr>
          <p:nvPr/>
        </p:nvSpPr>
        <p:spPr bwMode="auto">
          <a:xfrm>
            <a:off x="5711825" y="5399088"/>
            <a:ext cx="96838" cy="96837"/>
          </a:xfrm>
          <a:prstGeom prst="ellipse">
            <a:avLst/>
          </a:prstGeom>
          <a:solidFill>
            <a:srgbClr val="008000"/>
          </a:solidFill>
          <a:ln w="9525">
            <a:solidFill>
              <a:srgbClr val="008000"/>
            </a:solidFill>
            <a:round/>
            <a:headEnd/>
            <a:tailEnd/>
          </a:ln>
          <a:effectLst/>
        </p:spPr>
        <p:txBody>
          <a:bodyPr wrap="none" anchor="ctr"/>
          <a:lstStyle/>
          <a:p>
            <a:endParaRPr lang="en-US"/>
          </a:p>
        </p:txBody>
      </p:sp>
      <p:sp>
        <p:nvSpPr>
          <p:cNvPr id="46" name="Rectangle 118"/>
          <p:cNvSpPr txBox="1">
            <a:spLocks noChangeArrowheads="1"/>
          </p:cNvSpPr>
          <p:nvPr/>
        </p:nvSpPr>
        <p:spPr>
          <a:xfrm>
            <a:off x="685800" y="409575"/>
            <a:ext cx="7772400" cy="896938"/>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0" cap="none" spc="0" normalizeH="0" baseline="0" noProof="0">
                <a:ln>
                  <a:noFill/>
                </a:ln>
                <a:solidFill>
                  <a:schemeClr val="tx2"/>
                </a:solidFill>
                <a:effectLst/>
                <a:uLnTx/>
                <a:uFillTx/>
                <a:latin typeface="+mj-lt"/>
                <a:ea typeface="+mj-ea"/>
                <a:cs typeface="+mj-cs"/>
              </a:rPr>
              <a:t>Topic 11: Electromagnetic induction - AHL</a:t>
            </a:r>
            <a:br>
              <a:rPr kumimoji="0" lang="en-US" altLang="en-US" sz="2800" b="1" i="0" u="none" strike="noStrike" kern="0" cap="none" spc="0" normalizeH="0" baseline="0" noProof="0">
                <a:ln>
                  <a:noFill/>
                </a:ln>
                <a:solidFill>
                  <a:schemeClr val="tx2"/>
                </a:solidFill>
                <a:effectLst/>
                <a:uLnTx/>
                <a:uFillTx/>
                <a:latin typeface="+mj-lt"/>
                <a:ea typeface="+mj-ea"/>
                <a:cs typeface="+mj-cs"/>
              </a:rPr>
            </a:br>
            <a:r>
              <a:rPr kumimoji="0" lang="en-US" altLang="en-US" sz="2800" b="0" i="0" u="none" strike="noStrike" kern="0" cap="none" spc="0" normalizeH="0" baseline="0" noProof="0">
                <a:ln>
                  <a:noFill/>
                </a:ln>
                <a:solidFill>
                  <a:schemeClr val="tx1"/>
                </a:solidFill>
                <a:effectLst/>
                <a:uLnTx/>
                <a:uFillTx/>
                <a:latin typeface="+mj-lt"/>
                <a:ea typeface="+mj-ea"/>
                <a:cs typeface="+mj-cs"/>
              </a:rPr>
              <a:t>11.3 – Capacitance</a:t>
            </a:r>
            <a:endParaRPr kumimoji="0" lang="en-US" altLang="en-US" sz="2800" b="0" i="0" u="none" strike="noStrike" kern="0" cap="none" spc="0" normalizeH="0" baseline="0" noProof="0" dirty="0">
              <a:ln>
                <a:noFill/>
              </a:ln>
              <a:solidFill>
                <a:schemeClr val="tx1"/>
              </a:solidFill>
              <a:effectLst/>
              <a:uLnTx/>
              <a:uFillTx/>
              <a:latin typeface="+mj-lt"/>
              <a:ea typeface="+mj-ea"/>
              <a:cs typeface="+mj-cs"/>
            </a:endParaRPr>
          </a:p>
        </p:txBody>
      </p:sp>
      <p:pic>
        <p:nvPicPr>
          <p:cNvPr id="7171" name="Picture 3"/>
          <p:cNvPicPr>
            <a:picLocks noChangeAspect="1" noChangeArrowheads="1"/>
          </p:cNvPicPr>
          <p:nvPr/>
        </p:nvPicPr>
        <p:blipFill>
          <a:blip r:embed="rId10" cstate="print">
            <a:clrChange>
              <a:clrFrom>
                <a:srgbClr val="FFFFFF"/>
              </a:clrFrom>
              <a:clrTo>
                <a:srgbClr val="FFFFFF">
                  <a:alpha val="0"/>
                </a:srgbClr>
              </a:clrTo>
            </a:clrChange>
          </a:blip>
          <a:srcRect/>
          <a:stretch>
            <a:fillRect/>
          </a:stretch>
        </p:blipFill>
        <p:spPr bwMode="auto">
          <a:xfrm>
            <a:off x="7336515" y="1575451"/>
            <a:ext cx="257175" cy="619125"/>
          </a:xfrm>
          <a:prstGeom prst="rect">
            <a:avLst/>
          </a:prstGeom>
          <a:ln>
            <a:noFill/>
          </a:ln>
          <a:effectLst>
            <a:outerShdw blurRad="292100" dist="139700" dir="2700000" algn="tl" rotWithShape="0">
              <a:srgbClr val="333333">
                <a:alpha val="65000"/>
              </a:srgbClr>
            </a:outerShdw>
          </a:effectLst>
        </p:spPr>
      </p:pic>
      <p:pic>
        <p:nvPicPr>
          <p:cNvPr id="48" name="Picture 3"/>
          <p:cNvPicPr>
            <a:picLocks noChangeAspect="1" noChangeArrowheads="1"/>
          </p:cNvPicPr>
          <p:nvPr/>
        </p:nvPicPr>
        <p:blipFill>
          <a:blip r:embed="rId10" cstate="print">
            <a:clrChange>
              <a:clrFrom>
                <a:srgbClr val="FFFFFF"/>
              </a:clrFrom>
              <a:clrTo>
                <a:srgbClr val="FFFFFF">
                  <a:alpha val="0"/>
                </a:srgbClr>
              </a:clrTo>
            </a:clrChange>
          </a:blip>
          <a:srcRect/>
          <a:stretch>
            <a:fillRect/>
          </a:stretch>
        </p:blipFill>
        <p:spPr bwMode="auto">
          <a:xfrm flipH="1">
            <a:off x="7578854" y="1547971"/>
            <a:ext cx="305971" cy="619125"/>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1683">
                                            <p:txEl>
                                              <p:pRg st="0" end="0"/>
                                            </p:txEl>
                                          </p:spTgt>
                                        </p:tgtEl>
                                        <p:attrNameLst>
                                          <p:attrName>style.visibility</p:attrName>
                                        </p:attrNameLst>
                                      </p:cBhvr>
                                      <p:to>
                                        <p:strVal val="visible"/>
                                      </p:to>
                                    </p:set>
                                    <p:anim calcmode="lin" valueType="num">
                                      <p:cBhvr additive="base">
                                        <p:cTn id="7" dur="500" fill="hold"/>
                                        <p:tgtEl>
                                          <p:spTgt spid="7168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1683">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0596">
                                            <p:txEl>
                                              <p:pRg st="0" end="0"/>
                                            </p:txEl>
                                          </p:spTgt>
                                        </p:tgtEl>
                                        <p:attrNameLst>
                                          <p:attrName>style.visibility</p:attrName>
                                        </p:attrNameLst>
                                      </p:cBhvr>
                                      <p:to>
                                        <p:strVal val="visible"/>
                                      </p:to>
                                    </p:set>
                                    <p:anim calcmode="lin" valueType="num">
                                      <p:cBhvr additive="base">
                                        <p:cTn id="13" dur="500" fill="hold"/>
                                        <p:tgtEl>
                                          <p:spTgt spid="11059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059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par>
                                <p:cTn id="15" presetID="10" presetClass="entr" presetSubtype="0" fill="hold" nodeType="withEffect">
                                  <p:stCondLst>
                                    <p:cond delay="0"/>
                                  </p:stCondLst>
                                  <p:childTnLst>
                                    <p:set>
                                      <p:cBhvr>
                                        <p:cTn id="16" dur="1" fill="hold">
                                          <p:stCondLst>
                                            <p:cond delay="0"/>
                                          </p:stCondLst>
                                        </p:cTn>
                                        <p:tgtEl>
                                          <p:spTgt spid="7170"/>
                                        </p:tgtEl>
                                        <p:attrNameLst>
                                          <p:attrName>style.visibility</p:attrName>
                                        </p:attrNameLst>
                                      </p:cBhvr>
                                      <p:to>
                                        <p:strVal val="visible"/>
                                      </p:to>
                                    </p:set>
                                    <p:animEffect transition="in" filter="fade">
                                      <p:cBhvr>
                                        <p:cTn id="17" dur="2000"/>
                                        <p:tgtEl>
                                          <p:spTgt spid="7170"/>
                                        </p:tgtEl>
                                      </p:cBhvr>
                                    </p:animEffect>
                                  </p:childTnLst>
                                </p:cTn>
                              </p:par>
                              <p:par>
                                <p:cTn id="18" presetID="10" presetClass="entr" presetSubtype="0" fill="hold" nodeType="withEffect">
                                  <p:stCondLst>
                                    <p:cond delay="0"/>
                                  </p:stCondLst>
                                  <p:childTnLst>
                                    <p:set>
                                      <p:cBhvr>
                                        <p:cTn id="19" dur="1" fill="hold">
                                          <p:stCondLst>
                                            <p:cond delay="0"/>
                                          </p:stCondLst>
                                        </p:cTn>
                                        <p:tgtEl>
                                          <p:spTgt spid="7171"/>
                                        </p:tgtEl>
                                        <p:attrNameLst>
                                          <p:attrName>style.visibility</p:attrName>
                                        </p:attrNameLst>
                                      </p:cBhvr>
                                      <p:to>
                                        <p:strVal val="visible"/>
                                      </p:to>
                                    </p:set>
                                    <p:animEffect transition="in" filter="fade">
                                      <p:cBhvr>
                                        <p:cTn id="20" dur="2000"/>
                                        <p:tgtEl>
                                          <p:spTgt spid="7171"/>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71741"/>
                                        </p:tgtEl>
                                        <p:attrNameLst>
                                          <p:attrName>style.visibility</p:attrName>
                                        </p:attrNameLst>
                                      </p:cBhvr>
                                      <p:to>
                                        <p:strVal val="visible"/>
                                      </p:to>
                                    </p:set>
                                    <p:animEffect transition="in" filter="fade">
                                      <p:cBhvr>
                                        <p:cTn id="23" dur="2000"/>
                                        <p:tgtEl>
                                          <p:spTgt spid="71741"/>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71742"/>
                                        </p:tgtEl>
                                        <p:attrNameLst>
                                          <p:attrName>style.visibility</p:attrName>
                                        </p:attrNameLst>
                                      </p:cBhvr>
                                      <p:to>
                                        <p:strVal val="visible"/>
                                      </p:to>
                                    </p:set>
                                    <p:animEffect transition="in" filter="fade">
                                      <p:cBhvr>
                                        <p:cTn id="26" dur="2000"/>
                                        <p:tgtEl>
                                          <p:spTgt spid="71742"/>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71736"/>
                                        </p:tgtEl>
                                        <p:attrNameLst>
                                          <p:attrName>style.visibility</p:attrName>
                                        </p:attrNameLst>
                                      </p:cBhvr>
                                      <p:to>
                                        <p:strVal val="visible"/>
                                      </p:to>
                                    </p:set>
                                    <p:animEffect transition="in" filter="fade">
                                      <p:cBhvr>
                                        <p:cTn id="29" dur="2000"/>
                                        <p:tgtEl>
                                          <p:spTgt spid="71736"/>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71735"/>
                                        </p:tgtEl>
                                        <p:attrNameLst>
                                          <p:attrName>style.visibility</p:attrName>
                                        </p:attrNameLst>
                                      </p:cBhvr>
                                      <p:to>
                                        <p:strVal val="visible"/>
                                      </p:to>
                                    </p:set>
                                    <p:animEffect transition="in" filter="fade">
                                      <p:cBhvr>
                                        <p:cTn id="32" dur="2000"/>
                                        <p:tgtEl>
                                          <p:spTgt spid="71735"/>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10596">
                                            <p:txEl>
                                              <p:pRg st="1" end="1"/>
                                            </p:txEl>
                                          </p:spTgt>
                                        </p:tgtEl>
                                        <p:attrNameLst>
                                          <p:attrName>style.visibility</p:attrName>
                                        </p:attrNameLst>
                                      </p:cBhvr>
                                      <p:to>
                                        <p:strVal val="visible"/>
                                      </p:to>
                                    </p:set>
                                    <p:anim calcmode="lin" valueType="num">
                                      <p:cBhvr additive="base">
                                        <p:cTn id="37" dur="500" fill="hold"/>
                                        <p:tgtEl>
                                          <p:spTgt spid="110596">
                                            <p:txEl>
                                              <p:pRg st="1" end="1"/>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1059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10596">
                                            <p:txEl>
                                              <p:pRg st="2" end="2"/>
                                            </p:txEl>
                                          </p:spTgt>
                                        </p:tgtEl>
                                        <p:attrNameLst>
                                          <p:attrName>style.visibility</p:attrName>
                                        </p:attrNameLst>
                                      </p:cBhvr>
                                      <p:to>
                                        <p:strVal val="visible"/>
                                      </p:to>
                                    </p:set>
                                    <p:anim calcmode="lin" valueType="num">
                                      <p:cBhvr additive="base">
                                        <p:cTn id="43" dur="500" fill="hold"/>
                                        <p:tgtEl>
                                          <p:spTgt spid="110596">
                                            <p:txEl>
                                              <p:pRg st="2" end="2"/>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10596">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10596">
                                            <p:txEl>
                                              <p:pRg st="3" end="3"/>
                                            </p:txEl>
                                          </p:spTgt>
                                        </p:tgtEl>
                                        <p:attrNameLst>
                                          <p:attrName>style.visibility</p:attrName>
                                        </p:attrNameLst>
                                      </p:cBhvr>
                                      <p:to>
                                        <p:strVal val="visible"/>
                                      </p:to>
                                    </p:set>
                                    <p:anim calcmode="lin" valueType="num">
                                      <p:cBhvr additive="base">
                                        <p:cTn id="49" dur="500" fill="hold"/>
                                        <p:tgtEl>
                                          <p:spTgt spid="110596">
                                            <p:txEl>
                                              <p:pRg st="3" end="3"/>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10596">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4" name="arrow.wav"/>
                                        </p:tgtEl>
                                      </p:cMediaNode>
                                    </p:audio>
                                  </p:subTnLst>
                                </p:cTn>
                              </p:par>
                            </p:childTnLst>
                          </p:cTn>
                        </p:par>
                        <p:par>
                          <p:cTn id="51" fill="hold">
                            <p:stCondLst>
                              <p:cond delay="500"/>
                            </p:stCondLst>
                            <p:childTnLst>
                              <p:par>
                                <p:cTn id="52" presetID="22" presetClass="entr" presetSubtype="8" fill="hold" nodeType="afterEffect">
                                  <p:stCondLst>
                                    <p:cond delay="0"/>
                                  </p:stCondLst>
                                  <p:childTnLst>
                                    <p:set>
                                      <p:cBhvr>
                                        <p:cTn id="53" dur="1" fill="hold">
                                          <p:stCondLst>
                                            <p:cond delay="0"/>
                                          </p:stCondLst>
                                        </p:cTn>
                                        <p:tgtEl>
                                          <p:spTgt spid="3"/>
                                        </p:tgtEl>
                                        <p:attrNameLst>
                                          <p:attrName>style.visibility</p:attrName>
                                        </p:attrNameLst>
                                      </p:cBhvr>
                                      <p:to>
                                        <p:strVal val="visible"/>
                                      </p:to>
                                    </p:set>
                                    <p:animEffect transition="in" filter="wipe(left)">
                                      <p:cBhvr>
                                        <p:cTn id="54" dur="1000"/>
                                        <p:tgtEl>
                                          <p:spTgt spid="3"/>
                                        </p:tgtEl>
                                      </p:cBhvr>
                                    </p:animEffect>
                                  </p:childTnLst>
                                  <p:subTnLst>
                                    <p:audio>
                                      <p:cMediaNode>
                                        <p:cTn display="0" masterRel="sameClick">
                                          <p:stCondLst>
                                            <p:cond evt="begin" delay="0">
                                              <p:tn val="52"/>
                                            </p:cond>
                                          </p:stCondLst>
                                          <p:endCondLst>
                                            <p:cond evt="onStopAudio" delay="0">
                                              <p:tgtEl>
                                                <p:sldTgt/>
                                              </p:tgtEl>
                                            </p:cond>
                                          </p:endCondLst>
                                        </p:cTn>
                                        <p:tgtEl>
                                          <p:sndTgt r:embed="rId5" name="chimes.wav"/>
                                        </p:tgtEl>
                                      </p:cMediaNode>
                                    </p:audio>
                                  </p:subTnLst>
                                </p:cTn>
                              </p:par>
                            </p:childTnLst>
                          </p:cTn>
                        </p:par>
                      </p:childTnLst>
                    </p:cTn>
                  </p:par>
                  <p:par>
                    <p:cTn id="55" fill="hold">
                      <p:stCondLst>
                        <p:cond delay="indefinite"/>
                      </p:stCondLst>
                      <p:childTnLst>
                        <p:par>
                          <p:cTn id="56" fill="hold">
                            <p:stCondLst>
                              <p:cond delay="0"/>
                            </p:stCondLst>
                            <p:childTnLst>
                              <p:par>
                                <p:cTn id="57" presetID="53" presetClass="entr" presetSubtype="0" fill="hold" grpId="1" nodeType="clickEffect">
                                  <p:stCondLst>
                                    <p:cond delay="0"/>
                                  </p:stCondLst>
                                  <p:childTnLst>
                                    <p:set>
                                      <p:cBhvr>
                                        <p:cTn id="58" dur="1" fill="hold">
                                          <p:stCondLst>
                                            <p:cond delay="0"/>
                                          </p:stCondLst>
                                        </p:cTn>
                                        <p:tgtEl>
                                          <p:spTgt spid="71744"/>
                                        </p:tgtEl>
                                        <p:attrNameLst>
                                          <p:attrName>style.visibility</p:attrName>
                                        </p:attrNameLst>
                                      </p:cBhvr>
                                      <p:to>
                                        <p:strVal val="visible"/>
                                      </p:to>
                                    </p:set>
                                    <p:anim calcmode="lin" valueType="num">
                                      <p:cBhvr>
                                        <p:cTn id="59" dur="500" fill="hold"/>
                                        <p:tgtEl>
                                          <p:spTgt spid="71744"/>
                                        </p:tgtEl>
                                        <p:attrNameLst>
                                          <p:attrName>ppt_w</p:attrName>
                                        </p:attrNameLst>
                                      </p:cBhvr>
                                      <p:tavLst>
                                        <p:tav tm="0">
                                          <p:val>
                                            <p:fltVal val="0"/>
                                          </p:val>
                                        </p:tav>
                                        <p:tav tm="100000">
                                          <p:val>
                                            <p:strVal val="#ppt_w"/>
                                          </p:val>
                                        </p:tav>
                                      </p:tavLst>
                                    </p:anim>
                                    <p:anim calcmode="lin" valueType="num">
                                      <p:cBhvr>
                                        <p:cTn id="60" dur="500" fill="hold"/>
                                        <p:tgtEl>
                                          <p:spTgt spid="71744"/>
                                        </p:tgtEl>
                                        <p:attrNameLst>
                                          <p:attrName>ppt_h</p:attrName>
                                        </p:attrNameLst>
                                      </p:cBhvr>
                                      <p:tavLst>
                                        <p:tav tm="0">
                                          <p:val>
                                            <p:fltVal val="0"/>
                                          </p:val>
                                        </p:tav>
                                        <p:tav tm="100000">
                                          <p:val>
                                            <p:strVal val="#ppt_h"/>
                                          </p:val>
                                        </p:tav>
                                      </p:tavLst>
                                    </p:anim>
                                    <p:animEffect transition="in" filter="fade">
                                      <p:cBhvr>
                                        <p:cTn id="61" dur="500"/>
                                        <p:tgtEl>
                                          <p:spTgt spid="71744"/>
                                        </p:tgtEl>
                                      </p:cBhvr>
                                    </p:animEffect>
                                  </p:childTnLst>
                                  <p:subTnLst>
                                    <p:audio>
                                      <p:cMediaNode>
                                        <p:cTn display="0" masterRel="sameClick">
                                          <p:stCondLst>
                                            <p:cond evt="begin" delay="0">
                                              <p:tn val="57"/>
                                            </p:cond>
                                          </p:stCondLst>
                                          <p:endCondLst>
                                            <p:cond evt="onStopAudio" delay="0">
                                              <p:tgtEl>
                                                <p:sldTgt/>
                                              </p:tgtEl>
                                            </p:cond>
                                          </p:endCondLst>
                                        </p:cTn>
                                        <p:tgtEl>
                                          <p:sndTgt r:embed="rId6" name="cashreg.wav"/>
                                        </p:tgtEl>
                                      </p:cMediaNode>
                                    </p:audio>
                                  </p:subTnLst>
                                </p:cTn>
                              </p:par>
                              <p:par>
                                <p:cTn id="62" presetID="53" presetClass="entr" presetSubtype="0" fill="hold" grpId="1" nodeType="withEffect">
                                  <p:stCondLst>
                                    <p:cond delay="0"/>
                                  </p:stCondLst>
                                  <p:childTnLst>
                                    <p:set>
                                      <p:cBhvr>
                                        <p:cTn id="63" dur="1" fill="hold">
                                          <p:stCondLst>
                                            <p:cond delay="0"/>
                                          </p:stCondLst>
                                        </p:cTn>
                                        <p:tgtEl>
                                          <p:spTgt spid="71745"/>
                                        </p:tgtEl>
                                        <p:attrNameLst>
                                          <p:attrName>style.visibility</p:attrName>
                                        </p:attrNameLst>
                                      </p:cBhvr>
                                      <p:to>
                                        <p:strVal val="visible"/>
                                      </p:to>
                                    </p:set>
                                    <p:anim calcmode="lin" valueType="num">
                                      <p:cBhvr>
                                        <p:cTn id="64" dur="500" fill="hold"/>
                                        <p:tgtEl>
                                          <p:spTgt spid="71745"/>
                                        </p:tgtEl>
                                        <p:attrNameLst>
                                          <p:attrName>ppt_w</p:attrName>
                                        </p:attrNameLst>
                                      </p:cBhvr>
                                      <p:tavLst>
                                        <p:tav tm="0">
                                          <p:val>
                                            <p:fltVal val="0"/>
                                          </p:val>
                                        </p:tav>
                                        <p:tav tm="100000">
                                          <p:val>
                                            <p:strVal val="#ppt_w"/>
                                          </p:val>
                                        </p:tav>
                                      </p:tavLst>
                                    </p:anim>
                                    <p:anim calcmode="lin" valueType="num">
                                      <p:cBhvr>
                                        <p:cTn id="65" dur="500" fill="hold"/>
                                        <p:tgtEl>
                                          <p:spTgt spid="71745"/>
                                        </p:tgtEl>
                                        <p:attrNameLst>
                                          <p:attrName>ppt_h</p:attrName>
                                        </p:attrNameLst>
                                      </p:cBhvr>
                                      <p:tavLst>
                                        <p:tav tm="0">
                                          <p:val>
                                            <p:fltVal val="0"/>
                                          </p:val>
                                        </p:tav>
                                        <p:tav tm="100000">
                                          <p:val>
                                            <p:strVal val="#ppt_h"/>
                                          </p:val>
                                        </p:tav>
                                      </p:tavLst>
                                    </p:anim>
                                    <p:animEffect transition="in" filter="fade">
                                      <p:cBhvr>
                                        <p:cTn id="66" dur="500"/>
                                        <p:tgtEl>
                                          <p:spTgt spid="71745"/>
                                        </p:tgtEl>
                                      </p:cBhvr>
                                    </p:animEffect>
                                  </p:childTnLst>
                                  <p:subTnLst>
                                    <p:audio>
                                      <p:cMediaNode>
                                        <p:cTn display="0" masterRel="sameClick">
                                          <p:stCondLst>
                                            <p:cond evt="begin" delay="0">
                                              <p:tn val="62"/>
                                            </p:cond>
                                          </p:stCondLst>
                                          <p:endCondLst>
                                            <p:cond evt="onStopAudio" delay="0">
                                              <p:tgtEl>
                                                <p:sldTgt/>
                                              </p:tgtEl>
                                            </p:cond>
                                          </p:endCondLst>
                                        </p:cTn>
                                        <p:tgtEl>
                                          <p:sndTgt r:embed="rId6" name="cashreg.wav"/>
                                        </p:tgtEl>
                                      </p:cMediaNode>
                                    </p:audio>
                                  </p:subTnLst>
                                </p:cTn>
                              </p:par>
                            </p:childTnLst>
                          </p:cTn>
                        </p:par>
                      </p:childTnLst>
                    </p:cTn>
                  </p:par>
                  <p:par>
                    <p:cTn id="67" fill="hold">
                      <p:stCondLst>
                        <p:cond delay="indefinite"/>
                      </p:stCondLst>
                      <p:childTnLst>
                        <p:par>
                          <p:cTn id="68" fill="hold">
                            <p:stCondLst>
                              <p:cond delay="0"/>
                            </p:stCondLst>
                            <p:childTnLst>
                              <p:par>
                                <p:cTn id="69" presetID="53" presetClass="entr" presetSubtype="0" fill="hold" grpId="0" nodeType="clickEffect">
                                  <p:stCondLst>
                                    <p:cond delay="0"/>
                                  </p:stCondLst>
                                  <p:childTnLst>
                                    <p:set>
                                      <p:cBhvr>
                                        <p:cTn id="70" dur="1" fill="hold">
                                          <p:stCondLst>
                                            <p:cond delay="0"/>
                                          </p:stCondLst>
                                        </p:cTn>
                                        <p:tgtEl>
                                          <p:spTgt spid="71748"/>
                                        </p:tgtEl>
                                        <p:attrNameLst>
                                          <p:attrName>style.visibility</p:attrName>
                                        </p:attrNameLst>
                                      </p:cBhvr>
                                      <p:to>
                                        <p:strVal val="visible"/>
                                      </p:to>
                                    </p:set>
                                    <p:anim calcmode="lin" valueType="num">
                                      <p:cBhvr>
                                        <p:cTn id="71" dur="500" fill="hold"/>
                                        <p:tgtEl>
                                          <p:spTgt spid="71748"/>
                                        </p:tgtEl>
                                        <p:attrNameLst>
                                          <p:attrName>ppt_w</p:attrName>
                                        </p:attrNameLst>
                                      </p:cBhvr>
                                      <p:tavLst>
                                        <p:tav tm="0">
                                          <p:val>
                                            <p:fltVal val="0"/>
                                          </p:val>
                                        </p:tav>
                                        <p:tav tm="100000">
                                          <p:val>
                                            <p:strVal val="#ppt_w"/>
                                          </p:val>
                                        </p:tav>
                                      </p:tavLst>
                                    </p:anim>
                                    <p:anim calcmode="lin" valueType="num">
                                      <p:cBhvr>
                                        <p:cTn id="72" dur="500" fill="hold"/>
                                        <p:tgtEl>
                                          <p:spTgt spid="71748"/>
                                        </p:tgtEl>
                                        <p:attrNameLst>
                                          <p:attrName>ppt_h</p:attrName>
                                        </p:attrNameLst>
                                      </p:cBhvr>
                                      <p:tavLst>
                                        <p:tav tm="0">
                                          <p:val>
                                            <p:fltVal val="0"/>
                                          </p:val>
                                        </p:tav>
                                        <p:tav tm="100000">
                                          <p:val>
                                            <p:strVal val="#ppt_h"/>
                                          </p:val>
                                        </p:tav>
                                      </p:tavLst>
                                    </p:anim>
                                    <p:animEffect transition="in" filter="fade">
                                      <p:cBhvr>
                                        <p:cTn id="73" dur="500"/>
                                        <p:tgtEl>
                                          <p:spTgt spid="71748"/>
                                        </p:tgtEl>
                                      </p:cBhvr>
                                    </p:animEffect>
                                  </p:childTnLst>
                                  <p:subTnLst>
                                    <p:audio>
                                      <p:cMediaNode>
                                        <p:cTn display="0" masterRel="sameClick">
                                          <p:stCondLst>
                                            <p:cond evt="begin" delay="0">
                                              <p:tn val="69"/>
                                            </p:cond>
                                          </p:stCondLst>
                                          <p:endCondLst>
                                            <p:cond evt="onStopAudio" delay="0">
                                              <p:tgtEl>
                                                <p:sldTgt/>
                                              </p:tgtEl>
                                            </p:cond>
                                          </p:endCondLst>
                                        </p:cTn>
                                        <p:tgtEl>
                                          <p:sndTgt r:embed="rId6" name="cashreg.wav"/>
                                        </p:tgtEl>
                                      </p:cMediaNode>
                                    </p:audio>
                                  </p:subTnLst>
                                </p:cTn>
                              </p:par>
                              <p:par>
                                <p:cTn id="74" presetID="22" presetClass="entr" presetSubtype="8" fill="hold" grpId="0" nodeType="withEffect">
                                  <p:stCondLst>
                                    <p:cond delay="0"/>
                                  </p:stCondLst>
                                  <p:childTnLst>
                                    <p:set>
                                      <p:cBhvr>
                                        <p:cTn id="75" dur="1" fill="hold">
                                          <p:stCondLst>
                                            <p:cond delay="0"/>
                                          </p:stCondLst>
                                        </p:cTn>
                                        <p:tgtEl>
                                          <p:spTgt spid="135194"/>
                                        </p:tgtEl>
                                        <p:attrNameLst>
                                          <p:attrName>style.visibility</p:attrName>
                                        </p:attrNameLst>
                                      </p:cBhvr>
                                      <p:to>
                                        <p:strVal val="visible"/>
                                      </p:to>
                                    </p:set>
                                    <p:animEffect transition="in" filter="wipe(left)">
                                      <p:cBhvr>
                                        <p:cTn id="76" dur="2000"/>
                                        <p:tgtEl>
                                          <p:spTgt spid="135194"/>
                                        </p:tgtEl>
                                      </p:cBhvr>
                                    </p:animEffect>
                                  </p:childTnLst>
                                </p:cTn>
                              </p:par>
                              <p:par>
                                <p:cTn id="77" presetID="0" presetClass="path" presetSubtype="0" decel="50000" fill="hold" grpId="3" nodeType="withEffect">
                                  <p:stCondLst>
                                    <p:cond delay="0"/>
                                  </p:stCondLst>
                                  <p:childTnLst>
                                    <p:animMotion origin="layout" path="M 0 0 L 0 -0.1244 L 0.03767 -0.1244 L 0.0566 -0.08093 " pathEditMode="relative" ptsTypes="AAAA">
                                      <p:cBhvr>
                                        <p:cTn id="78" dur="2000" fill="hold"/>
                                        <p:tgtEl>
                                          <p:spTgt spid="71744"/>
                                        </p:tgtEl>
                                        <p:attrNameLst>
                                          <p:attrName>ppt_x</p:attrName>
                                          <p:attrName>ppt_y</p:attrName>
                                        </p:attrNameLst>
                                      </p:cBhvr>
                                    </p:animMotion>
                                  </p:childTnLst>
                                  <p:subTnLst>
                                    <p:audio>
                                      <p:cMediaNode>
                                        <p:cTn display="0" masterRel="sameClick">
                                          <p:stCondLst>
                                            <p:cond evt="begin" delay="0">
                                              <p:tn val="77"/>
                                            </p:cond>
                                          </p:stCondLst>
                                          <p:endCondLst>
                                            <p:cond evt="onStopAudio" delay="0">
                                              <p:tgtEl>
                                                <p:sldTgt/>
                                              </p:tgtEl>
                                            </p:cond>
                                          </p:endCondLst>
                                        </p:cTn>
                                        <p:tgtEl>
                                          <p:sndTgt r:embed="rId7" name="push.wav"/>
                                        </p:tgtEl>
                                      </p:cMediaNode>
                                    </p:audio>
                                  </p:subTnLst>
                                </p:cTn>
                              </p:par>
                              <p:par>
                                <p:cTn id="79" presetID="0" presetClass="path" presetSubtype="0" decel="50000" fill="hold" grpId="3" nodeType="withEffect">
                                  <p:stCondLst>
                                    <p:cond delay="0"/>
                                  </p:stCondLst>
                                  <p:childTnLst>
                                    <p:animMotion origin="layout" path="M 0 0 L 0 0.06983 L 0.06233 0.06983 L 0.06233 -0.05017 " pathEditMode="relative" ptsTypes="AAAA">
                                      <p:cBhvr>
                                        <p:cTn id="80" dur="2000" fill="hold"/>
                                        <p:tgtEl>
                                          <p:spTgt spid="71745"/>
                                        </p:tgtEl>
                                        <p:attrNameLst>
                                          <p:attrName>ppt_x</p:attrName>
                                          <p:attrName>ppt_y</p:attrName>
                                        </p:attrNameLst>
                                      </p:cBhvr>
                                    </p:animMotion>
                                  </p:childTnLst>
                                </p:cTn>
                              </p:par>
                            </p:childTnLst>
                          </p:cTn>
                        </p:par>
                      </p:childTnLst>
                    </p:cTn>
                  </p:par>
                  <p:par>
                    <p:cTn id="81" fill="hold">
                      <p:stCondLst>
                        <p:cond delay="indefinite"/>
                      </p:stCondLst>
                      <p:childTnLst>
                        <p:par>
                          <p:cTn id="82" fill="hold">
                            <p:stCondLst>
                              <p:cond delay="0"/>
                            </p:stCondLst>
                            <p:childTnLst>
                              <p:par>
                                <p:cTn id="83" presetID="22" presetClass="entr" presetSubtype="8" fill="hold" nodeType="clickEffect">
                                  <p:stCondLst>
                                    <p:cond delay="0"/>
                                  </p:stCondLst>
                                  <p:childTnLst>
                                    <p:set>
                                      <p:cBhvr>
                                        <p:cTn id="84" dur="1" fill="hold">
                                          <p:stCondLst>
                                            <p:cond delay="0"/>
                                          </p:stCondLst>
                                        </p:cTn>
                                        <p:tgtEl>
                                          <p:spTgt spid="4"/>
                                        </p:tgtEl>
                                        <p:attrNameLst>
                                          <p:attrName>style.visibility</p:attrName>
                                        </p:attrNameLst>
                                      </p:cBhvr>
                                      <p:to>
                                        <p:strVal val="visible"/>
                                      </p:to>
                                    </p:set>
                                    <p:animEffect transition="in" filter="wipe(left)">
                                      <p:cBhvr>
                                        <p:cTn id="85" dur="500"/>
                                        <p:tgtEl>
                                          <p:spTgt spid="4"/>
                                        </p:tgtEl>
                                      </p:cBhvr>
                                    </p:animEffect>
                                  </p:childTnLst>
                                  <p:subTnLst>
                                    <p:audio>
                                      <p:cMediaNode>
                                        <p:cTn display="0" masterRel="sameClick">
                                          <p:stCondLst>
                                            <p:cond evt="begin" delay="0">
                                              <p:tn val="83"/>
                                            </p:cond>
                                          </p:stCondLst>
                                          <p:endCondLst>
                                            <p:cond evt="onStopAudio" delay="0">
                                              <p:tgtEl>
                                                <p:sldTgt/>
                                              </p:tgtEl>
                                            </p:cond>
                                          </p:endCondLst>
                                        </p:cTn>
                                        <p:tgtEl>
                                          <p:sndTgt r:embed="rId6" name="cashreg.wav"/>
                                        </p:tgtEl>
                                      </p:cMediaNode>
                                    </p:audio>
                                  </p:subTnLst>
                                </p:cTn>
                              </p:par>
                            </p:childTnLst>
                          </p:cTn>
                        </p:par>
                      </p:childTnLst>
                    </p:cTn>
                  </p:par>
                  <p:par>
                    <p:cTn id="86" fill="hold">
                      <p:stCondLst>
                        <p:cond delay="indefinite"/>
                      </p:stCondLst>
                      <p:childTnLst>
                        <p:par>
                          <p:cTn id="87" fill="hold">
                            <p:stCondLst>
                              <p:cond delay="0"/>
                            </p:stCondLst>
                            <p:childTnLst>
                              <p:par>
                                <p:cTn id="88" presetID="2" presetClass="entr" presetSubtype="2" fill="hold" grpId="0" nodeType="clickEffect">
                                  <p:stCondLst>
                                    <p:cond delay="0"/>
                                  </p:stCondLst>
                                  <p:childTnLst>
                                    <p:set>
                                      <p:cBhvr>
                                        <p:cTn id="89" dur="1" fill="hold">
                                          <p:stCondLst>
                                            <p:cond delay="0"/>
                                          </p:stCondLst>
                                        </p:cTn>
                                        <p:tgtEl>
                                          <p:spTgt spid="71727"/>
                                        </p:tgtEl>
                                        <p:attrNameLst>
                                          <p:attrName>style.visibility</p:attrName>
                                        </p:attrNameLst>
                                      </p:cBhvr>
                                      <p:to>
                                        <p:strVal val="visible"/>
                                      </p:to>
                                    </p:set>
                                    <p:anim calcmode="lin" valueType="num">
                                      <p:cBhvr additive="base">
                                        <p:cTn id="90" dur="500" fill="hold"/>
                                        <p:tgtEl>
                                          <p:spTgt spid="71727"/>
                                        </p:tgtEl>
                                        <p:attrNameLst>
                                          <p:attrName>ppt_x</p:attrName>
                                        </p:attrNameLst>
                                      </p:cBhvr>
                                      <p:tavLst>
                                        <p:tav tm="0">
                                          <p:val>
                                            <p:strVal val="1+#ppt_w/2"/>
                                          </p:val>
                                        </p:tav>
                                        <p:tav tm="100000">
                                          <p:val>
                                            <p:strVal val="#ppt_x"/>
                                          </p:val>
                                        </p:tav>
                                      </p:tavLst>
                                    </p:anim>
                                    <p:anim calcmode="lin" valueType="num">
                                      <p:cBhvr additive="base">
                                        <p:cTn id="91" dur="500" fill="hold"/>
                                        <p:tgtEl>
                                          <p:spTgt spid="71727"/>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88"/>
                                            </p:cond>
                                          </p:stCondLst>
                                          <p:endCondLst>
                                            <p:cond evt="onStopAudio" delay="0">
                                              <p:tgtEl>
                                                <p:sldTgt/>
                                              </p:tgtEl>
                                            </p:cond>
                                          </p:endCondLst>
                                        </p:cTn>
                                        <p:tgtEl>
                                          <p:sndTgt r:embed="rId4" name="arrow.wav"/>
                                        </p:tgtEl>
                                      </p:cMediaNode>
                                    </p:audio>
                                  </p:subTnLst>
                                </p:cTn>
                              </p:par>
                            </p:childTnLst>
                          </p:cTn>
                        </p:par>
                      </p:childTnLst>
                    </p:cTn>
                  </p:par>
                  <p:par>
                    <p:cTn id="92" fill="hold">
                      <p:stCondLst>
                        <p:cond delay="indefinite"/>
                      </p:stCondLst>
                      <p:childTnLst>
                        <p:par>
                          <p:cTn id="93" fill="hold">
                            <p:stCondLst>
                              <p:cond delay="0"/>
                            </p:stCondLst>
                            <p:childTnLst>
                              <p:par>
                                <p:cTn id="94" presetID="2" presetClass="entr" presetSubtype="4" fill="hold" nodeType="clickEffect">
                                  <p:stCondLst>
                                    <p:cond delay="0"/>
                                  </p:stCondLst>
                                  <p:childTnLst>
                                    <p:set>
                                      <p:cBhvr>
                                        <p:cTn id="95" dur="1" fill="hold">
                                          <p:stCondLst>
                                            <p:cond delay="0"/>
                                          </p:stCondLst>
                                        </p:cTn>
                                        <p:tgtEl>
                                          <p:spTgt spid="110596">
                                            <p:txEl>
                                              <p:pRg st="4" end="4"/>
                                            </p:txEl>
                                          </p:spTgt>
                                        </p:tgtEl>
                                        <p:attrNameLst>
                                          <p:attrName>style.visibility</p:attrName>
                                        </p:attrNameLst>
                                      </p:cBhvr>
                                      <p:to>
                                        <p:strVal val="visible"/>
                                      </p:to>
                                    </p:set>
                                    <p:anim calcmode="lin" valueType="num">
                                      <p:cBhvr additive="base">
                                        <p:cTn id="96" dur="500" fill="hold"/>
                                        <p:tgtEl>
                                          <p:spTgt spid="110596">
                                            <p:txEl>
                                              <p:pRg st="4" end="4"/>
                                            </p:txEl>
                                          </p:spTgt>
                                        </p:tgtEl>
                                        <p:attrNameLst>
                                          <p:attrName>ppt_x</p:attrName>
                                        </p:attrNameLst>
                                      </p:cBhvr>
                                      <p:tavLst>
                                        <p:tav tm="0">
                                          <p:val>
                                            <p:strVal val="#ppt_x"/>
                                          </p:val>
                                        </p:tav>
                                        <p:tav tm="100000">
                                          <p:val>
                                            <p:strVal val="#ppt_x"/>
                                          </p:val>
                                        </p:tav>
                                      </p:tavLst>
                                    </p:anim>
                                    <p:anim calcmode="lin" valueType="num">
                                      <p:cBhvr additive="base">
                                        <p:cTn id="97" dur="500" fill="hold"/>
                                        <p:tgtEl>
                                          <p:spTgt spid="110596">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94"/>
                                            </p:cond>
                                          </p:stCondLst>
                                          <p:endCondLst>
                                            <p:cond evt="onStopAudio" delay="0">
                                              <p:tgtEl>
                                                <p:sldTgt/>
                                              </p:tgtEl>
                                            </p:cond>
                                          </p:endCondLst>
                                        </p:cTn>
                                        <p:tgtEl>
                                          <p:sndTgt r:embed="rId4" name="arrow.wav"/>
                                        </p:tgtEl>
                                      </p:cMediaNode>
                                    </p:audio>
                                  </p:subTnLst>
                                </p:cTn>
                              </p:par>
                            </p:childTnLst>
                          </p:cTn>
                        </p:par>
                      </p:childTnLst>
                    </p:cTn>
                  </p:par>
                  <p:par>
                    <p:cTn id="98" fill="hold">
                      <p:stCondLst>
                        <p:cond delay="indefinite"/>
                      </p:stCondLst>
                      <p:childTnLst>
                        <p:par>
                          <p:cTn id="99" fill="hold">
                            <p:stCondLst>
                              <p:cond delay="0"/>
                            </p:stCondLst>
                            <p:childTnLst>
                              <p:par>
                                <p:cTn id="100" presetID="22" presetClass="entr" presetSubtype="8" fill="hold" nodeType="clickEffect">
                                  <p:stCondLst>
                                    <p:cond delay="0"/>
                                  </p:stCondLst>
                                  <p:childTnLst>
                                    <p:set>
                                      <p:cBhvr>
                                        <p:cTn id="101" dur="1" fill="hold">
                                          <p:stCondLst>
                                            <p:cond delay="0"/>
                                          </p:stCondLst>
                                        </p:cTn>
                                        <p:tgtEl>
                                          <p:spTgt spid="2"/>
                                        </p:tgtEl>
                                        <p:attrNameLst>
                                          <p:attrName>style.visibility</p:attrName>
                                        </p:attrNameLst>
                                      </p:cBhvr>
                                      <p:to>
                                        <p:strVal val="visible"/>
                                      </p:to>
                                    </p:set>
                                    <p:animEffect transition="in" filter="wipe(left)">
                                      <p:cBhvr>
                                        <p:cTn id="102" dur="1000"/>
                                        <p:tgtEl>
                                          <p:spTgt spid="2"/>
                                        </p:tgtEl>
                                      </p:cBhvr>
                                    </p:animEffect>
                                  </p:childTnLst>
                                  <p:subTnLst>
                                    <p:audio>
                                      <p:cMediaNode>
                                        <p:cTn display="0" masterRel="sameClick">
                                          <p:stCondLst>
                                            <p:cond evt="begin" delay="0">
                                              <p:tn val="100"/>
                                            </p:cond>
                                          </p:stCondLst>
                                          <p:endCondLst>
                                            <p:cond evt="onStopAudio" delay="0">
                                              <p:tgtEl>
                                                <p:sldTgt/>
                                              </p:tgtEl>
                                            </p:cond>
                                          </p:endCondLst>
                                        </p:cTn>
                                        <p:tgtEl>
                                          <p:sndTgt r:embed="rId5" name="chimes.wav"/>
                                        </p:tgtEl>
                                      </p:cMediaNode>
                                    </p:audio>
                                  </p:subTnLst>
                                </p:cTn>
                              </p:par>
                            </p:childTnLst>
                          </p:cTn>
                        </p:par>
                      </p:childTnLst>
                    </p:cTn>
                  </p:par>
                  <p:par>
                    <p:cTn id="103" fill="hold">
                      <p:stCondLst>
                        <p:cond delay="indefinite"/>
                      </p:stCondLst>
                      <p:childTnLst>
                        <p:par>
                          <p:cTn id="104" fill="hold">
                            <p:stCondLst>
                              <p:cond delay="0"/>
                            </p:stCondLst>
                            <p:childTnLst>
                              <p:par>
                                <p:cTn id="105" presetID="53" presetClass="entr" presetSubtype="0" fill="hold" grpId="0" nodeType="clickEffect">
                                  <p:stCondLst>
                                    <p:cond delay="0"/>
                                  </p:stCondLst>
                                  <p:childTnLst>
                                    <p:set>
                                      <p:cBhvr>
                                        <p:cTn id="106" dur="1" fill="hold">
                                          <p:stCondLst>
                                            <p:cond delay="0"/>
                                          </p:stCondLst>
                                        </p:cTn>
                                        <p:tgtEl>
                                          <p:spTgt spid="71749"/>
                                        </p:tgtEl>
                                        <p:attrNameLst>
                                          <p:attrName>style.visibility</p:attrName>
                                        </p:attrNameLst>
                                      </p:cBhvr>
                                      <p:to>
                                        <p:strVal val="visible"/>
                                      </p:to>
                                    </p:set>
                                    <p:anim calcmode="lin" valueType="num">
                                      <p:cBhvr>
                                        <p:cTn id="107" dur="500" fill="hold"/>
                                        <p:tgtEl>
                                          <p:spTgt spid="71749"/>
                                        </p:tgtEl>
                                        <p:attrNameLst>
                                          <p:attrName>ppt_w</p:attrName>
                                        </p:attrNameLst>
                                      </p:cBhvr>
                                      <p:tavLst>
                                        <p:tav tm="0">
                                          <p:val>
                                            <p:fltVal val="0"/>
                                          </p:val>
                                        </p:tav>
                                        <p:tav tm="100000">
                                          <p:val>
                                            <p:strVal val="#ppt_w"/>
                                          </p:val>
                                        </p:tav>
                                      </p:tavLst>
                                    </p:anim>
                                    <p:anim calcmode="lin" valueType="num">
                                      <p:cBhvr>
                                        <p:cTn id="108" dur="500" fill="hold"/>
                                        <p:tgtEl>
                                          <p:spTgt spid="71749"/>
                                        </p:tgtEl>
                                        <p:attrNameLst>
                                          <p:attrName>ppt_h</p:attrName>
                                        </p:attrNameLst>
                                      </p:cBhvr>
                                      <p:tavLst>
                                        <p:tav tm="0">
                                          <p:val>
                                            <p:fltVal val="0"/>
                                          </p:val>
                                        </p:tav>
                                        <p:tav tm="100000">
                                          <p:val>
                                            <p:strVal val="#ppt_h"/>
                                          </p:val>
                                        </p:tav>
                                      </p:tavLst>
                                    </p:anim>
                                    <p:animEffect transition="in" filter="fade">
                                      <p:cBhvr>
                                        <p:cTn id="109" dur="500"/>
                                        <p:tgtEl>
                                          <p:spTgt spid="71749"/>
                                        </p:tgtEl>
                                      </p:cBhvr>
                                    </p:animEffect>
                                  </p:childTnLst>
                                  <p:subTnLst>
                                    <p:audio>
                                      <p:cMediaNode>
                                        <p:cTn display="0" masterRel="sameClick">
                                          <p:stCondLst>
                                            <p:cond evt="begin" delay="0">
                                              <p:tn val="105"/>
                                            </p:cond>
                                          </p:stCondLst>
                                          <p:endCondLst>
                                            <p:cond evt="onStopAudio" delay="0">
                                              <p:tgtEl>
                                                <p:sldTgt/>
                                              </p:tgtEl>
                                            </p:cond>
                                          </p:endCondLst>
                                        </p:cTn>
                                        <p:tgtEl>
                                          <p:sndTgt r:embed="rId6" name="cashreg.wav"/>
                                        </p:tgtEl>
                                      </p:cMediaNode>
                                    </p:audio>
                                  </p:subTnLst>
                                </p:cTn>
                              </p:par>
                            </p:childTnLst>
                          </p:cTn>
                        </p:par>
                      </p:childTnLst>
                    </p:cTn>
                  </p:par>
                  <p:par>
                    <p:cTn id="110" fill="hold">
                      <p:stCondLst>
                        <p:cond delay="indefinite"/>
                      </p:stCondLst>
                      <p:childTnLst>
                        <p:par>
                          <p:cTn id="111" fill="hold">
                            <p:stCondLst>
                              <p:cond delay="0"/>
                            </p:stCondLst>
                            <p:childTnLst>
                              <p:par>
                                <p:cTn id="112" presetID="22" presetClass="entr" presetSubtype="8" fill="hold" nodeType="clickEffect">
                                  <p:stCondLst>
                                    <p:cond delay="0"/>
                                  </p:stCondLst>
                                  <p:childTnLst>
                                    <p:set>
                                      <p:cBhvr>
                                        <p:cTn id="113" dur="1" fill="hold">
                                          <p:stCondLst>
                                            <p:cond delay="0"/>
                                          </p:stCondLst>
                                        </p:cTn>
                                        <p:tgtEl>
                                          <p:spTgt spid="6"/>
                                        </p:tgtEl>
                                        <p:attrNameLst>
                                          <p:attrName>style.visibility</p:attrName>
                                        </p:attrNameLst>
                                      </p:cBhvr>
                                      <p:to>
                                        <p:strVal val="visible"/>
                                      </p:to>
                                    </p:set>
                                    <p:animEffect transition="in" filter="wipe(left)">
                                      <p:cBhvr>
                                        <p:cTn id="114" dur="500"/>
                                        <p:tgtEl>
                                          <p:spTgt spid="6"/>
                                        </p:tgtEl>
                                      </p:cBhvr>
                                    </p:animEffect>
                                  </p:childTnLst>
                                  <p:subTnLst>
                                    <p:audio>
                                      <p:cMediaNode>
                                        <p:cTn display="0" masterRel="sameClick">
                                          <p:stCondLst>
                                            <p:cond evt="begin" delay="0">
                                              <p:tn val="112"/>
                                            </p:cond>
                                          </p:stCondLst>
                                          <p:endCondLst>
                                            <p:cond evt="onStopAudio" delay="0">
                                              <p:tgtEl>
                                                <p:sldTgt/>
                                              </p:tgtEl>
                                            </p:cond>
                                          </p:endCondLst>
                                        </p:cTn>
                                        <p:tgtEl>
                                          <p:sndTgt r:embed="rId6" name="cashreg.wav"/>
                                        </p:tgtEl>
                                      </p:cMediaNode>
                                    </p:audio>
                                  </p:subTnLst>
                                </p:cTn>
                              </p:par>
                            </p:childTnLst>
                          </p:cTn>
                        </p:par>
                      </p:childTnLst>
                    </p:cTn>
                  </p:par>
                  <p:par>
                    <p:cTn id="115" fill="hold">
                      <p:stCondLst>
                        <p:cond delay="indefinite"/>
                      </p:stCondLst>
                      <p:childTnLst>
                        <p:par>
                          <p:cTn id="116" fill="hold">
                            <p:stCondLst>
                              <p:cond delay="0"/>
                            </p:stCondLst>
                            <p:childTnLst>
                              <p:par>
                                <p:cTn id="117" presetID="1" presetClass="exit" presetSubtype="0" fill="hold" nodeType="clickEffect">
                                  <p:stCondLst>
                                    <p:cond delay="0"/>
                                  </p:stCondLst>
                                  <p:childTnLst>
                                    <p:set>
                                      <p:cBhvr>
                                        <p:cTn id="118" dur="1" fill="hold">
                                          <p:stCondLst>
                                            <p:cond delay="0"/>
                                          </p:stCondLst>
                                        </p:cTn>
                                        <p:tgtEl>
                                          <p:spTgt spid="7171"/>
                                        </p:tgtEl>
                                        <p:attrNameLst>
                                          <p:attrName>style.visibility</p:attrName>
                                        </p:attrNameLst>
                                      </p:cBhvr>
                                      <p:to>
                                        <p:strVal val="hidden"/>
                                      </p:to>
                                    </p:set>
                                  </p:childTnLst>
                                </p:cTn>
                              </p:par>
                              <p:par>
                                <p:cTn id="119" presetID="1" presetClass="entr" presetSubtype="0" fill="hold" nodeType="withEffect">
                                  <p:stCondLst>
                                    <p:cond delay="0"/>
                                  </p:stCondLst>
                                  <p:childTnLst>
                                    <p:set>
                                      <p:cBhvr>
                                        <p:cTn id="120" dur="1" fill="hold">
                                          <p:stCondLst>
                                            <p:cond delay="0"/>
                                          </p:stCondLst>
                                        </p:cTn>
                                        <p:tgtEl>
                                          <p:spTgt spid="48"/>
                                        </p:tgtEl>
                                        <p:attrNameLst>
                                          <p:attrName>style.visibility</p:attrName>
                                        </p:attrNameLst>
                                      </p:cBhvr>
                                      <p:to>
                                        <p:strVal val="visible"/>
                                      </p:to>
                                    </p:set>
                                  </p:childTnLst>
                                  <p:subTnLst>
                                    <p:audio>
                                      <p:cMediaNode>
                                        <p:cTn display="0" masterRel="sameClick">
                                          <p:stCondLst>
                                            <p:cond evt="begin" delay="0">
                                              <p:tn val="119"/>
                                            </p:cond>
                                          </p:stCondLst>
                                          <p:endCondLst>
                                            <p:cond evt="onStopAudio" delay="0">
                                              <p:tgtEl>
                                                <p:sldTgt/>
                                              </p:tgtEl>
                                            </p:cond>
                                          </p:endCondLst>
                                        </p:cTn>
                                        <p:tgtEl>
                                          <p:sndTgt r:embed="rId8" name="hammer.wav"/>
                                        </p:tgtEl>
                                      </p:cMediaNode>
                                    </p:audio>
                                  </p:subTnLst>
                                </p:cTn>
                              </p:par>
                            </p:childTnLst>
                          </p:cTn>
                        </p:par>
                      </p:childTnLst>
                    </p:cTn>
                  </p:par>
                  <p:par>
                    <p:cTn id="121" fill="hold">
                      <p:stCondLst>
                        <p:cond delay="indefinite"/>
                      </p:stCondLst>
                      <p:childTnLst>
                        <p:par>
                          <p:cTn id="122" fill="hold">
                            <p:stCondLst>
                              <p:cond delay="0"/>
                            </p:stCondLst>
                            <p:childTnLst>
                              <p:par>
                                <p:cTn id="123" presetID="21" presetClass="entr" presetSubtype="3" fill="hold" grpId="0" nodeType="clickEffect">
                                  <p:stCondLst>
                                    <p:cond delay="0"/>
                                  </p:stCondLst>
                                  <p:childTnLst>
                                    <p:set>
                                      <p:cBhvr>
                                        <p:cTn id="124" dur="1" fill="hold">
                                          <p:stCondLst>
                                            <p:cond delay="0"/>
                                          </p:stCondLst>
                                        </p:cTn>
                                        <p:tgtEl>
                                          <p:spTgt spid="71746"/>
                                        </p:tgtEl>
                                        <p:attrNameLst>
                                          <p:attrName>style.visibility</p:attrName>
                                        </p:attrNameLst>
                                      </p:cBhvr>
                                      <p:to>
                                        <p:strVal val="visible"/>
                                      </p:to>
                                    </p:set>
                                    <p:animEffect transition="in" filter="wheel(3)">
                                      <p:cBhvr>
                                        <p:cTn id="125" dur="2000"/>
                                        <p:tgtEl>
                                          <p:spTgt spid="71746"/>
                                        </p:tgtEl>
                                      </p:cBhvr>
                                    </p:animEffect>
                                  </p:childTnLst>
                                  <p:subTnLst>
                                    <p:audio>
                                      <p:cMediaNode>
                                        <p:cTn display="0" masterRel="sameClick">
                                          <p:stCondLst>
                                            <p:cond evt="begin" delay="0">
                                              <p:tn val="123"/>
                                            </p:cond>
                                          </p:stCondLst>
                                          <p:endCondLst>
                                            <p:cond evt="onStopAudio" delay="0">
                                              <p:tgtEl>
                                                <p:sldTgt/>
                                              </p:tgtEl>
                                            </p:cond>
                                          </p:endCondLst>
                                        </p:cTn>
                                        <p:tgtEl>
                                          <p:sndTgt r:embed="rId5" name="chimes.wav"/>
                                        </p:tgtEl>
                                      </p:cMediaNode>
                                    </p:audio>
                                  </p:subTnLst>
                                </p:cTn>
                              </p:par>
                              <p:par>
                                <p:cTn id="126" presetID="21" presetClass="entr" presetSubtype="3" fill="hold" grpId="0" nodeType="withEffect">
                                  <p:stCondLst>
                                    <p:cond delay="0"/>
                                  </p:stCondLst>
                                  <p:childTnLst>
                                    <p:set>
                                      <p:cBhvr>
                                        <p:cTn id="127" dur="1" fill="hold">
                                          <p:stCondLst>
                                            <p:cond delay="0"/>
                                          </p:stCondLst>
                                        </p:cTn>
                                        <p:tgtEl>
                                          <p:spTgt spid="71747"/>
                                        </p:tgtEl>
                                        <p:attrNameLst>
                                          <p:attrName>style.visibility</p:attrName>
                                        </p:attrNameLst>
                                      </p:cBhvr>
                                      <p:to>
                                        <p:strVal val="visible"/>
                                      </p:to>
                                    </p:set>
                                    <p:animEffect transition="in" filter="wheel(3)">
                                      <p:cBhvr>
                                        <p:cTn id="128" dur="2000"/>
                                        <p:tgtEl>
                                          <p:spTgt spid="71747"/>
                                        </p:tgtEl>
                                      </p:cBhvr>
                                    </p:animEffect>
                                  </p:childTnLst>
                                  <p:subTnLst>
                                    <p:audio>
                                      <p:cMediaNode>
                                        <p:cTn display="0" masterRel="sameClick">
                                          <p:stCondLst>
                                            <p:cond evt="begin" delay="0">
                                              <p:tn val="126"/>
                                            </p:cond>
                                          </p:stCondLst>
                                          <p:endCondLst>
                                            <p:cond evt="onStopAudio" delay="0">
                                              <p:tgtEl>
                                                <p:sldTgt/>
                                              </p:tgtEl>
                                            </p:cond>
                                          </p:endCondLst>
                                        </p:cTn>
                                        <p:tgtEl>
                                          <p:sndTgt r:embed="rId5" name="chimes.wav"/>
                                        </p:tgtEl>
                                      </p:cMediaNode>
                                    </p:audio>
                                  </p:subTnLst>
                                </p:cTn>
                              </p:par>
                              <p:par>
                                <p:cTn id="129" presetID="10" presetClass="exit" presetSubtype="0" fill="hold" grpId="2" nodeType="withEffect">
                                  <p:stCondLst>
                                    <p:cond delay="0"/>
                                  </p:stCondLst>
                                  <p:childTnLst>
                                    <p:animEffect transition="out" filter="fade">
                                      <p:cBhvr>
                                        <p:cTn id="130" dur="2000"/>
                                        <p:tgtEl>
                                          <p:spTgt spid="71744"/>
                                        </p:tgtEl>
                                      </p:cBhvr>
                                    </p:animEffect>
                                    <p:set>
                                      <p:cBhvr>
                                        <p:cTn id="131" dur="1" fill="hold">
                                          <p:stCondLst>
                                            <p:cond delay="1999"/>
                                          </p:stCondLst>
                                        </p:cTn>
                                        <p:tgtEl>
                                          <p:spTgt spid="71744"/>
                                        </p:tgtEl>
                                        <p:attrNameLst>
                                          <p:attrName>style.visibility</p:attrName>
                                        </p:attrNameLst>
                                      </p:cBhvr>
                                      <p:to>
                                        <p:strVal val="hidden"/>
                                      </p:to>
                                    </p:set>
                                  </p:childTnLst>
                                </p:cTn>
                              </p:par>
                              <p:par>
                                <p:cTn id="132" presetID="10" presetClass="exit" presetSubtype="0" fill="hold" grpId="2" nodeType="withEffect">
                                  <p:stCondLst>
                                    <p:cond delay="0"/>
                                  </p:stCondLst>
                                  <p:childTnLst>
                                    <p:animEffect transition="out" filter="fade">
                                      <p:cBhvr>
                                        <p:cTn id="133" dur="2000"/>
                                        <p:tgtEl>
                                          <p:spTgt spid="71745"/>
                                        </p:tgtEl>
                                      </p:cBhvr>
                                    </p:animEffect>
                                    <p:set>
                                      <p:cBhvr>
                                        <p:cTn id="134" dur="1" fill="hold">
                                          <p:stCondLst>
                                            <p:cond delay="1999"/>
                                          </p:stCondLst>
                                        </p:cTn>
                                        <p:tgtEl>
                                          <p:spTgt spid="71745"/>
                                        </p:tgtEl>
                                        <p:attrNameLst>
                                          <p:attrName>style.visibility</p:attrName>
                                        </p:attrNameLst>
                                      </p:cBhvr>
                                      <p:to>
                                        <p:strVal val="hidden"/>
                                      </p:to>
                                    </p:set>
                                  </p:childTnLst>
                                </p:cTn>
                              </p:par>
                              <p:par>
                                <p:cTn id="135" presetID="22" presetClass="entr" presetSubtype="8" fill="hold" grpId="0" nodeType="withEffect">
                                  <p:stCondLst>
                                    <p:cond delay="0"/>
                                  </p:stCondLst>
                                  <p:childTnLst>
                                    <p:set>
                                      <p:cBhvr>
                                        <p:cTn id="136" dur="1" fill="hold">
                                          <p:stCondLst>
                                            <p:cond delay="0"/>
                                          </p:stCondLst>
                                        </p:cTn>
                                        <p:tgtEl>
                                          <p:spTgt spid="5"/>
                                        </p:tgtEl>
                                        <p:attrNameLst>
                                          <p:attrName>style.visibility</p:attrName>
                                        </p:attrNameLst>
                                      </p:cBhvr>
                                      <p:to>
                                        <p:strVal val="visible"/>
                                      </p:to>
                                    </p:set>
                                    <p:animEffect transition="in" filter="wipe(left)">
                                      <p:cBhvr>
                                        <p:cTn id="137" dur="2000"/>
                                        <p:tgtEl>
                                          <p:spTgt spid="5"/>
                                        </p:tgtEl>
                                      </p:cBhvr>
                                    </p:animEffect>
                                  </p:childTnLst>
                                </p:cTn>
                              </p:par>
                            </p:childTnLst>
                          </p:cTn>
                        </p:par>
                      </p:childTnLst>
                    </p:cTn>
                  </p:par>
                  <p:par>
                    <p:cTn id="138" fill="hold">
                      <p:stCondLst>
                        <p:cond delay="indefinite"/>
                      </p:stCondLst>
                      <p:childTnLst>
                        <p:par>
                          <p:cTn id="139" fill="hold">
                            <p:stCondLst>
                              <p:cond delay="0"/>
                            </p:stCondLst>
                            <p:childTnLst>
                              <p:par>
                                <p:cTn id="140" presetID="2" presetClass="entr" presetSubtype="2" fill="hold" grpId="0" nodeType="clickEffect">
                                  <p:stCondLst>
                                    <p:cond delay="0"/>
                                  </p:stCondLst>
                                  <p:childTnLst>
                                    <p:set>
                                      <p:cBhvr>
                                        <p:cTn id="141" dur="1" fill="hold">
                                          <p:stCondLst>
                                            <p:cond delay="0"/>
                                          </p:stCondLst>
                                        </p:cTn>
                                        <p:tgtEl>
                                          <p:spTgt spid="71728"/>
                                        </p:tgtEl>
                                        <p:attrNameLst>
                                          <p:attrName>style.visibility</p:attrName>
                                        </p:attrNameLst>
                                      </p:cBhvr>
                                      <p:to>
                                        <p:strVal val="visible"/>
                                      </p:to>
                                    </p:set>
                                    <p:anim calcmode="lin" valueType="num">
                                      <p:cBhvr additive="base">
                                        <p:cTn id="142" dur="500" fill="hold"/>
                                        <p:tgtEl>
                                          <p:spTgt spid="71728"/>
                                        </p:tgtEl>
                                        <p:attrNameLst>
                                          <p:attrName>ppt_x</p:attrName>
                                        </p:attrNameLst>
                                      </p:cBhvr>
                                      <p:tavLst>
                                        <p:tav tm="0">
                                          <p:val>
                                            <p:strVal val="1+#ppt_w/2"/>
                                          </p:val>
                                        </p:tav>
                                        <p:tav tm="100000">
                                          <p:val>
                                            <p:strVal val="#ppt_x"/>
                                          </p:val>
                                        </p:tav>
                                      </p:tavLst>
                                    </p:anim>
                                    <p:anim calcmode="lin" valueType="num">
                                      <p:cBhvr additive="base">
                                        <p:cTn id="143" dur="500" fill="hold"/>
                                        <p:tgtEl>
                                          <p:spTgt spid="71728"/>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40"/>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194" grpId="0" animBg="1"/>
      <p:bldP spid="5" grpId="0" animBg="1"/>
      <p:bldP spid="71727" grpId="0"/>
      <p:bldP spid="71728" grpId="0"/>
      <p:bldP spid="71735" grpId="0"/>
      <p:bldP spid="71736" grpId="0"/>
      <p:bldP spid="71741" grpId="0"/>
      <p:bldP spid="71742" grpId="0"/>
      <p:bldP spid="71744" grpId="1"/>
      <p:bldP spid="71744" grpId="2"/>
      <p:bldP spid="71744" grpId="3"/>
      <p:bldP spid="71745" grpId="1"/>
      <p:bldP spid="71745" grpId="2"/>
      <p:bldP spid="71745" grpId="3"/>
      <p:bldP spid="71746" grpId="0" animBg="1"/>
      <p:bldP spid="71747" grpId="0" animBg="1"/>
      <p:bldP spid="71748" grpId="0" animBg="1"/>
      <p:bldP spid="71749"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73731" name="Rectangle 3"/>
              <p:cNvSpPr>
                <a:spLocks noChangeArrowheads="1"/>
              </p:cNvSpPr>
              <p:nvPr/>
            </p:nvSpPr>
            <p:spPr bwMode="auto">
              <a:xfrm>
                <a:off x="685800" y="1339850"/>
                <a:ext cx="7772400" cy="5518150"/>
              </a:xfrm>
              <a:prstGeom prst="rect">
                <a:avLst/>
              </a:prstGeom>
              <a:solidFill>
                <a:srgbClr val="EAEAEA"/>
              </a:solidFill>
              <a:ln w="9525">
                <a:noFill/>
                <a:miter lim="800000"/>
                <a:headEnd/>
                <a:tailEnd/>
              </a:ln>
            </p:spPr>
            <p:txBody>
              <a:bodyPr/>
              <a:lstStyle/>
              <a:p>
                <a:r>
                  <a:rPr lang="en-US" altLang="en-US" i="1" dirty="0" smtClean="0">
                    <a:solidFill>
                      <a:schemeClr val="accent2"/>
                    </a:solidFill>
                  </a:rPr>
                  <a:t>RC series circuits – </a:t>
                </a:r>
                <a:r>
                  <a:rPr lang="en-US" altLang="en-US" dirty="0">
                    <a:solidFill>
                      <a:schemeClr val="accent2"/>
                    </a:solidFill>
                  </a:rPr>
                  <a:t>discharging</a:t>
                </a:r>
              </a:p>
              <a:p>
                <a:r>
                  <a:rPr lang="en-US" dirty="0">
                    <a:sym typeface="Symbol" pitchFamily="18" charset="2"/>
                  </a:rPr>
                  <a:t></a:t>
                </a:r>
                <a:r>
                  <a:rPr lang="en-US" dirty="0">
                    <a:solidFill>
                      <a:srgbClr val="000000"/>
                    </a:solidFill>
                    <a:sym typeface="Symbol" pitchFamily="18" charset="2"/>
                  </a:rPr>
                  <a:t>Suppose the capacitor is fully charged.</a:t>
                </a:r>
              </a:p>
              <a:p>
                <a:r>
                  <a:rPr lang="en-US" dirty="0">
                    <a:sym typeface="Symbol" pitchFamily="18" charset="2"/>
                  </a:rPr>
                  <a:t></a:t>
                </a:r>
                <a:r>
                  <a:rPr lang="en-US" dirty="0">
                    <a:solidFill>
                      <a:srgbClr val="000000"/>
                    </a:solidFill>
                    <a:sym typeface="Symbol" pitchFamily="18" charset="2"/>
                  </a:rPr>
                  <a:t>Then we place the switch to position B                              for discharge:</a:t>
                </a:r>
              </a:p>
              <a:p>
                <a:r>
                  <a:rPr lang="en-US" dirty="0">
                    <a:sym typeface="Symbol" pitchFamily="18" charset="2"/>
                  </a:rPr>
                  <a:t></a:t>
                </a:r>
                <a:r>
                  <a:rPr lang="en-US" dirty="0">
                    <a:solidFill>
                      <a:srgbClr val="000000"/>
                    </a:solidFill>
                    <a:sym typeface="Symbol" pitchFamily="18" charset="2"/>
                  </a:rPr>
                  <a:t>The (+) on the top plate then travels                               CW through the wire and the resistor to                           the bottom plate:</a:t>
                </a:r>
              </a:p>
              <a:p>
                <a:r>
                  <a:rPr lang="en-US" dirty="0">
                    <a:sym typeface="Symbol" pitchFamily="18" charset="2"/>
                  </a:rPr>
                  <a:t></a:t>
                </a:r>
                <a:r>
                  <a:rPr lang="en-US" dirty="0">
                    <a:solidFill>
                      <a:srgbClr val="000000"/>
                    </a:solidFill>
                    <a:sym typeface="Symbol" pitchFamily="18" charset="2"/>
                  </a:rPr>
                  <a:t>If we use Kirchhoff’s rule for </a:t>
                </a:r>
                <a:r>
                  <a:rPr lang="en-US" i="1" dirty="0">
                    <a:solidFill>
                      <a:srgbClr val="000000"/>
                    </a:solidFill>
                    <a:sym typeface="Symbol" pitchFamily="18" charset="2"/>
                  </a:rPr>
                  <a:t>V</a:t>
                </a:r>
                <a:r>
                  <a:rPr lang="en-US" dirty="0">
                    <a:solidFill>
                      <a:srgbClr val="000000"/>
                    </a:solidFill>
                    <a:sym typeface="Symbol" pitchFamily="18" charset="2"/>
                  </a:rPr>
                  <a:t> we see that following the loop in the direction of the current we have</a:t>
                </a:r>
              </a:p>
              <a:p>
                <a:pPr algn="ctr"/>
                <a14:m>
                  <m:oMath xmlns:m="http://schemas.openxmlformats.org/officeDocument/2006/math">
                    <m:r>
                      <a:rPr lang="en-US" altLang="en-US" sz="2000" i="1" dirty="0" smtClean="0">
                        <a:solidFill>
                          <a:srgbClr val="000000"/>
                        </a:solidFill>
                        <a:latin typeface="Cambria Math" panose="02040503050406030204" pitchFamily="18" charset="0"/>
                        <a:sym typeface="Symbol" pitchFamily="18" charset="2"/>
                      </a:rPr>
                      <m:t></m:t>
                    </m:r>
                    <m:r>
                      <a:rPr lang="en-US" altLang="en-US" sz="2000" i="1" dirty="0" smtClean="0">
                        <a:solidFill>
                          <a:srgbClr val="000000"/>
                        </a:solidFill>
                        <a:latin typeface="Cambria Math" panose="02040503050406030204" pitchFamily="18" charset="0"/>
                        <a:sym typeface="Symbol" pitchFamily="18" charset="2"/>
                      </a:rPr>
                      <m:t>𝑉𝑖</m:t>
                    </m:r>
                    <m:r>
                      <a:rPr lang="en-US" altLang="en-US" sz="2000" i="1" dirty="0">
                        <a:solidFill>
                          <a:srgbClr val="000000"/>
                        </a:solidFill>
                        <a:latin typeface="Cambria Math" panose="02040503050406030204" pitchFamily="18" charset="0"/>
                        <a:sym typeface="Symbol" pitchFamily="18" charset="2"/>
                      </a:rPr>
                      <m:t>=0  </m:t>
                    </m:r>
                    <m:sSub>
                      <m:sSubPr>
                        <m:ctrlPr>
                          <a:rPr lang="en-US" altLang="en-US" sz="2000" b="0" i="1" dirty="0" smtClean="0">
                            <a:solidFill>
                              <a:srgbClr val="000000"/>
                            </a:solidFill>
                            <a:latin typeface="Cambria Math" panose="02040503050406030204" pitchFamily="18" charset="0"/>
                            <a:sym typeface="Symbol" pitchFamily="18" charset="2"/>
                          </a:rPr>
                        </m:ctrlPr>
                      </m:sSubPr>
                      <m:e>
                        <m:r>
                          <a:rPr lang="en-US" altLang="en-US" sz="2000" i="1" dirty="0">
                            <a:solidFill>
                              <a:srgbClr val="000000"/>
                            </a:solidFill>
                            <a:latin typeface="Cambria Math" panose="02040503050406030204" pitchFamily="18" charset="0"/>
                            <a:sym typeface="Symbol" pitchFamily="18" charset="2"/>
                          </a:rPr>
                          <m:t>𝑉</m:t>
                        </m:r>
                      </m:e>
                      <m:sub>
                        <m:r>
                          <a:rPr lang="en-US" altLang="en-US" sz="2000" i="1" dirty="0">
                            <a:solidFill>
                              <a:srgbClr val="000000"/>
                            </a:solidFill>
                            <a:latin typeface="Cambria Math" panose="02040503050406030204" pitchFamily="18" charset="0"/>
                            <a:sym typeface="Symbol" pitchFamily="18" charset="2"/>
                          </a:rPr>
                          <m:t>𝐶</m:t>
                        </m:r>
                      </m:sub>
                    </m:sSub>
                    <m:r>
                      <a:rPr lang="en-US" altLang="en-US" sz="2000" b="0" i="1" baseline="-25000" dirty="0" smtClean="0">
                        <a:solidFill>
                          <a:srgbClr val="000000"/>
                        </a:solidFill>
                        <a:latin typeface="Cambria Math" panose="02040503050406030204" pitchFamily="18" charset="0"/>
                        <a:sym typeface="Symbol" pitchFamily="18" charset="2"/>
                      </a:rPr>
                      <m:t> </m:t>
                    </m:r>
                    <m:r>
                      <a:rPr lang="en-US" altLang="en-US" sz="2000" i="1" dirty="0">
                        <a:solidFill>
                          <a:srgbClr val="000000"/>
                        </a:solidFill>
                        <a:latin typeface="Cambria Math" panose="02040503050406030204" pitchFamily="18" charset="0"/>
                        <a:sym typeface="Symbol" pitchFamily="18" charset="2"/>
                      </a:rPr>
                      <m:t>–</m:t>
                    </m:r>
                    <m:r>
                      <a:rPr lang="en-US" altLang="en-US" sz="2000" i="1" dirty="0">
                        <a:solidFill>
                          <a:srgbClr val="000000"/>
                        </a:solidFill>
                        <a:latin typeface="Cambria Math" panose="02040503050406030204" pitchFamily="18" charset="0"/>
                        <a:sym typeface="Symbol" pitchFamily="18" charset="2"/>
                      </a:rPr>
                      <m:t>𝐼𝑅</m:t>
                    </m:r>
                    <m:r>
                      <a:rPr lang="en-US" altLang="en-US" sz="2000" i="1" dirty="0">
                        <a:solidFill>
                          <a:srgbClr val="000000"/>
                        </a:solidFill>
                        <a:latin typeface="Cambria Math" panose="02040503050406030204" pitchFamily="18" charset="0"/>
                        <a:sym typeface="Symbol" pitchFamily="18" charset="2"/>
                      </a:rPr>
                      <m:t>=0</m:t>
                    </m:r>
                  </m:oMath>
                </a14:m>
                <a:r>
                  <a:rPr lang="en-US" altLang="en-US" dirty="0">
                    <a:solidFill>
                      <a:srgbClr val="000000"/>
                    </a:solidFill>
                    <a:sym typeface="Symbol" pitchFamily="18" charset="2"/>
                  </a:rPr>
                  <a:t>.</a:t>
                </a:r>
              </a:p>
              <a:p>
                <a:r>
                  <a:rPr lang="en-US" dirty="0">
                    <a:sym typeface="Symbol" pitchFamily="18" charset="2"/>
                  </a:rPr>
                  <a:t></a:t>
                </a:r>
                <a:r>
                  <a:rPr lang="en-US" dirty="0">
                    <a:solidFill>
                      <a:srgbClr val="000000"/>
                    </a:solidFill>
                    <a:sym typeface="Symbol" pitchFamily="18" charset="2"/>
                  </a:rPr>
                  <a:t>But since </a:t>
                </a:r>
                <a14:m>
                  <m:oMath xmlns:m="http://schemas.openxmlformats.org/officeDocument/2006/math">
                    <m:r>
                      <a:rPr lang="en-US" sz="2000" i="1" dirty="0" smtClean="0">
                        <a:solidFill>
                          <a:srgbClr val="000000"/>
                        </a:solidFill>
                        <a:latin typeface="Cambria Math" panose="02040503050406030204" pitchFamily="18" charset="0"/>
                        <a:sym typeface="Symbol" pitchFamily="18" charset="2"/>
                      </a:rPr>
                      <m:t>𝑉</m:t>
                    </m:r>
                    <m:r>
                      <a:rPr lang="en-US" sz="2000" i="1" baseline="-25000" dirty="0">
                        <a:solidFill>
                          <a:srgbClr val="000000"/>
                        </a:solidFill>
                        <a:latin typeface="Cambria Math" panose="02040503050406030204" pitchFamily="18" charset="0"/>
                        <a:sym typeface="Symbol" pitchFamily="18" charset="2"/>
                      </a:rPr>
                      <m:t>𝐶</m:t>
                    </m:r>
                    <m:r>
                      <a:rPr lang="en-US" sz="2000" i="1" dirty="0">
                        <a:solidFill>
                          <a:srgbClr val="000000"/>
                        </a:solidFill>
                        <a:latin typeface="Cambria Math" panose="02040503050406030204" pitchFamily="18" charset="0"/>
                        <a:sym typeface="Symbol" pitchFamily="18" charset="2"/>
                      </a:rPr>
                      <m:t>=</m:t>
                    </m:r>
                    <m:f>
                      <m:fPr>
                        <m:ctrlPr>
                          <a:rPr lang="en-US" sz="2000" i="1" dirty="0">
                            <a:solidFill>
                              <a:srgbClr val="000000"/>
                            </a:solidFill>
                            <a:latin typeface="Cambria Math" panose="02040503050406030204" pitchFamily="18" charset="0"/>
                            <a:sym typeface="Symbol" pitchFamily="18" charset="2"/>
                          </a:rPr>
                        </m:ctrlPr>
                      </m:fPr>
                      <m:num>
                        <m:r>
                          <a:rPr lang="en-US" sz="2000" i="1" dirty="0">
                            <a:solidFill>
                              <a:srgbClr val="000000"/>
                            </a:solidFill>
                            <a:latin typeface="Cambria Math" panose="02040503050406030204" pitchFamily="18" charset="0"/>
                            <a:sym typeface="Symbol" pitchFamily="18" charset="2"/>
                          </a:rPr>
                          <m:t>𝑞</m:t>
                        </m:r>
                      </m:num>
                      <m:den>
                        <m:r>
                          <a:rPr lang="en-US" sz="2000" i="1" dirty="0">
                            <a:solidFill>
                              <a:srgbClr val="000000"/>
                            </a:solidFill>
                            <a:latin typeface="Cambria Math" panose="02040503050406030204" pitchFamily="18" charset="0"/>
                            <a:sym typeface="Symbol" pitchFamily="18" charset="2"/>
                          </a:rPr>
                          <m:t>𝐶</m:t>
                        </m:r>
                      </m:den>
                    </m:f>
                    <m:r>
                      <a:rPr lang="en-US" sz="2000" i="1" dirty="0">
                        <a:solidFill>
                          <a:srgbClr val="000000"/>
                        </a:solidFill>
                        <a:latin typeface="Cambria Math" panose="02040503050406030204" pitchFamily="18" charset="0"/>
                        <a:sym typeface="Symbol" pitchFamily="18" charset="2"/>
                      </a:rPr>
                      <m:t> </m:t>
                    </m:r>
                  </m:oMath>
                </a14:m>
                <a:r>
                  <a:rPr lang="en-US" dirty="0">
                    <a:solidFill>
                      <a:srgbClr val="000000"/>
                    </a:solidFill>
                    <a:sym typeface="Symbol" pitchFamily="18" charset="2"/>
                  </a:rPr>
                  <a:t>and since </a:t>
                </a:r>
                <a14:m>
                  <m:oMath xmlns:m="http://schemas.openxmlformats.org/officeDocument/2006/math">
                    <m:r>
                      <a:rPr lang="en-US" sz="2000" i="1" dirty="0" smtClean="0">
                        <a:solidFill>
                          <a:srgbClr val="000000"/>
                        </a:solidFill>
                        <a:latin typeface="Cambria Math" panose="02040503050406030204" pitchFamily="18" charset="0"/>
                        <a:sym typeface="Symbol" pitchFamily="18" charset="2"/>
                      </a:rPr>
                      <m:t>𝐼</m:t>
                    </m:r>
                    <m:r>
                      <a:rPr lang="en-US" sz="2000" i="1" dirty="0" smtClean="0">
                        <a:solidFill>
                          <a:srgbClr val="000000"/>
                        </a:solidFill>
                        <a:latin typeface="Cambria Math" panose="02040503050406030204" pitchFamily="18" charset="0"/>
                        <a:sym typeface="Symbol" pitchFamily="18" charset="2"/>
                      </a:rPr>
                      <m:t>=</m:t>
                    </m:r>
                    <m:f>
                      <m:fPr>
                        <m:ctrlPr>
                          <a:rPr lang="en-US" sz="2000" i="1" dirty="0" smtClean="0">
                            <a:solidFill>
                              <a:srgbClr val="000000"/>
                            </a:solidFill>
                            <a:latin typeface="Cambria Math" panose="02040503050406030204" pitchFamily="18" charset="0"/>
                            <a:sym typeface="Symbol" pitchFamily="18" charset="2"/>
                          </a:rPr>
                        </m:ctrlPr>
                      </m:fPr>
                      <m:num>
                        <m:r>
                          <a:rPr lang="en-US" sz="2000" i="1" dirty="0" smtClean="0">
                            <a:solidFill>
                              <a:srgbClr val="000000"/>
                            </a:solidFill>
                            <a:latin typeface="Cambria Math" panose="02040503050406030204" pitchFamily="18" charset="0"/>
                            <a:sym typeface="Symbol" pitchFamily="18" charset="2"/>
                          </a:rPr>
                          <m:t></m:t>
                        </m:r>
                        <m:r>
                          <a:rPr lang="en-US" sz="2000" i="1" dirty="0" smtClean="0">
                            <a:solidFill>
                              <a:srgbClr val="000000"/>
                            </a:solidFill>
                            <a:latin typeface="Cambria Math" panose="02040503050406030204" pitchFamily="18" charset="0"/>
                            <a:sym typeface="Symbol" pitchFamily="18" charset="2"/>
                          </a:rPr>
                          <m:t>𝑞</m:t>
                        </m:r>
                      </m:num>
                      <m:den>
                        <m:r>
                          <a:rPr lang="en-US" sz="2000" i="1" dirty="0" smtClean="0">
                            <a:solidFill>
                              <a:srgbClr val="000000"/>
                            </a:solidFill>
                            <a:latin typeface="Cambria Math" panose="02040503050406030204" pitchFamily="18" charset="0"/>
                            <a:sym typeface="Symbol" pitchFamily="18" charset="2"/>
                          </a:rPr>
                          <m:t></m:t>
                        </m:r>
                        <m:r>
                          <a:rPr lang="en-US" sz="2000" i="1" dirty="0" smtClean="0">
                            <a:solidFill>
                              <a:srgbClr val="000000"/>
                            </a:solidFill>
                            <a:latin typeface="Cambria Math" panose="02040503050406030204" pitchFamily="18" charset="0"/>
                            <a:sym typeface="Symbol" pitchFamily="18" charset="2"/>
                          </a:rPr>
                          <m:t>𝑡</m:t>
                        </m:r>
                      </m:den>
                    </m:f>
                  </m:oMath>
                </a14:m>
                <a:r>
                  <a:rPr lang="en-US" dirty="0">
                    <a:solidFill>
                      <a:srgbClr val="000000"/>
                    </a:solidFill>
                    <a:sym typeface="Symbol" pitchFamily="18" charset="2"/>
                  </a:rPr>
                  <a:t> we </a:t>
                </a:r>
                <a:r>
                  <a:rPr lang="en-US" dirty="0" smtClean="0">
                    <a:solidFill>
                      <a:srgbClr val="000000"/>
                    </a:solidFill>
                    <a:sym typeface="Symbol" pitchFamily="18" charset="2"/>
                  </a:rPr>
                  <a:t>have</a:t>
                </a:r>
              </a:p>
              <a:p>
                <a:r>
                  <a:rPr lang="en-US" altLang="en-US" i="1" dirty="0" smtClean="0">
                    <a:solidFill>
                      <a:srgbClr val="000000"/>
                    </a:solidFill>
                    <a:sym typeface="Symbol" pitchFamily="18" charset="2"/>
                  </a:rPr>
                  <a:t>  	</a:t>
                </a:r>
                <a14:m>
                  <m:oMath xmlns:m="http://schemas.openxmlformats.org/officeDocument/2006/math">
                    <m:f>
                      <m:fPr>
                        <m:ctrlPr>
                          <a:rPr lang="en-US" altLang="en-US" sz="2000" i="1" dirty="0" smtClean="0">
                            <a:solidFill>
                              <a:srgbClr val="000000"/>
                            </a:solidFill>
                            <a:latin typeface="Cambria Math" panose="02040503050406030204" pitchFamily="18" charset="0"/>
                            <a:sym typeface="Symbol" pitchFamily="18" charset="2"/>
                          </a:rPr>
                        </m:ctrlPr>
                      </m:fPr>
                      <m:num>
                        <m:r>
                          <a:rPr lang="en-US" altLang="en-US" sz="2000" i="1" dirty="0" smtClean="0">
                            <a:solidFill>
                              <a:srgbClr val="000000"/>
                            </a:solidFill>
                            <a:latin typeface="Cambria Math" panose="02040503050406030204" pitchFamily="18" charset="0"/>
                            <a:sym typeface="Symbol" pitchFamily="18" charset="2"/>
                          </a:rPr>
                          <m:t>𝑞</m:t>
                        </m:r>
                      </m:num>
                      <m:den>
                        <m:r>
                          <a:rPr lang="en-US" altLang="en-US" sz="2000" i="1" dirty="0" smtClean="0">
                            <a:solidFill>
                              <a:srgbClr val="000000"/>
                            </a:solidFill>
                            <a:latin typeface="Cambria Math" panose="02040503050406030204" pitchFamily="18" charset="0"/>
                            <a:sym typeface="Symbol" pitchFamily="18" charset="2"/>
                          </a:rPr>
                          <m:t>𝐶</m:t>
                        </m:r>
                      </m:den>
                    </m:f>
                    <m:r>
                      <a:rPr lang="en-US" altLang="en-US" sz="2000" i="1" dirty="0" smtClean="0">
                        <a:solidFill>
                          <a:srgbClr val="000000"/>
                        </a:solidFill>
                        <a:latin typeface="Cambria Math" panose="02040503050406030204" pitchFamily="18" charset="0"/>
                        <a:sym typeface="Symbol" pitchFamily="18" charset="2"/>
                      </a:rPr>
                      <m:t>–</m:t>
                    </m:r>
                    <m:d>
                      <m:dPr>
                        <m:ctrlPr>
                          <a:rPr lang="en-US" altLang="en-US" sz="2000" i="1" dirty="0">
                            <a:solidFill>
                              <a:srgbClr val="000000"/>
                            </a:solidFill>
                            <a:latin typeface="Cambria Math" panose="02040503050406030204" pitchFamily="18" charset="0"/>
                            <a:sym typeface="Symbol" pitchFamily="18" charset="2"/>
                          </a:rPr>
                        </m:ctrlPr>
                      </m:dPr>
                      <m:e>
                        <m:f>
                          <m:fPr>
                            <m:ctrlPr>
                              <a:rPr lang="en-US" altLang="en-US" sz="2000" i="1" dirty="0">
                                <a:solidFill>
                                  <a:srgbClr val="000000"/>
                                </a:solidFill>
                                <a:latin typeface="Cambria Math" panose="02040503050406030204" pitchFamily="18" charset="0"/>
                                <a:sym typeface="Symbol" pitchFamily="18" charset="2"/>
                              </a:rPr>
                            </m:ctrlPr>
                          </m:fPr>
                          <m:num>
                            <m:r>
                              <a:rPr lang="en-US" sz="2000" i="1" dirty="0">
                                <a:solidFill>
                                  <a:srgbClr val="000000"/>
                                </a:solidFill>
                                <a:latin typeface="Cambria Math" panose="02040503050406030204" pitchFamily="18" charset="0"/>
                                <a:sym typeface="Symbol" pitchFamily="18" charset="2"/>
                              </a:rPr>
                              <m:t></m:t>
                            </m:r>
                            <m:r>
                              <a:rPr lang="en-US" sz="2000" i="1" dirty="0">
                                <a:solidFill>
                                  <a:srgbClr val="000000"/>
                                </a:solidFill>
                                <a:latin typeface="Cambria Math" panose="02040503050406030204" pitchFamily="18" charset="0"/>
                                <a:sym typeface="Symbol" pitchFamily="18" charset="2"/>
                              </a:rPr>
                              <m:t>𝑞</m:t>
                            </m:r>
                          </m:num>
                          <m:den>
                            <m:r>
                              <a:rPr lang="en-US" sz="2000" i="1" dirty="0">
                                <a:solidFill>
                                  <a:srgbClr val="000000"/>
                                </a:solidFill>
                                <a:latin typeface="Cambria Math" panose="02040503050406030204" pitchFamily="18" charset="0"/>
                                <a:sym typeface="Symbol" pitchFamily="18" charset="2"/>
                              </a:rPr>
                              <m:t></m:t>
                            </m:r>
                            <m:r>
                              <a:rPr lang="en-US" sz="2000" i="1" dirty="0">
                                <a:solidFill>
                                  <a:srgbClr val="000000"/>
                                </a:solidFill>
                                <a:latin typeface="Cambria Math" panose="02040503050406030204" pitchFamily="18" charset="0"/>
                                <a:sym typeface="Symbol" pitchFamily="18" charset="2"/>
                              </a:rPr>
                              <m:t>𝑡</m:t>
                            </m:r>
                          </m:den>
                        </m:f>
                      </m:e>
                    </m:d>
                    <m:r>
                      <a:rPr lang="en-US" altLang="en-US" sz="2000" i="1" dirty="0" smtClean="0">
                        <a:solidFill>
                          <a:srgbClr val="000000"/>
                        </a:solidFill>
                        <a:latin typeface="Cambria Math" panose="02040503050406030204" pitchFamily="18" charset="0"/>
                        <a:sym typeface="Symbol" pitchFamily="18" charset="2"/>
                      </a:rPr>
                      <m:t>𝑅</m:t>
                    </m:r>
                    <m:r>
                      <a:rPr lang="en-US" altLang="en-US" sz="2000" i="1" dirty="0">
                        <a:solidFill>
                          <a:srgbClr val="000000"/>
                        </a:solidFill>
                        <a:latin typeface="Cambria Math" panose="02040503050406030204" pitchFamily="18" charset="0"/>
                        <a:sym typeface="Symbol" pitchFamily="18" charset="2"/>
                      </a:rPr>
                      <m:t>=0</m:t>
                    </m:r>
                  </m:oMath>
                </a14:m>
                <a:r>
                  <a:rPr lang="en-US" dirty="0">
                    <a:solidFill>
                      <a:srgbClr val="000000"/>
                    </a:solidFill>
                    <a:sym typeface="Symbol" pitchFamily="18" charset="2"/>
                  </a:rPr>
                  <a:t>     	         </a:t>
                </a:r>
                <a14:m>
                  <m:oMath xmlns:m="http://schemas.openxmlformats.org/officeDocument/2006/math">
                    <m:f>
                      <m:fPr>
                        <m:ctrlPr>
                          <a:rPr lang="en-US" sz="2000" i="1" dirty="0" smtClean="0">
                            <a:solidFill>
                              <a:srgbClr val="000000"/>
                            </a:solidFill>
                            <a:latin typeface="Cambria Math" panose="02040503050406030204" pitchFamily="18" charset="0"/>
                            <a:sym typeface="Symbol" pitchFamily="18" charset="2"/>
                          </a:rPr>
                        </m:ctrlPr>
                      </m:fPr>
                      <m:num>
                        <m:r>
                          <a:rPr lang="en-US" sz="2000" i="1" dirty="0" smtClean="0">
                            <a:solidFill>
                              <a:srgbClr val="000000"/>
                            </a:solidFill>
                            <a:latin typeface="Cambria Math" panose="02040503050406030204" pitchFamily="18" charset="0"/>
                            <a:sym typeface="Symbol" pitchFamily="18" charset="2"/>
                          </a:rPr>
                          <m:t></m:t>
                        </m:r>
                        <m:r>
                          <a:rPr lang="en-US" sz="2000" i="1" dirty="0" smtClean="0">
                            <a:solidFill>
                              <a:srgbClr val="000000"/>
                            </a:solidFill>
                            <a:latin typeface="Cambria Math" panose="02040503050406030204" pitchFamily="18" charset="0"/>
                            <a:sym typeface="Symbol" pitchFamily="18" charset="2"/>
                          </a:rPr>
                          <m:t>𝑞</m:t>
                        </m:r>
                      </m:num>
                      <m:den>
                        <m:r>
                          <a:rPr lang="en-US" sz="2000" i="1" dirty="0" smtClean="0">
                            <a:solidFill>
                              <a:srgbClr val="000000"/>
                            </a:solidFill>
                            <a:latin typeface="Cambria Math" panose="02040503050406030204" pitchFamily="18" charset="0"/>
                            <a:sym typeface="Symbol" pitchFamily="18" charset="2"/>
                          </a:rPr>
                          <m:t></m:t>
                        </m:r>
                        <m:r>
                          <a:rPr lang="en-US" sz="2000" i="1" dirty="0" smtClean="0">
                            <a:solidFill>
                              <a:srgbClr val="000000"/>
                            </a:solidFill>
                            <a:latin typeface="Cambria Math" panose="02040503050406030204" pitchFamily="18" charset="0"/>
                            <a:sym typeface="Symbol" pitchFamily="18" charset="2"/>
                          </a:rPr>
                          <m:t>𝑡</m:t>
                        </m:r>
                      </m:den>
                    </m:f>
                    <m:r>
                      <a:rPr lang="en-US" altLang="en-US" sz="2000" i="1" dirty="0">
                        <a:solidFill>
                          <a:srgbClr val="000000"/>
                        </a:solidFill>
                        <a:latin typeface="Cambria Math" panose="02040503050406030204" pitchFamily="18" charset="0"/>
                        <a:sym typeface="Symbol" pitchFamily="18" charset="2"/>
                      </a:rPr>
                      <m:t>=</m:t>
                    </m:r>
                    <m:r>
                      <a:rPr lang="en-US" altLang="en-US" sz="2000" b="0" i="1" dirty="0" smtClean="0">
                        <a:solidFill>
                          <a:srgbClr val="000000"/>
                        </a:solidFill>
                        <a:latin typeface="Cambria Math" panose="02040503050406030204" pitchFamily="18" charset="0"/>
                        <a:sym typeface="Symbol" pitchFamily="18" charset="2"/>
                      </a:rPr>
                      <m:t> </m:t>
                    </m:r>
                    <m:r>
                      <a:rPr lang="en-US" altLang="en-US" sz="2000" i="1" dirty="0">
                        <a:solidFill>
                          <a:srgbClr val="000000"/>
                        </a:solidFill>
                        <a:latin typeface="Cambria Math" panose="02040503050406030204" pitchFamily="18" charset="0"/>
                        <a:sym typeface="Symbol" pitchFamily="18" charset="2"/>
                      </a:rPr>
                      <m:t>–</m:t>
                    </m:r>
                    <m:d>
                      <m:dPr>
                        <m:ctrlPr>
                          <a:rPr lang="en-US" altLang="en-US" sz="2000" b="0" i="1" dirty="0" smtClean="0">
                            <a:solidFill>
                              <a:srgbClr val="000000"/>
                            </a:solidFill>
                            <a:latin typeface="Cambria Math" panose="02040503050406030204" pitchFamily="18" charset="0"/>
                            <a:sym typeface="Symbol" pitchFamily="18" charset="2"/>
                          </a:rPr>
                        </m:ctrlPr>
                      </m:dPr>
                      <m:e>
                        <m:f>
                          <m:fPr>
                            <m:ctrlPr>
                              <a:rPr lang="en-US" altLang="en-US" sz="2000" i="1" dirty="0">
                                <a:latin typeface="Cambria Math" panose="02040503050406030204" pitchFamily="18" charset="0"/>
                                <a:sym typeface="Symbol" pitchFamily="18" charset="2"/>
                              </a:rPr>
                            </m:ctrlPr>
                          </m:fPr>
                          <m:num>
                            <m:r>
                              <a:rPr lang="en-US" altLang="en-US" sz="2000" i="1" dirty="0">
                                <a:latin typeface="Cambria Math" panose="02040503050406030204" pitchFamily="18" charset="0"/>
                                <a:sym typeface="Symbol" pitchFamily="18" charset="2"/>
                              </a:rPr>
                              <m:t>𝑞</m:t>
                            </m:r>
                          </m:num>
                          <m:den>
                            <m:r>
                              <a:rPr lang="en-US" altLang="en-US" sz="2000" i="1" dirty="0">
                                <a:latin typeface="Cambria Math" panose="02040503050406030204" pitchFamily="18" charset="0"/>
                                <a:sym typeface="Symbol" pitchFamily="18" charset="2"/>
                              </a:rPr>
                              <m:t>𝑅𝐶</m:t>
                            </m:r>
                          </m:den>
                        </m:f>
                      </m:e>
                    </m:d>
                  </m:oMath>
                </a14:m>
                <a:r>
                  <a:rPr lang="en-US" altLang="en-US" dirty="0">
                    <a:sym typeface="Symbol" pitchFamily="18" charset="2"/>
                  </a:rPr>
                  <a:t>. </a:t>
                </a:r>
              </a:p>
              <a:p>
                <a:r>
                  <a:rPr lang="en-US" dirty="0">
                    <a:sym typeface="Symbol" pitchFamily="18" charset="2"/>
                  </a:rPr>
                  <a:t></a:t>
                </a:r>
                <a:r>
                  <a:rPr lang="en-US" dirty="0">
                    <a:solidFill>
                      <a:srgbClr val="000000"/>
                    </a:solidFill>
                    <a:sym typeface="Symbol" pitchFamily="18" charset="2"/>
                  </a:rPr>
                  <a:t>The (</a:t>
                </a:r>
                <a:r>
                  <a:rPr lang="en-US" altLang="en-US" dirty="0">
                    <a:solidFill>
                      <a:srgbClr val="000000"/>
                    </a:solidFill>
                    <a:sym typeface="Symbol" pitchFamily="18" charset="2"/>
                  </a:rPr>
                  <a:t>–</a:t>
                </a:r>
                <a:r>
                  <a:rPr lang="en-US" dirty="0">
                    <a:solidFill>
                      <a:srgbClr val="000000"/>
                    </a:solidFill>
                    <a:sym typeface="Symbol" pitchFamily="18" charset="2"/>
                  </a:rPr>
                  <a:t>) sign on the right hand side shows that </a:t>
                </a:r>
                <a:r>
                  <a:rPr lang="en-US" i="1" dirty="0">
                    <a:solidFill>
                      <a:srgbClr val="000000"/>
                    </a:solidFill>
                    <a:sym typeface="Symbol" pitchFamily="18" charset="2"/>
                  </a:rPr>
                  <a:t>q </a:t>
                </a:r>
                <a:r>
                  <a:rPr lang="en-US" dirty="0">
                    <a:solidFill>
                      <a:srgbClr val="000000"/>
                    </a:solidFill>
                    <a:sym typeface="Symbol" pitchFamily="18" charset="2"/>
                  </a:rPr>
                  <a:t>is ALWAYS negative</a:t>
                </a:r>
                <a:r>
                  <a:rPr lang="en-US" dirty="0">
                    <a:sym typeface="Symbol" pitchFamily="18" charset="2"/>
                  </a:rPr>
                  <a:t> during discharge.</a:t>
                </a:r>
                <a:endParaRPr lang="en-US" altLang="en-US" dirty="0">
                  <a:sym typeface="Symbol" pitchFamily="18" charset="2"/>
                </a:endParaRPr>
              </a:p>
            </p:txBody>
          </p:sp>
        </mc:Choice>
        <mc:Fallback>
          <p:sp>
            <p:nvSpPr>
              <p:cNvPr id="73731" name="Rectangle 3"/>
              <p:cNvSpPr>
                <a:spLocks noRot="1" noChangeAspect="1" noMove="1" noResize="1" noEditPoints="1" noAdjustHandles="1" noChangeArrowheads="1" noChangeShapeType="1" noTextEdit="1"/>
              </p:cNvSpPr>
              <p:nvPr/>
            </p:nvSpPr>
            <p:spPr bwMode="auto">
              <a:xfrm>
                <a:off x="685800" y="1339850"/>
                <a:ext cx="7772400" cy="5518150"/>
              </a:xfrm>
              <a:prstGeom prst="rect">
                <a:avLst/>
              </a:prstGeom>
              <a:blipFill>
                <a:blip r:embed="rId6"/>
                <a:stretch>
                  <a:fillRect l="-1255" t="-773" r="-4549" b="-2431"/>
                </a:stretch>
              </a:blipFill>
              <a:ln w="9525">
                <a:noFill/>
                <a:miter lim="800000"/>
                <a:headEnd/>
                <a:tailEnd/>
              </a:ln>
            </p:spPr>
            <p:txBody>
              <a:bodyPr/>
              <a:lstStyle/>
              <a:p>
                <a:r>
                  <a:rPr lang="en-US">
                    <a:noFill/>
                  </a:rPr>
                  <a:t> </a:t>
                </a:r>
              </a:p>
            </p:txBody>
          </p:sp>
        </mc:Fallback>
      </mc:AlternateContent>
      <p:sp>
        <p:nvSpPr>
          <p:cNvPr id="23" name="Rectangle 118"/>
          <p:cNvSpPr txBox="1">
            <a:spLocks noChangeArrowheads="1"/>
          </p:cNvSpPr>
          <p:nvPr/>
        </p:nvSpPr>
        <p:spPr>
          <a:xfrm>
            <a:off x="685800" y="409575"/>
            <a:ext cx="7772400" cy="896938"/>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0" cap="none" spc="0" normalizeH="0" baseline="0" noProof="0">
                <a:ln>
                  <a:noFill/>
                </a:ln>
                <a:solidFill>
                  <a:schemeClr val="tx2"/>
                </a:solidFill>
                <a:effectLst/>
                <a:uLnTx/>
                <a:uFillTx/>
                <a:latin typeface="+mj-lt"/>
                <a:ea typeface="+mj-ea"/>
                <a:cs typeface="+mj-cs"/>
              </a:rPr>
              <a:t>Topic 11: Electromagnetic induction - AHL</a:t>
            </a:r>
            <a:br>
              <a:rPr kumimoji="0" lang="en-US" altLang="en-US" sz="2800" b="1" i="0" u="none" strike="noStrike" kern="0" cap="none" spc="0" normalizeH="0" baseline="0" noProof="0">
                <a:ln>
                  <a:noFill/>
                </a:ln>
                <a:solidFill>
                  <a:schemeClr val="tx2"/>
                </a:solidFill>
                <a:effectLst/>
                <a:uLnTx/>
                <a:uFillTx/>
                <a:latin typeface="+mj-lt"/>
                <a:ea typeface="+mj-ea"/>
                <a:cs typeface="+mj-cs"/>
              </a:rPr>
            </a:br>
            <a:r>
              <a:rPr kumimoji="0" lang="en-US" altLang="en-US" sz="2800" b="0" i="0" u="none" strike="noStrike" kern="0" cap="none" spc="0" normalizeH="0" baseline="0" noProof="0">
                <a:ln>
                  <a:noFill/>
                </a:ln>
                <a:solidFill>
                  <a:schemeClr val="tx1"/>
                </a:solidFill>
                <a:effectLst/>
                <a:uLnTx/>
                <a:uFillTx/>
                <a:latin typeface="+mj-lt"/>
                <a:ea typeface="+mj-ea"/>
                <a:cs typeface="+mj-cs"/>
              </a:rPr>
              <a:t>11.3 – Capacitance</a:t>
            </a:r>
            <a:endParaRPr kumimoji="0" lang="en-US" altLang="en-US" sz="2800" b="0" i="0" u="none" strike="noStrike" kern="0" cap="none" spc="0" normalizeH="0" baseline="0" noProof="0" dirty="0">
              <a:ln>
                <a:noFill/>
              </a:ln>
              <a:solidFill>
                <a:schemeClr val="tx1"/>
              </a:solidFill>
              <a:effectLst/>
              <a:uLnTx/>
              <a:uFillTx/>
              <a:latin typeface="+mj-lt"/>
              <a:ea typeface="+mj-ea"/>
              <a:cs typeface="+mj-cs"/>
            </a:endParaRPr>
          </a:p>
        </p:txBody>
      </p:sp>
      <p:pic>
        <p:nvPicPr>
          <p:cNvPr id="24" name="Picture 2"/>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6416650" y="1510413"/>
            <a:ext cx="2066925" cy="2038350"/>
          </a:xfrm>
          <a:prstGeom prst="rect">
            <a:avLst/>
          </a:prstGeom>
          <a:ln>
            <a:noFill/>
          </a:ln>
          <a:effectLst>
            <a:outerShdw blurRad="292100" dist="139700" dir="2700000" algn="tl" rotWithShape="0">
              <a:srgbClr val="333333">
                <a:alpha val="65000"/>
              </a:srgbClr>
            </a:outerShdw>
          </a:effectLst>
        </p:spPr>
      </p:pic>
      <p:sp>
        <p:nvSpPr>
          <p:cNvPr id="25" name="Text Box 22"/>
          <p:cNvSpPr txBox="1">
            <a:spLocks noChangeArrowheads="1"/>
          </p:cNvSpPr>
          <p:nvPr/>
        </p:nvSpPr>
        <p:spPr bwMode="auto">
          <a:xfrm>
            <a:off x="7635382" y="2274313"/>
            <a:ext cx="404812" cy="457200"/>
          </a:xfrm>
          <a:prstGeom prst="rect">
            <a:avLst/>
          </a:prstGeom>
          <a:noFill/>
          <a:ln w="9525">
            <a:noFill/>
            <a:miter lim="800000"/>
            <a:headEnd/>
            <a:tailEnd/>
          </a:ln>
        </p:spPr>
        <p:txBody>
          <a:bodyPr wrap="none">
            <a:spAutoFit/>
          </a:bodyPr>
          <a:lstStyle/>
          <a:p>
            <a:r>
              <a:rPr lang="en-US" i="1" dirty="0"/>
              <a:t>C</a:t>
            </a:r>
          </a:p>
        </p:txBody>
      </p:sp>
      <p:sp>
        <p:nvSpPr>
          <p:cNvPr id="26" name="Text Box 23"/>
          <p:cNvSpPr txBox="1">
            <a:spLocks noChangeArrowheads="1"/>
          </p:cNvSpPr>
          <p:nvPr/>
        </p:nvSpPr>
        <p:spPr bwMode="auto">
          <a:xfrm>
            <a:off x="7648967" y="2751317"/>
            <a:ext cx="404812" cy="457200"/>
          </a:xfrm>
          <a:prstGeom prst="rect">
            <a:avLst/>
          </a:prstGeom>
          <a:noFill/>
          <a:ln w="9525">
            <a:noFill/>
            <a:miter lim="800000"/>
            <a:headEnd/>
            <a:tailEnd/>
          </a:ln>
        </p:spPr>
        <p:txBody>
          <a:bodyPr wrap="none">
            <a:spAutoFit/>
          </a:bodyPr>
          <a:lstStyle/>
          <a:p>
            <a:r>
              <a:rPr lang="en-US" i="1" dirty="0"/>
              <a:t>R</a:t>
            </a:r>
          </a:p>
        </p:txBody>
      </p:sp>
      <p:sp>
        <p:nvSpPr>
          <p:cNvPr id="27" name="Text Box 22"/>
          <p:cNvSpPr txBox="1">
            <a:spLocks noChangeArrowheads="1"/>
          </p:cNvSpPr>
          <p:nvPr/>
        </p:nvSpPr>
        <p:spPr bwMode="auto">
          <a:xfrm>
            <a:off x="7089985" y="1104924"/>
            <a:ext cx="387350" cy="457200"/>
          </a:xfrm>
          <a:prstGeom prst="rect">
            <a:avLst/>
          </a:prstGeom>
          <a:noFill/>
          <a:ln w="9525">
            <a:noFill/>
            <a:miter lim="800000"/>
            <a:headEnd/>
            <a:tailEnd/>
          </a:ln>
        </p:spPr>
        <p:txBody>
          <a:bodyPr wrap="none">
            <a:spAutoFit/>
          </a:bodyPr>
          <a:lstStyle/>
          <a:p>
            <a:r>
              <a:rPr lang="en-US" dirty="0"/>
              <a:t>A</a:t>
            </a:r>
          </a:p>
        </p:txBody>
      </p:sp>
      <p:sp>
        <p:nvSpPr>
          <p:cNvPr id="28" name="Text Box 22"/>
          <p:cNvSpPr txBox="1">
            <a:spLocks noChangeArrowheads="1"/>
          </p:cNvSpPr>
          <p:nvPr/>
        </p:nvSpPr>
        <p:spPr bwMode="auto">
          <a:xfrm>
            <a:off x="7729227" y="1101750"/>
            <a:ext cx="387350" cy="457200"/>
          </a:xfrm>
          <a:prstGeom prst="rect">
            <a:avLst/>
          </a:prstGeom>
          <a:noFill/>
          <a:ln w="9525">
            <a:noFill/>
            <a:miter lim="800000"/>
            <a:headEnd/>
            <a:tailEnd/>
          </a:ln>
        </p:spPr>
        <p:txBody>
          <a:bodyPr wrap="none">
            <a:spAutoFit/>
          </a:bodyPr>
          <a:lstStyle/>
          <a:p>
            <a:r>
              <a:rPr lang="en-US" dirty="0"/>
              <a:t>B</a:t>
            </a:r>
          </a:p>
        </p:txBody>
      </p:sp>
      <p:sp>
        <p:nvSpPr>
          <p:cNvPr id="29" name="Text Box 22"/>
          <p:cNvSpPr txBox="1">
            <a:spLocks noChangeArrowheads="1"/>
          </p:cNvSpPr>
          <p:nvPr/>
        </p:nvSpPr>
        <p:spPr bwMode="auto">
          <a:xfrm>
            <a:off x="7256021" y="1820730"/>
            <a:ext cx="361950" cy="457200"/>
          </a:xfrm>
          <a:prstGeom prst="rect">
            <a:avLst/>
          </a:prstGeom>
          <a:noFill/>
          <a:ln w="9525">
            <a:noFill/>
            <a:miter lim="800000"/>
            <a:headEnd/>
            <a:tailEnd/>
          </a:ln>
        </p:spPr>
        <p:txBody>
          <a:bodyPr wrap="none">
            <a:spAutoFit/>
          </a:bodyPr>
          <a:lstStyle/>
          <a:p>
            <a:r>
              <a:rPr lang="en-US" dirty="0">
                <a:solidFill>
                  <a:srgbClr val="FF0000"/>
                </a:solidFill>
              </a:rPr>
              <a:t>+</a:t>
            </a:r>
          </a:p>
        </p:txBody>
      </p:sp>
      <p:sp>
        <p:nvSpPr>
          <p:cNvPr id="30" name="Text Box 22"/>
          <p:cNvSpPr txBox="1">
            <a:spLocks noChangeArrowheads="1"/>
          </p:cNvSpPr>
          <p:nvPr/>
        </p:nvSpPr>
        <p:spPr bwMode="auto">
          <a:xfrm>
            <a:off x="7260784" y="2227130"/>
            <a:ext cx="354012" cy="457200"/>
          </a:xfrm>
          <a:prstGeom prst="rect">
            <a:avLst/>
          </a:prstGeom>
          <a:noFill/>
          <a:ln w="9525">
            <a:noFill/>
            <a:miter lim="800000"/>
            <a:headEnd/>
            <a:tailEnd/>
          </a:ln>
        </p:spPr>
        <p:txBody>
          <a:bodyPr wrap="none">
            <a:spAutoFit/>
          </a:bodyPr>
          <a:lstStyle/>
          <a:p>
            <a:r>
              <a:rPr lang="en-US" altLang="en-US" i="1" dirty="0">
                <a:solidFill>
                  <a:schemeClr val="accent2"/>
                </a:solidFill>
              </a:rPr>
              <a:t>–</a:t>
            </a:r>
            <a:endParaRPr lang="en-US" i="1" dirty="0">
              <a:solidFill>
                <a:schemeClr val="accent2"/>
              </a:solidFill>
            </a:endParaRPr>
          </a:p>
        </p:txBody>
      </p:sp>
      <p:sp>
        <p:nvSpPr>
          <p:cNvPr id="31" name="AutoShape 66"/>
          <p:cNvSpPr>
            <a:spLocks noChangeArrowheads="1"/>
          </p:cNvSpPr>
          <p:nvPr/>
        </p:nvSpPr>
        <p:spPr bwMode="auto">
          <a:xfrm>
            <a:off x="7769982" y="1683112"/>
            <a:ext cx="698500" cy="361950"/>
          </a:xfrm>
          <a:prstGeom prst="curvedDownArrow">
            <a:avLst>
              <a:gd name="adj1" fmla="val 38596"/>
              <a:gd name="adj2" fmla="val 77193"/>
              <a:gd name="adj3" fmla="val 33333"/>
            </a:avLst>
          </a:prstGeom>
          <a:solidFill>
            <a:schemeClr val="accent1"/>
          </a:solidFill>
          <a:ln w="9525">
            <a:solidFill>
              <a:schemeClr val="tx1"/>
            </a:solidFill>
            <a:miter lim="800000"/>
            <a:headEnd/>
            <a:tailEnd/>
          </a:ln>
          <a:effectLst/>
        </p:spPr>
        <p:txBody>
          <a:bodyPr wrap="none" anchor="ctr"/>
          <a:lstStyle/>
          <a:p>
            <a:endParaRPr lang="en-US"/>
          </a:p>
        </p:txBody>
      </p:sp>
      <p:sp>
        <p:nvSpPr>
          <p:cNvPr id="32" name="AutoShape 67"/>
          <p:cNvSpPr>
            <a:spLocks noChangeArrowheads="1"/>
          </p:cNvSpPr>
          <p:nvPr/>
        </p:nvSpPr>
        <p:spPr bwMode="auto">
          <a:xfrm rot="10982364">
            <a:off x="7697657" y="3096508"/>
            <a:ext cx="698500" cy="361950"/>
          </a:xfrm>
          <a:prstGeom prst="curvedDownArrow">
            <a:avLst>
              <a:gd name="adj1" fmla="val 38596"/>
              <a:gd name="adj2" fmla="val 77193"/>
              <a:gd name="adj3" fmla="val 33333"/>
            </a:avLst>
          </a:prstGeom>
          <a:solidFill>
            <a:schemeClr val="accent1"/>
          </a:solidFill>
          <a:ln w="9525">
            <a:solidFill>
              <a:schemeClr val="tx1"/>
            </a:solidFill>
            <a:miter lim="800000"/>
            <a:headEnd/>
            <a:tailEnd/>
          </a:ln>
          <a:effectLst/>
        </p:spPr>
        <p:txBody>
          <a:bodyPr wrap="none" anchor="ctr"/>
          <a:lstStyle/>
          <a:p>
            <a:endParaRPr lang="en-US"/>
          </a:p>
        </p:txBody>
      </p:sp>
      <p:pic>
        <p:nvPicPr>
          <p:cNvPr id="34" name="Picture 3"/>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flipH="1">
            <a:off x="7578854" y="1547971"/>
            <a:ext cx="305971" cy="619125"/>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3731">
                                            <p:txEl>
                                              <p:pRg st="0" end="0"/>
                                            </p:txEl>
                                          </p:spTgt>
                                        </p:tgtEl>
                                        <p:attrNameLst>
                                          <p:attrName>style.visibility</p:attrName>
                                        </p:attrNameLst>
                                      </p:cBhvr>
                                      <p:to>
                                        <p:strVal val="visible"/>
                                      </p:to>
                                    </p:set>
                                    <p:anim calcmode="lin" valueType="num">
                                      <p:cBhvr additive="base">
                                        <p:cTn id="7" dur="500" fill="hold"/>
                                        <p:tgtEl>
                                          <p:spTgt spid="7373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3731">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3731">
                                            <p:txEl>
                                              <p:pRg st="1" end="1"/>
                                            </p:txEl>
                                          </p:spTgt>
                                        </p:tgtEl>
                                        <p:attrNameLst>
                                          <p:attrName>style.visibility</p:attrName>
                                        </p:attrNameLst>
                                      </p:cBhvr>
                                      <p:to>
                                        <p:strVal val="visible"/>
                                      </p:to>
                                    </p:set>
                                    <p:anim calcmode="lin" valueType="num">
                                      <p:cBhvr additive="base">
                                        <p:cTn id="13" dur="500" fill="hold"/>
                                        <p:tgtEl>
                                          <p:spTgt spid="7373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3731">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3731">
                                            <p:txEl>
                                              <p:pRg st="2" end="2"/>
                                            </p:txEl>
                                          </p:spTgt>
                                        </p:tgtEl>
                                        <p:attrNameLst>
                                          <p:attrName>style.visibility</p:attrName>
                                        </p:attrNameLst>
                                      </p:cBhvr>
                                      <p:to>
                                        <p:strVal val="visible"/>
                                      </p:to>
                                    </p:set>
                                    <p:anim calcmode="lin" valueType="num">
                                      <p:cBhvr additive="base">
                                        <p:cTn id="19" dur="500" fill="hold"/>
                                        <p:tgtEl>
                                          <p:spTgt spid="7373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3731">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3731">
                                            <p:txEl>
                                              <p:pRg st="3" end="3"/>
                                            </p:txEl>
                                          </p:spTgt>
                                        </p:tgtEl>
                                        <p:attrNameLst>
                                          <p:attrName>style.visibility</p:attrName>
                                        </p:attrNameLst>
                                      </p:cBhvr>
                                      <p:to>
                                        <p:strVal val="visible"/>
                                      </p:to>
                                    </p:set>
                                    <p:anim calcmode="lin" valueType="num">
                                      <p:cBhvr additive="base">
                                        <p:cTn id="25" dur="500" fill="hold"/>
                                        <p:tgtEl>
                                          <p:spTgt spid="7373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3731">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3731">
                                            <p:txEl>
                                              <p:pRg st="4" end="4"/>
                                            </p:txEl>
                                          </p:spTgt>
                                        </p:tgtEl>
                                        <p:attrNameLst>
                                          <p:attrName>style.visibility</p:attrName>
                                        </p:attrNameLst>
                                      </p:cBhvr>
                                      <p:to>
                                        <p:strVal val="visible"/>
                                      </p:to>
                                    </p:set>
                                    <p:anim calcmode="lin" valueType="num">
                                      <p:cBhvr additive="base">
                                        <p:cTn id="31" dur="500" fill="hold"/>
                                        <p:tgtEl>
                                          <p:spTgt spid="73731">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3731">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73731">
                                            <p:txEl>
                                              <p:pRg st="5" end="5"/>
                                            </p:txEl>
                                          </p:spTgt>
                                        </p:tgtEl>
                                        <p:attrNameLst>
                                          <p:attrName>style.visibility</p:attrName>
                                        </p:attrNameLst>
                                      </p:cBhvr>
                                      <p:to>
                                        <p:strVal val="visible"/>
                                      </p:to>
                                    </p:set>
                                    <p:anim calcmode="lin" valueType="num">
                                      <p:cBhvr additive="base">
                                        <p:cTn id="37" dur="500" fill="hold"/>
                                        <p:tgtEl>
                                          <p:spTgt spid="73731">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73731">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73731">
                                            <p:txEl>
                                              <p:pRg st="6" end="6"/>
                                            </p:txEl>
                                          </p:spTgt>
                                        </p:tgtEl>
                                        <p:attrNameLst>
                                          <p:attrName>style.visibility</p:attrName>
                                        </p:attrNameLst>
                                      </p:cBhvr>
                                      <p:to>
                                        <p:strVal val="visible"/>
                                      </p:to>
                                    </p:set>
                                    <p:anim calcmode="lin" valueType="num">
                                      <p:cBhvr additive="base">
                                        <p:cTn id="43" dur="500" fill="hold"/>
                                        <p:tgtEl>
                                          <p:spTgt spid="73731">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73731">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73731">
                                            <p:txEl>
                                              <p:pRg st="7" end="7"/>
                                            </p:txEl>
                                          </p:spTgt>
                                        </p:tgtEl>
                                        <p:attrNameLst>
                                          <p:attrName>style.visibility</p:attrName>
                                        </p:attrNameLst>
                                      </p:cBhvr>
                                      <p:to>
                                        <p:strVal val="visible"/>
                                      </p:to>
                                    </p:set>
                                    <p:anim calcmode="lin" valueType="num">
                                      <p:cBhvr additive="base">
                                        <p:cTn id="49" dur="500" fill="hold"/>
                                        <p:tgtEl>
                                          <p:spTgt spid="73731">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73731">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4" name="arrow.wav"/>
                                        </p:tgtEl>
                                      </p:cMediaNode>
                                    </p:audio>
                                  </p:sub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73731">
                                            <p:txEl>
                                              <p:pRg st="8" end="8"/>
                                            </p:txEl>
                                          </p:spTgt>
                                        </p:tgtEl>
                                        <p:attrNameLst>
                                          <p:attrName>style.visibility</p:attrName>
                                        </p:attrNameLst>
                                      </p:cBhvr>
                                      <p:to>
                                        <p:strVal val="visible"/>
                                      </p:to>
                                    </p:set>
                                    <p:anim calcmode="lin" valueType="num">
                                      <p:cBhvr additive="base">
                                        <p:cTn id="55" dur="500" fill="hold"/>
                                        <p:tgtEl>
                                          <p:spTgt spid="73731">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73731">
                                            <p:txEl>
                                              <p:pRg st="8" end="8"/>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3"/>
                                            </p:cond>
                                          </p:stCondLst>
                                          <p:endCondLst>
                                            <p:cond evt="onStopAudio" delay="0">
                                              <p:tgtEl>
                                                <p:sldTgt/>
                                              </p:tgtEl>
                                            </p:cond>
                                          </p:endCondLst>
                                        </p:cTn>
                                        <p:tgtEl>
                                          <p:sndTgt r:embed="rId4" name="arrow.wav"/>
                                        </p:tgtEl>
                                      </p:cMediaNode>
                                    </p:audio>
                                  </p:subTnLst>
                                </p:cTn>
                              </p:par>
                            </p:childTnLst>
                          </p:cTn>
                        </p:par>
                      </p:childTnLst>
                    </p:cTn>
                  </p:par>
                  <p:par>
                    <p:cTn id="57" fill="hold">
                      <p:stCondLst>
                        <p:cond delay="indefinite"/>
                      </p:stCondLst>
                      <p:childTnLst>
                        <p:par>
                          <p:cTn id="58" fill="hold">
                            <p:stCondLst>
                              <p:cond delay="0"/>
                            </p:stCondLst>
                            <p:childTnLst>
                              <p:par>
                                <p:cTn id="59" presetID="53" presetClass="entr" presetSubtype="0" fill="hold" grpId="0" nodeType="click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p:cTn id="61" dur="500" fill="hold"/>
                                        <p:tgtEl>
                                          <p:spTgt spid="29"/>
                                        </p:tgtEl>
                                        <p:attrNameLst>
                                          <p:attrName>ppt_w</p:attrName>
                                        </p:attrNameLst>
                                      </p:cBhvr>
                                      <p:tavLst>
                                        <p:tav tm="0">
                                          <p:val>
                                            <p:fltVal val="0"/>
                                          </p:val>
                                        </p:tav>
                                        <p:tav tm="100000">
                                          <p:val>
                                            <p:strVal val="#ppt_w"/>
                                          </p:val>
                                        </p:tav>
                                      </p:tavLst>
                                    </p:anim>
                                    <p:anim calcmode="lin" valueType="num">
                                      <p:cBhvr>
                                        <p:cTn id="62" dur="500" fill="hold"/>
                                        <p:tgtEl>
                                          <p:spTgt spid="29"/>
                                        </p:tgtEl>
                                        <p:attrNameLst>
                                          <p:attrName>ppt_h</p:attrName>
                                        </p:attrNameLst>
                                      </p:cBhvr>
                                      <p:tavLst>
                                        <p:tav tm="0">
                                          <p:val>
                                            <p:fltVal val="0"/>
                                          </p:val>
                                        </p:tav>
                                        <p:tav tm="100000">
                                          <p:val>
                                            <p:strVal val="#ppt_h"/>
                                          </p:val>
                                        </p:tav>
                                      </p:tavLst>
                                    </p:anim>
                                    <p:animEffect transition="in" filter="fade">
                                      <p:cBhvr>
                                        <p:cTn id="63" dur="500"/>
                                        <p:tgtEl>
                                          <p:spTgt spid="29"/>
                                        </p:tgtEl>
                                      </p:cBhvr>
                                    </p:animEffect>
                                  </p:childTnLst>
                                  <p:subTnLst>
                                    <p:audio>
                                      <p:cMediaNode>
                                        <p:cTn display="0" masterRel="sameClick">
                                          <p:stCondLst>
                                            <p:cond evt="begin" delay="0">
                                              <p:tn val="59"/>
                                            </p:cond>
                                          </p:stCondLst>
                                          <p:endCondLst>
                                            <p:cond evt="onStopAudio" delay="0">
                                              <p:tgtEl>
                                                <p:sldTgt/>
                                              </p:tgtEl>
                                            </p:cond>
                                          </p:endCondLst>
                                        </p:cTn>
                                        <p:tgtEl>
                                          <p:sndTgt r:embed="rId5" name="cashreg.wav"/>
                                        </p:tgtEl>
                                      </p:cMediaNode>
                                    </p:audio>
                                  </p:subTnLst>
                                </p:cTn>
                              </p:par>
                              <p:par>
                                <p:cTn id="64" presetID="53" presetClass="entr" presetSubtype="0" fill="hold" grpId="0" nodeType="withEffect">
                                  <p:stCondLst>
                                    <p:cond delay="0"/>
                                  </p:stCondLst>
                                  <p:childTnLst>
                                    <p:set>
                                      <p:cBhvr>
                                        <p:cTn id="65" dur="1" fill="hold">
                                          <p:stCondLst>
                                            <p:cond delay="0"/>
                                          </p:stCondLst>
                                        </p:cTn>
                                        <p:tgtEl>
                                          <p:spTgt spid="30"/>
                                        </p:tgtEl>
                                        <p:attrNameLst>
                                          <p:attrName>style.visibility</p:attrName>
                                        </p:attrNameLst>
                                      </p:cBhvr>
                                      <p:to>
                                        <p:strVal val="visible"/>
                                      </p:to>
                                    </p:set>
                                    <p:anim calcmode="lin" valueType="num">
                                      <p:cBhvr>
                                        <p:cTn id="66" dur="500" fill="hold"/>
                                        <p:tgtEl>
                                          <p:spTgt spid="30"/>
                                        </p:tgtEl>
                                        <p:attrNameLst>
                                          <p:attrName>ppt_w</p:attrName>
                                        </p:attrNameLst>
                                      </p:cBhvr>
                                      <p:tavLst>
                                        <p:tav tm="0">
                                          <p:val>
                                            <p:fltVal val="0"/>
                                          </p:val>
                                        </p:tav>
                                        <p:tav tm="100000">
                                          <p:val>
                                            <p:strVal val="#ppt_w"/>
                                          </p:val>
                                        </p:tav>
                                      </p:tavLst>
                                    </p:anim>
                                    <p:anim calcmode="lin" valueType="num">
                                      <p:cBhvr>
                                        <p:cTn id="67" dur="500" fill="hold"/>
                                        <p:tgtEl>
                                          <p:spTgt spid="30"/>
                                        </p:tgtEl>
                                        <p:attrNameLst>
                                          <p:attrName>ppt_h</p:attrName>
                                        </p:attrNameLst>
                                      </p:cBhvr>
                                      <p:tavLst>
                                        <p:tav tm="0">
                                          <p:val>
                                            <p:fltVal val="0"/>
                                          </p:val>
                                        </p:tav>
                                        <p:tav tm="100000">
                                          <p:val>
                                            <p:strVal val="#ppt_h"/>
                                          </p:val>
                                        </p:tav>
                                      </p:tavLst>
                                    </p:anim>
                                    <p:animEffect transition="in" filter="fade">
                                      <p:cBhvr>
                                        <p:cTn id="68" dur="500"/>
                                        <p:tgtEl>
                                          <p:spTgt spid="30"/>
                                        </p:tgtEl>
                                      </p:cBhvr>
                                    </p:animEffect>
                                  </p:childTnLst>
                                  <p:subTnLst>
                                    <p:audio>
                                      <p:cMediaNode>
                                        <p:cTn display="0" masterRel="sameClick">
                                          <p:stCondLst>
                                            <p:cond evt="begin" delay="0">
                                              <p:tn val="64"/>
                                            </p:cond>
                                          </p:stCondLst>
                                          <p:endCondLst>
                                            <p:cond evt="onStopAudio" delay="0">
                                              <p:tgtEl>
                                                <p:sldTgt/>
                                              </p:tgtEl>
                                            </p:cond>
                                          </p:endCondLst>
                                        </p:cTn>
                                        <p:tgtEl>
                                          <p:sndTgt r:embed="rId5"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1" grpId="0" uiExpand="1" build="p"/>
      <p:bldP spid="29" grpId="0"/>
      <p:bldP spid="30"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96" name="Rectangle 12"/>
          <p:cNvSpPr>
            <a:spLocks noChangeArrowheads="1"/>
          </p:cNvSpPr>
          <p:nvPr/>
        </p:nvSpPr>
        <p:spPr bwMode="auto">
          <a:xfrm>
            <a:off x="682625" y="4579938"/>
            <a:ext cx="7764463" cy="2278062"/>
          </a:xfrm>
          <a:prstGeom prst="rect">
            <a:avLst/>
          </a:prstGeom>
          <a:solidFill>
            <a:srgbClr val="FFCCCC"/>
          </a:solidFill>
          <a:ln w="9525">
            <a:noFill/>
            <a:miter lim="800000"/>
            <a:headEnd/>
            <a:tailEnd/>
          </a:ln>
        </p:spPr>
        <p:txBody>
          <a:bodyPr/>
          <a:lstStyle/>
          <a:p>
            <a:pPr eaLnBrk="0" hangingPunct="0"/>
            <a:r>
              <a:rPr lang="en-US" b="1" i="1" dirty="0"/>
              <a:t>FYI</a:t>
            </a:r>
          </a:p>
          <a:p>
            <a:pPr eaLnBrk="0" hangingPunct="0"/>
            <a:r>
              <a:rPr lang="en-US" b="1" dirty="0">
                <a:sym typeface="Symbol" pitchFamily="18" charset="2"/>
              </a:rPr>
              <a:t></a:t>
            </a:r>
            <a:r>
              <a:rPr lang="en-US" dirty="0">
                <a:sym typeface="Symbol" pitchFamily="18" charset="2"/>
              </a:rPr>
              <a:t>Many of the formulas we use in IB physics are easily derived using both differential and integral calculus. Although IB requires you to use the resulting formulaic solutions to the differential equations, you do not have to derive them.</a:t>
            </a:r>
          </a:p>
        </p:txBody>
      </p:sp>
      <mc:AlternateContent xmlns:mc="http://schemas.openxmlformats.org/markup-compatibility/2006" xmlns:a14="http://schemas.microsoft.com/office/drawing/2010/main">
        <mc:Choice Requires="a14">
          <p:sp>
            <p:nvSpPr>
              <p:cNvPr id="75778" name="Rectangle 3"/>
              <p:cNvSpPr>
                <a:spLocks noChangeArrowheads="1"/>
              </p:cNvSpPr>
              <p:nvPr/>
            </p:nvSpPr>
            <p:spPr bwMode="auto">
              <a:xfrm>
                <a:off x="685800" y="1339850"/>
                <a:ext cx="7772400" cy="3268663"/>
              </a:xfrm>
              <a:prstGeom prst="rect">
                <a:avLst/>
              </a:prstGeom>
              <a:solidFill>
                <a:srgbClr val="EAEAEA"/>
              </a:solidFill>
              <a:ln w="9525">
                <a:noFill/>
                <a:miter lim="800000"/>
                <a:headEnd/>
                <a:tailEnd/>
              </a:ln>
            </p:spPr>
            <p:txBody>
              <a:bodyPr/>
              <a:lstStyle/>
              <a:p>
                <a:r>
                  <a:rPr lang="en-US" altLang="en-US" i="1" dirty="0" smtClean="0">
                    <a:solidFill>
                      <a:schemeClr val="accent2"/>
                    </a:solidFill>
                  </a:rPr>
                  <a:t>RC series circuits – </a:t>
                </a:r>
                <a:r>
                  <a:rPr lang="en-US" altLang="en-US" dirty="0">
                    <a:solidFill>
                      <a:schemeClr val="accent2"/>
                    </a:solidFill>
                  </a:rPr>
                  <a:t>discharging</a:t>
                </a:r>
              </a:p>
              <a:p>
                <a:r>
                  <a:rPr lang="en-US" dirty="0">
                    <a:sym typeface="Symbol" pitchFamily="18" charset="2"/>
                  </a:rPr>
                  <a:t></a:t>
                </a:r>
                <a:r>
                  <a:rPr lang="en-US" dirty="0">
                    <a:solidFill>
                      <a:srgbClr val="000000"/>
                    </a:solidFill>
                    <a:sym typeface="Symbol" pitchFamily="18" charset="2"/>
                  </a:rPr>
                  <a:t>We can write the results of the RC discharge thus:</a:t>
                </a:r>
              </a:p>
              <a:p>
                <a:endParaRPr lang="en-US" altLang="en-US" dirty="0">
                  <a:solidFill>
                    <a:srgbClr val="000000"/>
                  </a:solidFill>
                  <a:sym typeface="Symbol" pitchFamily="18" charset="2"/>
                </a:endParaRPr>
              </a:p>
              <a:p>
                <a:endParaRPr lang="en-US" altLang="en-US" dirty="0">
                  <a:solidFill>
                    <a:srgbClr val="000000"/>
                  </a:solidFill>
                  <a:sym typeface="Symbol" pitchFamily="18" charset="2"/>
                </a:endParaRPr>
              </a:p>
              <a:p>
                <a:pPr>
                  <a:spcBef>
                    <a:spcPct val="60000"/>
                  </a:spcBef>
                </a:pPr>
                <a:r>
                  <a:rPr lang="en-US" dirty="0">
                    <a:sym typeface="Symbol" pitchFamily="18" charset="2"/>
                  </a:rPr>
                  <a:t></a:t>
                </a:r>
                <a:r>
                  <a:rPr lang="en-US" dirty="0">
                    <a:solidFill>
                      <a:srgbClr val="000000"/>
                    </a:solidFill>
                    <a:sym typeface="Symbol" pitchFamily="18" charset="2"/>
                  </a:rPr>
                  <a:t>As an aside, and beyond the scope of this course, the exponential form comes from the associated differential equation: </a:t>
                </a:r>
                <a14:m>
                  <m:oMath xmlns:m="http://schemas.openxmlformats.org/officeDocument/2006/math">
                    <m:f>
                      <m:fPr>
                        <m:ctrlPr>
                          <a:rPr lang="en-US" sz="2000" i="1" dirty="0">
                            <a:solidFill>
                              <a:srgbClr val="000000"/>
                            </a:solidFill>
                            <a:latin typeface="Cambria Math" panose="02040503050406030204" pitchFamily="18" charset="0"/>
                            <a:sym typeface="Symbol" pitchFamily="18" charset="2"/>
                          </a:rPr>
                        </m:ctrlPr>
                      </m:fPr>
                      <m:num>
                        <m:r>
                          <a:rPr lang="en-US" sz="2000" i="1" dirty="0" smtClean="0">
                            <a:solidFill>
                              <a:srgbClr val="000000"/>
                            </a:solidFill>
                            <a:latin typeface="Cambria Math" panose="02040503050406030204" pitchFamily="18" charset="0"/>
                            <a:sym typeface="Symbol" pitchFamily="18" charset="2"/>
                          </a:rPr>
                          <m:t>𝑑𝑞</m:t>
                        </m:r>
                      </m:num>
                      <m:den>
                        <m:r>
                          <a:rPr lang="en-US" sz="2000" i="1" dirty="0" err="1">
                            <a:solidFill>
                              <a:srgbClr val="000000"/>
                            </a:solidFill>
                            <a:latin typeface="Cambria Math" panose="02040503050406030204" pitchFamily="18" charset="0"/>
                            <a:sym typeface="Symbol" pitchFamily="18" charset="2"/>
                          </a:rPr>
                          <m:t>𝑑𝑡</m:t>
                        </m:r>
                      </m:den>
                    </m:f>
                    <m:r>
                      <a:rPr lang="en-US" sz="2000" i="1" dirty="0">
                        <a:solidFill>
                          <a:srgbClr val="000000"/>
                        </a:solidFill>
                        <a:latin typeface="Cambria Math" panose="02040503050406030204" pitchFamily="18" charset="0"/>
                        <a:sym typeface="Symbol" pitchFamily="18" charset="2"/>
                      </a:rPr>
                      <m:t> </m:t>
                    </m:r>
                    <m:r>
                      <a:rPr lang="en-US" altLang="en-US" sz="2000" i="1" dirty="0">
                        <a:solidFill>
                          <a:srgbClr val="000000"/>
                        </a:solidFill>
                        <a:latin typeface="Cambria Math" panose="02040503050406030204" pitchFamily="18" charset="0"/>
                        <a:sym typeface="Symbol" pitchFamily="18" charset="2"/>
                      </a:rPr>
                      <m:t>= –</m:t>
                    </m:r>
                    <m:f>
                      <m:fPr>
                        <m:ctrlPr>
                          <a:rPr lang="en-US" altLang="en-US" sz="2000" i="1" dirty="0">
                            <a:latin typeface="Cambria Math" panose="02040503050406030204" pitchFamily="18" charset="0"/>
                            <a:sym typeface="Symbol" pitchFamily="18" charset="2"/>
                          </a:rPr>
                        </m:ctrlPr>
                      </m:fPr>
                      <m:num>
                        <m:r>
                          <a:rPr lang="en-US" altLang="en-US" sz="2000" i="1" dirty="0">
                            <a:latin typeface="Cambria Math" panose="02040503050406030204" pitchFamily="18" charset="0"/>
                            <a:sym typeface="Symbol" pitchFamily="18" charset="2"/>
                          </a:rPr>
                          <m:t>𝑞</m:t>
                        </m:r>
                      </m:num>
                      <m:den>
                        <m:r>
                          <a:rPr lang="en-US" altLang="en-US" sz="2000" i="1" dirty="0">
                            <a:latin typeface="Cambria Math" panose="02040503050406030204" pitchFamily="18" charset="0"/>
                            <a:sym typeface="Symbol" pitchFamily="18" charset="2"/>
                          </a:rPr>
                          <m:t></m:t>
                        </m:r>
                      </m:den>
                    </m:f>
                  </m:oMath>
                </a14:m>
                <a:r>
                  <a:rPr lang="en-US" altLang="en-US" dirty="0">
                    <a:sym typeface="Symbol" pitchFamily="18" charset="2"/>
                  </a:rPr>
                  <a:t>. It turns out that </a:t>
                </a:r>
                <a14:m>
                  <m:oMath xmlns:m="http://schemas.openxmlformats.org/officeDocument/2006/math">
                    <m:r>
                      <a:rPr lang="en-US" sz="2000" i="1" dirty="0">
                        <a:solidFill>
                          <a:srgbClr val="000000"/>
                        </a:solidFill>
                        <a:latin typeface="Cambria Math" panose="02040503050406030204" pitchFamily="18" charset="0"/>
                        <a:sym typeface="Symbol" pitchFamily="18" charset="2"/>
                      </a:rPr>
                      <m:t>𝑞</m:t>
                    </m:r>
                    <m:r>
                      <a:rPr lang="en-US" altLang="en-US" sz="2000" i="1" dirty="0">
                        <a:solidFill>
                          <a:srgbClr val="000000"/>
                        </a:solidFill>
                        <a:latin typeface="Cambria Math" panose="02040503050406030204" pitchFamily="18" charset="0"/>
                        <a:sym typeface="Symbol" pitchFamily="18" charset="2"/>
                      </a:rPr>
                      <m:t>=</m:t>
                    </m:r>
                    <m:sSub>
                      <m:sSubPr>
                        <m:ctrlPr>
                          <a:rPr lang="en-US" altLang="en-US" sz="2000" i="1" dirty="0">
                            <a:solidFill>
                              <a:srgbClr val="000000"/>
                            </a:solidFill>
                            <a:latin typeface="Cambria Math" panose="02040503050406030204" pitchFamily="18" charset="0"/>
                            <a:sym typeface="Symbol" pitchFamily="18" charset="2"/>
                          </a:rPr>
                        </m:ctrlPr>
                      </m:sSubPr>
                      <m:e>
                        <m:r>
                          <a:rPr lang="en-US" altLang="en-US" sz="2000" i="1" dirty="0">
                            <a:solidFill>
                              <a:srgbClr val="000000"/>
                            </a:solidFill>
                            <a:latin typeface="Cambria Math" panose="02040503050406030204" pitchFamily="18" charset="0"/>
                            <a:sym typeface="Symbol" pitchFamily="18" charset="2"/>
                          </a:rPr>
                          <m:t>𝑞</m:t>
                        </m:r>
                      </m:e>
                      <m:sub>
                        <m:r>
                          <a:rPr lang="en-US" altLang="en-US" sz="2000" i="1" dirty="0">
                            <a:solidFill>
                              <a:srgbClr val="000000"/>
                            </a:solidFill>
                            <a:latin typeface="Cambria Math" panose="02040503050406030204" pitchFamily="18" charset="0"/>
                            <a:sym typeface="Symbol" pitchFamily="18" charset="2"/>
                          </a:rPr>
                          <m:t>0</m:t>
                        </m:r>
                      </m:sub>
                    </m:sSub>
                    <m:sSup>
                      <m:sSupPr>
                        <m:ctrlPr>
                          <a:rPr lang="en-US" altLang="en-US" sz="2000" i="1" dirty="0">
                            <a:solidFill>
                              <a:srgbClr val="000000"/>
                            </a:solidFill>
                            <a:latin typeface="Cambria Math" panose="02040503050406030204" pitchFamily="18" charset="0"/>
                            <a:sym typeface="Symbol" pitchFamily="18" charset="2"/>
                          </a:rPr>
                        </m:ctrlPr>
                      </m:sSupPr>
                      <m:e>
                        <m:r>
                          <a:rPr lang="en-US" altLang="en-US" sz="2000" i="1" dirty="0">
                            <a:solidFill>
                              <a:srgbClr val="000000"/>
                            </a:solidFill>
                            <a:latin typeface="Cambria Math" panose="02040503050406030204" pitchFamily="18" charset="0"/>
                            <a:sym typeface="Symbol" pitchFamily="18" charset="2"/>
                          </a:rPr>
                          <m:t>𝑒</m:t>
                        </m:r>
                      </m:e>
                      <m:sup>
                        <m:r>
                          <a:rPr lang="en-US" altLang="en-US" sz="2000" i="1" dirty="0">
                            <a:solidFill>
                              <a:srgbClr val="000000"/>
                            </a:solidFill>
                            <a:latin typeface="Cambria Math" panose="02040503050406030204" pitchFamily="18" charset="0"/>
                            <a:sym typeface="Symbol" pitchFamily="18" charset="2"/>
                          </a:rPr>
                          <m:t>−</m:t>
                        </m:r>
                        <m:f>
                          <m:fPr>
                            <m:ctrlPr>
                              <a:rPr lang="en-US" altLang="en-US" sz="2000" i="1" dirty="0">
                                <a:solidFill>
                                  <a:srgbClr val="000000"/>
                                </a:solidFill>
                                <a:latin typeface="Cambria Math" panose="02040503050406030204" pitchFamily="18" charset="0"/>
                                <a:sym typeface="Symbol" pitchFamily="18" charset="2"/>
                              </a:rPr>
                            </m:ctrlPr>
                          </m:fPr>
                          <m:num>
                            <m:r>
                              <a:rPr lang="en-US" altLang="en-US" sz="2000" i="1" dirty="0">
                                <a:solidFill>
                                  <a:srgbClr val="000000"/>
                                </a:solidFill>
                                <a:latin typeface="Cambria Math" panose="02040503050406030204" pitchFamily="18" charset="0"/>
                                <a:sym typeface="Symbol" pitchFamily="18" charset="2"/>
                              </a:rPr>
                              <m:t>𝑡</m:t>
                            </m:r>
                          </m:num>
                          <m:den>
                            <m:r>
                              <a:rPr lang="en-US" altLang="en-US" sz="2000" i="1" dirty="0">
                                <a:solidFill>
                                  <a:srgbClr val="000000"/>
                                </a:solidFill>
                                <a:latin typeface="Cambria Math" panose="02040503050406030204" pitchFamily="18" charset="0"/>
                                <a:ea typeface="Cambria Math" panose="02040503050406030204" pitchFamily="18" charset="0"/>
                                <a:sym typeface="Symbol" pitchFamily="18" charset="2"/>
                              </a:rPr>
                              <m:t>𝜏</m:t>
                            </m:r>
                          </m:den>
                        </m:f>
                      </m:sup>
                    </m:sSup>
                  </m:oMath>
                </a14:m>
                <a:r>
                  <a:rPr lang="en-US" altLang="en-US" dirty="0" smtClean="0">
                    <a:sym typeface="Symbol" pitchFamily="18" charset="2"/>
                  </a:rPr>
                  <a:t> is </a:t>
                </a:r>
                <a:r>
                  <a:rPr lang="en-US" altLang="en-US" dirty="0">
                    <a:sym typeface="Symbol" pitchFamily="18" charset="2"/>
                  </a:rPr>
                  <a:t>its </a:t>
                </a:r>
                <a:r>
                  <a:rPr lang="en-US" altLang="en-US" dirty="0" smtClean="0">
                    <a:sym typeface="Symbol" pitchFamily="18" charset="2"/>
                  </a:rPr>
                  <a:t>           time-dependent </a:t>
                </a:r>
                <a:r>
                  <a:rPr lang="en-US" altLang="en-US" dirty="0">
                    <a:sym typeface="Symbol" pitchFamily="18" charset="2"/>
                  </a:rPr>
                  <a:t>solution.</a:t>
                </a:r>
                <a:endParaRPr lang="en-US" altLang="en-US" dirty="0">
                  <a:solidFill>
                    <a:srgbClr val="000000"/>
                  </a:solidFill>
                  <a:sym typeface="Symbol" pitchFamily="18" charset="2"/>
                </a:endParaRPr>
              </a:p>
            </p:txBody>
          </p:sp>
        </mc:Choice>
        <mc:Fallback xmlns="">
          <p:sp>
            <p:nvSpPr>
              <p:cNvPr id="75778" name="Rectangle 3"/>
              <p:cNvSpPr>
                <a:spLocks noRot="1" noChangeAspect="1" noMove="1" noResize="1" noEditPoints="1" noAdjustHandles="1" noChangeArrowheads="1" noChangeShapeType="1" noTextEdit="1"/>
              </p:cNvSpPr>
              <p:nvPr/>
            </p:nvSpPr>
            <p:spPr bwMode="auto">
              <a:xfrm>
                <a:off x="685800" y="1339850"/>
                <a:ext cx="7772400" cy="3268663"/>
              </a:xfrm>
              <a:prstGeom prst="rect">
                <a:avLst/>
              </a:prstGeom>
              <a:blipFill>
                <a:blip r:embed="rId5"/>
                <a:stretch>
                  <a:fillRect l="-1255" t="-1306" r="-706" b="-5784"/>
                </a:stretch>
              </a:blipFill>
              <a:ln w="9525">
                <a:noFill/>
                <a:miter lim="800000"/>
                <a:headEnd/>
                <a:tailEnd/>
              </a:ln>
            </p:spPr>
            <p:txBody>
              <a:bodyPr/>
              <a:lstStyle/>
              <a:p>
                <a:r>
                  <a:rPr lang="en-US">
                    <a:noFill/>
                  </a:rPr>
                  <a:t> </a:t>
                </a:r>
              </a:p>
            </p:txBody>
          </p:sp>
        </mc:Fallback>
      </mc:AlternateContent>
      <p:grpSp>
        <p:nvGrpSpPr>
          <p:cNvPr id="75807" name="Group 31"/>
          <p:cNvGrpSpPr>
            <a:grpSpLocks/>
          </p:cNvGrpSpPr>
          <p:nvPr/>
        </p:nvGrpSpPr>
        <p:grpSpPr bwMode="auto">
          <a:xfrm>
            <a:off x="846138" y="2095490"/>
            <a:ext cx="7464425" cy="963625"/>
            <a:chOff x="533" y="1409"/>
            <a:chExt cx="4702" cy="518"/>
          </a:xfrm>
        </p:grpSpPr>
        <mc:AlternateContent xmlns:mc="http://schemas.openxmlformats.org/markup-compatibility/2006" xmlns:a14="http://schemas.microsoft.com/office/drawing/2010/main">
          <mc:Choice Requires="a14">
            <p:sp>
              <p:nvSpPr>
                <p:cNvPr id="75800" name="Rectangle 5"/>
                <p:cNvSpPr>
                  <a:spLocks noChangeArrowheads="1"/>
                </p:cNvSpPr>
                <p:nvPr/>
              </p:nvSpPr>
              <p:spPr bwMode="auto">
                <a:xfrm>
                  <a:off x="557" y="1525"/>
                  <a:ext cx="1045" cy="346"/>
                </a:xfrm>
                <a:prstGeom prst="rect">
                  <a:avLst/>
                </a:prstGeom>
                <a:noFill/>
                <a:ln w="9525">
                  <a:noFill/>
                  <a:miter lim="800000"/>
                  <a:headEnd/>
                  <a:tailEnd/>
                </a:ln>
              </p:spPr>
              <p:txBody>
                <a:bodyPr/>
                <a:lstStyle/>
                <a:p>
                  <a:pPr eaLnBrk="0" hangingPunct="0">
                    <a:lnSpc>
                      <a:spcPct val="90000"/>
                    </a:lnSpc>
                    <a:spcBef>
                      <a:spcPct val="20000"/>
                    </a:spcBef>
                  </a:pPr>
                  <a14:m>
                    <m:oMathPara xmlns:m="http://schemas.openxmlformats.org/officeDocument/2006/math">
                      <m:oMathParaPr>
                        <m:jc m:val="centerGroup"/>
                      </m:oMathParaPr>
                      <m:oMath xmlns:m="http://schemas.openxmlformats.org/officeDocument/2006/math">
                        <m:r>
                          <a:rPr lang="en-US" sz="1800" i="1" dirty="0" smtClean="0">
                            <a:solidFill>
                              <a:srgbClr val="000000"/>
                            </a:solidFill>
                            <a:latin typeface="Cambria Math" panose="02040503050406030204" pitchFamily="18" charset="0"/>
                            <a:sym typeface="Symbol" pitchFamily="18" charset="2"/>
                          </a:rPr>
                          <m:t>𝐼</m:t>
                        </m:r>
                        <m:r>
                          <a:rPr lang="en-US" sz="1800" i="1" dirty="0" smtClean="0">
                            <a:solidFill>
                              <a:srgbClr val="000000"/>
                            </a:solidFill>
                            <a:latin typeface="Cambria Math" panose="02040503050406030204" pitchFamily="18" charset="0"/>
                            <a:sym typeface="Symbol" pitchFamily="18" charset="2"/>
                          </a:rPr>
                          <m:t>=</m:t>
                        </m:r>
                        <m:f>
                          <m:fPr>
                            <m:ctrlPr>
                              <a:rPr lang="en-US" sz="1800" i="1" dirty="0" smtClean="0">
                                <a:solidFill>
                                  <a:srgbClr val="000000"/>
                                </a:solidFill>
                                <a:latin typeface="Cambria Math" panose="02040503050406030204" pitchFamily="18" charset="0"/>
                                <a:sym typeface="Symbol" pitchFamily="18" charset="2"/>
                              </a:rPr>
                            </m:ctrlPr>
                          </m:fPr>
                          <m:num>
                            <m:r>
                              <a:rPr lang="en-US" sz="1800" i="1" dirty="0" smtClean="0">
                                <a:solidFill>
                                  <a:srgbClr val="000000"/>
                                </a:solidFill>
                                <a:latin typeface="Cambria Math" panose="02040503050406030204" pitchFamily="18" charset="0"/>
                                <a:sym typeface="Symbol" pitchFamily="18" charset="2"/>
                              </a:rPr>
                              <m:t></m:t>
                            </m:r>
                            <m:r>
                              <a:rPr lang="en-US" sz="1800" i="1" dirty="0" smtClean="0">
                                <a:solidFill>
                                  <a:srgbClr val="000000"/>
                                </a:solidFill>
                                <a:latin typeface="Cambria Math" panose="02040503050406030204" pitchFamily="18" charset="0"/>
                                <a:sym typeface="Symbol" pitchFamily="18" charset="2"/>
                              </a:rPr>
                              <m:t>𝑞</m:t>
                            </m:r>
                          </m:num>
                          <m:den>
                            <m:r>
                              <a:rPr lang="en-US" sz="1800" i="1" dirty="0" smtClean="0">
                                <a:solidFill>
                                  <a:srgbClr val="000000"/>
                                </a:solidFill>
                                <a:latin typeface="Cambria Math" panose="02040503050406030204" pitchFamily="18" charset="0"/>
                                <a:sym typeface="Symbol" pitchFamily="18" charset="2"/>
                              </a:rPr>
                              <m:t></m:t>
                            </m:r>
                            <m:r>
                              <a:rPr lang="en-US" sz="1800" i="1" dirty="0" smtClean="0">
                                <a:solidFill>
                                  <a:srgbClr val="000000"/>
                                </a:solidFill>
                                <a:latin typeface="Cambria Math" panose="02040503050406030204" pitchFamily="18" charset="0"/>
                                <a:sym typeface="Symbol" pitchFamily="18" charset="2"/>
                              </a:rPr>
                              <m:t>𝑡</m:t>
                            </m:r>
                          </m:den>
                        </m:f>
                        <m:r>
                          <a:rPr lang="en-US" altLang="en-US" sz="1800" i="1" dirty="0">
                            <a:solidFill>
                              <a:srgbClr val="000000"/>
                            </a:solidFill>
                            <a:latin typeface="Cambria Math" panose="02040503050406030204" pitchFamily="18" charset="0"/>
                            <a:sym typeface="Symbol" pitchFamily="18" charset="2"/>
                          </a:rPr>
                          <m:t>= –</m:t>
                        </m:r>
                        <m:d>
                          <m:dPr>
                            <m:ctrlPr>
                              <a:rPr lang="en-US" altLang="en-US" sz="1800" b="0" i="1" dirty="0" smtClean="0">
                                <a:solidFill>
                                  <a:srgbClr val="000000"/>
                                </a:solidFill>
                                <a:latin typeface="Cambria Math" panose="02040503050406030204" pitchFamily="18" charset="0"/>
                                <a:sym typeface="Symbol" pitchFamily="18" charset="2"/>
                              </a:rPr>
                            </m:ctrlPr>
                          </m:dPr>
                          <m:e>
                            <m:f>
                              <m:fPr>
                                <m:ctrlPr>
                                  <a:rPr lang="en-US" altLang="en-US" sz="1800" i="1" dirty="0">
                                    <a:latin typeface="Cambria Math" panose="02040503050406030204" pitchFamily="18" charset="0"/>
                                    <a:sym typeface="Symbol" pitchFamily="18" charset="2"/>
                                  </a:rPr>
                                </m:ctrlPr>
                              </m:fPr>
                              <m:num>
                                <m:r>
                                  <a:rPr lang="en-US" altLang="en-US" sz="1800" i="1" dirty="0">
                                    <a:latin typeface="Cambria Math" panose="02040503050406030204" pitchFamily="18" charset="0"/>
                                    <a:sym typeface="Symbol" pitchFamily="18" charset="2"/>
                                  </a:rPr>
                                  <m:t>𝑞</m:t>
                                </m:r>
                              </m:num>
                              <m:den>
                                <m:r>
                                  <a:rPr lang="en-US" altLang="en-US" sz="1800" i="1" dirty="0">
                                    <a:latin typeface="Cambria Math" panose="02040503050406030204" pitchFamily="18" charset="0"/>
                                    <a:sym typeface="Symbol" pitchFamily="18" charset="2"/>
                                  </a:rPr>
                                  <m:t></m:t>
                                </m:r>
                              </m:den>
                            </m:f>
                          </m:e>
                        </m:d>
                      </m:oMath>
                    </m:oMathPara>
                  </a14:m>
                  <a:endParaRPr lang="en-US" dirty="0">
                    <a:sym typeface="Symbol" pitchFamily="18" charset="2"/>
                  </a:endParaRPr>
                </a:p>
              </p:txBody>
            </p:sp>
          </mc:Choice>
          <mc:Fallback xmlns="">
            <p:sp>
              <p:nvSpPr>
                <p:cNvPr id="75800" name="Rectangle 5"/>
                <p:cNvSpPr>
                  <a:spLocks noRot="1" noChangeAspect="1" noMove="1" noResize="1" noEditPoints="1" noAdjustHandles="1" noChangeArrowheads="1" noChangeShapeType="1" noTextEdit="1"/>
                </p:cNvSpPr>
                <p:nvPr/>
              </p:nvSpPr>
              <p:spPr bwMode="auto">
                <a:xfrm>
                  <a:off x="557" y="1525"/>
                  <a:ext cx="1045" cy="346"/>
                </a:xfrm>
                <a:prstGeom prst="rect">
                  <a:avLst/>
                </a:prstGeom>
                <a:blipFill>
                  <a:blip r:embed="rId6"/>
                  <a:stretch>
                    <a:fillRect/>
                  </a:stretch>
                </a:blipFill>
                <a:ln w="9525">
                  <a:noFill/>
                  <a:miter lim="800000"/>
                  <a:headEnd/>
                  <a:tailEnd/>
                </a:ln>
              </p:spPr>
              <p:txBody>
                <a:bodyPr/>
                <a:lstStyle/>
                <a:p>
                  <a:r>
                    <a:rPr lang="en-US">
                      <a:noFill/>
                    </a:rPr>
                    <a:t> </a:t>
                  </a:r>
                </a:p>
              </p:txBody>
            </p:sp>
          </mc:Fallback>
        </mc:AlternateContent>
        <p:sp>
          <p:nvSpPr>
            <p:cNvPr id="75801" name="Text Box 6"/>
            <p:cNvSpPr txBox="1">
              <a:spLocks noChangeArrowheads="1"/>
            </p:cNvSpPr>
            <p:nvPr/>
          </p:nvSpPr>
          <p:spPr bwMode="auto">
            <a:xfrm>
              <a:off x="4172" y="1409"/>
              <a:ext cx="1063" cy="518"/>
            </a:xfrm>
            <a:prstGeom prst="rect">
              <a:avLst/>
            </a:prstGeom>
            <a:solidFill>
              <a:srgbClr val="FF0000"/>
            </a:solidFill>
            <a:ln w="9525">
              <a:noFill/>
              <a:miter lim="800000"/>
              <a:headEnd/>
              <a:tailEnd/>
            </a:ln>
          </p:spPr>
          <p:txBody>
            <a:bodyPr>
              <a:spAutoFit/>
            </a:bodyPr>
            <a:lstStyle/>
            <a:p>
              <a:pPr algn="ctr">
                <a:spcBef>
                  <a:spcPct val="50000"/>
                </a:spcBef>
              </a:pPr>
              <a:r>
                <a:rPr lang="en-US" i="1">
                  <a:solidFill>
                    <a:schemeClr val="bg1"/>
                  </a:solidFill>
                </a:rPr>
                <a:t>RC</a:t>
              </a:r>
              <a:r>
                <a:rPr lang="en-US">
                  <a:solidFill>
                    <a:schemeClr val="bg1"/>
                  </a:solidFill>
                </a:rPr>
                <a:t> discharge</a:t>
              </a:r>
              <a:endParaRPr lang="en-US" i="1">
                <a:solidFill>
                  <a:schemeClr val="bg1"/>
                </a:solidFill>
              </a:endParaRPr>
            </a:p>
          </p:txBody>
        </p:sp>
        <p:sp>
          <p:nvSpPr>
            <p:cNvPr id="75802" name="Rectangle 7"/>
            <p:cNvSpPr>
              <a:spLocks noChangeArrowheads="1"/>
            </p:cNvSpPr>
            <p:nvPr/>
          </p:nvSpPr>
          <p:spPr bwMode="auto">
            <a:xfrm>
              <a:off x="533" y="1411"/>
              <a:ext cx="4701" cy="510"/>
            </a:xfrm>
            <a:prstGeom prst="rect">
              <a:avLst/>
            </a:prstGeom>
            <a:noFill/>
            <a:ln w="12700">
              <a:solidFill>
                <a:schemeClr val="tx1"/>
              </a:solidFill>
              <a:miter lim="800000"/>
              <a:headEnd/>
              <a:tailEnd/>
            </a:ln>
          </p:spPr>
          <p:txBody>
            <a:bodyPr wrap="none" anchor="ctr"/>
            <a:lstStyle/>
            <a:p>
              <a:endParaRPr lang="en-US"/>
            </a:p>
          </p:txBody>
        </p:sp>
        <mc:AlternateContent xmlns:mc="http://schemas.openxmlformats.org/markup-compatibility/2006" xmlns:a14="http://schemas.microsoft.com/office/drawing/2010/main">
          <mc:Choice Requires="a14">
            <p:sp>
              <p:nvSpPr>
                <p:cNvPr id="75803" name="Rectangle 5"/>
                <p:cNvSpPr>
                  <a:spLocks noChangeArrowheads="1"/>
                </p:cNvSpPr>
                <p:nvPr/>
              </p:nvSpPr>
              <p:spPr bwMode="auto">
                <a:xfrm>
                  <a:off x="2089" y="1524"/>
                  <a:ext cx="881" cy="278"/>
                </a:xfrm>
                <a:prstGeom prst="rect">
                  <a:avLst/>
                </a:prstGeom>
                <a:noFill/>
                <a:ln w="9525">
                  <a:noFill/>
                  <a:miter lim="800000"/>
                  <a:headEnd/>
                  <a:tailEnd/>
                </a:ln>
              </p:spPr>
              <p:txBody>
                <a:bodyPr/>
                <a:lstStyle/>
                <a:p>
                  <a:pPr eaLnBrk="0" hangingPunct="0">
                    <a:lnSpc>
                      <a:spcPct val="90000"/>
                    </a:lnSpc>
                    <a:spcBef>
                      <a:spcPct val="20000"/>
                    </a:spcBef>
                  </a:pPr>
                  <a14:m>
                    <m:oMathPara xmlns:m="http://schemas.openxmlformats.org/officeDocument/2006/math">
                      <m:oMathParaPr>
                        <m:jc m:val="centerGroup"/>
                      </m:oMathParaPr>
                      <m:oMath xmlns:m="http://schemas.openxmlformats.org/officeDocument/2006/math">
                        <m:r>
                          <a:rPr lang="en-US" sz="2000" i="1" dirty="0" smtClean="0">
                            <a:solidFill>
                              <a:srgbClr val="000000"/>
                            </a:solidFill>
                            <a:latin typeface="Cambria Math" panose="02040503050406030204" pitchFamily="18" charset="0"/>
                            <a:sym typeface="Symbol" pitchFamily="18" charset="2"/>
                          </a:rPr>
                          <m:t>𝑞</m:t>
                        </m:r>
                        <m:r>
                          <a:rPr lang="en-US" altLang="en-US" sz="2000" i="1" dirty="0">
                            <a:solidFill>
                              <a:srgbClr val="000000"/>
                            </a:solidFill>
                            <a:latin typeface="Cambria Math" panose="02040503050406030204" pitchFamily="18" charset="0"/>
                            <a:sym typeface="Symbol" pitchFamily="18" charset="2"/>
                          </a:rPr>
                          <m:t>=</m:t>
                        </m:r>
                        <m:sSub>
                          <m:sSubPr>
                            <m:ctrlPr>
                              <a:rPr lang="en-US" altLang="en-US" sz="2000" i="1" dirty="0" smtClean="0">
                                <a:solidFill>
                                  <a:srgbClr val="000000"/>
                                </a:solidFill>
                                <a:latin typeface="Cambria Math" panose="02040503050406030204" pitchFamily="18" charset="0"/>
                                <a:sym typeface="Symbol" pitchFamily="18" charset="2"/>
                              </a:rPr>
                            </m:ctrlPr>
                          </m:sSubPr>
                          <m:e>
                            <m:r>
                              <a:rPr lang="en-US" altLang="en-US" sz="2000" b="0" i="1" dirty="0" smtClean="0">
                                <a:solidFill>
                                  <a:srgbClr val="000000"/>
                                </a:solidFill>
                                <a:latin typeface="Cambria Math" panose="02040503050406030204" pitchFamily="18" charset="0"/>
                                <a:sym typeface="Symbol" pitchFamily="18" charset="2"/>
                              </a:rPr>
                              <m:t>𝑞</m:t>
                            </m:r>
                          </m:e>
                          <m:sub>
                            <m:r>
                              <a:rPr lang="en-US" altLang="en-US" sz="2000" b="0" i="1" dirty="0" smtClean="0">
                                <a:solidFill>
                                  <a:srgbClr val="000000"/>
                                </a:solidFill>
                                <a:latin typeface="Cambria Math" panose="02040503050406030204" pitchFamily="18" charset="0"/>
                                <a:sym typeface="Symbol" pitchFamily="18" charset="2"/>
                              </a:rPr>
                              <m:t>0</m:t>
                            </m:r>
                          </m:sub>
                        </m:sSub>
                        <m:sSup>
                          <m:sSupPr>
                            <m:ctrlPr>
                              <a:rPr lang="en-US" altLang="en-US" sz="2000" i="1" dirty="0" smtClean="0">
                                <a:solidFill>
                                  <a:srgbClr val="000000"/>
                                </a:solidFill>
                                <a:latin typeface="Cambria Math" panose="02040503050406030204" pitchFamily="18" charset="0"/>
                                <a:sym typeface="Symbol" pitchFamily="18" charset="2"/>
                              </a:rPr>
                            </m:ctrlPr>
                          </m:sSupPr>
                          <m:e>
                            <m:r>
                              <a:rPr lang="en-US" altLang="en-US" sz="2000" b="0" i="1" dirty="0" smtClean="0">
                                <a:solidFill>
                                  <a:srgbClr val="000000"/>
                                </a:solidFill>
                                <a:latin typeface="Cambria Math" panose="02040503050406030204" pitchFamily="18" charset="0"/>
                                <a:sym typeface="Symbol" pitchFamily="18" charset="2"/>
                              </a:rPr>
                              <m:t>𝑒</m:t>
                            </m:r>
                          </m:e>
                          <m:sup>
                            <m:r>
                              <a:rPr lang="en-US" altLang="en-US" sz="2000" b="0" i="1" dirty="0" smtClean="0">
                                <a:solidFill>
                                  <a:srgbClr val="000000"/>
                                </a:solidFill>
                                <a:latin typeface="Cambria Math" panose="02040503050406030204" pitchFamily="18" charset="0"/>
                                <a:sym typeface="Symbol" pitchFamily="18" charset="2"/>
                              </a:rPr>
                              <m:t>−</m:t>
                            </m:r>
                            <m:f>
                              <m:fPr>
                                <m:ctrlPr>
                                  <a:rPr lang="en-US" altLang="en-US" sz="2000" i="1" dirty="0" smtClean="0">
                                    <a:solidFill>
                                      <a:srgbClr val="000000"/>
                                    </a:solidFill>
                                    <a:latin typeface="Cambria Math" panose="02040503050406030204" pitchFamily="18" charset="0"/>
                                    <a:sym typeface="Symbol" pitchFamily="18" charset="2"/>
                                  </a:rPr>
                                </m:ctrlPr>
                              </m:fPr>
                              <m:num>
                                <m:r>
                                  <a:rPr lang="en-US" altLang="en-US" sz="2000" b="0" i="1" dirty="0" smtClean="0">
                                    <a:solidFill>
                                      <a:srgbClr val="000000"/>
                                    </a:solidFill>
                                    <a:latin typeface="Cambria Math" panose="02040503050406030204" pitchFamily="18" charset="0"/>
                                    <a:sym typeface="Symbol" pitchFamily="18" charset="2"/>
                                  </a:rPr>
                                  <m:t>𝑡</m:t>
                                </m:r>
                              </m:num>
                              <m:den>
                                <m:r>
                                  <a:rPr lang="en-US" altLang="en-US" sz="2000" i="1" dirty="0" smtClean="0">
                                    <a:solidFill>
                                      <a:srgbClr val="000000"/>
                                    </a:solidFill>
                                    <a:latin typeface="Cambria Math" panose="02040503050406030204" pitchFamily="18" charset="0"/>
                                    <a:ea typeface="Cambria Math" panose="02040503050406030204" pitchFamily="18" charset="0"/>
                                    <a:sym typeface="Symbol" pitchFamily="18" charset="2"/>
                                  </a:rPr>
                                  <m:t>𝜏</m:t>
                                </m:r>
                              </m:den>
                            </m:f>
                          </m:sup>
                        </m:sSup>
                      </m:oMath>
                    </m:oMathPara>
                  </a14:m>
                  <a:endParaRPr lang="en-US" dirty="0">
                    <a:sym typeface="Symbol" pitchFamily="18" charset="2"/>
                  </a:endParaRPr>
                </a:p>
              </p:txBody>
            </p:sp>
          </mc:Choice>
          <mc:Fallback xmlns="">
            <p:sp>
              <p:nvSpPr>
                <p:cNvPr id="75803" name="Rectangle 5"/>
                <p:cNvSpPr>
                  <a:spLocks noRot="1" noChangeAspect="1" noMove="1" noResize="1" noEditPoints="1" noAdjustHandles="1" noChangeArrowheads="1" noChangeShapeType="1" noTextEdit="1"/>
                </p:cNvSpPr>
                <p:nvPr/>
              </p:nvSpPr>
              <p:spPr bwMode="auto">
                <a:xfrm>
                  <a:off x="2089" y="1524"/>
                  <a:ext cx="881" cy="278"/>
                </a:xfrm>
                <a:prstGeom prst="rect">
                  <a:avLst/>
                </a:prstGeom>
                <a:blipFill>
                  <a:blip r:embed="rId7"/>
                  <a:stretch>
                    <a:fillRect/>
                  </a:stretch>
                </a:blipFill>
                <a:ln w="9525">
                  <a:noFill/>
                  <a:miter lim="800000"/>
                  <a:headEnd/>
                  <a:tailEnd/>
                </a:ln>
              </p:spPr>
              <p:txBody>
                <a:bodyPr/>
                <a:lstStyle/>
                <a:p>
                  <a:r>
                    <a:rPr lang="en-US">
                      <a:noFill/>
                    </a:rPr>
                    <a:t> </a:t>
                  </a:r>
                </a:p>
              </p:txBody>
            </p:sp>
          </mc:Fallback>
        </mc:AlternateContent>
        <p:sp>
          <p:nvSpPr>
            <p:cNvPr id="75804" name="Rectangle 5"/>
            <p:cNvSpPr>
              <a:spLocks noChangeArrowheads="1"/>
            </p:cNvSpPr>
            <p:nvPr/>
          </p:nvSpPr>
          <p:spPr bwMode="auto">
            <a:xfrm>
              <a:off x="3063" y="1717"/>
              <a:ext cx="1080" cy="189"/>
            </a:xfrm>
            <a:prstGeom prst="rect">
              <a:avLst/>
            </a:prstGeom>
            <a:noFill/>
            <a:ln w="9525">
              <a:noFill/>
              <a:miter lim="800000"/>
              <a:headEnd/>
              <a:tailEnd/>
            </a:ln>
          </p:spPr>
          <p:txBody>
            <a:bodyPr/>
            <a:lstStyle/>
            <a:p>
              <a:pPr eaLnBrk="0" hangingPunct="0">
                <a:lnSpc>
                  <a:spcPct val="90000"/>
                </a:lnSpc>
                <a:spcBef>
                  <a:spcPct val="20000"/>
                </a:spcBef>
              </a:pPr>
              <a:r>
                <a:rPr lang="en-US" sz="2000" dirty="0">
                  <a:solidFill>
                    <a:schemeClr val="hlink"/>
                  </a:solidFill>
                  <a:sym typeface="Symbol" pitchFamily="18" charset="2"/>
                </a:rPr>
                <a:t>where </a:t>
              </a:r>
              <a:r>
                <a:rPr lang="en-US" altLang="en-US" sz="2000" dirty="0">
                  <a:solidFill>
                    <a:schemeClr val="hlink"/>
                  </a:solidFill>
                  <a:sym typeface="Symbol" pitchFamily="18" charset="2"/>
                </a:rPr>
                <a:t></a:t>
              </a:r>
              <a:r>
                <a:rPr lang="en-US" altLang="en-US" sz="2000" i="1" dirty="0">
                  <a:solidFill>
                    <a:schemeClr val="hlink"/>
                  </a:solidFill>
                  <a:sym typeface="Symbol" pitchFamily="18" charset="2"/>
                </a:rPr>
                <a:t> </a:t>
              </a:r>
              <a:r>
                <a:rPr lang="en-US" altLang="en-US" sz="2000" dirty="0">
                  <a:solidFill>
                    <a:schemeClr val="hlink"/>
                  </a:solidFill>
                  <a:sym typeface="Symbol" pitchFamily="18" charset="2"/>
                </a:rPr>
                <a:t>=</a:t>
              </a:r>
              <a:r>
                <a:rPr lang="en-US" altLang="en-US" sz="2000" i="1" dirty="0">
                  <a:solidFill>
                    <a:schemeClr val="hlink"/>
                  </a:solidFill>
                  <a:sym typeface="Symbol" pitchFamily="18" charset="2"/>
                </a:rPr>
                <a:t> RC</a:t>
              </a:r>
              <a:endParaRPr lang="en-US" sz="2000" i="1" dirty="0">
                <a:solidFill>
                  <a:schemeClr val="hlink"/>
                </a:solidFill>
                <a:sym typeface="Symbol" pitchFamily="18" charset="2"/>
              </a:endParaRPr>
            </a:p>
          </p:txBody>
        </p:sp>
      </p:grpSp>
      <p:sp>
        <p:nvSpPr>
          <p:cNvPr id="11" name="Rectangle 118"/>
          <p:cNvSpPr txBox="1">
            <a:spLocks noChangeArrowheads="1"/>
          </p:cNvSpPr>
          <p:nvPr/>
        </p:nvSpPr>
        <p:spPr>
          <a:xfrm>
            <a:off x="685800" y="409575"/>
            <a:ext cx="7772400" cy="896938"/>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0" cap="none" spc="0" normalizeH="0" baseline="0" noProof="0">
                <a:ln>
                  <a:noFill/>
                </a:ln>
                <a:solidFill>
                  <a:schemeClr val="tx2"/>
                </a:solidFill>
                <a:effectLst/>
                <a:uLnTx/>
                <a:uFillTx/>
                <a:latin typeface="+mj-lt"/>
                <a:ea typeface="+mj-ea"/>
                <a:cs typeface="+mj-cs"/>
              </a:rPr>
              <a:t>Topic 11: Electromagnetic induction - AHL</a:t>
            </a:r>
            <a:br>
              <a:rPr kumimoji="0" lang="en-US" altLang="en-US" sz="2800" b="1" i="0" u="none" strike="noStrike" kern="0" cap="none" spc="0" normalizeH="0" baseline="0" noProof="0">
                <a:ln>
                  <a:noFill/>
                </a:ln>
                <a:solidFill>
                  <a:schemeClr val="tx2"/>
                </a:solidFill>
                <a:effectLst/>
                <a:uLnTx/>
                <a:uFillTx/>
                <a:latin typeface="+mj-lt"/>
                <a:ea typeface="+mj-ea"/>
                <a:cs typeface="+mj-cs"/>
              </a:rPr>
            </a:br>
            <a:r>
              <a:rPr kumimoji="0" lang="en-US" altLang="en-US" sz="2800" b="0" i="0" u="none" strike="noStrike" kern="0" cap="none" spc="0" normalizeH="0" baseline="0" noProof="0">
                <a:ln>
                  <a:noFill/>
                </a:ln>
                <a:solidFill>
                  <a:schemeClr val="tx1"/>
                </a:solidFill>
                <a:effectLst/>
                <a:uLnTx/>
                <a:uFillTx/>
                <a:latin typeface="+mj-lt"/>
                <a:ea typeface="+mj-ea"/>
                <a:cs typeface="+mj-cs"/>
              </a:rPr>
              <a:t>11.3 – Capacitance</a:t>
            </a:r>
            <a:endParaRPr kumimoji="0" lang="en-US" altLang="en-US" sz="2800" b="0" i="0" u="none" strike="noStrike" kern="0" cap="none" spc="0" normalizeH="0" baseline="0" noProof="0" dirty="0">
              <a:ln>
                <a:noFill/>
              </a:ln>
              <a:solidFill>
                <a:schemeClr val="tx1"/>
              </a:solidFill>
              <a:effectLst/>
              <a:uLnTx/>
              <a:uFillTx/>
              <a:latin typeface="+mj-lt"/>
              <a:ea typeface="+mj-ea"/>
              <a:cs typeface="+mj-cs"/>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5778">
                                            <p:txEl>
                                              <p:pRg st="1" end="1"/>
                                            </p:txEl>
                                          </p:spTgt>
                                        </p:tgtEl>
                                        <p:attrNameLst>
                                          <p:attrName>style.visibility</p:attrName>
                                        </p:attrNameLst>
                                      </p:cBhvr>
                                      <p:to>
                                        <p:strVal val="visible"/>
                                      </p:to>
                                    </p:set>
                                    <p:anim calcmode="lin" valueType="num">
                                      <p:cBhvr additive="base">
                                        <p:cTn id="7" dur="500" fill="hold"/>
                                        <p:tgtEl>
                                          <p:spTgt spid="75778">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577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53" presetClass="entr" presetSubtype="0" fill="hold" nodeType="clickEffect">
                                  <p:stCondLst>
                                    <p:cond delay="0"/>
                                  </p:stCondLst>
                                  <p:childTnLst>
                                    <p:set>
                                      <p:cBhvr>
                                        <p:cTn id="12" dur="1" fill="hold">
                                          <p:stCondLst>
                                            <p:cond delay="0"/>
                                          </p:stCondLst>
                                        </p:cTn>
                                        <p:tgtEl>
                                          <p:spTgt spid="75807"/>
                                        </p:tgtEl>
                                        <p:attrNameLst>
                                          <p:attrName>style.visibility</p:attrName>
                                        </p:attrNameLst>
                                      </p:cBhvr>
                                      <p:to>
                                        <p:strVal val="visible"/>
                                      </p:to>
                                    </p:set>
                                    <p:anim calcmode="lin" valueType="num">
                                      <p:cBhvr>
                                        <p:cTn id="13" dur="500" fill="hold"/>
                                        <p:tgtEl>
                                          <p:spTgt spid="75807"/>
                                        </p:tgtEl>
                                        <p:attrNameLst>
                                          <p:attrName>ppt_w</p:attrName>
                                        </p:attrNameLst>
                                      </p:cBhvr>
                                      <p:tavLst>
                                        <p:tav tm="0">
                                          <p:val>
                                            <p:fltVal val="0"/>
                                          </p:val>
                                        </p:tav>
                                        <p:tav tm="100000">
                                          <p:val>
                                            <p:strVal val="#ppt_w"/>
                                          </p:val>
                                        </p:tav>
                                      </p:tavLst>
                                    </p:anim>
                                    <p:anim calcmode="lin" valueType="num">
                                      <p:cBhvr>
                                        <p:cTn id="14" dur="500" fill="hold"/>
                                        <p:tgtEl>
                                          <p:spTgt spid="75807"/>
                                        </p:tgtEl>
                                        <p:attrNameLst>
                                          <p:attrName>ppt_h</p:attrName>
                                        </p:attrNameLst>
                                      </p:cBhvr>
                                      <p:tavLst>
                                        <p:tav tm="0">
                                          <p:val>
                                            <p:fltVal val="0"/>
                                          </p:val>
                                        </p:tav>
                                        <p:tav tm="100000">
                                          <p:val>
                                            <p:strVal val="#ppt_h"/>
                                          </p:val>
                                        </p:tav>
                                      </p:tavLst>
                                    </p:anim>
                                    <p:animEffect transition="in" filter="fade">
                                      <p:cBhvr>
                                        <p:cTn id="15" dur="500"/>
                                        <p:tgtEl>
                                          <p:spTgt spid="75807"/>
                                        </p:tgtEl>
                                      </p:cBhvr>
                                    </p:animEffect>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75778">
                                            <p:txEl>
                                              <p:pRg st="4" end="4"/>
                                            </p:txEl>
                                          </p:spTgt>
                                        </p:tgtEl>
                                        <p:attrNameLst>
                                          <p:attrName>style.visibility</p:attrName>
                                        </p:attrNameLst>
                                      </p:cBhvr>
                                      <p:to>
                                        <p:strVal val="visible"/>
                                      </p:to>
                                    </p:set>
                                    <p:anim calcmode="lin" valueType="num">
                                      <p:cBhvr additive="base">
                                        <p:cTn id="20" dur="500" fill="hold"/>
                                        <p:tgtEl>
                                          <p:spTgt spid="75778">
                                            <p:txEl>
                                              <p:pRg st="4" end="4"/>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75778">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8"/>
                                            </p:cond>
                                          </p:stCondLst>
                                          <p:endCondLst>
                                            <p:cond evt="onStopAudio" delay="0">
                                              <p:tgtEl>
                                                <p:sldTgt/>
                                              </p:tgtEl>
                                            </p:cond>
                                          </p:endCondLst>
                                        </p:cTn>
                                        <p:tgtEl>
                                          <p:sndTgt r:embed="rId4" name="arrow.wav"/>
                                        </p:tgtEl>
                                      </p:cMediaNode>
                                    </p:audio>
                                  </p:sub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118796">
                                            <p:txEl>
                                              <p:pRg st="1" end="1"/>
                                            </p:txEl>
                                          </p:spTgt>
                                        </p:tgtEl>
                                        <p:attrNameLst>
                                          <p:attrName>style.visibility</p:attrName>
                                        </p:attrNameLst>
                                      </p:cBhvr>
                                      <p:to>
                                        <p:strVal val="visible"/>
                                      </p:to>
                                    </p:set>
                                    <p:anim calcmode="lin" valueType="num">
                                      <p:cBhvr additive="base">
                                        <p:cTn id="26" dur="500" fill="hold"/>
                                        <p:tgtEl>
                                          <p:spTgt spid="118796">
                                            <p:txEl>
                                              <p:pRg st="1" end="1"/>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11879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4"/>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78" grpId="0" uiExpand="1"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18788" name="Rectangle 4"/>
              <p:cNvSpPr>
                <a:spLocks noChangeArrowheads="1"/>
              </p:cNvSpPr>
              <p:nvPr/>
            </p:nvSpPr>
            <p:spPr bwMode="auto">
              <a:xfrm>
                <a:off x="693738" y="3445236"/>
                <a:ext cx="7764462" cy="3412763"/>
              </a:xfrm>
              <a:prstGeom prst="rect">
                <a:avLst/>
              </a:prstGeom>
              <a:solidFill>
                <a:srgbClr val="FFFFCC"/>
              </a:solidFill>
              <a:ln w="9525">
                <a:noFill/>
                <a:miter lim="800000"/>
                <a:headEnd/>
                <a:tailEnd/>
              </a:ln>
            </p:spPr>
            <p:txBody>
              <a:bodyPr/>
              <a:lstStyle/>
              <a:p>
                <a:pPr>
                  <a:spcBef>
                    <a:spcPct val="15000"/>
                  </a:spcBef>
                </a:pPr>
                <a:r>
                  <a:rPr lang="en-US" dirty="0" smtClean="0">
                    <a:sym typeface="Symbol" pitchFamily="18" charset="2"/>
                  </a:rPr>
                  <a:t>EXAMPLE: A 275 F capacitor is charged to 6.00 V. It is then discharged through a 10.0 M resistor.</a:t>
                </a:r>
              </a:p>
              <a:p>
                <a:pPr>
                  <a:spcBef>
                    <a:spcPct val="15000"/>
                  </a:spcBef>
                </a:pPr>
                <a:r>
                  <a:rPr lang="en-US" dirty="0">
                    <a:sym typeface="Symbol" pitchFamily="18" charset="2"/>
                  </a:rPr>
                  <a:t>(a) Find the time constant.</a:t>
                </a:r>
              </a:p>
              <a:p>
                <a:pPr>
                  <a:spcBef>
                    <a:spcPct val="15000"/>
                  </a:spcBef>
                </a:pPr>
                <a:r>
                  <a:rPr lang="en-US" dirty="0">
                    <a:sym typeface="Symbol" pitchFamily="18" charset="2"/>
                  </a:rPr>
                  <a:t>(b) Find the initial charge on the plates.</a:t>
                </a:r>
              </a:p>
              <a:p>
                <a:pPr>
                  <a:spcBef>
                    <a:spcPct val="15000"/>
                  </a:spcBef>
                </a:pPr>
                <a:r>
                  <a:rPr lang="en-US" dirty="0">
                    <a:sym typeface="Symbol" pitchFamily="18" charset="2"/>
                  </a:rPr>
                  <a:t>SOLUTION: </a:t>
                </a:r>
              </a:p>
              <a:p>
                <a:pPr>
                  <a:spcBef>
                    <a:spcPct val="15000"/>
                  </a:spcBef>
                </a:pPr>
                <a:r>
                  <a:rPr lang="en-US" dirty="0">
                    <a:sym typeface="Symbol" pitchFamily="18" charset="2"/>
                  </a:rPr>
                  <a:t>(a) The time constant is  = </a:t>
                </a:r>
                <a:r>
                  <a:rPr lang="en-US" i="1" dirty="0">
                    <a:sym typeface="Symbol" pitchFamily="18" charset="2"/>
                  </a:rPr>
                  <a:t>RC</a:t>
                </a:r>
                <a:r>
                  <a:rPr lang="en-US" dirty="0">
                    <a:sym typeface="Symbol" pitchFamily="18" charset="2"/>
                  </a:rPr>
                  <a:t>.</a:t>
                </a:r>
                <a:endParaRPr lang="en-US" dirty="0">
                  <a:solidFill>
                    <a:srgbClr val="000000"/>
                  </a:solidFill>
                  <a:sym typeface="Symbol" pitchFamily="18" charset="2"/>
                </a:endParaRPr>
              </a:p>
              <a:p>
                <a:pPr algn="ctr">
                  <a:spcBef>
                    <a:spcPct val="15000"/>
                  </a:spcBef>
                </a:pPr>
                <a14:m>
                  <m:oMath xmlns:m="http://schemas.openxmlformats.org/officeDocument/2006/math">
                    <m:r>
                      <a:rPr lang="en-US" i="1" dirty="0" smtClean="0">
                        <a:latin typeface="Cambria Math" panose="02040503050406030204" pitchFamily="18" charset="0"/>
                        <a:ea typeface="Cambria Math" panose="02040503050406030204" pitchFamily="18" charset="0"/>
                        <a:sym typeface="Symbol" pitchFamily="18" charset="2"/>
                      </a:rPr>
                      <m:t>𝜏</m:t>
                    </m:r>
                    <m:r>
                      <a:rPr lang="en-US" i="1" dirty="0" smtClean="0">
                        <a:latin typeface="Cambria Math" panose="02040503050406030204" pitchFamily="18" charset="0"/>
                        <a:sym typeface="Symbol" pitchFamily="18" charset="2"/>
                      </a:rPr>
                      <m:t>=</m:t>
                    </m:r>
                    <m:r>
                      <a:rPr lang="en-US" i="1" dirty="0">
                        <a:latin typeface="Cambria Math" panose="02040503050406030204" pitchFamily="18" charset="0"/>
                        <a:sym typeface="Symbol" pitchFamily="18" charset="2"/>
                      </a:rPr>
                      <m:t>𝑅𝐶</m:t>
                    </m:r>
                    <m:r>
                      <a:rPr lang="en-US" i="1" dirty="0">
                        <a:latin typeface="Cambria Math" panose="02040503050406030204" pitchFamily="18" charset="0"/>
                        <a:sym typeface="Symbol" pitchFamily="18" charset="2"/>
                      </a:rPr>
                      <m:t>=(10.0</m:t>
                    </m:r>
                    <m:sSup>
                      <m:sSupPr>
                        <m:ctrlPr>
                          <a:rPr lang="en-US" i="1" dirty="0" smtClean="0">
                            <a:latin typeface="Cambria Math" panose="02040503050406030204" pitchFamily="18" charset="0"/>
                            <a:sym typeface="Symbol" pitchFamily="18" charset="2"/>
                          </a:rPr>
                        </m:ctrlPr>
                      </m:sSupPr>
                      <m:e>
                        <m:r>
                          <a:rPr lang="en-US" b="0" i="1" dirty="0" smtClean="0">
                            <a:latin typeface="Cambria Math" panose="02040503050406030204" pitchFamily="18" charset="0"/>
                            <a:sym typeface="Symbol" pitchFamily="18" charset="2"/>
                          </a:rPr>
                          <m:t>10</m:t>
                        </m:r>
                      </m:e>
                      <m:sup>
                        <m:r>
                          <a:rPr lang="en-US" b="0" i="1" dirty="0" smtClean="0">
                            <a:latin typeface="Cambria Math" panose="02040503050406030204" pitchFamily="18" charset="0"/>
                            <a:sym typeface="Symbol" pitchFamily="18" charset="2"/>
                          </a:rPr>
                          <m:t>6</m:t>
                        </m:r>
                      </m:sup>
                    </m:sSup>
                    <m:r>
                      <a:rPr lang="en-US" b="0" i="1" dirty="0" smtClean="0">
                        <a:latin typeface="Cambria Math" panose="02040503050406030204" pitchFamily="18" charset="0"/>
                        <a:sym typeface="Symbol" pitchFamily="18" charset="2"/>
                      </a:rPr>
                      <m:t>)(</m:t>
                    </m:r>
                    <m:r>
                      <a:rPr lang="en-US" i="1" dirty="0" smtClean="0">
                        <a:latin typeface="Cambria Math" panose="02040503050406030204" pitchFamily="18" charset="0"/>
                        <a:sym typeface="Symbol" pitchFamily="18" charset="2"/>
                      </a:rPr>
                      <m:t>275</m:t>
                    </m:r>
                    <m:r>
                      <a:rPr lang="en-US" i="1" dirty="0">
                        <a:latin typeface="Cambria Math" panose="02040503050406030204" pitchFamily="18" charset="0"/>
                        <a:sym typeface="Symbol" pitchFamily="18" charset="2"/>
                      </a:rPr>
                      <m:t></m:t>
                    </m:r>
                    <m:sSup>
                      <m:sSupPr>
                        <m:ctrlPr>
                          <a:rPr lang="en-US" i="1" dirty="0" smtClean="0">
                            <a:latin typeface="Cambria Math" panose="02040503050406030204" pitchFamily="18" charset="0"/>
                            <a:sym typeface="Symbol" pitchFamily="18" charset="2"/>
                          </a:rPr>
                        </m:ctrlPr>
                      </m:sSupPr>
                      <m:e>
                        <m:r>
                          <a:rPr lang="en-US" b="0" i="1" dirty="0" smtClean="0">
                            <a:latin typeface="Cambria Math" panose="02040503050406030204" pitchFamily="18" charset="0"/>
                            <a:sym typeface="Symbol" pitchFamily="18" charset="2"/>
                          </a:rPr>
                          <m:t>10</m:t>
                        </m:r>
                      </m:e>
                      <m:sup>
                        <m:r>
                          <a:rPr lang="en-US" b="0" i="1" dirty="0" smtClean="0">
                            <a:latin typeface="Cambria Math" panose="02040503050406030204" pitchFamily="18" charset="0"/>
                            <a:sym typeface="Symbol" pitchFamily="18" charset="2"/>
                          </a:rPr>
                          <m:t>−6</m:t>
                        </m:r>
                      </m:sup>
                    </m:sSup>
                    <m:r>
                      <a:rPr lang="en-US" b="0" i="1" dirty="0" smtClean="0">
                        <a:latin typeface="Cambria Math" panose="02040503050406030204" pitchFamily="18" charset="0"/>
                        <a:sym typeface="Symbol" pitchFamily="18" charset="2"/>
                      </a:rPr>
                      <m:t>)</m:t>
                    </m:r>
                    <m:r>
                      <a:rPr lang="en-US" i="1" dirty="0">
                        <a:latin typeface="Cambria Math" panose="02040503050406030204" pitchFamily="18" charset="0"/>
                        <a:sym typeface="Symbol" pitchFamily="18" charset="2"/>
                      </a:rPr>
                      <m:t>=2750 </m:t>
                    </m:r>
                  </m:oMath>
                </a14:m>
                <a:r>
                  <a:rPr lang="en-US" dirty="0">
                    <a:sym typeface="Symbol" pitchFamily="18" charset="2"/>
                  </a:rPr>
                  <a:t>s.</a:t>
                </a:r>
              </a:p>
              <a:p>
                <a:pPr>
                  <a:spcBef>
                    <a:spcPct val="15000"/>
                  </a:spcBef>
                  <a:buFont typeface="Symbol" pitchFamily="18" charset="2"/>
                  <a:buNone/>
                </a:pPr>
                <a:r>
                  <a:rPr lang="en-US" dirty="0">
                    <a:sym typeface="Symbol" pitchFamily="18" charset="2"/>
                  </a:rPr>
                  <a:t>(b) </a:t>
                </a:r>
                <a14:m>
                  <m:oMath xmlns:m="http://schemas.openxmlformats.org/officeDocument/2006/math">
                    <m:r>
                      <a:rPr lang="en-US" i="1" dirty="0" smtClean="0">
                        <a:latin typeface="Cambria Math" panose="02040503050406030204" pitchFamily="18" charset="0"/>
                        <a:sym typeface="Symbol" pitchFamily="18" charset="2"/>
                      </a:rPr>
                      <m:t>𝑞</m:t>
                    </m:r>
                    <m:r>
                      <a:rPr lang="en-US" i="1" baseline="-25000" dirty="0">
                        <a:latin typeface="Cambria Math" panose="02040503050406030204" pitchFamily="18" charset="0"/>
                        <a:sym typeface="Symbol" pitchFamily="18" charset="2"/>
                      </a:rPr>
                      <m:t>0</m:t>
                    </m:r>
                    <m:r>
                      <a:rPr lang="en-US" i="1" dirty="0">
                        <a:latin typeface="Cambria Math" panose="02040503050406030204" pitchFamily="18" charset="0"/>
                        <a:sym typeface="Symbol" pitchFamily="18" charset="2"/>
                      </a:rPr>
                      <m:t>=</m:t>
                    </m:r>
                    <m:r>
                      <a:rPr lang="en-US" i="1" dirty="0">
                        <a:latin typeface="Cambria Math" panose="02040503050406030204" pitchFamily="18" charset="0"/>
                        <a:sym typeface="Symbol" pitchFamily="18" charset="2"/>
                      </a:rPr>
                      <m:t>𝐶𝑉</m:t>
                    </m:r>
                    <m:r>
                      <a:rPr lang="en-US" i="1" baseline="-25000" dirty="0">
                        <a:latin typeface="Cambria Math" panose="02040503050406030204" pitchFamily="18" charset="0"/>
                        <a:sym typeface="Symbol" pitchFamily="18" charset="2"/>
                      </a:rPr>
                      <m:t>0</m:t>
                    </m:r>
                    <m:r>
                      <a:rPr lang="en-US" i="1" dirty="0">
                        <a:latin typeface="Cambria Math" panose="02040503050406030204" pitchFamily="18" charset="0"/>
                        <a:sym typeface="Symbol" pitchFamily="18" charset="2"/>
                      </a:rPr>
                      <m:t>=</m:t>
                    </m:r>
                    <m:r>
                      <a:rPr lang="en-US" b="0" i="1" dirty="0" smtClean="0">
                        <a:latin typeface="Cambria Math" panose="02040503050406030204" pitchFamily="18" charset="0"/>
                        <a:sym typeface="Symbol" pitchFamily="18" charset="2"/>
                      </a:rPr>
                      <m:t>(</m:t>
                    </m:r>
                    <m:r>
                      <a:rPr lang="en-US" i="1" dirty="0">
                        <a:latin typeface="Cambria Math" panose="02040503050406030204" pitchFamily="18" charset="0"/>
                        <a:sym typeface="Symbol" pitchFamily="18" charset="2"/>
                      </a:rPr>
                      <m:t>275</m:t>
                    </m:r>
                    <m:sSup>
                      <m:sSupPr>
                        <m:ctrlPr>
                          <a:rPr lang="en-US" i="1" dirty="0" smtClean="0">
                            <a:latin typeface="Cambria Math" panose="02040503050406030204" pitchFamily="18" charset="0"/>
                            <a:sym typeface="Symbol" pitchFamily="18" charset="2"/>
                          </a:rPr>
                        </m:ctrlPr>
                      </m:sSupPr>
                      <m:e>
                        <m:r>
                          <a:rPr lang="en-US" b="0" i="1" dirty="0" smtClean="0">
                            <a:latin typeface="Cambria Math" panose="02040503050406030204" pitchFamily="18" charset="0"/>
                            <a:sym typeface="Symbol" pitchFamily="18" charset="2"/>
                          </a:rPr>
                          <m:t>10</m:t>
                        </m:r>
                      </m:e>
                      <m:sup>
                        <m:r>
                          <a:rPr lang="en-US" b="0" i="1" dirty="0" smtClean="0">
                            <a:latin typeface="Cambria Math" panose="02040503050406030204" pitchFamily="18" charset="0"/>
                            <a:sym typeface="Symbol" pitchFamily="18" charset="2"/>
                          </a:rPr>
                          <m:t>−6</m:t>
                        </m:r>
                      </m:sup>
                    </m:sSup>
                    <m:r>
                      <a:rPr lang="en-US" b="0" i="1" dirty="0" smtClean="0">
                        <a:latin typeface="Cambria Math" panose="02040503050406030204" pitchFamily="18" charset="0"/>
                        <a:sym typeface="Symbol" pitchFamily="18" charset="2"/>
                      </a:rPr>
                      <m:t>)(</m:t>
                    </m:r>
                    <m:r>
                      <a:rPr lang="en-US" i="1" dirty="0">
                        <a:latin typeface="Cambria Math" panose="02040503050406030204" pitchFamily="18" charset="0"/>
                        <a:sym typeface="Symbol" pitchFamily="18" charset="2"/>
                      </a:rPr>
                      <m:t>6.00</m:t>
                    </m:r>
                    <m:r>
                      <a:rPr lang="en-US" b="0" i="1" dirty="0" smtClean="0">
                        <a:latin typeface="Cambria Math" panose="02040503050406030204" pitchFamily="18" charset="0"/>
                        <a:sym typeface="Symbol" pitchFamily="18" charset="2"/>
                      </a:rPr>
                      <m:t>)</m:t>
                    </m:r>
                    <m:r>
                      <a:rPr lang="en-US" i="1" dirty="0">
                        <a:latin typeface="Cambria Math" panose="02040503050406030204" pitchFamily="18" charset="0"/>
                        <a:sym typeface="Symbol" pitchFamily="18" charset="2"/>
                      </a:rPr>
                      <m:t>=0.00165 </m:t>
                    </m:r>
                  </m:oMath>
                </a14:m>
                <a:r>
                  <a:rPr lang="en-US" dirty="0">
                    <a:sym typeface="Symbol" pitchFamily="18" charset="2"/>
                  </a:rPr>
                  <a:t>C.</a:t>
                </a:r>
              </a:p>
            </p:txBody>
          </p:sp>
        </mc:Choice>
        <mc:Fallback xmlns="">
          <p:sp>
            <p:nvSpPr>
              <p:cNvPr id="118788" name="Rectangle 4"/>
              <p:cNvSpPr>
                <a:spLocks noRot="1" noChangeAspect="1" noMove="1" noResize="1" noEditPoints="1" noAdjustHandles="1" noChangeArrowheads="1" noChangeShapeType="1" noTextEdit="1"/>
              </p:cNvSpPr>
              <p:nvPr/>
            </p:nvSpPr>
            <p:spPr bwMode="auto">
              <a:xfrm>
                <a:off x="693738" y="3445236"/>
                <a:ext cx="7764462" cy="3412763"/>
              </a:xfrm>
              <a:prstGeom prst="rect">
                <a:avLst/>
              </a:prstGeom>
              <a:blipFill>
                <a:blip r:embed="rId5"/>
                <a:stretch>
                  <a:fillRect l="-1256" t="-1429" r="-1805" b="-2321"/>
                </a:stretch>
              </a:blipFill>
              <a:ln w="9525">
                <a:noFill/>
                <a:miter lim="800000"/>
                <a:headEnd/>
                <a:tailEnd/>
              </a:ln>
            </p:spPr>
            <p:txBody>
              <a:bodyPr/>
              <a:lstStyle/>
              <a:p>
                <a:r>
                  <a:rPr lang="en-US">
                    <a:noFill/>
                  </a:rPr>
                  <a:t> </a:t>
                </a:r>
              </a:p>
            </p:txBody>
          </p:sp>
        </mc:Fallback>
      </mc:AlternateContent>
      <p:sp>
        <p:nvSpPr>
          <p:cNvPr id="77827" name="Rectangle 3"/>
          <p:cNvSpPr>
            <a:spLocks noChangeArrowheads="1"/>
          </p:cNvSpPr>
          <p:nvPr/>
        </p:nvSpPr>
        <p:spPr bwMode="auto">
          <a:xfrm>
            <a:off x="685800" y="1339850"/>
            <a:ext cx="7772400" cy="2105386"/>
          </a:xfrm>
          <a:prstGeom prst="rect">
            <a:avLst/>
          </a:prstGeom>
          <a:solidFill>
            <a:srgbClr val="EAEAEA"/>
          </a:solidFill>
          <a:ln w="9525">
            <a:noFill/>
            <a:miter lim="800000"/>
            <a:headEnd/>
            <a:tailEnd/>
          </a:ln>
        </p:spPr>
        <p:txBody>
          <a:bodyPr/>
          <a:lstStyle/>
          <a:p>
            <a:r>
              <a:rPr lang="en-US" altLang="en-US" i="1" dirty="0">
                <a:solidFill>
                  <a:schemeClr val="accent2"/>
                </a:solidFill>
              </a:rPr>
              <a:t>RC series circuits – </a:t>
            </a:r>
            <a:r>
              <a:rPr lang="en-US" altLang="en-US" dirty="0">
                <a:solidFill>
                  <a:schemeClr val="accent2"/>
                </a:solidFill>
              </a:rPr>
              <a:t>discharging</a:t>
            </a:r>
          </a:p>
          <a:p>
            <a:endParaRPr lang="en-US" altLang="en-US" dirty="0">
              <a:solidFill>
                <a:srgbClr val="000000"/>
              </a:solidFill>
              <a:sym typeface="Symbol" pitchFamily="18" charset="2"/>
            </a:endParaRPr>
          </a:p>
          <a:p>
            <a:endParaRPr lang="en-US" altLang="en-US" dirty="0">
              <a:solidFill>
                <a:srgbClr val="000000"/>
              </a:solidFill>
              <a:sym typeface="Symbol" pitchFamily="18" charset="2"/>
            </a:endParaRPr>
          </a:p>
          <a:p>
            <a:pPr>
              <a:spcBef>
                <a:spcPts val="1200"/>
              </a:spcBef>
            </a:pPr>
            <a:r>
              <a:rPr lang="en-US" dirty="0">
                <a:sym typeface="Symbol" pitchFamily="18" charset="2"/>
              </a:rPr>
              <a:t></a:t>
            </a:r>
            <a:r>
              <a:rPr lang="en-US" dirty="0">
                <a:solidFill>
                  <a:srgbClr val="000000"/>
                </a:solidFill>
                <a:sym typeface="Symbol" pitchFamily="18" charset="2"/>
              </a:rPr>
              <a:t>We call  = </a:t>
            </a:r>
            <a:r>
              <a:rPr lang="en-US" i="1" dirty="0">
                <a:solidFill>
                  <a:srgbClr val="000000"/>
                </a:solidFill>
                <a:sym typeface="Symbol" pitchFamily="18" charset="2"/>
              </a:rPr>
              <a:t>RC</a:t>
            </a:r>
            <a:r>
              <a:rPr lang="en-US" dirty="0">
                <a:solidFill>
                  <a:srgbClr val="000000"/>
                </a:solidFill>
                <a:sym typeface="Symbol" pitchFamily="18" charset="2"/>
              </a:rPr>
              <a:t> the </a:t>
            </a:r>
            <a:r>
              <a:rPr lang="en-US" b="1" dirty="0">
                <a:solidFill>
                  <a:srgbClr val="000000"/>
                </a:solidFill>
                <a:sym typeface="Symbol" pitchFamily="18" charset="2"/>
              </a:rPr>
              <a:t>time constant</a:t>
            </a:r>
            <a:r>
              <a:rPr lang="en-US" dirty="0">
                <a:solidFill>
                  <a:srgbClr val="000000"/>
                </a:solidFill>
                <a:sym typeface="Symbol" pitchFamily="18" charset="2"/>
              </a:rPr>
              <a:t>, and see that it has the units of seconds (time).</a:t>
            </a:r>
            <a:endParaRPr lang="en-US" altLang="en-US" dirty="0">
              <a:solidFill>
                <a:srgbClr val="000000"/>
              </a:solidFill>
              <a:sym typeface="Symbol" pitchFamily="18" charset="2"/>
            </a:endParaRPr>
          </a:p>
        </p:txBody>
      </p:sp>
      <p:sp>
        <p:nvSpPr>
          <p:cNvPr id="11" name="Rectangle 118"/>
          <p:cNvSpPr txBox="1">
            <a:spLocks noChangeArrowheads="1"/>
          </p:cNvSpPr>
          <p:nvPr/>
        </p:nvSpPr>
        <p:spPr>
          <a:xfrm>
            <a:off x="685800" y="409575"/>
            <a:ext cx="7772400" cy="896938"/>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0" cap="none" spc="0" normalizeH="0" baseline="0" noProof="0">
                <a:ln>
                  <a:noFill/>
                </a:ln>
                <a:solidFill>
                  <a:schemeClr val="tx2"/>
                </a:solidFill>
                <a:effectLst/>
                <a:uLnTx/>
                <a:uFillTx/>
                <a:latin typeface="+mj-lt"/>
                <a:ea typeface="+mj-ea"/>
                <a:cs typeface="+mj-cs"/>
              </a:rPr>
              <a:t>Topic 11: Electromagnetic induction - AHL</a:t>
            </a:r>
            <a:br>
              <a:rPr kumimoji="0" lang="en-US" altLang="en-US" sz="2800" b="1" i="0" u="none" strike="noStrike" kern="0" cap="none" spc="0" normalizeH="0" baseline="0" noProof="0">
                <a:ln>
                  <a:noFill/>
                </a:ln>
                <a:solidFill>
                  <a:schemeClr val="tx2"/>
                </a:solidFill>
                <a:effectLst/>
                <a:uLnTx/>
                <a:uFillTx/>
                <a:latin typeface="+mj-lt"/>
                <a:ea typeface="+mj-ea"/>
                <a:cs typeface="+mj-cs"/>
              </a:rPr>
            </a:br>
            <a:r>
              <a:rPr kumimoji="0" lang="en-US" altLang="en-US" sz="2800" b="0" i="0" u="none" strike="noStrike" kern="0" cap="none" spc="0" normalizeH="0" baseline="0" noProof="0">
                <a:ln>
                  <a:noFill/>
                </a:ln>
                <a:solidFill>
                  <a:schemeClr val="tx1"/>
                </a:solidFill>
                <a:effectLst/>
                <a:uLnTx/>
                <a:uFillTx/>
                <a:latin typeface="+mj-lt"/>
                <a:ea typeface="+mj-ea"/>
                <a:cs typeface="+mj-cs"/>
              </a:rPr>
              <a:t>11.3 – Capacitance</a:t>
            </a:r>
            <a:endParaRPr kumimoji="0" lang="en-US" altLang="en-US" sz="2800" b="0" i="0" u="none" strike="noStrike" kern="0" cap="none" spc="0" normalizeH="0" baseline="0" noProof="0" dirty="0">
              <a:ln>
                <a:noFill/>
              </a:ln>
              <a:solidFill>
                <a:schemeClr val="tx1"/>
              </a:solidFill>
              <a:effectLst/>
              <a:uLnTx/>
              <a:uFillTx/>
              <a:latin typeface="+mj-lt"/>
              <a:ea typeface="+mj-ea"/>
              <a:cs typeface="+mj-cs"/>
            </a:endParaRPr>
          </a:p>
        </p:txBody>
      </p:sp>
      <p:grpSp>
        <p:nvGrpSpPr>
          <p:cNvPr id="12" name="Group 31"/>
          <p:cNvGrpSpPr>
            <a:grpSpLocks/>
          </p:cNvGrpSpPr>
          <p:nvPr/>
        </p:nvGrpSpPr>
        <p:grpSpPr bwMode="auto">
          <a:xfrm>
            <a:off x="758085" y="1743278"/>
            <a:ext cx="7464425" cy="844136"/>
            <a:chOff x="533" y="1409"/>
            <a:chExt cx="4702" cy="518"/>
          </a:xfrm>
        </p:grpSpPr>
        <mc:AlternateContent xmlns:mc="http://schemas.openxmlformats.org/markup-compatibility/2006" xmlns:a14="http://schemas.microsoft.com/office/drawing/2010/main">
          <mc:Choice Requires="a14">
            <p:sp>
              <p:nvSpPr>
                <p:cNvPr id="13" name="Rectangle 5"/>
                <p:cNvSpPr>
                  <a:spLocks noChangeArrowheads="1"/>
                </p:cNvSpPr>
                <p:nvPr/>
              </p:nvSpPr>
              <p:spPr bwMode="auto">
                <a:xfrm>
                  <a:off x="574" y="1495"/>
                  <a:ext cx="1045" cy="346"/>
                </a:xfrm>
                <a:prstGeom prst="rect">
                  <a:avLst/>
                </a:prstGeom>
                <a:noFill/>
                <a:ln w="9525">
                  <a:noFill/>
                  <a:miter lim="800000"/>
                  <a:headEnd/>
                  <a:tailEnd/>
                </a:ln>
              </p:spPr>
              <p:txBody>
                <a:bodyPr/>
                <a:lstStyle/>
                <a:p>
                  <a:pPr eaLnBrk="0" hangingPunct="0">
                    <a:lnSpc>
                      <a:spcPct val="90000"/>
                    </a:lnSpc>
                    <a:spcBef>
                      <a:spcPct val="20000"/>
                    </a:spcBef>
                  </a:pPr>
                  <a14:m>
                    <m:oMathPara xmlns:m="http://schemas.openxmlformats.org/officeDocument/2006/math">
                      <m:oMathParaPr>
                        <m:jc m:val="centerGroup"/>
                      </m:oMathParaPr>
                      <m:oMath xmlns:m="http://schemas.openxmlformats.org/officeDocument/2006/math">
                        <m:r>
                          <a:rPr lang="en-US" sz="1800" i="1" dirty="0" smtClean="0">
                            <a:solidFill>
                              <a:srgbClr val="000000"/>
                            </a:solidFill>
                            <a:latin typeface="Cambria Math" panose="02040503050406030204" pitchFamily="18" charset="0"/>
                            <a:sym typeface="Symbol" pitchFamily="18" charset="2"/>
                          </a:rPr>
                          <m:t>𝐼</m:t>
                        </m:r>
                        <m:r>
                          <a:rPr lang="en-US" sz="1800" i="1" dirty="0" smtClean="0">
                            <a:solidFill>
                              <a:srgbClr val="000000"/>
                            </a:solidFill>
                            <a:latin typeface="Cambria Math" panose="02040503050406030204" pitchFamily="18" charset="0"/>
                            <a:sym typeface="Symbol" pitchFamily="18" charset="2"/>
                          </a:rPr>
                          <m:t>=</m:t>
                        </m:r>
                        <m:f>
                          <m:fPr>
                            <m:ctrlPr>
                              <a:rPr lang="en-US" sz="1800" i="1" dirty="0" smtClean="0">
                                <a:solidFill>
                                  <a:srgbClr val="000000"/>
                                </a:solidFill>
                                <a:latin typeface="Cambria Math" panose="02040503050406030204" pitchFamily="18" charset="0"/>
                                <a:sym typeface="Symbol" pitchFamily="18" charset="2"/>
                              </a:rPr>
                            </m:ctrlPr>
                          </m:fPr>
                          <m:num>
                            <m:r>
                              <a:rPr lang="en-US" sz="1800" i="1" dirty="0" smtClean="0">
                                <a:solidFill>
                                  <a:srgbClr val="000000"/>
                                </a:solidFill>
                                <a:latin typeface="Cambria Math" panose="02040503050406030204" pitchFamily="18" charset="0"/>
                                <a:sym typeface="Symbol" pitchFamily="18" charset="2"/>
                              </a:rPr>
                              <m:t></m:t>
                            </m:r>
                            <m:r>
                              <a:rPr lang="en-US" sz="1800" i="1" dirty="0" smtClean="0">
                                <a:solidFill>
                                  <a:srgbClr val="000000"/>
                                </a:solidFill>
                                <a:latin typeface="Cambria Math" panose="02040503050406030204" pitchFamily="18" charset="0"/>
                                <a:sym typeface="Symbol" pitchFamily="18" charset="2"/>
                              </a:rPr>
                              <m:t>𝑞</m:t>
                            </m:r>
                          </m:num>
                          <m:den>
                            <m:r>
                              <a:rPr lang="en-US" sz="1800" i="1" dirty="0" smtClean="0">
                                <a:solidFill>
                                  <a:srgbClr val="000000"/>
                                </a:solidFill>
                                <a:latin typeface="Cambria Math" panose="02040503050406030204" pitchFamily="18" charset="0"/>
                                <a:sym typeface="Symbol" pitchFamily="18" charset="2"/>
                              </a:rPr>
                              <m:t></m:t>
                            </m:r>
                            <m:r>
                              <a:rPr lang="en-US" sz="1800" i="1" dirty="0" smtClean="0">
                                <a:solidFill>
                                  <a:srgbClr val="000000"/>
                                </a:solidFill>
                                <a:latin typeface="Cambria Math" panose="02040503050406030204" pitchFamily="18" charset="0"/>
                                <a:sym typeface="Symbol" pitchFamily="18" charset="2"/>
                              </a:rPr>
                              <m:t>𝑡</m:t>
                            </m:r>
                          </m:den>
                        </m:f>
                        <m:r>
                          <a:rPr lang="en-US" altLang="en-US" sz="1800" i="1" dirty="0">
                            <a:solidFill>
                              <a:srgbClr val="000000"/>
                            </a:solidFill>
                            <a:latin typeface="Cambria Math" panose="02040503050406030204" pitchFamily="18" charset="0"/>
                            <a:sym typeface="Symbol" pitchFamily="18" charset="2"/>
                          </a:rPr>
                          <m:t>= –</m:t>
                        </m:r>
                        <m:d>
                          <m:dPr>
                            <m:ctrlPr>
                              <a:rPr lang="en-US" altLang="en-US" sz="1800" b="0" i="1" dirty="0" smtClean="0">
                                <a:solidFill>
                                  <a:srgbClr val="000000"/>
                                </a:solidFill>
                                <a:latin typeface="Cambria Math" panose="02040503050406030204" pitchFamily="18" charset="0"/>
                                <a:sym typeface="Symbol" pitchFamily="18" charset="2"/>
                              </a:rPr>
                            </m:ctrlPr>
                          </m:dPr>
                          <m:e>
                            <m:f>
                              <m:fPr>
                                <m:ctrlPr>
                                  <a:rPr lang="en-US" altLang="en-US" sz="1800" i="1" dirty="0">
                                    <a:latin typeface="Cambria Math" panose="02040503050406030204" pitchFamily="18" charset="0"/>
                                    <a:sym typeface="Symbol" pitchFamily="18" charset="2"/>
                                  </a:rPr>
                                </m:ctrlPr>
                              </m:fPr>
                              <m:num>
                                <m:r>
                                  <a:rPr lang="en-US" altLang="en-US" sz="1800" i="1" dirty="0">
                                    <a:latin typeface="Cambria Math" panose="02040503050406030204" pitchFamily="18" charset="0"/>
                                    <a:sym typeface="Symbol" pitchFamily="18" charset="2"/>
                                  </a:rPr>
                                  <m:t>𝑞</m:t>
                                </m:r>
                              </m:num>
                              <m:den>
                                <m:r>
                                  <a:rPr lang="en-US" altLang="en-US" sz="1800" i="1" dirty="0">
                                    <a:latin typeface="Cambria Math" panose="02040503050406030204" pitchFamily="18" charset="0"/>
                                    <a:sym typeface="Symbol" pitchFamily="18" charset="2"/>
                                  </a:rPr>
                                  <m:t></m:t>
                                </m:r>
                              </m:den>
                            </m:f>
                          </m:e>
                        </m:d>
                      </m:oMath>
                    </m:oMathPara>
                  </a14:m>
                  <a:endParaRPr lang="en-US" dirty="0">
                    <a:sym typeface="Symbol" pitchFamily="18" charset="2"/>
                  </a:endParaRPr>
                </a:p>
              </p:txBody>
            </p:sp>
          </mc:Choice>
          <mc:Fallback xmlns="">
            <p:sp>
              <p:nvSpPr>
                <p:cNvPr id="13" name="Rectangle 5"/>
                <p:cNvSpPr>
                  <a:spLocks noRot="1" noChangeAspect="1" noMove="1" noResize="1" noEditPoints="1" noAdjustHandles="1" noChangeArrowheads="1" noChangeShapeType="1" noTextEdit="1"/>
                </p:cNvSpPr>
                <p:nvPr/>
              </p:nvSpPr>
              <p:spPr bwMode="auto">
                <a:xfrm>
                  <a:off x="574" y="1495"/>
                  <a:ext cx="1045" cy="346"/>
                </a:xfrm>
                <a:prstGeom prst="rect">
                  <a:avLst/>
                </a:prstGeom>
                <a:blipFill>
                  <a:blip r:embed="rId6"/>
                  <a:stretch>
                    <a:fillRect/>
                  </a:stretch>
                </a:blipFill>
                <a:ln w="9525">
                  <a:noFill/>
                  <a:miter lim="800000"/>
                  <a:headEnd/>
                  <a:tailEnd/>
                </a:ln>
              </p:spPr>
              <p:txBody>
                <a:bodyPr/>
                <a:lstStyle/>
                <a:p>
                  <a:r>
                    <a:rPr lang="en-US">
                      <a:noFill/>
                    </a:rPr>
                    <a:t> </a:t>
                  </a:r>
                </a:p>
              </p:txBody>
            </p:sp>
          </mc:Fallback>
        </mc:AlternateContent>
        <p:sp>
          <p:nvSpPr>
            <p:cNvPr id="14" name="Text Box 6"/>
            <p:cNvSpPr txBox="1">
              <a:spLocks noChangeArrowheads="1"/>
            </p:cNvSpPr>
            <p:nvPr/>
          </p:nvSpPr>
          <p:spPr bwMode="auto">
            <a:xfrm>
              <a:off x="4172" y="1409"/>
              <a:ext cx="1063" cy="518"/>
            </a:xfrm>
            <a:prstGeom prst="rect">
              <a:avLst/>
            </a:prstGeom>
            <a:solidFill>
              <a:srgbClr val="FF0000"/>
            </a:solidFill>
            <a:ln w="9525">
              <a:noFill/>
              <a:miter lim="800000"/>
              <a:headEnd/>
              <a:tailEnd/>
            </a:ln>
          </p:spPr>
          <p:txBody>
            <a:bodyPr>
              <a:spAutoFit/>
            </a:bodyPr>
            <a:lstStyle/>
            <a:p>
              <a:pPr algn="ctr">
                <a:spcBef>
                  <a:spcPct val="50000"/>
                </a:spcBef>
              </a:pPr>
              <a:r>
                <a:rPr lang="en-US" i="1">
                  <a:solidFill>
                    <a:schemeClr val="bg1"/>
                  </a:solidFill>
                </a:rPr>
                <a:t>RC</a:t>
              </a:r>
              <a:r>
                <a:rPr lang="en-US">
                  <a:solidFill>
                    <a:schemeClr val="bg1"/>
                  </a:solidFill>
                </a:rPr>
                <a:t> discharge</a:t>
              </a:r>
              <a:endParaRPr lang="en-US" i="1">
                <a:solidFill>
                  <a:schemeClr val="bg1"/>
                </a:solidFill>
              </a:endParaRPr>
            </a:p>
          </p:txBody>
        </p:sp>
        <p:sp>
          <p:nvSpPr>
            <p:cNvPr id="15" name="Rectangle 7"/>
            <p:cNvSpPr>
              <a:spLocks noChangeArrowheads="1"/>
            </p:cNvSpPr>
            <p:nvPr/>
          </p:nvSpPr>
          <p:spPr bwMode="auto">
            <a:xfrm>
              <a:off x="533" y="1411"/>
              <a:ext cx="4701" cy="510"/>
            </a:xfrm>
            <a:prstGeom prst="rect">
              <a:avLst/>
            </a:prstGeom>
            <a:noFill/>
            <a:ln w="12700">
              <a:solidFill>
                <a:schemeClr val="tx1"/>
              </a:solidFill>
              <a:miter lim="800000"/>
              <a:headEnd/>
              <a:tailEnd/>
            </a:ln>
          </p:spPr>
          <p:txBody>
            <a:bodyPr wrap="none" anchor="ctr"/>
            <a:lstStyle/>
            <a:p>
              <a:endParaRPr lang="en-US"/>
            </a:p>
          </p:txBody>
        </p:sp>
        <mc:AlternateContent xmlns:mc="http://schemas.openxmlformats.org/markup-compatibility/2006" xmlns:a14="http://schemas.microsoft.com/office/drawing/2010/main">
          <mc:Choice Requires="a14">
            <p:sp>
              <p:nvSpPr>
                <p:cNvPr id="16" name="Rectangle 5"/>
                <p:cNvSpPr>
                  <a:spLocks noChangeArrowheads="1"/>
                </p:cNvSpPr>
                <p:nvPr/>
              </p:nvSpPr>
              <p:spPr bwMode="auto">
                <a:xfrm>
                  <a:off x="2054" y="1527"/>
                  <a:ext cx="881" cy="278"/>
                </a:xfrm>
                <a:prstGeom prst="rect">
                  <a:avLst/>
                </a:prstGeom>
                <a:noFill/>
                <a:ln w="9525">
                  <a:noFill/>
                  <a:miter lim="800000"/>
                  <a:headEnd/>
                  <a:tailEnd/>
                </a:ln>
              </p:spPr>
              <p:txBody>
                <a:bodyPr/>
                <a:lstStyle/>
                <a:p>
                  <a:pPr eaLnBrk="0" hangingPunct="0">
                    <a:lnSpc>
                      <a:spcPct val="90000"/>
                    </a:lnSpc>
                    <a:spcBef>
                      <a:spcPct val="20000"/>
                    </a:spcBef>
                  </a:pPr>
                  <a14:m>
                    <m:oMathPara xmlns:m="http://schemas.openxmlformats.org/officeDocument/2006/math">
                      <m:oMathParaPr>
                        <m:jc m:val="centerGroup"/>
                      </m:oMathParaPr>
                      <m:oMath xmlns:m="http://schemas.openxmlformats.org/officeDocument/2006/math">
                        <m:r>
                          <a:rPr lang="en-US" sz="2000" i="1" dirty="0" smtClean="0">
                            <a:solidFill>
                              <a:srgbClr val="000000"/>
                            </a:solidFill>
                            <a:latin typeface="Cambria Math" panose="02040503050406030204" pitchFamily="18" charset="0"/>
                            <a:sym typeface="Symbol" pitchFamily="18" charset="2"/>
                          </a:rPr>
                          <m:t>𝑞</m:t>
                        </m:r>
                        <m:r>
                          <a:rPr lang="en-US" altLang="en-US" sz="2000" i="1" dirty="0">
                            <a:solidFill>
                              <a:srgbClr val="000000"/>
                            </a:solidFill>
                            <a:latin typeface="Cambria Math" panose="02040503050406030204" pitchFamily="18" charset="0"/>
                            <a:sym typeface="Symbol" pitchFamily="18" charset="2"/>
                          </a:rPr>
                          <m:t>=</m:t>
                        </m:r>
                        <m:sSub>
                          <m:sSubPr>
                            <m:ctrlPr>
                              <a:rPr lang="en-US" altLang="en-US" sz="2000" i="1" dirty="0" smtClean="0">
                                <a:solidFill>
                                  <a:srgbClr val="000000"/>
                                </a:solidFill>
                                <a:latin typeface="Cambria Math" panose="02040503050406030204" pitchFamily="18" charset="0"/>
                                <a:sym typeface="Symbol" pitchFamily="18" charset="2"/>
                              </a:rPr>
                            </m:ctrlPr>
                          </m:sSubPr>
                          <m:e>
                            <m:r>
                              <a:rPr lang="en-US" altLang="en-US" sz="2000" b="0" i="1" dirty="0" smtClean="0">
                                <a:solidFill>
                                  <a:srgbClr val="000000"/>
                                </a:solidFill>
                                <a:latin typeface="Cambria Math" panose="02040503050406030204" pitchFamily="18" charset="0"/>
                                <a:sym typeface="Symbol" pitchFamily="18" charset="2"/>
                              </a:rPr>
                              <m:t>𝑞</m:t>
                            </m:r>
                          </m:e>
                          <m:sub>
                            <m:r>
                              <a:rPr lang="en-US" altLang="en-US" sz="2000" b="0" i="1" dirty="0" smtClean="0">
                                <a:solidFill>
                                  <a:srgbClr val="000000"/>
                                </a:solidFill>
                                <a:latin typeface="Cambria Math" panose="02040503050406030204" pitchFamily="18" charset="0"/>
                                <a:sym typeface="Symbol" pitchFamily="18" charset="2"/>
                              </a:rPr>
                              <m:t>0</m:t>
                            </m:r>
                          </m:sub>
                        </m:sSub>
                        <m:sSup>
                          <m:sSupPr>
                            <m:ctrlPr>
                              <a:rPr lang="en-US" altLang="en-US" sz="2000" i="1" dirty="0" smtClean="0">
                                <a:solidFill>
                                  <a:srgbClr val="000000"/>
                                </a:solidFill>
                                <a:latin typeface="Cambria Math" panose="02040503050406030204" pitchFamily="18" charset="0"/>
                                <a:sym typeface="Symbol" pitchFamily="18" charset="2"/>
                              </a:rPr>
                            </m:ctrlPr>
                          </m:sSupPr>
                          <m:e>
                            <m:r>
                              <a:rPr lang="en-US" altLang="en-US" sz="2000" b="0" i="1" dirty="0" smtClean="0">
                                <a:solidFill>
                                  <a:srgbClr val="000000"/>
                                </a:solidFill>
                                <a:latin typeface="Cambria Math" panose="02040503050406030204" pitchFamily="18" charset="0"/>
                                <a:sym typeface="Symbol" pitchFamily="18" charset="2"/>
                              </a:rPr>
                              <m:t>𝑒</m:t>
                            </m:r>
                          </m:e>
                          <m:sup>
                            <m:r>
                              <a:rPr lang="en-US" altLang="en-US" sz="2000" b="0" i="1" dirty="0" smtClean="0">
                                <a:solidFill>
                                  <a:srgbClr val="000000"/>
                                </a:solidFill>
                                <a:latin typeface="Cambria Math" panose="02040503050406030204" pitchFamily="18" charset="0"/>
                                <a:sym typeface="Symbol" pitchFamily="18" charset="2"/>
                              </a:rPr>
                              <m:t>−</m:t>
                            </m:r>
                            <m:f>
                              <m:fPr>
                                <m:ctrlPr>
                                  <a:rPr lang="en-US" altLang="en-US" sz="2000" i="1" dirty="0" smtClean="0">
                                    <a:solidFill>
                                      <a:srgbClr val="000000"/>
                                    </a:solidFill>
                                    <a:latin typeface="Cambria Math" panose="02040503050406030204" pitchFamily="18" charset="0"/>
                                    <a:sym typeface="Symbol" pitchFamily="18" charset="2"/>
                                  </a:rPr>
                                </m:ctrlPr>
                              </m:fPr>
                              <m:num>
                                <m:r>
                                  <a:rPr lang="en-US" altLang="en-US" sz="2000" b="0" i="1" dirty="0" smtClean="0">
                                    <a:solidFill>
                                      <a:srgbClr val="000000"/>
                                    </a:solidFill>
                                    <a:latin typeface="Cambria Math" panose="02040503050406030204" pitchFamily="18" charset="0"/>
                                    <a:sym typeface="Symbol" pitchFamily="18" charset="2"/>
                                  </a:rPr>
                                  <m:t>𝑡</m:t>
                                </m:r>
                              </m:num>
                              <m:den>
                                <m:r>
                                  <a:rPr lang="en-US" altLang="en-US" sz="2000" i="1" dirty="0" smtClean="0">
                                    <a:solidFill>
                                      <a:srgbClr val="000000"/>
                                    </a:solidFill>
                                    <a:latin typeface="Cambria Math" panose="02040503050406030204" pitchFamily="18" charset="0"/>
                                    <a:ea typeface="Cambria Math" panose="02040503050406030204" pitchFamily="18" charset="0"/>
                                    <a:sym typeface="Symbol" pitchFamily="18" charset="2"/>
                                  </a:rPr>
                                  <m:t>𝜏</m:t>
                                </m:r>
                              </m:den>
                            </m:f>
                          </m:sup>
                        </m:sSup>
                      </m:oMath>
                    </m:oMathPara>
                  </a14:m>
                  <a:endParaRPr lang="en-US" dirty="0">
                    <a:sym typeface="Symbol" pitchFamily="18" charset="2"/>
                  </a:endParaRPr>
                </a:p>
              </p:txBody>
            </p:sp>
          </mc:Choice>
          <mc:Fallback xmlns="">
            <p:sp>
              <p:nvSpPr>
                <p:cNvPr id="16" name="Rectangle 5"/>
                <p:cNvSpPr>
                  <a:spLocks noRot="1" noChangeAspect="1" noMove="1" noResize="1" noEditPoints="1" noAdjustHandles="1" noChangeArrowheads="1" noChangeShapeType="1" noTextEdit="1"/>
                </p:cNvSpPr>
                <p:nvPr/>
              </p:nvSpPr>
              <p:spPr bwMode="auto">
                <a:xfrm>
                  <a:off x="2054" y="1527"/>
                  <a:ext cx="881" cy="278"/>
                </a:xfrm>
                <a:prstGeom prst="rect">
                  <a:avLst/>
                </a:prstGeom>
                <a:blipFill>
                  <a:blip r:embed="rId7"/>
                  <a:stretch>
                    <a:fillRect/>
                  </a:stretch>
                </a:blipFill>
                <a:ln w="9525">
                  <a:noFill/>
                  <a:miter lim="800000"/>
                  <a:headEnd/>
                  <a:tailEnd/>
                </a:ln>
              </p:spPr>
              <p:txBody>
                <a:bodyPr/>
                <a:lstStyle/>
                <a:p>
                  <a:r>
                    <a:rPr lang="en-US">
                      <a:noFill/>
                    </a:rPr>
                    <a:t> </a:t>
                  </a:r>
                </a:p>
              </p:txBody>
            </p:sp>
          </mc:Fallback>
        </mc:AlternateContent>
        <p:sp>
          <p:nvSpPr>
            <p:cNvPr id="17" name="Rectangle 5"/>
            <p:cNvSpPr>
              <a:spLocks noChangeArrowheads="1"/>
            </p:cNvSpPr>
            <p:nvPr/>
          </p:nvSpPr>
          <p:spPr bwMode="auto">
            <a:xfrm>
              <a:off x="3063" y="1717"/>
              <a:ext cx="1080" cy="189"/>
            </a:xfrm>
            <a:prstGeom prst="rect">
              <a:avLst/>
            </a:prstGeom>
            <a:noFill/>
            <a:ln w="9525">
              <a:noFill/>
              <a:miter lim="800000"/>
              <a:headEnd/>
              <a:tailEnd/>
            </a:ln>
          </p:spPr>
          <p:txBody>
            <a:bodyPr/>
            <a:lstStyle/>
            <a:p>
              <a:pPr eaLnBrk="0" hangingPunct="0">
                <a:lnSpc>
                  <a:spcPct val="90000"/>
                </a:lnSpc>
                <a:spcBef>
                  <a:spcPct val="20000"/>
                </a:spcBef>
              </a:pPr>
              <a:r>
                <a:rPr lang="en-US" sz="2000" dirty="0">
                  <a:solidFill>
                    <a:schemeClr val="hlink"/>
                  </a:solidFill>
                  <a:sym typeface="Symbol" pitchFamily="18" charset="2"/>
                </a:rPr>
                <a:t>where </a:t>
              </a:r>
              <a:r>
                <a:rPr lang="en-US" altLang="en-US" sz="2000" dirty="0">
                  <a:solidFill>
                    <a:schemeClr val="hlink"/>
                  </a:solidFill>
                  <a:sym typeface="Symbol" pitchFamily="18" charset="2"/>
                </a:rPr>
                <a:t></a:t>
              </a:r>
              <a:r>
                <a:rPr lang="en-US" altLang="en-US" sz="2000" i="1" dirty="0">
                  <a:solidFill>
                    <a:schemeClr val="hlink"/>
                  </a:solidFill>
                  <a:sym typeface="Symbol" pitchFamily="18" charset="2"/>
                </a:rPr>
                <a:t> </a:t>
              </a:r>
              <a:r>
                <a:rPr lang="en-US" altLang="en-US" sz="2000" dirty="0">
                  <a:solidFill>
                    <a:schemeClr val="hlink"/>
                  </a:solidFill>
                  <a:sym typeface="Symbol" pitchFamily="18" charset="2"/>
                </a:rPr>
                <a:t>=</a:t>
              </a:r>
              <a:r>
                <a:rPr lang="en-US" altLang="en-US" sz="2000" i="1" dirty="0">
                  <a:solidFill>
                    <a:schemeClr val="hlink"/>
                  </a:solidFill>
                  <a:sym typeface="Symbol" pitchFamily="18" charset="2"/>
                </a:rPr>
                <a:t> RC</a:t>
              </a:r>
              <a:endParaRPr lang="en-US" sz="2000" i="1" dirty="0">
                <a:solidFill>
                  <a:schemeClr val="hlink"/>
                </a:solidFill>
                <a:sym typeface="Symbol" pitchFamily="18" charset="2"/>
              </a:endParaRPr>
            </a:p>
          </p:txBody>
        </p:sp>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77827">
                                            <p:txEl>
                                              <p:pRg st="3" end="3"/>
                                            </p:txEl>
                                          </p:spTgt>
                                        </p:tgtEl>
                                        <p:attrNameLst>
                                          <p:attrName>style.visibility</p:attrName>
                                        </p:attrNameLst>
                                      </p:cBhvr>
                                      <p:to>
                                        <p:strVal val="visible"/>
                                      </p:to>
                                    </p:set>
                                    <p:anim calcmode="lin" valueType="num">
                                      <p:cBhvr additive="base">
                                        <p:cTn id="14" dur="500" fill="hold"/>
                                        <p:tgtEl>
                                          <p:spTgt spid="77827">
                                            <p:txEl>
                                              <p:pRg st="3" end="3"/>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77827">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4" name="arrow.wav"/>
                                        </p:tgtEl>
                                      </p:cMediaNode>
                                    </p:audio>
                                  </p:sub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118788">
                                            <p:txEl>
                                              <p:pRg st="0" end="0"/>
                                            </p:txEl>
                                          </p:spTgt>
                                        </p:tgtEl>
                                        <p:attrNameLst>
                                          <p:attrName>style.visibility</p:attrName>
                                        </p:attrNameLst>
                                      </p:cBhvr>
                                      <p:to>
                                        <p:strVal val="visible"/>
                                      </p:to>
                                    </p:set>
                                    <p:anim calcmode="lin" valueType="num">
                                      <p:cBhvr additive="base">
                                        <p:cTn id="20" dur="500" fill="hold"/>
                                        <p:tgtEl>
                                          <p:spTgt spid="118788">
                                            <p:txEl>
                                              <p:pRg st="0" end="0"/>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11878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8"/>
                                            </p:cond>
                                          </p:stCondLst>
                                          <p:endCondLst>
                                            <p:cond evt="onStopAudio" delay="0">
                                              <p:tgtEl>
                                                <p:sldTgt/>
                                              </p:tgtEl>
                                            </p:cond>
                                          </p:endCondLst>
                                        </p:cTn>
                                        <p:tgtEl>
                                          <p:sndTgt r:embed="rId4" name="arrow.wav"/>
                                        </p:tgtEl>
                                      </p:cMediaNode>
                                    </p:audio>
                                  </p:sub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118788">
                                            <p:txEl>
                                              <p:pRg st="1" end="1"/>
                                            </p:txEl>
                                          </p:spTgt>
                                        </p:tgtEl>
                                        <p:attrNameLst>
                                          <p:attrName>style.visibility</p:attrName>
                                        </p:attrNameLst>
                                      </p:cBhvr>
                                      <p:to>
                                        <p:strVal val="visible"/>
                                      </p:to>
                                    </p:set>
                                    <p:anim calcmode="lin" valueType="num">
                                      <p:cBhvr additive="base">
                                        <p:cTn id="26" dur="500" fill="hold"/>
                                        <p:tgtEl>
                                          <p:spTgt spid="118788">
                                            <p:txEl>
                                              <p:pRg st="1" end="1"/>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11878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4"/>
                                            </p:cond>
                                          </p:stCondLst>
                                          <p:endCondLst>
                                            <p:cond evt="onStopAudio" delay="0">
                                              <p:tgtEl>
                                                <p:sldTgt/>
                                              </p:tgtEl>
                                            </p:cond>
                                          </p:endCondLst>
                                        </p:cTn>
                                        <p:tgtEl>
                                          <p:sndTgt r:embed="rId4" name="arrow.wav"/>
                                        </p:tgtEl>
                                      </p:cMediaNode>
                                    </p:audio>
                                  </p:sub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118788">
                                            <p:txEl>
                                              <p:pRg st="2" end="2"/>
                                            </p:txEl>
                                          </p:spTgt>
                                        </p:tgtEl>
                                        <p:attrNameLst>
                                          <p:attrName>style.visibility</p:attrName>
                                        </p:attrNameLst>
                                      </p:cBhvr>
                                      <p:to>
                                        <p:strVal val="visible"/>
                                      </p:to>
                                    </p:set>
                                    <p:anim calcmode="lin" valueType="num">
                                      <p:cBhvr additive="base">
                                        <p:cTn id="32" dur="500" fill="hold"/>
                                        <p:tgtEl>
                                          <p:spTgt spid="118788">
                                            <p:txEl>
                                              <p:pRg st="2" end="2"/>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118788">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0"/>
                                            </p:cond>
                                          </p:stCondLst>
                                          <p:endCondLst>
                                            <p:cond evt="onStopAudio" delay="0">
                                              <p:tgtEl>
                                                <p:sldTgt/>
                                              </p:tgtEl>
                                            </p:cond>
                                          </p:endCondLst>
                                        </p:cTn>
                                        <p:tgtEl>
                                          <p:sndTgt r:embed="rId4" name="arrow.wav"/>
                                        </p:tgtEl>
                                      </p:cMediaNode>
                                    </p:audio>
                                  </p:sub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118788">
                                            <p:txEl>
                                              <p:pRg st="3" end="3"/>
                                            </p:txEl>
                                          </p:spTgt>
                                        </p:tgtEl>
                                        <p:attrNameLst>
                                          <p:attrName>style.visibility</p:attrName>
                                        </p:attrNameLst>
                                      </p:cBhvr>
                                      <p:to>
                                        <p:strVal val="visible"/>
                                      </p:to>
                                    </p:set>
                                    <p:anim calcmode="lin" valueType="num">
                                      <p:cBhvr additive="base">
                                        <p:cTn id="38" dur="500" fill="hold"/>
                                        <p:tgtEl>
                                          <p:spTgt spid="118788">
                                            <p:txEl>
                                              <p:pRg st="3" end="3"/>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118788">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6"/>
                                            </p:cond>
                                          </p:stCondLst>
                                          <p:endCondLst>
                                            <p:cond evt="onStopAudio" delay="0">
                                              <p:tgtEl>
                                                <p:sldTgt/>
                                              </p:tgtEl>
                                            </p:cond>
                                          </p:endCondLst>
                                        </p:cTn>
                                        <p:tgtEl>
                                          <p:sndTgt r:embed="rId4" name="arrow.wav"/>
                                        </p:tgtEl>
                                      </p:cMediaNode>
                                    </p:audio>
                                  </p:sub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118788">
                                            <p:txEl>
                                              <p:pRg st="4" end="4"/>
                                            </p:txEl>
                                          </p:spTgt>
                                        </p:tgtEl>
                                        <p:attrNameLst>
                                          <p:attrName>style.visibility</p:attrName>
                                        </p:attrNameLst>
                                      </p:cBhvr>
                                      <p:to>
                                        <p:strVal val="visible"/>
                                      </p:to>
                                    </p:set>
                                    <p:anim calcmode="lin" valueType="num">
                                      <p:cBhvr additive="base">
                                        <p:cTn id="44" dur="500" fill="hold"/>
                                        <p:tgtEl>
                                          <p:spTgt spid="118788">
                                            <p:txEl>
                                              <p:pRg st="4" end="4"/>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118788">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2"/>
                                            </p:cond>
                                          </p:stCondLst>
                                          <p:endCondLst>
                                            <p:cond evt="onStopAudio" delay="0">
                                              <p:tgtEl>
                                                <p:sldTgt/>
                                              </p:tgtEl>
                                            </p:cond>
                                          </p:endCondLst>
                                        </p:cTn>
                                        <p:tgtEl>
                                          <p:sndTgt r:embed="rId4" name="arrow.wav"/>
                                        </p:tgtEl>
                                      </p:cMediaNode>
                                    </p:audio>
                                  </p:subTnLst>
                                </p:cTn>
                              </p:par>
                            </p:childTnLst>
                          </p:cTn>
                        </p:par>
                      </p:childTnLst>
                    </p:cTn>
                  </p:par>
                  <p:par>
                    <p:cTn id="46" fill="hold">
                      <p:stCondLst>
                        <p:cond delay="indefinite"/>
                      </p:stCondLst>
                      <p:childTnLst>
                        <p:par>
                          <p:cTn id="47" fill="hold">
                            <p:stCondLst>
                              <p:cond delay="0"/>
                            </p:stCondLst>
                            <p:childTnLst>
                              <p:par>
                                <p:cTn id="48" presetID="2" presetClass="entr" presetSubtype="4" fill="hold" nodeType="clickEffect">
                                  <p:stCondLst>
                                    <p:cond delay="0"/>
                                  </p:stCondLst>
                                  <p:childTnLst>
                                    <p:set>
                                      <p:cBhvr>
                                        <p:cTn id="49" dur="1" fill="hold">
                                          <p:stCondLst>
                                            <p:cond delay="0"/>
                                          </p:stCondLst>
                                        </p:cTn>
                                        <p:tgtEl>
                                          <p:spTgt spid="118788">
                                            <p:txEl>
                                              <p:pRg st="5" end="5"/>
                                            </p:txEl>
                                          </p:spTgt>
                                        </p:tgtEl>
                                        <p:attrNameLst>
                                          <p:attrName>style.visibility</p:attrName>
                                        </p:attrNameLst>
                                      </p:cBhvr>
                                      <p:to>
                                        <p:strVal val="visible"/>
                                      </p:to>
                                    </p:set>
                                    <p:anim calcmode="lin" valueType="num">
                                      <p:cBhvr additive="base">
                                        <p:cTn id="50" dur="500" fill="hold"/>
                                        <p:tgtEl>
                                          <p:spTgt spid="118788">
                                            <p:txEl>
                                              <p:pRg st="5" end="5"/>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118788">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8"/>
                                            </p:cond>
                                          </p:stCondLst>
                                          <p:endCondLst>
                                            <p:cond evt="onStopAudio" delay="0">
                                              <p:tgtEl>
                                                <p:sldTgt/>
                                              </p:tgtEl>
                                            </p:cond>
                                          </p:endCondLst>
                                        </p:cTn>
                                        <p:tgtEl>
                                          <p:sndTgt r:embed="rId4" name="arrow.wav"/>
                                        </p:tgtEl>
                                      </p:cMediaNode>
                                    </p:audio>
                                  </p:subTnLst>
                                </p:cTn>
                              </p:par>
                            </p:childTnLst>
                          </p:cTn>
                        </p:par>
                      </p:childTnLst>
                    </p:cTn>
                  </p:par>
                  <p:par>
                    <p:cTn id="52" fill="hold">
                      <p:stCondLst>
                        <p:cond delay="indefinite"/>
                      </p:stCondLst>
                      <p:childTnLst>
                        <p:par>
                          <p:cTn id="53" fill="hold">
                            <p:stCondLst>
                              <p:cond delay="0"/>
                            </p:stCondLst>
                            <p:childTnLst>
                              <p:par>
                                <p:cTn id="54" presetID="2" presetClass="entr" presetSubtype="4" fill="hold" nodeType="clickEffect">
                                  <p:stCondLst>
                                    <p:cond delay="0"/>
                                  </p:stCondLst>
                                  <p:childTnLst>
                                    <p:set>
                                      <p:cBhvr>
                                        <p:cTn id="55" dur="1" fill="hold">
                                          <p:stCondLst>
                                            <p:cond delay="0"/>
                                          </p:stCondLst>
                                        </p:cTn>
                                        <p:tgtEl>
                                          <p:spTgt spid="118788">
                                            <p:txEl>
                                              <p:pRg st="6" end="6"/>
                                            </p:txEl>
                                          </p:spTgt>
                                        </p:tgtEl>
                                        <p:attrNameLst>
                                          <p:attrName>style.visibility</p:attrName>
                                        </p:attrNameLst>
                                      </p:cBhvr>
                                      <p:to>
                                        <p:strVal val="visible"/>
                                      </p:to>
                                    </p:set>
                                    <p:anim calcmode="lin" valueType="num">
                                      <p:cBhvr additive="base">
                                        <p:cTn id="56" dur="500" fill="hold"/>
                                        <p:tgtEl>
                                          <p:spTgt spid="118788">
                                            <p:txEl>
                                              <p:pRg st="6" end="6"/>
                                            </p:txEl>
                                          </p:spTgt>
                                        </p:tgtEl>
                                        <p:attrNameLst>
                                          <p:attrName>ppt_x</p:attrName>
                                        </p:attrNameLst>
                                      </p:cBhvr>
                                      <p:tavLst>
                                        <p:tav tm="0">
                                          <p:val>
                                            <p:strVal val="#ppt_x"/>
                                          </p:val>
                                        </p:tav>
                                        <p:tav tm="100000">
                                          <p:val>
                                            <p:strVal val="#ppt_x"/>
                                          </p:val>
                                        </p:tav>
                                      </p:tavLst>
                                    </p:anim>
                                    <p:anim calcmode="lin" valueType="num">
                                      <p:cBhvr additive="base">
                                        <p:cTn id="57" dur="500" fill="hold"/>
                                        <p:tgtEl>
                                          <p:spTgt spid="118788">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4"/>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18788" name="Rectangle 4"/>
              <p:cNvSpPr>
                <a:spLocks noChangeArrowheads="1"/>
              </p:cNvSpPr>
              <p:nvPr/>
            </p:nvSpPr>
            <p:spPr bwMode="auto">
              <a:xfrm>
                <a:off x="693738" y="2673927"/>
                <a:ext cx="7764462" cy="4184073"/>
              </a:xfrm>
              <a:prstGeom prst="rect">
                <a:avLst/>
              </a:prstGeom>
              <a:solidFill>
                <a:srgbClr val="FFFFCC"/>
              </a:solidFill>
              <a:ln w="9525">
                <a:noFill/>
                <a:miter lim="800000"/>
                <a:headEnd/>
                <a:tailEnd/>
              </a:ln>
            </p:spPr>
            <p:txBody>
              <a:bodyPr/>
              <a:lstStyle/>
              <a:p>
                <a:pPr>
                  <a:spcBef>
                    <a:spcPct val="15000"/>
                  </a:spcBef>
                </a:pPr>
                <a:r>
                  <a:rPr lang="en-US" dirty="0" smtClean="0">
                    <a:sym typeface="Symbol" pitchFamily="18" charset="2"/>
                  </a:rPr>
                  <a:t>EXAMPLE: A 275 F capacitor is charged to 6.00 V. It is then discharged through a 10.0 M resistor.</a:t>
                </a:r>
              </a:p>
              <a:p>
                <a:pPr>
                  <a:spcBef>
                    <a:spcPct val="15000"/>
                  </a:spcBef>
                </a:pPr>
                <a:r>
                  <a:rPr lang="en-US" dirty="0">
                    <a:sym typeface="Symbol" pitchFamily="18" charset="2"/>
                  </a:rPr>
                  <a:t>(c) Find the charge on the plates exactly one time constant after discharge has begun.</a:t>
                </a:r>
              </a:p>
              <a:p>
                <a:pPr>
                  <a:spcBef>
                    <a:spcPct val="15000"/>
                  </a:spcBef>
                </a:pPr>
                <a:r>
                  <a:rPr lang="en-US" dirty="0">
                    <a:sym typeface="Symbol" pitchFamily="18" charset="2"/>
                  </a:rPr>
                  <a:t>SOLUTION:</a:t>
                </a:r>
              </a:p>
              <a:p>
                <a:pPr>
                  <a:spcBef>
                    <a:spcPct val="5000"/>
                  </a:spcBef>
                </a:pPr>
                <a:r>
                  <a:rPr lang="en-US" dirty="0">
                    <a:sym typeface="Symbol" pitchFamily="18" charset="2"/>
                  </a:rPr>
                  <a:t>(c) Substitute </a:t>
                </a:r>
                <a14:m>
                  <m:oMath xmlns:m="http://schemas.openxmlformats.org/officeDocument/2006/math">
                    <m:r>
                      <a:rPr lang="en-US" i="1" dirty="0" smtClean="0">
                        <a:latin typeface="Cambria Math" panose="02040503050406030204" pitchFamily="18" charset="0"/>
                        <a:sym typeface="Symbol" pitchFamily="18" charset="2"/>
                      </a:rPr>
                      <m:t>𝑡</m:t>
                    </m:r>
                    <m:r>
                      <a:rPr lang="en-US" i="1" dirty="0" smtClean="0">
                        <a:latin typeface="Cambria Math" panose="02040503050406030204" pitchFamily="18" charset="0"/>
                        <a:sym typeface="Symbol" pitchFamily="18" charset="2"/>
                      </a:rPr>
                      <m:t>= </m:t>
                    </m:r>
                  </m:oMath>
                </a14:m>
                <a:r>
                  <a:rPr lang="en-US" dirty="0">
                    <a:sym typeface="Symbol" pitchFamily="18" charset="2"/>
                  </a:rPr>
                  <a:t>and </a:t>
                </a:r>
                <a14:m>
                  <m:oMath xmlns:m="http://schemas.openxmlformats.org/officeDocument/2006/math">
                    <m:r>
                      <a:rPr lang="en-US" i="1" dirty="0" smtClean="0">
                        <a:latin typeface="Cambria Math" panose="02040503050406030204" pitchFamily="18" charset="0"/>
                        <a:sym typeface="Symbol" pitchFamily="18" charset="2"/>
                      </a:rPr>
                      <m:t>𝑞</m:t>
                    </m:r>
                    <m:r>
                      <a:rPr lang="en-US" i="1" baseline="-25000" dirty="0">
                        <a:latin typeface="Cambria Math" panose="02040503050406030204" pitchFamily="18" charset="0"/>
                        <a:sym typeface="Symbol" pitchFamily="18" charset="2"/>
                      </a:rPr>
                      <m:t>0</m:t>
                    </m:r>
                    <m:r>
                      <a:rPr lang="en-US" i="1" dirty="0">
                        <a:latin typeface="Cambria Math" panose="02040503050406030204" pitchFamily="18" charset="0"/>
                        <a:sym typeface="Symbol" pitchFamily="18" charset="2"/>
                      </a:rPr>
                      <m:t>=0.00165</m:t>
                    </m:r>
                  </m:oMath>
                </a14:m>
                <a:r>
                  <a:rPr lang="en-US" dirty="0">
                    <a:sym typeface="Symbol" pitchFamily="18" charset="2"/>
                  </a:rPr>
                  <a:t> C into </a:t>
                </a:r>
                <a14:m>
                  <m:oMath xmlns:m="http://schemas.openxmlformats.org/officeDocument/2006/math">
                    <m:r>
                      <a:rPr lang="en-US" i="1" dirty="0" smtClean="0">
                        <a:solidFill>
                          <a:srgbClr val="000000"/>
                        </a:solidFill>
                        <a:latin typeface="Cambria Math" panose="02040503050406030204" pitchFamily="18" charset="0"/>
                        <a:sym typeface="Symbol" pitchFamily="18" charset="2"/>
                      </a:rPr>
                      <m:t>𝑞</m:t>
                    </m:r>
                    <m:r>
                      <a:rPr lang="en-US" altLang="en-US" i="1" dirty="0">
                        <a:solidFill>
                          <a:srgbClr val="000000"/>
                        </a:solidFill>
                        <a:latin typeface="Cambria Math" panose="02040503050406030204" pitchFamily="18" charset="0"/>
                        <a:sym typeface="Symbol" pitchFamily="18" charset="2"/>
                      </a:rPr>
                      <m:t>=</m:t>
                    </m:r>
                    <m:sSub>
                      <m:sSubPr>
                        <m:ctrlPr>
                          <a:rPr lang="en-US" altLang="en-US" i="1" dirty="0" smtClean="0">
                            <a:solidFill>
                              <a:srgbClr val="000000"/>
                            </a:solidFill>
                            <a:latin typeface="Cambria Math" panose="02040503050406030204" pitchFamily="18" charset="0"/>
                            <a:sym typeface="Symbol" pitchFamily="18" charset="2"/>
                          </a:rPr>
                        </m:ctrlPr>
                      </m:sSubPr>
                      <m:e>
                        <m:r>
                          <a:rPr lang="en-US" altLang="en-US" b="0" i="1" dirty="0" smtClean="0">
                            <a:solidFill>
                              <a:srgbClr val="000000"/>
                            </a:solidFill>
                            <a:latin typeface="Cambria Math" panose="02040503050406030204" pitchFamily="18" charset="0"/>
                            <a:sym typeface="Symbol" pitchFamily="18" charset="2"/>
                          </a:rPr>
                          <m:t>𝑞</m:t>
                        </m:r>
                      </m:e>
                      <m:sub>
                        <m:r>
                          <a:rPr lang="en-US" altLang="en-US" b="0" i="1" dirty="0" smtClean="0">
                            <a:solidFill>
                              <a:srgbClr val="000000"/>
                            </a:solidFill>
                            <a:latin typeface="Cambria Math" panose="02040503050406030204" pitchFamily="18" charset="0"/>
                            <a:sym typeface="Symbol" pitchFamily="18" charset="2"/>
                          </a:rPr>
                          <m:t>0</m:t>
                        </m:r>
                      </m:sub>
                    </m:sSub>
                    <m:sSup>
                      <m:sSupPr>
                        <m:ctrlPr>
                          <a:rPr lang="en-US" altLang="en-US" i="1" dirty="0" smtClean="0">
                            <a:solidFill>
                              <a:srgbClr val="000000"/>
                            </a:solidFill>
                            <a:latin typeface="Cambria Math" panose="02040503050406030204" pitchFamily="18" charset="0"/>
                            <a:sym typeface="Symbol" pitchFamily="18" charset="2"/>
                          </a:rPr>
                        </m:ctrlPr>
                      </m:sSupPr>
                      <m:e>
                        <m:r>
                          <a:rPr lang="en-US" altLang="en-US" b="0" i="1" dirty="0" smtClean="0">
                            <a:solidFill>
                              <a:srgbClr val="000000"/>
                            </a:solidFill>
                            <a:latin typeface="Cambria Math" panose="02040503050406030204" pitchFamily="18" charset="0"/>
                            <a:sym typeface="Symbol" pitchFamily="18" charset="2"/>
                          </a:rPr>
                          <m:t>𝑒</m:t>
                        </m:r>
                      </m:e>
                      <m:sup>
                        <m:r>
                          <a:rPr lang="en-US" altLang="en-US" b="0" i="1" dirty="0" smtClean="0">
                            <a:solidFill>
                              <a:srgbClr val="000000"/>
                            </a:solidFill>
                            <a:latin typeface="Cambria Math" panose="02040503050406030204" pitchFamily="18" charset="0"/>
                            <a:sym typeface="Symbol" pitchFamily="18" charset="2"/>
                          </a:rPr>
                          <m:t>−</m:t>
                        </m:r>
                        <m:f>
                          <m:fPr>
                            <m:ctrlPr>
                              <a:rPr lang="en-US" altLang="en-US" b="0" i="1" dirty="0" smtClean="0">
                                <a:solidFill>
                                  <a:srgbClr val="000000"/>
                                </a:solidFill>
                                <a:latin typeface="Cambria Math" panose="02040503050406030204" pitchFamily="18" charset="0"/>
                                <a:sym typeface="Symbol" pitchFamily="18" charset="2"/>
                              </a:rPr>
                            </m:ctrlPr>
                          </m:fPr>
                          <m:num>
                            <m:r>
                              <a:rPr lang="en-US" altLang="en-US" b="0" i="1" dirty="0" smtClean="0">
                                <a:solidFill>
                                  <a:srgbClr val="000000"/>
                                </a:solidFill>
                                <a:latin typeface="Cambria Math" panose="02040503050406030204" pitchFamily="18" charset="0"/>
                                <a:sym typeface="Symbol" pitchFamily="18" charset="2"/>
                              </a:rPr>
                              <m:t>𝑡</m:t>
                            </m:r>
                          </m:num>
                          <m:den>
                            <m:r>
                              <a:rPr lang="en-US" altLang="en-US" b="0" i="1" dirty="0" smtClean="0">
                                <a:solidFill>
                                  <a:srgbClr val="000000"/>
                                </a:solidFill>
                                <a:latin typeface="Cambria Math" panose="02040503050406030204" pitchFamily="18" charset="0"/>
                                <a:ea typeface="Cambria Math" panose="02040503050406030204" pitchFamily="18" charset="0"/>
                                <a:sym typeface="Symbol" pitchFamily="18" charset="2"/>
                              </a:rPr>
                              <m:t>𝜏</m:t>
                            </m:r>
                          </m:den>
                        </m:f>
                      </m:sup>
                    </m:sSup>
                  </m:oMath>
                </a14:m>
                <a:r>
                  <a:rPr lang="en-US" altLang="en-US" dirty="0" smtClean="0">
                    <a:sym typeface="Symbol" pitchFamily="18" charset="2"/>
                  </a:rPr>
                  <a:t>.</a:t>
                </a:r>
                <a:endParaRPr lang="en-US" dirty="0">
                  <a:sym typeface="Symbol" pitchFamily="18" charset="2"/>
                </a:endParaRPr>
              </a:p>
              <a:p>
                <a:pPr>
                  <a:spcBef>
                    <a:spcPct val="5000"/>
                  </a:spcBef>
                </a:pPr>
                <a14:m>
                  <m:oMathPara xmlns:m="http://schemas.openxmlformats.org/officeDocument/2006/math">
                    <m:oMathParaPr>
                      <m:jc m:val="centerGroup"/>
                    </m:oMathParaPr>
                    <m:oMath xmlns:m="http://schemas.openxmlformats.org/officeDocument/2006/math">
                      <m:r>
                        <a:rPr lang="en-US" i="1" dirty="0">
                          <a:solidFill>
                            <a:srgbClr val="000000"/>
                          </a:solidFill>
                          <a:latin typeface="Cambria Math" panose="02040503050406030204" pitchFamily="18" charset="0"/>
                          <a:sym typeface="Symbol" pitchFamily="18" charset="2"/>
                        </a:rPr>
                        <m:t>𝑞</m:t>
                      </m:r>
                      <m:r>
                        <a:rPr lang="en-US" altLang="en-US" i="1" dirty="0">
                          <a:solidFill>
                            <a:srgbClr val="000000"/>
                          </a:solidFill>
                          <a:latin typeface="Cambria Math" panose="02040503050406030204" pitchFamily="18" charset="0"/>
                          <a:sym typeface="Symbol" pitchFamily="18" charset="2"/>
                        </a:rPr>
                        <m:t>=</m:t>
                      </m:r>
                      <m:sSub>
                        <m:sSubPr>
                          <m:ctrlPr>
                            <a:rPr lang="en-US" altLang="en-US" i="1" dirty="0">
                              <a:solidFill>
                                <a:srgbClr val="000000"/>
                              </a:solidFill>
                              <a:latin typeface="Cambria Math" panose="02040503050406030204" pitchFamily="18" charset="0"/>
                              <a:sym typeface="Symbol" pitchFamily="18" charset="2"/>
                            </a:rPr>
                          </m:ctrlPr>
                        </m:sSubPr>
                        <m:e>
                          <m:r>
                            <a:rPr lang="en-US" altLang="en-US" i="1" dirty="0">
                              <a:solidFill>
                                <a:srgbClr val="000000"/>
                              </a:solidFill>
                              <a:latin typeface="Cambria Math" panose="02040503050406030204" pitchFamily="18" charset="0"/>
                              <a:sym typeface="Symbol" pitchFamily="18" charset="2"/>
                            </a:rPr>
                            <m:t>𝑞</m:t>
                          </m:r>
                        </m:e>
                        <m:sub>
                          <m:r>
                            <a:rPr lang="en-US" altLang="en-US" i="1" dirty="0">
                              <a:solidFill>
                                <a:srgbClr val="000000"/>
                              </a:solidFill>
                              <a:latin typeface="Cambria Math" panose="02040503050406030204" pitchFamily="18" charset="0"/>
                              <a:sym typeface="Symbol" pitchFamily="18" charset="2"/>
                            </a:rPr>
                            <m:t>0</m:t>
                          </m:r>
                        </m:sub>
                      </m:sSub>
                      <m:sSup>
                        <m:sSupPr>
                          <m:ctrlPr>
                            <a:rPr lang="en-US" altLang="en-US" i="1" dirty="0">
                              <a:solidFill>
                                <a:srgbClr val="000000"/>
                              </a:solidFill>
                              <a:latin typeface="Cambria Math" panose="02040503050406030204" pitchFamily="18" charset="0"/>
                              <a:sym typeface="Symbol" pitchFamily="18" charset="2"/>
                            </a:rPr>
                          </m:ctrlPr>
                        </m:sSupPr>
                        <m:e>
                          <m:r>
                            <a:rPr lang="en-US" altLang="en-US" i="1" dirty="0">
                              <a:solidFill>
                                <a:srgbClr val="000000"/>
                              </a:solidFill>
                              <a:latin typeface="Cambria Math" panose="02040503050406030204" pitchFamily="18" charset="0"/>
                              <a:sym typeface="Symbol" pitchFamily="18" charset="2"/>
                            </a:rPr>
                            <m:t>𝑒</m:t>
                          </m:r>
                        </m:e>
                        <m:sup>
                          <m:r>
                            <a:rPr lang="en-US" altLang="en-US" i="1" dirty="0">
                              <a:solidFill>
                                <a:srgbClr val="000000"/>
                              </a:solidFill>
                              <a:latin typeface="Cambria Math" panose="02040503050406030204" pitchFamily="18" charset="0"/>
                              <a:sym typeface="Symbol" pitchFamily="18" charset="2"/>
                            </a:rPr>
                            <m:t>−</m:t>
                          </m:r>
                          <m:f>
                            <m:fPr>
                              <m:ctrlPr>
                                <a:rPr lang="en-US" altLang="en-US" i="1" dirty="0">
                                  <a:solidFill>
                                    <a:srgbClr val="000000"/>
                                  </a:solidFill>
                                  <a:latin typeface="Cambria Math" panose="02040503050406030204" pitchFamily="18" charset="0"/>
                                  <a:sym typeface="Symbol" pitchFamily="18" charset="2"/>
                                </a:rPr>
                              </m:ctrlPr>
                            </m:fPr>
                            <m:num>
                              <m:r>
                                <a:rPr lang="en-US" altLang="en-US" i="1" dirty="0">
                                  <a:solidFill>
                                    <a:srgbClr val="000000"/>
                                  </a:solidFill>
                                  <a:latin typeface="Cambria Math" panose="02040503050406030204" pitchFamily="18" charset="0"/>
                                  <a:sym typeface="Symbol" pitchFamily="18" charset="2"/>
                                </a:rPr>
                                <m:t>𝑡</m:t>
                              </m:r>
                            </m:num>
                            <m:den>
                              <m:r>
                                <a:rPr lang="en-US" altLang="en-US" i="1" dirty="0">
                                  <a:solidFill>
                                    <a:srgbClr val="000000"/>
                                  </a:solidFill>
                                  <a:latin typeface="Cambria Math" panose="02040503050406030204" pitchFamily="18" charset="0"/>
                                  <a:ea typeface="Cambria Math" panose="02040503050406030204" pitchFamily="18" charset="0"/>
                                  <a:sym typeface="Symbol" pitchFamily="18" charset="2"/>
                                </a:rPr>
                                <m:t>𝜏</m:t>
                              </m:r>
                            </m:den>
                          </m:f>
                        </m:sup>
                      </m:sSup>
                      <m:r>
                        <a:rPr lang="en-US" i="1" dirty="0">
                          <a:latin typeface="Cambria Math" panose="02040503050406030204" pitchFamily="18" charset="0"/>
                          <a:sym typeface="Symbol" pitchFamily="18" charset="2"/>
                        </a:rPr>
                        <m:t>=0.00165</m:t>
                      </m:r>
                      <m:sSup>
                        <m:sSupPr>
                          <m:ctrlPr>
                            <a:rPr lang="en-US" altLang="en-US" i="1" dirty="0">
                              <a:solidFill>
                                <a:srgbClr val="000000"/>
                              </a:solidFill>
                              <a:latin typeface="Cambria Math" panose="02040503050406030204" pitchFamily="18" charset="0"/>
                              <a:sym typeface="Symbol" pitchFamily="18" charset="2"/>
                            </a:rPr>
                          </m:ctrlPr>
                        </m:sSupPr>
                        <m:e>
                          <m:r>
                            <a:rPr lang="en-US" altLang="en-US" i="1" dirty="0">
                              <a:solidFill>
                                <a:srgbClr val="000000"/>
                              </a:solidFill>
                              <a:latin typeface="Cambria Math" panose="02040503050406030204" pitchFamily="18" charset="0"/>
                              <a:sym typeface="Symbol" pitchFamily="18" charset="2"/>
                            </a:rPr>
                            <m:t>𝑒</m:t>
                          </m:r>
                        </m:e>
                        <m:sup>
                          <m:r>
                            <a:rPr lang="en-US" altLang="en-US" i="1" dirty="0">
                              <a:solidFill>
                                <a:srgbClr val="000000"/>
                              </a:solidFill>
                              <a:latin typeface="Cambria Math" panose="02040503050406030204" pitchFamily="18" charset="0"/>
                              <a:sym typeface="Symbol" pitchFamily="18" charset="2"/>
                            </a:rPr>
                            <m:t>−</m:t>
                          </m:r>
                          <m:f>
                            <m:fPr>
                              <m:ctrlPr>
                                <a:rPr lang="en-US" altLang="en-US" i="1" dirty="0">
                                  <a:solidFill>
                                    <a:srgbClr val="000000"/>
                                  </a:solidFill>
                                  <a:latin typeface="Cambria Math" panose="02040503050406030204" pitchFamily="18" charset="0"/>
                                  <a:sym typeface="Symbol" pitchFamily="18" charset="2"/>
                                </a:rPr>
                              </m:ctrlPr>
                            </m:fPr>
                            <m:num>
                              <m:r>
                                <a:rPr lang="en-US" altLang="en-US" i="1" dirty="0" smtClean="0">
                                  <a:solidFill>
                                    <a:srgbClr val="000000"/>
                                  </a:solidFill>
                                  <a:latin typeface="Cambria Math" panose="02040503050406030204" pitchFamily="18" charset="0"/>
                                  <a:ea typeface="Cambria Math" panose="02040503050406030204" pitchFamily="18" charset="0"/>
                                  <a:sym typeface="Symbol" pitchFamily="18" charset="2"/>
                                </a:rPr>
                                <m:t>𝜏</m:t>
                              </m:r>
                            </m:num>
                            <m:den>
                              <m:r>
                                <a:rPr lang="en-US" altLang="en-US" i="1" dirty="0">
                                  <a:solidFill>
                                    <a:srgbClr val="000000"/>
                                  </a:solidFill>
                                  <a:latin typeface="Cambria Math" panose="02040503050406030204" pitchFamily="18" charset="0"/>
                                  <a:ea typeface="Cambria Math" panose="02040503050406030204" pitchFamily="18" charset="0"/>
                                  <a:sym typeface="Symbol" pitchFamily="18" charset="2"/>
                                </a:rPr>
                                <m:t>𝜏</m:t>
                              </m:r>
                            </m:den>
                          </m:f>
                        </m:sup>
                      </m:sSup>
                      <m:r>
                        <a:rPr lang="en-US" i="1" dirty="0">
                          <a:latin typeface="Cambria Math" panose="02040503050406030204" pitchFamily="18" charset="0"/>
                          <a:sym typeface="Symbol" pitchFamily="18" charset="2"/>
                        </a:rPr>
                        <m:t>= 0.00165</m:t>
                      </m:r>
                      <m:sSup>
                        <m:sSupPr>
                          <m:ctrlPr>
                            <a:rPr lang="en-US" i="1" dirty="0" smtClean="0">
                              <a:latin typeface="Cambria Math" panose="02040503050406030204" pitchFamily="18" charset="0"/>
                              <a:sym typeface="Symbol" pitchFamily="18" charset="2"/>
                            </a:rPr>
                          </m:ctrlPr>
                        </m:sSupPr>
                        <m:e>
                          <m:r>
                            <a:rPr lang="en-US" b="0" i="1" dirty="0" smtClean="0">
                              <a:latin typeface="Cambria Math" panose="02040503050406030204" pitchFamily="18" charset="0"/>
                              <a:sym typeface="Symbol" pitchFamily="18" charset="2"/>
                            </a:rPr>
                            <m:t>𝑒</m:t>
                          </m:r>
                        </m:e>
                        <m:sup>
                          <m:r>
                            <a:rPr lang="en-US" b="0" i="1" dirty="0" smtClean="0">
                              <a:latin typeface="Cambria Math" panose="02040503050406030204" pitchFamily="18" charset="0"/>
                              <a:sym typeface="Symbol" pitchFamily="18" charset="2"/>
                            </a:rPr>
                            <m:t>−1</m:t>
                          </m:r>
                        </m:sup>
                      </m:sSup>
                    </m:oMath>
                  </m:oMathPara>
                </a14:m>
                <a:endParaRPr lang="en-US" altLang="en-US" dirty="0">
                  <a:sym typeface="Symbol" pitchFamily="18" charset="2"/>
                </a:endParaRPr>
              </a:p>
              <a:p>
                <a:pPr>
                  <a:spcBef>
                    <a:spcPct val="5000"/>
                  </a:spcBef>
                </a:pPr>
                <a:r>
                  <a:rPr lang="en-US" dirty="0">
                    <a:sym typeface="Symbol" pitchFamily="18" charset="2"/>
                  </a:rPr>
                  <a:t>	</a:t>
                </a:r>
                <a:r>
                  <a:rPr lang="en-US" sz="1050" dirty="0" smtClean="0">
                    <a:sym typeface="Symbol" pitchFamily="18" charset="2"/>
                  </a:rPr>
                  <a:t> </a:t>
                </a:r>
                <a14:m>
                  <m:oMath xmlns:m="http://schemas.openxmlformats.org/officeDocument/2006/math">
                    <m:r>
                      <a:rPr lang="en-US" b="0" i="0" dirty="0" smtClean="0">
                        <a:latin typeface="Cambria Math" panose="02040503050406030204" pitchFamily="18" charset="0"/>
                        <a:sym typeface="Symbol" pitchFamily="18" charset="2"/>
                      </a:rPr>
                      <m:t>       </m:t>
                    </m:r>
                    <m:r>
                      <a:rPr lang="en-US" i="1" dirty="0" smtClean="0">
                        <a:latin typeface="Cambria Math" panose="02040503050406030204" pitchFamily="18" charset="0"/>
                        <a:sym typeface="Symbol" pitchFamily="18" charset="2"/>
                      </a:rPr>
                      <m:t>=</m:t>
                    </m:r>
                    <m:f>
                      <m:fPr>
                        <m:ctrlPr>
                          <a:rPr lang="en-US" i="1" dirty="0" smtClean="0">
                            <a:latin typeface="Cambria Math" panose="02040503050406030204" pitchFamily="18" charset="0"/>
                            <a:sym typeface="Symbol" pitchFamily="18" charset="2"/>
                          </a:rPr>
                        </m:ctrlPr>
                      </m:fPr>
                      <m:num>
                        <m:r>
                          <a:rPr lang="en-US" i="1" dirty="0" smtClean="0">
                            <a:latin typeface="Cambria Math" panose="02040503050406030204" pitchFamily="18" charset="0"/>
                            <a:sym typeface="Symbol" pitchFamily="18" charset="2"/>
                          </a:rPr>
                          <m:t>0.00165</m:t>
                        </m:r>
                      </m:num>
                      <m:den>
                        <m:r>
                          <a:rPr lang="en-US" i="1" dirty="0" smtClean="0">
                            <a:latin typeface="Cambria Math" panose="02040503050406030204" pitchFamily="18" charset="0"/>
                            <a:sym typeface="Symbol" pitchFamily="18" charset="2"/>
                          </a:rPr>
                          <m:t>𝑒</m:t>
                        </m:r>
                      </m:den>
                    </m:f>
                    <m:r>
                      <a:rPr lang="en-US" i="1" dirty="0" smtClean="0">
                        <a:latin typeface="Cambria Math" panose="02040503050406030204" pitchFamily="18" charset="0"/>
                        <a:sym typeface="Symbol" pitchFamily="18" charset="2"/>
                      </a:rPr>
                      <m:t> =</m:t>
                    </m:r>
                    <m:f>
                      <m:fPr>
                        <m:ctrlPr>
                          <a:rPr lang="en-US" i="1" dirty="0" smtClean="0">
                            <a:latin typeface="Cambria Math" panose="02040503050406030204" pitchFamily="18" charset="0"/>
                            <a:sym typeface="Symbol" pitchFamily="18" charset="2"/>
                          </a:rPr>
                        </m:ctrlPr>
                      </m:fPr>
                      <m:num>
                        <m:r>
                          <a:rPr lang="en-US" i="1" dirty="0" smtClean="0">
                            <a:latin typeface="Cambria Math" panose="02040503050406030204" pitchFamily="18" charset="0"/>
                            <a:sym typeface="Symbol" pitchFamily="18" charset="2"/>
                          </a:rPr>
                          <m:t>0.00165</m:t>
                        </m:r>
                      </m:num>
                      <m:den>
                        <m:r>
                          <a:rPr lang="en-US" i="1" dirty="0" smtClean="0">
                            <a:latin typeface="Cambria Math" panose="02040503050406030204" pitchFamily="18" charset="0"/>
                            <a:sym typeface="Symbol" pitchFamily="18" charset="2"/>
                          </a:rPr>
                          <m:t>2.7183</m:t>
                        </m:r>
                      </m:den>
                    </m:f>
                    <m:r>
                      <a:rPr lang="en-US" i="1" dirty="0" smtClean="0">
                        <a:latin typeface="Cambria Math" panose="02040503050406030204" pitchFamily="18" charset="0"/>
                        <a:sym typeface="Symbol" pitchFamily="18" charset="2"/>
                      </a:rPr>
                      <m:t> = 0.000607 </m:t>
                    </m:r>
                  </m:oMath>
                </a14:m>
                <a:r>
                  <a:rPr lang="en-US" dirty="0">
                    <a:sym typeface="Symbol" pitchFamily="18" charset="2"/>
                  </a:rPr>
                  <a:t>C.</a:t>
                </a:r>
              </a:p>
              <a:p>
                <a:pPr>
                  <a:spcBef>
                    <a:spcPct val="5000"/>
                  </a:spcBef>
                </a:pPr>
                <a:r>
                  <a:rPr lang="en-US" dirty="0">
                    <a:sym typeface="Symbol" pitchFamily="18" charset="2"/>
                  </a:rPr>
                  <a:t></a:t>
                </a:r>
                <a:r>
                  <a:rPr lang="en-US" dirty="0">
                    <a:solidFill>
                      <a:srgbClr val="000000"/>
                    </a:solidFill>
                    <a:sym typeface="Symbol" pitchFamily="18" charset="2"/>
                  </a:rPr>
                  <a:t>This is 37% of its original charge.</a:t>
                </a:r>
              </a:p>
            </p:txBody>
          </p:sp>
        </mc:Choice>
        <mc:Fallback xmlns="">
          <p:sp>
            <p:nvSpPr>
              <p:cNvPr id="118788" name="Rectangle 4"/>
              <p:cNvSpPr>
                <a:spLocks noRot="1" noChangeAspect="1" noMove="1" noResize="1" noEditPoints="1" noAdjustHandles="1" noChangeArrowheads="1" noChangeShapeType="1" noTextEdit="1"/>
              </p:cNvSpPr>
              <p:nvPr/>
            </p:nvSpPr>
            <p:spPr bwMode="auto">
              <a:xfrm>
                <a:off x="693738" y="2673927"/>
                <a:ext cx="7764462" cy="4184073"/>
              </a:xfrm>
              <a:prstGeom prst="rect">
                <a:avLst/>
              </a:prstGeom>
              <a:blipFill>
                <a:blip r:embed="rId5"/>
                <a:stretch>
                  <a:fillRect l="-1256" t="-1166" r="-1805"/>
                </a:stretch>
              </a:blipFill>
              <a:ln w="9525">
                <a:noFill/>
                <a:miter lim="800000"/>
                <a:headEnd/>
                <a:tailEnd/>
              </a:ln>
            </p:spPr>
            <p:txBody>
              <a:bodyPr/>
              <a:lstStyle/>
              <a:p>
                <a:r>
                  <a:rPr lang="en-US">
                    <a:noFill/>
                  </a:rPr>
                  <a:t> </a:t>
                </a:r>
              </a:p>
            </p:txBody>
          </p:sp>
        </mc:Fallback>
      </mc:AlternateContent>
      <p:sp>
        <p:nvSpPr>
          <p:cNvPr id="79875" name="Rectangle 3"/>
          <p:cNvSpPr>
            <a:spLocks noChangeArrowheads="1"/>
          </p:cNvSpPr>
          <p:nvPr/>
        </p:nvSpPr>
        <p:spPr bwMode="auto">
          <a:xfrm>
            <a:off x="685800" y="1339850"/>
            <a:ext cx="7772400" cy="1334077"/>
          </a:xfrm>
          <a:prstGeom prst="rect">
            <a:avLst/>
          </a:prstGeom>
          <a:solidFill>
            <a:srgbClr val="EAEAEA"/>
          </a:solidFill>
          <a:ln w="9525">
            <a:noFill/>
            <a:miter lim="800000"/>
            <a:headEnd/>
            <a:tailEnd/>
          </a:ln>
        </p:spPr>
        <p:txBody>
          <a:bodyPr/>
          <a:lstStyle/>
          <a:p>
            <a:r>
              <a:rPr lang="en-US" altLang="en-US" i="1" dirty="0">
                <a:solidFill>
                  <a:schemeClr val="accent2"/>
                </a:solidFill>
              </a:rPr>
              <a:t>RC series circuits – </a:t>
            </a:r>
            <a:r>
              <a:rPr lang="en-US" altLang="en-US" dirty="0">
                <a:solidFill>
                  <a:schemeClr val="accent2"/>
                </a:solidFill>
              </a:rPr>
              <a:t>discharging</a:t>
            </a:r>
          </a:p>
          <a:p>
            <a:endParaRPr lang="en-US" altLang="en-US" dirty="0">
              <a:solidFill>
                <a:srgbClr val="000000"/>
              </a:solidFill>
              <a:sym typeface="Symbol" pitchFamily="18" charset="2"/>
            </a:endParaRPr>
          </a:p>
          <a:p>
            <a:endParaRPr lang="en-US" altLang="en-US" dirty="0">
              <a:solidFill>
                <a:srgbClr val="000000"/>
              </a:solidFill>
              <a:sym typeface="Symbol" pitchFamily="18" charset="2"/>
            </a:endParaRPr>
          </a:p>
        </p:txBody>
      </p:sp>
      <p:sp>
        <p:nvSpPr>
          <p:cNvPr id="11" name="Rectangle 118"/>
          <p:cNvSpPr txBox="1">
            <a:spLocks noChangeArrowheads="1"/>
          </p:cNvSpPr>
          <p:nvPr/>
        </p:nvSpPr>
        <p:spPr>
          <a:xfrm>
            <a:off x="685800" y="409575"/>
            <a:ext cx="7772400" cy="896938"/>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0" cap="none" spc="0" normalizeH="0" baseline="0" noProof="0">
                <a:ln>
                  <a:noFill/>
                </a:ln>
                <a:solidFill>
                  <a:schemeClr val="tx2"/>
                </a:solidFill>
                <a:effectLst/>
                <a:uLnTx/>
                <a:uFillTx/>
                <a:latin typeface="+mj-lt"/>
                <a:ea typeface="+mj-ea"/>
                <a:cs typeface="+mj-cs"/>
              </a:rPr>
              <a:t>Topic 11: Electromagnetic induction - AHL</a:t>
            </a:r>
            <a:br>
              <a:rPr kumimoji="0" lang="en-US" altLang="en-US" sz="2800" b="1" i="0" u="none" strike="noStrike" kern="0" cap="none" spc="0" normalizeH="0" baseline="0" noProof="0">
                <a:ln>
                  <a:noFill/>
                </a:ln>
                <a:solidFill>
                  <a:schemeClr val="tx2"/>
                </a:solidFill>
                <a:effectLst/>
                <a:uLnTx/>
                <a:uFillTx/>
                <a:latin typeface="+mj-lt"/>
                <a:ea typeface="+mj-ea"/>
                <a:cs typeface="+mj-cs"/>
              </a:rPr>
            </a:br>
            <a:r>
              <a:rPr kumimoji="0" lang="en-US" altLang="en-US" sz="2800" b="0" i="0" u="none" strike="noStrike" kern="0" cap="none" spc="0" normalizeH="0" baseline="0" noProof="0">
                <a:ln>
                  <a:noFill/>
                </a:ln>
                <a:solidFill>
                  <a:schemeClr val="tx1"/>
                </a:solidFill>
                <a:effectLst/>
                <a:uLnTx/>
                <a:uFillTx/>
                <a:latin typeface="+mj-lt"/>
                <a:ea typeface="+mj-ea"/>
                <a:cs typeface="+mj-cs"/>
              </a:rPr>
              <a:t>11.3 – Capacitance</a:t>
            </a:r>
            <a:endParaRPr kumimoji="0" lang="en-US" altLang="en-US" sz="2800" b="0" i="0" u="none" strike="noStrike" kern="0" cap="none" spc="0" normalizeH="0" baseline="0" noProof="0" dirty="0">
              <a:ln>
                <a:noFill/>
              </a:ln>
              <a:solidFill>
                <a:schemeClr val="tx1"/>
              </a:solidFill>
              <a:effectLst/>
              <a:uLnTx/>
              <a:uFillTx/>
              <a:latin typeface="+mj-lt"/>
              <a:ea typeface="+mj-ea"/>
              <a:cs typeface="+mj-cs"/>
            </a:endParaRPr>
          </a:p>
        </p:txBody>
      </p:sp>
      <p:grpSp>
        <p:nvGrpSpPr>
          <p:cNvPr id="12" name="Group 31"/>
          <p:cNvGrpSpPr>
            <a:grpSpLocks/>
          </p:cNvGrpSpPr>
          <p:nvPr/>
        </p:nvGrpSpPr>
        <p:grpSpPr bwMode="auto">
          <a:xfrm>
            <a:off x="758085" y="1743278"/>
            <a:ext cx="7464425" cy="844136"/>
            <a:chOff x="533" y="1409"/>
            <a:chExt cx="4702" cy="518"/>
          </a:xfrm>
        </p:grpSpPr>
        <mc:AlternateContent xmlns:mc="http://schemas.openxmlformats.org/markup-compatibility/2006" xmlns:a14="http://schemas.microsoft.com/office/drawing/2010/main">
          <mc:Choice Requires="a14">
            <p:sp>
              <p:nvSpPr>
                <p:cNvPr id="13" name="Rectangle 5"/>
                <p:cNvSpPr>
                  <a:spLocks noChangeArrowheads="1"/>
                </p:cNvSpPr>
                <p:nvPr/>
              </p:nvSpPr>
              <p:spPr bwMode="auto">
                <a:xfrm>
                  <a:off x="570" y="1493"/>
                  <a:ext cx="1045" cy="346"/>
                </a:xfrm>
                <a:prstGeom prst="rect">
                  <a:avLst/>
                </a:prstGeom>
                <a:noFill/>
                <a:ln w="9525">
                  <a:noFill/>
                  <a:miter lim="800000"/>
                  <a:headEnd/>
                  <a:tailEnd/>
                </a:ln>
              </p:spPr>
              <p:txBody>
                <a:bodyPr/>
                <a:lstStyle/>
                <a:p>
                  <a:pPr eaLnBrk="0" hangingPunct="0">
                    <a:lnSpc>
                      <a:spcPct val="90000"/>
                    </a:lnSpc>
                    <a:spcBef>
                      <a:spcPct val="20000"/>
                    </a:spcBef>
                  </a:pPr>
                  <a14:m>
                    <m:oMathPara xmlns:m="http://schemas.openxmlformats.org/officeDocument/2006/math">
                      <m:oMathParaPr>
                        <m:jc m:val="centerGroup"/>
                      </m:oMathParaPr>
                      <m:oMath xmlns:m="http://schemas.openxmlformats.org/officeDocument/2006/math">
                        <m:r>
                          <a:rPr lang="en-US" sz="1800" i="1" dirty="0" smtClean="0">
                            <a:solidFill>
                              <a:srgbClr val="000000"/>
                            </a:solidFill>
                            <a:latin typeface="Cambria Math" panose="02040503050406030204" pitchFamily="18" charset="0"/>
                            <a:sym typeface="Symbol" pitchFamily="18" charset="2"/>
                          </a:rPr>
                          <m:t>𝐼</m:t>
                        </m:r>
                        <m:r>
                          <a:rPr lang="en-US" sz="1800" i="1" dirty="0" smtClean="0">
                            <a:solidFill>
                              <a:srgbClr val="000000"/>
                            </a:solidFill>
                            <a:latin typeface="Cambria Math" panose="02040503050406030204" pitchFamily="18" charset="0"/>
                            <a:sym typeface="Symbol" pitchFamily="18" charset="2"/>
                          </a:rPr>
                          <m:t>=</m:t>
                        </m:r>
                        <m:f>
                          <m:fPr>
                            <m:ctrlPr>
                              <a:rPr lang="en-US" sz="1800" i="1" dirty="0" smtClean="0">
                                <a:solidFill>
                                  <a:srgbClr val="000000"/>
                                </a:solidFill>
                                <a:latin typeface="Cambria Math" panose="02040503050406030204" pitchFamily="18" charset="0"/>
                                <a:sym typeface="Symbol" pitchFamily="18" charset="2"/>
                              </a:rPr>
                            </m:ctrlPr>
                          </m:fPr>
                          <m:num>
                            <m:r>
                              <a:rPr lang="en-US" sz="1800" i="1" dirty="0" smtClean="0">
                                <a:solidFill>
                                  <a:srgbClr val="000000"/>
                                </a:solidFill>
                                <a:latin typeface="Cambria Math" panose="02040503050406030204" pitchFamily="18" charset="0"/>
                                <a:sym typeface="Symbol" pitchFamily="18" charset="2"/>
                              </a:rPr>
                              <m:t></m:t>
                            </m:r>
                            <m:r>
                              <a:rPr lang="en-US" sz="1800" i="1" dirty="0" smtClean="0">
                                <a:solidFill>
                                  <a:srgbClr val="000000"/>
                                </a:solidFill>
                                <a:latin typeface="Cambria Math" panose="02040503050406030204" pitchFamily="18" charset="0"/>
                                <a:sym typeface="Symbol" pitchFamily="18" charset="2"/>
                              </a:rPr>
                              <m:t>𝑞</m:t>
                            </m:r>
                          </m:num>
                          <m:den>
                            <m:r>
                              <a:rPr lang="en-US" sz="1800" i="1" dirty="0" smtClean="0">
                                <a:solidFill>
                                  <a:srgbClr val="000000"/>
                                </a:solidFill>
                                <a:latin typeface="Cambria Math" panose="02040503050406030204" pitchFamily="18" charset="0"/>
                                <a:sym typeface="Symbol" pitchFamily="18" charset="2"/>
                              </a:rPr>
                              <m:t></m:t>
                            </m:r>
                            <m:r>
                              <a:rPr lang="en-US" sz="1800" i="1" dirty="0" smtClean="0">
                                <a:solidFill>
                                  <a:srgbClr val="000000"/>
                                </a:solidFill>
                                <a:latin typeface="Cambria Math" panose="02040503050406030204" pitchFamily="18" charset="0"/>
                                <a:sym typeface="Symbol" pitchFamily="18" charset="2"/>
                              </a:rPr>
                              <m:t>𝑡</m:t>
                            </m:r>
                          </m:den>
                        </m:f>
                        <m:r>
                          <a:rPr lang="en-US" altLang="en-US" sz="1800" i="1" dirty="0">
                            <a:solidFill>
                              <a:srgbClr val="000000"/>
                            </a:solidFill>
                            <a:latin typeface="Cambria Math" panose="02040503050406030204" pitchFamily="18" charset="0"/>
                            <a:sym typeface="Symbol" pitchFamily="18" charset="2"/>
                          </a:rPr>
                          <m:t>= –</m:t>
                        </m:r>
                        <m:d>
                          <m:dPr>
                            <m:ctrlPr>
                              <a:rPr lang="en-US" altLang="en-US" sz="1800" b="0" i="1" dirty="0" smtClean="0">
                                <a:solidFill>
                                  <a:srgbClr val="000000"/>
                                </a:solidFill>
                                <a:latin typeface="Cambria Math" panose="02040503050406030204" pitchFamily="18" charset="0"/>
                                <a:sym typeface="Symbol" pitchFamily="18" charset="2"/>
                              </a:rPr>
                            </m:ctrlPr>
                          </m:dPr>
                          <m:e>
                            <m:f>
                              <m:fPr>
                                <m:ctrlPr>
                                  <a:rPr lang="en-US" altLang="en-US" sz="1800" i="1" dirty="0">
                                    <a:latin typeface="Cambria Math" panose="02040503050406030204" pitchFamily="18" charset="0"/>
                                    <a:sym typeface="Symbol" pitchFamily="18" charset="2"/>
                                  </a:rPr>
                                </m:ctrlPr>
                              </m:fPr>
                              <m:num>
                                <m:r>
                                  <a:rPr lang="en-US" altLang="en-US" sz="1800" i="1" dirty="0">
                                    <a:latin typeface="Cambria Math" panose="02040503050406030204" pitchFamily="18" charset="0"/>
                                    <a:sym typeface="Symbol" pitchFamily="18" charset="2"/>
                                  </a:rPr>
                                  <m:t>𝑞</m:t>
                                </m:r>
                              </m:num>
                              <m:den>
                                <m:r>
                                  <a:rPr lang="en-US" altLang="en-US" sz="1800" i="1" dirty="0">
                                    <a:latin typeface="Cambria Math" panose="02040503050406030204" pitchFamily="18" charset="0"/>
                                    <a:sym typeface="Symbol" pitchFamily="18" charset="2"/>
                                  </a:rPr>
                                  <m:t></m:t>
                                </m:r>
                              </m:den>
                            </m:f>
                          </m:e>
                        </m:d>
                      </m:oMath>
                    </m:oMathPara>
                  </a14:m>
                  <a:endParaRPr lang="en-US" dirty="0">
                    <a:sym typeface="Symbol" pitchFamily="18" charset="2"/>
                  </a:endParaRPr>
                </a:p>
              </p:txBody>
            </p:sp>
          </mc:Choice>
          <mc:Fallback xmlns="">
            <p:sp>
              <p:nvSpPr>
                <p:cNvPr id="13" name="Rectangle 5"/>
                <p:cNvSpPr>
                  <a:spLocks noRot="1" noChangeAspect="1" noMove="1" noResize="1" noEditPoints="1" noAdjustHandles="1" noChangeArrowheads="1" noChangeShapeType="1" noTextEdit="1"/>
                </p:cNvSpPr>
                <p:nvPr/>
              </p:nvSpPr>
              <p:spPr bwMode="auto">
                <a:xfrm>
                  <a:off x="570" y="1493"/>
                  <a:ext cx="1045" cy="346"/>
                </a:xfrm>
                <a:prstGeom prst="rect">
                  <a:avLst/>
                </a:prstGeom>
                <a:blipFill>
                  <a:blip r:embed="rId6"/>
                  <a:stretch>
                    <a:fillRect/>
                  </a:stretch>
                </a:blipFill>
                <a:ln w="9525">
                  <a:noFill/>
                  <a:miter lim="800000"/>
                  <a:headEnd/>
                  <a:tailEnd/>
                </a:ln>
              </p:spPr>
              <p:txBody>
                <a:bodyPr/>
                <a:lstStyle/>
                <a:p>
                  <a:r>
                    <a:rPr lang="en-US">
                      <a:noFill/>
                    </a:rPr>
                    <a:t> </a:t>
                  </a:r>
                </a:p>
              </p:txBody>
            </p:sp>
          </mc:Fallback>
        </mc:AlternateContent>
        <p:sp>
          <p:nvSpPr>
            <p:cNvPr id="14" name="Text Box 6"/>
            <p:cNvSpPr txBox="1">
              <a:spLocks noChangeArrowheads="1"/>
            </p:cNvSpPr>
            <p:nvPr/>
          </p:nvSpPr>
          <p:spPr bwMode="auto">
            <a:xfrm>
              <a:off x="4172" y="1409"/>
              <a:ext cx="1063" cy="518"/>
            </a:xfrm>
            <a:prstGeom prst="rect">
              <a:avLst/>
            </a:prstGeom>
            <a:solidFill>
              <a:srgbClr val="FF0000"/>
            </a:solidFill>
            <a:ln w="9525">
              <a:noFill/>
              <a:miter lim="800000"/>
              <a:headEnd/>
              <a:tailEnd/>
            </a:ln>
          </p:spPr>
          <p:txBody>
            <a:bodyPr>
              <a:spAutoFit/>
            </a:bodyPr>
            <a:lstStyle/>
            <a:p>
              <a:pPr algn="ctr">
                <a:spcBef>
                  <a:spcPct val="50000"/>
                </a:spcBef>
              </a:pPr>
              <a:r>
                <a:rPr lang="en-US" i="1">
                  <a:solidFill>
                    <a:schemeClr val="bg1"/>
                  </a:solidFill>
                </a:rPr>
                <a:t>RC</a:t>
              </a:r>
              <a:r>
                <a:rPr lang="en-US">
                  <a:solidFill>
                    <a:schemeClr val="bg1"/>
                  </a:solidFill>
                </a:rPr>
                <a:t> discharge</a:t>
              </a:r>
              <a:endParaRPr lang="en-US" i="1">
                <a:solidFill>
                  <a:schemeClr val="bg1"/>
                </a:solidFill>
              </a:endParaRPr>
            </a:p>
          </p:txBody>
        </p:sp>
        <p:sp>
          <p:nvSpPr>
            <p:cNvPr id="15" name="Rectangle 7"/>
            <p:cNvSpPr>
              <a:spLocks noChangeArrowheads="1"/>
            </p:cNvSpPr>
            <p:nvPr/>
          </p:nvSpPr>
          <p:spPr bwMode="auto">
            <a:xfrm>
              <a:off x="533" y="1411"/>
              <a:ext cx="4701" cy="510"/>
            </a:xfrm>
            <a:prstGeom prst="rect">
              <a:avLst/>
            </a:prstGeom>
            <a:noFill/>
            <a:ln w="12700">
              <a:solidFill>
                <a:schemeClr val="tx1"/>
              </a:solidFill>
              <a:miter lim="800000"/>
              <a:headEnd/>
              <a:tailEnd/>
            </a:ln>
          </p:spPr>
          <p:txBody>
            <a:bodyPr wrap="none" anchor="ctr"/>
            <a:lstStyle/>
            <a:p>
              <a:endParaRPr lang="en-US"/>
            </a:p>
          </p:txBody>
        </p:sp>
        <mc:AlternateContent xmlns:mc="http://schemas.openxmlformats.org/markup-compatibility/2006" xmlns:a14="http://schemas.microsoft.com/office/drawing/2010/main">
          <mc:Choice Requires="a14">
            <p:sp>
              <p:nvSpPr>
                <p:cNvPr id="16" name="Rectangle 5"/>
                <p:cNvSpPr>
                  <a:spLocks noChangeArrowheads="1"/>
                </p:cNvSpPr>
                <p:nvPr/>
              </p:nvSpPr>
              <p:spPr bwMode="auto">
                <a:xfrm>
                  <a:off x="2054" y="1529"/>
                  <a:ext cx="881" cy="278"/>
                </a:xfrm>
                <a:prstGeom prst="rect">
                  <a:avLst/>
                </a:prstGeom>
                <a:noFill/>
                <a:ln w="9525">
                  <a:noFill/>
                  <a:miter lim="800000"/>
                  <a:headEnd/>
                  <a:tailEnd/>
                </a:ln>
              </p:spPr>
              <p:txBody>
                <a:bodyPr/>
                <a:lstStyle/>
                <a:p>
                  <a:pPr eaLnBrk="0" hangingPunct="0">
                    <a:lnSpc>
                      <a:spcPct val="90000"/>
                    </a:lnSpc>
                    <a:spcBef>
                      <a:spcPct val="20000"/>
                    </a:spcBef>
                  </a:pPr>
                  <a14:m>
                    <m:oMathPara xmlns:m="http://schemas.openxmlformats.org/officeDocument/2006/math">
                      <m:oMathParaPr>
                        <m:jc m:val="centerGroup"/>
                      </m:oMathParaPr>
                      <m:oMath xmlns:m="http://schemas.openxmlformats.org/officeDocument/2006/math">
                        <m:r>
                          <a:rPr lang="en-US" sz="2000" i="1" dirty="0" smtClean="0">
                            <a:solidFill>
                              <a:srgbClr val="000000"/>
                            </a:solidFill>
                            <a:latin typeface="Cambria Math" panose="02040503050406030204" pitchFamily="18" charset="0"/>
                            <a:sym typeface="Symbol" pitchFamily="18" charset="2"/>
                          </a:rPr>
                          <m:t>𝑞</m:t>
                        </m:r>
                        <m:r>
                          <a:rPr lang="en-US" altLang="en-US" sz="2000" i="1" dirty="0">
                            <a:solidFill>
                              <a:srgbClr val="000000"/>
                            </a:solidFill>
                            <a:latin typeface="Cambria Math" panose="02040503050406030204" pitchFamily="18" charset="0"/>
                            <a:sym typeface="Symbol" pitchFamily="18" charset="2"/>
                          </a:rPr>
                          <m:t>=</m:t>
                        </m:r>
                        <m:sSub>
                          <m:sSubPr>
                            <m:ctrlPr>
                              <a:rPr lang="en-US" altLang="en-US" sz="2000" i="1" dirty="0" smtClean="0">
                                <a:solidFill>
                                  <a:srgbClr val="000000"/>
                                </a:solidFill>
                                <a:latin typeface="Cambria Math" panose="02040503050406030204" pitchFamily="18" charset="0"/>
                                <a:sym typeface="Symbol" pitchFamily="18" charset="2"/>
                              </a:rPr>
                            </m:ctrlPr>
                          </m:sSubPr>
                          <m:e>
                            <m:r>
                              <a:rPr lang="en-US" altLang="en-US" sz="2000" b="0" i="1" dirty="0" smtClean="0">
                                <a:solidFill>
                                  <a:srgbClr val="000000"/>
                                </a:solidFill>
                                <a:latin typeface="Cambria Math" panose="02040503050406030204" pitchFamily="18" charset="0"/>
                                <a:sym typeface="Symbol" pitchFamily="18" charset="2"/>
                              </a:rPr>
                              <m:t>𝑞</m:t>
                            </m:r>
                          </m:e>
                          <m:sub>
                            <m:r>
                              <a:rPr lang="en-US" altLang="en-US" sz="2000" b="0" i="1" dirty="0" smtClean="0">
                                <a:solidFill>
                                  <a:srgbClr val="000000"/>
                                </a:solidFill>
                                <a:latin typeface="Cambria Math" panose="02040503050406030204" pitchFamily="18" charset="0"/>
                                <a:sym typeface="Symbol" pitchFamily="18" charset="2"/>
                              </a:rPr>
                              <m:t>0</m:t>
                            </m:r>
                          </m:sub>
                        </m:sSub>
                        <m:sSup>
                          <m:sSupPr>
                            <m:ctrlPr>
                              <a:rPr lang="en-US" altLang="en-US" sz="2000" i="1" dirty="0" smtClean="0">
                                <a:solidFill>
                                  <a:srgbClr val="000000"/>
                                </a:solidFill>
                                <a:latin typeface="Cambria Math" panose="02040503050406030204" pitchFamily="18" charset="0"/>
                                <a:sym typeface="Symbol" pitchFamily="18" charset="2"/>
                              </a:rPr>
                            </m:ctrlPr>
                          </m:sSupPr>
                          <m:e>
                            <m:r>
                              <a:rPr lang="en-US" altLang="en-US" sz="2000" b="0" i="1" dirty="0" smtClean="0">
                                <a:solidFill>
                                  <a:srgbClr val="000000"/>
                                </a:solidFill>
                                <a:latin typeface="Cambria Math" panose="02040503050406030204" pitchFamily="18" charset="0"/>
                                <a:sym typeface="Symbol" pitchFamily="18" charset="2"/>
                              </a:rPr>
                              <m:t>𝑒</m:t>
                            </m:r>
                          </m:e>
                          <m:sup>
                            <m:r>
                              <a:rPr lang="en-US" altLang="en-US" sz="2000" b="0" i="1" dirty="0" smtClean="0">
                                <a:solidFill>
                                  <a:srgbClr val="000000"/>
                                </a:solidFill>
                                <a:latin typeface="Cambria Math" panose="02040503050406030204" pitchFamily="18" charset="0"/>
                                <a:sym typeface="Symbol" pitchFamily="18" charset="2"/>
                              </a:rPr>
                              <m:t>−</m:t>
                            </m:r>
                            <m:f>
                              <m:fPr>
                                <m:ctrlPr>
                                  <a:rPr lang="en-US" altLang="en-US" sz="2000" i="1" dirty="0" smtClean="0">
                                    <a:solidFill>
                                      <a:srgbClr val="000000"/>
                                    </a:solidFill>
                                    <a:latin typeface="Cambria Math" panose="02040503050406030204" pitchFamily="18" charset="0"/>
                                    <a:sym typeface="Symbol" pitchFamily="18" charset="2"/>
                                  </a:rPr>
                                </m:ctrlPr>
                              </m:fPr>
                              <m:num>
                                <m:r>
                                  <a:rPr lang="en-US" altLang="en-US" sz="2000" b="0" i="1" dirty="0" smtClean="0">
                                    <a:solidFill>
                                      <a:srgbClr val="000000"/>
                                    </a:solidFill>
                                    <a:latin typeface="Cambria Math" panose="02040503050406030204" pitchFamily="18" charset="0"/>
                                    <a:sym typeface="Symbol" pitchFamily="18" charset="2"/>
                                  </a:rPr>
                                  <m:t>𝑡</m:t>
                                </m:r>
                              </m:num>
                              <m:den>
                                <m:r>
                                  <a:rPr lang="en-US" altLang="en-US" sz="2000" i="1" dirty="0" smtClean="0">
                                    <a:solidFill>
                                      <a:srgbClr val="000000"/>
                                    </a:solidFill>
                                    <a:latin typeface="Cambria Math" panose="02040503050406030204" pitchFamily="18" charset="0"/>
                                    <a:ea typeface="Cambria Math" panose="02040503050406030204" pitchFamily="18" charset="0"/>
                                    <a:sym typeface="Symbol" pitchFamily="18" charset="2"/>
                                  </a:rPr>
                                  <m:t>𝜏</m:t>
                                </m:r>
                              </m:den>
                            </m:f>
                          </m:sup>
                        </m:sSup>
                      </m:oMath>
                    </m:oMathPara>
                  </a14:m>
                  <a:endParaRPr lang="en-US" dirty="0">
                    <a:sym typeface="Symbol" pitchFamily="18" charset="2"/>
                  </a:endParaRPr>
                </a:p>
              </p:txBody>
            </p:sp>
          </mc:Choice>
          <mc:Fallback xmlns="">
            <p:sp>
              <p:nvSpPr>
                <p:cNvPr id="16" name="Rectangle 5"/>
                <p:cNvSpPr>
                  <a:spLocks noRot="1" noChangeAspect="1" noMove="1" noResize="1" noEditPoints="1" noAdjustHandles="1" noChangeArrowheads="1" noChangeShapeType="1" noTextEdit="1"/>
                </p:cNvSpPr>
                <p:nvPr/>
              </p:nvSpPr>
              <p:spPr bwMode="auto">
                <a:xfrm>
                  <a:off x="2054" y="1529"/>
                  <a:ext cx="881" cy="278"/>
                </a:xfrm>
                <a:prstGeom prst="rect">
                  <a:avLst/>
                </a:prstGeom>
                <a:blipFill>
                  <a:blip r:embed="rId7"/>
                  <a:stretch>
                    <a:fillRect/>
                  </a:stretch>
                </a:blipFill>
                <a:ln w="9525">
                  <a:noFill/>
                  <a:miter lim="800000"/>
                  <a:headEnd/>
                  <a:tailEnd/>
                </a:ln>
              </p:spPr>
              <p:txBody>
                <a:bodyPr/>
                <a:lstStyle/>
                <a:p>
                  <a:r>
                    <a:rPr lang="en-US">
                      <a:noFill/>
                    </a:rPr>
                    <a:t> </a:t>
                  </a:r>
                </a:p>
              </p:txBody>
            </p:sp>
          </mc:Fallback>
        </mc:AlternateContent>
        <p:sp>
          <p:nvSpPr>
            <p:cNvPr id="17" name="Rectangle 5"/>
            <p:cNvSpPr>
              <a:spLocks noChangeArrowheads="1"/>
            </p:cNvSpPr>
            <p:nvPr/>
          </p:nvSpPr>
          <p:spPr bwMode="auto">
            <a:xfrm>
              <a:off x="3063" y="1717"/>
              <a:ext cx="1080" cy="189"/>
            </a:xfrm>
            <a:prstGeom prst="rect">
              <a:avLst/>
            </a:prstGeom>
            <a:noFill/>
            <a:ln w="9525">
              <a:noFill/>
              <a:miter lim="800000"/>
              <a:headEnd/>
              <a:tailEnd/>
            </a:ln>
          </p:spPr>
          <p:txBody>
            <a:bodyPr/>
            <a:lstStyle/>
            <a:p>
              <a:pPr eaLnBrk="0" hangingPunct="0">
                <a:lnSpc>
                  <a:spcPct val="90000"/>
                </a:lnSpc>
                <a:spcBef>
                  <a:spcPct val="20000"/>
                </a:spcBef>
              </a:pPr>
              <a:r>
                <a:rPr lang="en-US" sz="2000" dirty="0">
                  <a:solidFill>
                    <a:schemeClr val="hlink"/>
                  </a:solidFill>
                  <a:sym typeface="Symbol" pitchFamily="18" charset="2"/>
                </a:rPr>
                <a:t>where </a:t>
              </a:r>
              <a:r>
                <a:rPr lang="en-US" altLang="en-US" sz="2000" dirty="0">
                  <a:solidFill>
                    <a:schemeClr val="hlink"/>
                  </a:solidFill>
                  <a:sym typeface="Symbol" pitchFamily="18" charset="2"/>
                </a:rPr>
                <a:t></a:t>
              </a:r>
              <a:r>
                <a:rPr lang="en-US" altLang="en-US" sz="2000" i="1" dirty="0">
                  <a:solidFill>
                    <a:schemeClr val="hlink"/>
                  </a:solidFill>
                  <a:sym typeface="Symbol" pitchFamily="18" charset="2"/>
                </a:rPr>
                <a:t> </a:t>
              </a:r>
              <a:r>
                <a:rPr lang="en-US" altLang="en-US" sz="2000" dirty="0">
                  <a:solidFill>
                    <a:schemeClr val="hlink"/>
                  </a:solidFill>
                  <a:sym typeface="Symbol" pitchFamily="18" charset="2"/>
                </a:rPr>
                <a:t>=</a:t>
              </a:r>
              <a:r>
                <a:rPr lang="en-US" altLang="en-US" sz="2000" i="1" dirty="0">
                  <a:solidFill>
                    <a:schemeClr val="hlink"/>
                  </a:solidFill>
                  <a:sym typeface="Symbol" pitchFamily="18" charset="2"/>
                </a:rPr>
                <a:t> RC</a:t>
              </a:r>
              <a:endParaRPr lang="en-US" sz="2000" i="1" dirty="0">
                <a:solidFill>
                  <a:schemeClr val="hlink"/>
                </a:solidFill>
                <a:sym typeface="Symbol" pitchFamily="18" charset="2"/>
              </a:endParaRPr>
            </a:p>
          </p:txBody>
        </p:sp>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18788">
                                            <p:txEl>
                                              <p:pRg st="0" end="0"/>
                                            </p:txEl>
                                          </p:spTgt>
                                        </p:tgtEl>
                                        <p:attrNameLst>
                                          <p:attrName>style.visibility</p:attrName>
                                        </p:attrNameLst>
                                      </p:cBhvr>
                                      <p:to>
                                        <p:strVal val="visible"/>
                                      </p:to>
                                    </p:set>
                                    <p:anim calcmode="lin" valueType="num">
                                      <p:cBhvr additive="base">
                                        <p:cTn id="14" dur="500" fill="hold"/>
                                        <p:tgtEl>
                                          <p:spTgt spid="118788">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11878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4" name="arrow.wav"/>
                                        </p:tgtEl>
                                      </p:cMediaNode>
                                    </p:audio>
                                  </p:sub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118788">
                                            <p:txEl>
                                              <p:pRg st="1" end="1"/>
                                            </p:txEl>
                                          </p:spTgt>
                                        </p:tgtEl>
                                        <p:attrNameLst>
                                          <p:attrName>style.visibility</p:attrName>
                                        </p:attrNameLst>
                                      </p:cBhvr>
                                      <p:to>
                                        <p:strVal val="visible"/>
                                      </p:to>
                                    </p:set>
                                    <p:anim calcmode="lin" valueType="num">
                                      <p:cBhvr additive="base">
                                        <p:cTn id="20" dur="500" fill="hold"/>
                                        <p:tgtEl>
                                          <p:spTgt spid="118788">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11878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8"/>
                                            </p:cond>
                                          </p:stCondLst>
                                          <p:endCondLst>
                                            <p:cond evt="onStopAudio" delay="0">
                                              <p:tgtEl>
                                                <p:sldTgt/>
                                              </p:tgtEl>
                                            </p:cond>
                                          </p:endCondLst>
                                        </p:cTn>
                                        <p:tgtEl>
                                          <p:sndTgt r:embed="rId4" name="arrow.wav"/>
                                        </p:tgtEl>
                                      </p:cMediaNode>
                                    </p:audio>
                                  </p:sub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118788">
                                            <p:txEl>
                                              <p:pRg st="2" end="2"/>
                                            </p:txEl>
                                          </p:spTgt>
                                        </p:tgtEl>
                                        <p:attrNameLst>
                                          <p:attrName>style.visibility</p:attrName>
                                        </p:attrNameLst>
                                      </p:cBhvr>
                                      <p:to>
                                        <p:strVal val="visible"/>
                                      </p:to>
                                    </p:set>
                                    <p:anim calcmode="lin" valueType="num">
                                      <p:cBhvr additive="base">
                                        <p:cTn id="26" dur="500" fill="hold"/>
                                        <p:tgtEl>
                                          <p:spTgt spid="118788">
                                            <p:txEl>
                                              <p:pRg st="2" end="2"/>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118788">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4"/>
                                            </p:cond>
                                          </p:stCondLst>
                                          <p:endCondLst>
                                            <p:cond evt="onStopAudio" delay="0">
                                              <p:tgtEl>
                                                <p:sldTgt/>
                                              </p:tgtEl>
                                            </p:cond>
                                          </p:endCondLst>
                                        </p:cTn>
                                        <p:tgtEl>
                                          <p:sndTgt r:embed="rId4" name="arrow.wav"/>
                                        </p:tgtEl>
                                      </p:cMediaNode>
                                    </p:audio>
                                  </p:sub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118788">
                                            <p:txEl>
                                              <p:pRg st="3" end="3"/>
                                            </p:txEl>
                                          </p:spTgt>
                                        </p:tgtEl>
                                        <p:attrNameLst>
                                          <p:attrName>style.visibility</p:attrName>
                                        </p:attrNameLst>
                                      </p:cBhvr>
                                      <p:to>
                                        <p:strVal val="visible"/>
                                      </p:to>
                                    </p:set>
                                    <p:anim calcmode="lin" valueType="num">
                                      <p:cBhvr additive="base">
                                        <p:cTn id="32" dur="500" fill="hold"/>
                                        <p:tgtEl>
                                          <p:spTgt spid="118788">
                                            <p:txEl>
                                              <p:pRg st="3" end="3"/>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118788">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0"/>
                                            </p:cond>
                                          </p:stCondLst>
                                          <p:endCondLst>
                                            <p:cond evt="onStopAudio" delay="0">
                                              <p:tgtEl>
                                                <p:sldTgt/>
                                              </p:tgtEl>
                                            </p:cond>
                                          </p:endCondLst>
                                        </p:cTn>
                                        <p:tgtEl>
                                          <p:sndTgt r:embed="rId4" name="arrow.wav"/>
                                        </p:tgtEl>
                                      </p:cMediaNode>
                                    </p:audio>
                                  </p:sub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118788">
                                            <p:txEl>
                                              <p:pRg st="4" end="4"/>
                                            </p:txEl>
                                          </p:spTgt>
                                        </p:tgtEl>
                                        <p:attrNameLst>
                                          <p:attrName>style.visibility</p:attrName>
                                        </p:attrNameLst>
                                      </p:cBhvr>
                                      <p:to>
                                        <p:strVal val="visible"/>
                                      </p:to>
                                    </p:set>
                                    <p:anim calcmode="lin" valueType="num">
                                      <p:cBhvr additive="base">
                                        <p:cTn id="38" dur="500" fill="hold"/>
                                        <p:tgtEl>
                                          <p:spTgt spid="118788">
                                            <p:txEl>
                                              <p:pRg st="4" end="4"/>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118788">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6"/>
                                            </p:cond>
                                          </p:stCondLst>
                                          <p:endCondLst>
                                            <p:cond evt="onStopAudio" delay="0">
                                              <p:tgtEl>
                                                <p:sldTgt/>
                                              </p:tgtEl>
                                            </p:cond>
                                          </p:endCondLst>
                                        </p:cTn>
                                        <p:tgtEl>
                                          <p:sndTgt r:embed="rId4" name="arrow.wav"/>
                                        </p:tgtEl>
                                      </p:cMediaNode>
                                    </p:audio>
                                  </p:sub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118788">
                                            <p:txEl>
                                              <p:pRg st="5" end="5"/>
                                            </p:txEl>
                                          </p:spTgt>
                                        </p:tgtEl>
                                        <p:attrNameLst>
                                          <p:attrName>style.visibility</p:attrName>
                                        </p:attrNameLst>
                                      </p:cBhvr>
                                      <p:to>
                                        <p:strVal val="visible"/>
                                      </p:to>
                                    </p:set>
                                    <p:anim calcmode="lin" valueType="num">
                                      <p:cBhvr additive="base">
                                        <p:cTn id="44" dur="500" fill="hold"/>
                                        <p:tgtEl>
                                          <p:spTgt spid="118788">
                                            <p:txEl>
                                              <p:pRg st="5" end="5"/>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118788">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2"/>
                                            </p:cond>
                                          </p:stCondLst>
                                          <p:endCondLst>
                                            <p:cond evt="onStopAudio" delay="0">
                                              <p:tgtEl>
                                                <p:sldTgt/>
                                              </p:tgtEl>
                                            </p:cond>
                                          </p:endCondLst>
                                        </p:cTn>
                                        <p:tgtEl>
                                          <p:sndTgt r:embed="rId4" name="arrow.wav"/>
                                        </p:tgtEl>
                                      </p:cMediaNode>
                                    </p:audio>
                                  </p:subTnLst>
                                </p:cTn>
                              </p:par>
                            </p:childTnLst>
                          </p:cTn>
                        </p:par>
                      </p:childTnLst>
                    </p:cTn>
                  </p:par>
                  <p:par>
                    <p:cTn id="46" fill="hold">
                      <p:stCondLst>
                        <p:cond delay="indefinite"/>
                      </p:stCondLst>
                      <p:childTnLst>
                        <p:par>
                          <p:cTn id="47" fill="hold">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118788">
                                            <p:txEl>
                                              <p:pRg st="6" end="6"/>
                                            </p:txEl>
                                          </p:spTgt>
                                        </p:tgtEl>
                                        <p:attrNameLst>
                                          <p:attrName>style.visibility</p:attrName>
                                        </p:attrNameLst>
                                      </p:cBhvr>
                                      <p:to>
                                        <p:strVal val="visible"/>
                                      </p:to>
                                    </p:set>
                                    <p:anim calcmode="lin" valueType="num">
                                      <p:cBhvr additive="base">
                                        <p:cTn id="50" dur="500" fill="hold"/>
                                        <p:tgtEl>
                                          <p:spTgt spid="118788">
                                            <p:txEl>
                                              <p:pRg st="6" end="6"/>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118788">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8"/>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788" grpId="0" uiExpand="1"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96" name="Rectangle 12"/>
          <p:cNvSpPr>
            <a:spLocks noChangeArrowheads="1"/>
          </p:cNvSpPr>
          <p:nvPr/>
        </p:nvSpPr>
        <p:spPr bwMode="auto">
          <a:xfrm>
            <a:off x="682625" y="5653088"/>
            <a:ext cx="7764463" cy="1204912"/>
          </a:xfrm>
          <a:prstGeom prst="rect">
            <a:avLst/>
          </a:prstGeom>
          <a:solidFill>
            <a:srgbClr val="FFCCCC"/>
          </a:solidFill>
          <a:ln w="9525">
            <a:noFill/>
            <a:miter lim="800000"/>
            <a:headEnd/>
            <a:tailEnd/>
          </a:ln>
        </p:spPr>
        <p:txBody>
          <a:bodyPr/>
          <a:lstStyle/>
          <a:p>
            <a:pPr eaLnBrk="0" hangingPunct="0"/>
            <a:r>
              <a:rPr lang="en-US" b="1" i="1"/>
              <a:t>FYI</a:t>
            </a:r>
          </a:p>
          <a:p>
            <a:pPr eaLnBrk="0" hangingPunct="0"/>
            <a:r>
              <a:rPr lang="en-US" b="1">
                <a:sym typeface="Symbol" pitchFamily="18" charset="2"/>
              </a:rPr>
              <a:t></a:t>
            </a:r>
            <a:r>
              <a:rPr lang="en-US">
                <a:sym typeface="Symbol" pitchFamily="18" charset="2"/>
              </a:rPr>
              <a:t>The IBO does not require you to know the </a:t>
            </a:r>
            <a:r>
              <a:rPr lang="en-US" i="1">
                <a:sym typeface="Symbol" pitchFamily="18" charset="2"/>
              </a:rPr>
              <a:t>charging</a:t>
            </a:r>
            <a:r>
              <a:rPr lang="en-US">
                <a:sym typeface="Symbol" pitchFamily="18" charset="2"/>
              </a:rPr>
              <a:t> formulae. You only need to make sketch graphs.</a:t>
            </a:r>
          </a:p>
        </p:txBody>
      </p:sp>
      <mc:AlternateContent xmlns:mc="http://schemas.openxmlformats.org/markup-compatibility/2006" xmlns:a14="http://schemas.microsoft.com/office/drawing/2010/main">
        <mc:Choice Requires="a14">
          <p:sp>
            <p:nvSpPr>
              <p:cNvPr id="81923" name="Rectangle 3"/>
              <p:cNvSpPr>
                <a:spLocks noChangeArrowheads="1"/>
              </p:cNvSpPr>
              <p:nvPr/>
            </p:nvSpPr>
            <p:spPr bwMode="auto">
              <a:xfrm>
                <a:off x="685800" y="1339850"/>
                <a:ext cx="7772400" cy="4338638"/>
              </a:xfrm>
              <a:prstGeom prst="rect">
                <a:avLst/>
              </a:prstGeom>
              <a:solidFill>
                <a:srgbClr val="EAEAEA"/>
              </a:solidFill>
              <a:ln w="9525">
                <a:noFill/>
                <a:miter lim="800000"/>
                <a:headEnd/>
                <a:tailEnd/>
              </a:ln>
            </p:spPr>
            <p:txBody>
              <a:bodyPr/>
              <a:lstStyle/>
              <a:p>
                <a:r>
                  <a:rPr lang="en-US" altLang="en-US" i="1" dirty="0" smtClean="0">
                    <a:solidFill>
                      <a:schemeClr val="accent2"/>
                    </a:solidFill>
                  </a:rPr>
                  <a:t>RC series circuits – </a:t>
                </a:r>
                <a:r>
                  <a:rPr lang="en-US" altLang="en-US" dirty="0">
                    <a:solidFill>
                      <a:schemeClr val="accent2"/>
                    </a:solidFill>
                  </a:rPr>
                  <a:t>discharging</a:t>
                </a:r>
              </a:p>
              <a:p>
                <a:endParaRPr lang="en-US" altLang="en-US" dirty="0">
                  <a:solidFill>
                    <a:srgbClr val="000000"/>
                  </a:solidFill>
                  <a:sym typeface="Symbol" pitchFamily="18" charset="2"/>
                </a:endParaRPr>
              </a:p>
              <a:p>
                <a:endParaRPr lang="en-US" altLang="en-US" dirty="0">
                  <a:solidFill>
                    <a:srgbClr val="000000"/>
                  </a:solidFill>
                  <a:sym typeface="Symbol" pitchFamily="18" charset="2"/>
                </a:endParaRPr>
              </a:p>
              <a:p>
                <a:pPr>
                  <a:spcBef>
                    <a:spcPts val="800"/>
                  </a:spcBef>
                </a:pPr>
                <a:r>
                  <a:rPr lang="en-US" dirty="0">
                    <a:sym typeface="Symbol" pitchFamily="18" charset="2"/>
                  </a:rPr>
                  <a:t></a:t>
                </a:r>
                <a:r>
                  <a:rPr lang="en-US" dirty="0">
                    <a:solidFill>
                      <a:srgbClr val="000000"/>
                    </a:solidFill>
                    <a:sym typeface="Symbol" pitchFamily="18" charset="2"/>
                  </a:rPr>
                  <a:t>Because of the relationships </a:t>
                </a:r>
                <a14:m>
                  <m:oMath xmlns:m="http://schemas.openxmlformats.org/officeDocument/2006/math">
                    <m:r>
                      <a:rPr lang="en-US" sz="2000" i="1" dirty="0" smtClean="0">
                        <a:solidFill>
                          <a:srgbClr val="000000"/>
                        </a:solidFill>
                        <a:latin typeface="Cambria Math" panose="02040503050406030204" pitchFamily="18" charset="0"/>
                        <a:sym typeface="Symbol" pitchFamily="18" charset="2"/>
                      </a:rPr>
                      <m:t>𝑉</m:t>
                    </m:r>
                    <m:r>
                      <a:rPr lang="en-US" sz="2000" i="1" dirty="0" smtClean="0">
                        <a:solidFill>
                          <a:srgbClr val="000000"/>
                        </a:solidFill>
                        <a:latin typeface="Cambria Math" panose="02040503050406030204" pitchFamily="18" charset="0"/>
                        <a:sym typeface="Symbol" pitchFamily="18" charset="2"/>
                      </a:rPr>
                      <m:t>=</m:t>
                    </m:r>
                    <m:f>
                      <m:fPr>
                        <m:ctrlPr>
                          <a:rPr lang="en-US" sz="2000" i="1" dirty="0" smtClean="0">
                            <a:solidFill>
                              <a:srgbClr val="000000"/>
                            </a:solidFill>
                            <a:latin typeface="Cambria Math" panose="02040503050406030204" pitchFamily="18" charset="0"/>
                            <a:sym typeface="Symbol" pitchFamily="18" charset="2"/>
                          </a:rPr>
                        </m:ctrlPr>
                      </m:fPr>
                      <m:num>
                        <m:r>
                          <a:rPr lang="en-US" sz="2000" i="1" dirty="0" smtClean="0">
                            <a:solidFill>
                              <a:srgbClr val="000000"/>
                            </a:solidFill>
                            <a:latin typeface="Cambria Math" panose="02040503050406030204" pitchFamily="18" charset="0"/>
                            <a:sym typeface="Symbol" pitchFamily="18" charset="2"/>
                          </a:rPr>
                          <m:t>𝑞</m:t>
                        </m:r>
                      </m:num>
                      <m:den>
                        <m:r>
                          <a:rPr lang="en-US" sz="2000" i="1" dirty="0" smtClean="0">
                            <a:solidFill>
                              <a:srgbClr val="000000"/>
                            </a:solidFill>
                            <a:latin typeface="Cambria Math" panose="02040503050406030204" pitchFamily="18" charset="0"/>
                            <a:sym typeface="Symbol" pitchFamily="18" charset="2"/>
                          </a:rPr>
                          <m:t>𝐶</m:t>
                        </m:r>
                      </m:den>
                    </m:f>
                    <m:r>
                      <a:rPr lang="en-US" sz="2000" i="1" dirty="0" smtClean="0">
                        <a:solidFill>
                          <a:srgbClr val="000000"/>
                        </a:solidFill>
                        <a:latin typeface="Cambria Math" panose="02040503050406030204" pitchFamily="18" charset="0"/>
                        <a:sym typeface="Symbol" pitchFamily="18" charset="2"/>
                      </a:rPr>
                      <m:t> </m:t>
                    </m:r>
                  </m:oMath>
                </a14:m>
                <a:r>
                  <a:rPr lang="en-US" dirty="0">
                    <a:solidFill>
                      <a:srgbClr val="000000"/>
                    </a:solidFill>
                    <a:sym typeface="Symbol" pitchFamily="18" charset="2"/>
                  </a:rPr>
                  <a:t>and </a:t>
                </a:r>
                <a14:m>
                  <m:oMath xmlns:m="http://schemas.openxmlformats.org/officeDocument/2006/math">
                    <m:r>
                      <a:rPr lang="en-US" sz="2000" i="1" dirty="0" smtClean="0">
                        <a:solidFill>
                          <a:srgbClr val="000000"/>
                        </a:solidFill>
                        <a:latin typeface="Cambria Math" panose="02040503050406030204" pitchFamily="18" charset="0"/>
                        <a:sym typeface="Symbol" pitchFamily="18" charset="2"/>
                      </a:rPr>
                      <m:t>𝐼</m:t>
                    </m:r>
                    <m:r>
                      <a:rPr lang="en-US" sz="2000" i="1" dirty="0" smtClean="0">
                        <a:solidFill>
                          <a:srgbClr val="000000"/>
                        </a:solidFill>
                        <a:latin typeface="Cambria Math" panose="02040503050406030204" pitchFamily="18" charset="0"/>
                        <a:sym typeface="Symbol" pitchFamily="18" charset="2"/>
                      </a:rPr>
                      <m:t>=</m:t>
                    </m:r>
                    <m:f>
                      <m:fPr>
                        <m:ctrlPr>
                          <a:rPr lang="en-US" sz="2000" i="1" dirty="0" smtClean="0">
                            <a:solidFill>
                              <a:srgbClr val="000000"/>
                            </a:solidFill>
                            <a:latin typeface="Cambria Math" panose="02040503050406030204" pitchFamily="18" charset="0"/>
                            <a:sym typeface="Symbol" pitchFamily="18" charset="2"/>
                          </a:rPr>
                        </m:ctrlPr>
                      </m:fPr>
                      <m:num>
                        <m:r>
                          <a:rPr lang="en-US" sz="2000" i="1" dirty="0" smtClean="0">
                            <a:solidFill>
                              <a:srgbClr val="000000"/>
                            </a:solidFill>
                            <a:latin typeface="Cambria Math" panose="02040503050406030204" pitchFamily="18" charset="0"/>
                            <a:sym typeface="Symbol" pitchFamily="18" charset="2"/>
                          </a:rPr>
                          <m:t>𝑉</m:t>
                        </m:r>
                      </m:num>
                      <m:den>
                        <m:r>
                          <a:rPr lang="en-US" sz="2000" i="1" dirty="0" smtClean="0">
                            <a:solidFill>
                              <a:srgbClr val="000000"/>
                            </a:solidFill>
                            <a:latin typeface="Cambria Math" panose="02040503050406030204" pitchFamily="18" charset="0"/>
                            <a:sym typeface="Symbol" pitchFamily="18" charset="2"/>
                          </a:rPr>
                          <m:t>𝑅</m:t>
                        </m:r>
                      </m:den>
                    </m:f>
                  </m:oMath>
                </a14:m>
                <a:r>
                  <a:rPr lang="en-US" dirty="0">
                    <a:sym typeface="Symbol" pitchFamily="18" charset="2"/>
                  </a:rPr>
                  <a:t> </a:t>
                </a:r>
                <a:r>
                  <a:rPr lang="en-US" dirty="0">
                    <a:solidFill>
                      <a:srgbClr val="000000"/>
                    </a:solidFill>
                    <a:sym typeface="Symbol" pitchFamily="18" charset="2"/>
                  </a:rPr>
                  <a:t>we can derive the next two formulas easily:</a:t>
                </a:r>
              </a:p>
              <a:p>
                <a:pPr>
                  <a:spcBef>
                    <a:spcPct val="15000"/>
                  </a:spcBef>
                </a:pPr>
                <a:endParaRPr lang="en-US" altLang="en-US" dirty="0">
                  <a:solidFill>
                    <a:srgbClr val="000000"/>
                  </a:solidFill>
                  <a:sym typeface="Symbol" pitchFamily="18" charset="2"/>
                </a:endParaRPr>
              </a:p>
              <a:p>
                <a:pPr>
                  <a:spcBef>
                    <a:spcPct val="15000"/>
                  </a:spcBef>
                </a:pPr>
                <a:endParaRPr lang="en-US" altLang="en-US" sz="1600" dirty="0">
                  <a:solidFill>
                    <a:srgbClr val="000000"/>
                  </a:solidFill>
                  <a:sym typeface="Symbol" pitchFamily="18" charset="2"/>
                </a:endParaRPr>
              </a:p>
              <a:p>
                <a:pPr>
                  <a:spcBef>
                    <a:spcPct val="15000"/>
                  </a:spcBef>
                </a:pPr>
                <a:r>
                  <a:rPr lang="en-US" dirty="0">
                    <a:sym typeface="Symbol" pitchFamily="18" charset="2"/>
                  </a:rPr>
                  <a:t></a:t>
                </a:r>
                <a:r>
                  <a:rPr lang="en-US" dirty="0">
                    <a:solidFill>
                      <a:srgbClr val="000000"/>
                    </a:solidFill>
                    <a:sym typeface="Symbol" pitchFamily="18" charset="2"/>
                  </a:rPr>
                  <a:t>Keep in mind that </a:t>
                </a:r>
                <a14:m>
                  <m:oMath xmlns:m="http://schemas.openxmlformats.org/officeDocument/2006/math">
                    <m:r>
                      <a:rPr lang="en-US" altLang="en-US" sz="1800" i="1" dirty="0">
                        <a:solidFill>
                          <a:srgbClr val="000000"/>
                        </a:solidFill>
                        <a:latin typeface="Cambria Math" panose="02040503050406030204" pitchFamily="18" charset="0"/>
                        <a:sym typeface="Symbol" pitchFamily="18" charset="2"/>
                      </a:rPr>
                      <m:t>𝑉</m:t>
                    </m:r>
                    <m:r>
                      <a:rPr lang="en-US" altLang="en-US" sz="1800" i="1" dirty="0">
                        <a:solidFill>
                          <a:srgbClr val="000000"/>
                        </a:solidFill>
                        <a:latin typeface="Cambria Math" panose="02040503050406030204" pitchFamily="18" charset="0"/>
                        <a:sym typeface="Symbol" pitchFamily="18" charset="2"/>
                      </a:rPr>
                      <m:t>=</m:t>
                    </m:r>
                    <m:sSub>
                      <m:sSubPr>
                        <m:ctrlPr>
                          <a:rPr lang="en-US" altLang="en-US" sz="1800" i="1" dirty="0">
                            <a:solidFill>
                              <a:srgbClr val="000000"/>
                            </a:solidFill>
                            <a:latin typeface="Cambria Math" panose="02040503050406030204" pitchFamily="18" charset="0"/>
                            <a:sym typeface="Symbol" pitchFamily="18" charset="2"/>
                          </a:rPr>
                        </m:ctrlPr>
                      </m:sSubPr>
                      <m:e>
                        <m:r>
                          <a:rPr lang="en-US" altLang="en-US" sz="1800" i="1" dirty="0">
                            <a:solidFill>
                              <a:srgbClr val="000000"/>
                            </a:solidFill>
                            <a:latin typeface="Cambria Math" panose="02040503050406030204" pitchFamily="18" charset="0"/>
                            <a:sym typeface="Symbol" pitchFamily="18" charset="2"/>
                          </a:rPr>
                          <m:t>𝑉</m:t>
                        </m:r>
                      </m:e>
                      <m:sub>
                        <m:r>
                          <a:rPr lang="en-US" altLang="en-US" sz="1800" i="1" dirty="0">
                            <a:solidFill>
                              <a:srgbClr val="000000"/>
                            </a:solidFill>
                            <a:latin typeface="Cambria Math" panose="02040503050406030204" pitchFamily="18" charset="0"/>
                            <a:sym typeface="Symbol" pitchFamily="18" charset="2"/>
                          </a:rPr>
                          <m:t>0</m:t>
                        </m:r>
                      </m:sub>
                    </m:sSub>
                    <m:sSup>
                      <m:sSupPr>
                        <m:ctrlPr>
                          <a:rPr lang="en-US" altLang="en-US" sz="1800" i="1" dirty="0">
                            <a:solidFill>
                              <a:srgbClr val="000000"/>
                            </a:solidFill>
                            <a:latin typeface="Cambria Math" panose="02040503050406030204" pitchFamily="18" charset="0"/>
                            <a:sym typeface="Symbol" pitchFamily="18" charset="2"/>
                          </a:rPr>
                        </m:ctrlPr>
                      </m:sSupPr>
                      <m:e>
                        <m:r>
                          <a:rPr lang="en-US" altLang="en-US" sz="1800" i="1" dirty="0">
                            <a:solidFill>
                              <a:srgbClr val="000000"/>
                            </a:solidFill>
                            <a:latin typeface="Cambria Math" panose="02040503050406030204" pitchFamily="18" charset="0"/>
                            <a:sym typeface="Symbol" pitchFamily="18" charset="2"/>
                          </a:rPr>
                          <m:t>𝑒</m:t>
                        </m:r>
                      </m:e>
                      <m:sup>
                        <m:r>
                          <a:rPr lang="en-US" altLang="en-US" sz="1800" i="1" dirty="0">
                            <a:solidFill>
                              <a:srgbClr val="000000"/>
                            </a:solidFill>
                            <a:latin typeface="Cambria Math" panose="02040503050406030204" pitchFamily="18" charset="0"/>
                            <a:sym typeface="Symbol" pitchFamily="18" charset="2"/>
                          </a:rPr>
                          <m:t>−</m:t>
                        </m:r>
                        <m:f>
                          <m:fPr>
                            <m:ctrlPr>
                              <a:rPr lang="en-US" altLang="en-US" sz="1800" i="1" dirty="0">
                                <a:solidFill>
                                  <a:srgbClr val="000000"/>
                                </a:solidFill>
                                <a:latin typeface="Cambria Math" panose="02040503050406030204" pitchFamily="18" charset="0"/>
                                <a:sym typeface="Symbol" pitchFamily="18" charset="2"/>
                              </a:rPr>
                            </m:ctrlPr>
                          </m:fPr>
                          <m:num>
                            <m:r>
                              <a:rPr lang="en-US" altLang="en-US" sz="1800" i="1" dirty="0">
                                <a:solidFill>
                                  <a:srgbClr val="000000"/>
                                </a:solidFill>
                                <a:latin typeface="Cambria Math" panose="02040503050406030204" pitchFamily="18" charset="0"/>
                                <a:sym typeface="Symbol" pitchFamily="18" charset="2"/>
                              </a:rPr>
                              <m:t>𝑡</m:t>
                            </m:r>
                          </m:num>
                          <m:den>
                            <m:r>
                              <a:rPr lang="en-US" altLang="en-US" sz="1800" i="1" dirty="0">
                                <a:solidFill>
                                  <a:srgbClr val="000000"/>
                                </a:solidFill>
                                <a:latin typeface="Cambria Math" panose="02040503050406030204" pitchFamily="18" charset="0"/>
                                <a:ea typeface="Cambria Math" panose="02040503050406030204" pitchFamily="18" charset="0"/>
                                <a:sym typeface="Symbol" pitchFamily="18" charset="2"/>
                              </a:rPr>
                              <m:t>𝜏</m:t>
                            </m:r>
                          </m:den>
                        </m:f>
                      </m:sup>
                    </m:sSup>
                  </m:oMath>
                </a14:m>
                <a:r>
                  <a:rPr lang="en-US" altLang="en-US" dirty="0" smtClean="0">
                    <a:sym typeface="Symbol" pitchFamily="18" charset="2"/>
                  </a:rPr>
                  <a:t> is </a:t>
                </a:r>
                <a:r>
                  <a:rPr lang="en-US" altLang="en-US" dirty="0">
                    <a:sym typeface="Symbol" pitchFamily="18" charset="2"/>
                  </a:rPr>
                  <a:t>the voltage across the </a:t>
                </a:r>
                <a:r>
                  <a:rPr lang="en-US" altLang="en-US" b="1" dirty="0">
                    <a:sym typeface="Symbol" pitchFamily="18" charset="2"/>
                  </a:rPr>
                  <a:t>capacitor</a:t>
                </a:r>
                <a:r>
                  <a:rPr lang="en-US" altLang="en-US" dirty="0">
                    <a:sym typeface="Symbol" pitchFamily="18" charset="2"/>
                  </a:rPr>
                  <a:t> and </a:t>
                </a:r>
                <a:r>
                  <a:rPr lang="en-US" altLang="en-US" i="1" dirty="0">
                    <a:sym typeface="Symbol" pitchFamily="18" charset="2"/>
                  </a:rPr>
                  <a:t>not</a:t>
                </a:r>
                <a:r>
                  <a:rPr lang="en-US" altLang="en-US" dirty="0">
                    <a:sym typeface="Symbol" pitchFamily="18" charset="2"/>
                  </a:rPr>
                  <a:t> the resistor. The resistor will have a starting voltage of zero. Kirchhoff’s rule for </a:t>
                </a:r>
                <a:r>
                  <a:rPr lang="en-US" altLang="en-US" i="1" dirty="0">
                    <a:sym typeface="Symbol" pitchFamily="18" charset="2"/>
                  </a:rPr>
                  <a:t>V</a:t>
                </a:r>
                <a:r>
                  <a:rPr lang="en-US" altLang="en-US" dirty="0">
                    <a:sym typeface="Symbol" pitchFamily="18" charset="2"/>
                  </a:rPr>
                  <a:t> would produce the resistor voltage formula </a:t>
                </a:r>
                <a14:m>
                  <m:oMath xmlns:m="http://schemas.openxmlformats.org/officeDocument/2006/math">
                    <m:r>
                      <a:rPr lang="en-US" altLang="en-US" sz="2000" i="1" dirty="0" smtClean="0">
                        <a:latin typeface="Cambria Math" panose="02040503050406030204" pitchFamily="18" charset="0"/>
                        <a:sym typeface="Symbol" pitchFamily="18" charset="2"/>
                      </a:rPr>
                      <m:t>𝑉</m:t>
                    </m:r>
                    <m:r>
                      <a:rPr lang="en-US" altLang="en-US" sz="2000" i="1" baseline="-25000" dirty="0">
                        <a:latin typeface="Cambria Math" panose="02040503050406030204" pitchFamily="18" charset="0"/>
                        <a:sym typeface="Symbol" pitchFamily="18" charset="2"/>
                      </a:rPr>
                      <m:t>𝑅</m:t>
                    </m:r>
                    <m:r>
                      <a:rPr lang="en-US" altLang="en-US" sz="2000" i="1" dirty="0">
                        <a:latin typeface="Cambria Math" panose="02040503050406030204" pitchFamily="18" charset="0"/>
                        <a:sym typeface="Symbol" pitchFamily="18" charset="2"/>
                      </a:rPr>
                      <m:t>=</m:t>
                    </m:r>
                    <m:r>
                      <a:rPr lang="en-US" altLang="en-US" sz="2000" i="1" dirty="0">
                        <a:latin typeface="Cambria Math" panose="02040503050406030204" pitchFamily="18" charset="0"/>
                        <a:sym typeface="Symbol" pitchFamily="18" charset="2"/>
                      </a:rPr>
                      <m:t>𝑉</m:t>
                    </m:r>
                    <m:r>
                      <a:rPr lang="en-US" altLang="en-US" sz="2000" i="1" baseline="-25000" dirty="0">
                        <a:latin typeface="Cambria Math" panose="02040503050406030204" pitchFamily="18" charset="0"/>
                        <a:sym typeface="Symbol" pitchFamily="18" charset="2"/>
                      </a:rPr>
                      <m:t>0</m:t>
                    </m:r>
                    <m:r>
                      <a:rPr lang="en-US" altLang="en-US" sz="2000" i="1" dirty="0">
                        <a:latin typeface="Cambria Math" panose="02040503050406030204" pitchFamily="18" charset="0"/>
                        <a:sym typeface="Symbol" pitchFamily="18" charset="2"/>
                      </a:rPr>
                      <m:t>(1 –</m:t>
                    </m:r>
                    <m:sSup>
                      <m:sSupPr>
                        <m:ctrlPr>
                          <a:rPr lang="en-US" altLang="en-US" sz="2000" i="1" dirty="0">
                            <a:solidFill>
                              <a:srgbClr val="000000"/>
                            </a:solidFill>
                            <a:latin typeface="Cambria Math" panose="02040503050406030204" pitchFamily="18" charset="0"/>
                            <a:sym typeface="Symbol" pitchFamily="18" charset="2"/>
                          </a:rPr>
                        </m:ctrlPr>
                      </m:sSupPr>
                      <m:e>
                        <m:r>
                          <a:rPr lang="en-US" altLang="en-US" sz="2000" i="1" dirty="0">
                            <a:solidFill>
                              <a:srgbClr val="000000"/>
                            </a:solidFill>
                            <a:latin typeface="Cambria Math" panose="02040503050406030204" pitchFamily="18" charset="0"/>
                            <a:sym typeface="Symbol" pitchFamily="18" charset="2"/>
                          </a:rPr>
                          <m:t>𝑒</m:t>
                        </m:r>
                      </m:e>
                      <m:sup>
                        <m:r>
                          <a:rPr lang="en-US" altLang="en-US" sz="2000" i="1" dirty="0">
                            <a:solidFill>
                              <a:srgbClr val="000000"/>
                            </a:solidFill>
                            <a:latin typeface="Cambria Math" panose="02040503050406030204" pitchFamily="18" charset="0"/>
                            <a:sym typeface="Symbol" pitchFamily="18" charset="2"/>
                          </a:rPr>
                          <m:t>−</m:t>
                        </m:r>
                        <m:f>
                          <m:fPr>
                            <m:ctrlPr>
                              <a:rPr lang="en-US" altLang="en-US" sz="2000" i="1" dirty="0">
                                <a:solidFill>
                                  <a:srgbClr val="000000"/>
                                </a:solidFill>
                                <a:latin typeface="Cambria Math" panose="02040503050406030204" pitchFamily="18" charset="0"/>
                                <a:sym typeface="Symbol" pitchFamily="18" charset="2"/>
                              </a:rPr>
                            </m:ctrlPr>
                          </m:fPr>
                          <m:num>
                            <m:r>
                              <a:rPr lang="en-US" altLang="en-US" sz="2000" i="1" dirty="0">
                                <a:solidFill>
                                  <a:srgbClr val="000000"/>
                                </a:solidFill>
                                <a:latin typeface="Cambria Math" panose="02040503050406030204" pitchFamily="18" charset="0"/>
                                <a:sym typeface="Symbol" pitchFamily="18" charset="2"/>
                              </a:rPr>
                              <m:t>𝑡</m:t>
                            </m:r>
                          </m:num>
                          <m:den>
                            <m:r>
                              <a:rPr lang="en-US" altLang="en-US" sz="2000" i="1" dirty="0">
                                <a:solidFill>
                                  <a:srgbClr val="000000"/>
                                </a:solidFill>
                                <a:latin typeface="Cambria Math" panose="02040503050406030204" pitchFamily="18" charset="0"/>
                                <a:ea typeface="Cambria Math" panose="02040503050406030204" pitchFamily="18" charset="0"/>
                                <a:sym typeface="Symbol" pitchFamily="18" charset="2"/>
                              </a:rPr>
                              <m:t>𝜏</m:t>
                            </m:r>
                          </m:den>
                        </m:f>
                      </m:sup>
                    </m:sSup>
                    <m:r>
                      <a:rPr lang="en-US" altLang="en-US" sz="2000" i="1" dirty="0">
                        <a:latin typeface="Cambria Math" panose="02040503050406030204" pitchFamily="18" charset="0"/>
                        <a:sym typeface="Symbol" pitchFamily="18" charset="2"/>
                      </a:rPr>
                      <m:t>).</m:t>
                    </m:r>
                  </m:oMath>
                </a14:m>
                <a:endParaRPr lang="en-US" altLang="en-US" i="1" dirty="0">
                  <a:solidFill>
                    <a:srgbClr val="000000"/>
                  </a:solidFill>
                  <a:sym typeface="Symbol" pitchFamily="18" charset="2"/>
                </a:endParaRPr>
              </a:p>
            </p:txBody>
          </p:sp>
        </mc:Choice>
        <mc:Fallback xmlns="">
          <p:sp>
            <p:nvSpPr>
              <p:cNvPr id="81923" name="Rectangle 3"/>
              <p:cNvSpPr>
                <a:spLocks noRot="1" noChangeAspect="1" noMove="1" noResize="1" noEditPoints="1" noAdjustHandles="1" noChangeArrowheads="1" noChangeShapeType="1" noTextEdit="1"/>
              </p:cNvSpPr>
              <p:nvPr/>
            </p:nvSpPr>
            <p:spPr bwMode="auto">
              <a:xfrm>
                <a:off x="685800" y="1339850"/>
                <a:ext cx="7772400" cy="4338638"/>
              </a:xfrm>
              <a:prstGeom prst="rect">
                <a:avLst/>
              </a:prstGeom>
              <a:blipFill>
                <a:blip r:embed="rId5"/>
                <a:stretch>
                  <a:fillRect l="-1255" t="-983" b="-4213"/>
                </a:stretch>
              </a:blipFill>
              <a:ln w="9525">
                <a:noFill/>
                <a:miter lim="800000"/>
                <a:headEnd/>
                <a:tailEnd/>
              </a:ln>
            </p:spPr>
            <p:txBody>
              <a:bodyPr/>
              <a:lstStyle/>
              <a:p>
                <a:r>
                  <a:rPr lang="en-US">
                    <a:noFill/>
                  </a:rPr>
                  <a:t> </a:t>
                </a:r>
              </a:p>
            </p:txBody>
          </p:sp>
        </mc:Fallback>
      </mc:AlternateContent>
      <p:grpSp>
        <p:nvGrpSpPr>
          <p:cNvPr id="81946" name="Group 26"/>
          <p:cNvGrpSpPr>
            <a:grpSpLocks/>
          </p:cNvGrpSpPr>
          <p:nvPr/>
        </p:nvGrpSpPr>
        <p:grpSpPr bwMode="auto">
          <a:xfrm>
            <a:off x="758085" y="3381070"/>
            <a:ext cx="7464425" cy="734291"/>
            <a:chOff x="531" y="2074"/>
            <a:chExt cx="4702" cy="518"/>
          </a:xfrm>
        </p:grpSpPr>
        <p:sp>
          <p:nvSpPr>
            <p:cNvPr id="81933" name="Text Box 6"/>
            <p:cNvSpPr txBox="1">
              <a:spLocks noChangeArrowheads="1"/>
            </p:cNvSpPr>
            <p:nvPr/>
          </p:nvSpPr>
          <p:spPr bwMode="auto">
            <a:xfrm>
              <a:off x="4170" y="2074"/>
              <a:ext cx="1063" cy="518"/>
            </a:xfrm>
            <a:prstGeom prst="rect">
              <a:avLst/>
            </a:prstGeom>
            <a:solidFill>
              <a:srgbClr val="FF0000"/>
            </a:solidFill>
            <a:ln w="9525">
              <a:noFill/>
              <a:miter lim="800000"/>
              <a:headEnd/>
              <a:tailEnd/>
            </a:ln>
          </p:spPr>
          <p:txBody>
            <a:bodyPr>
              <a:spAutoFit/>
            </a:bodyPr>
            <a:lstStyle/>
            <a:p>
              <a:pPr algn="ctr">
                <a:spcBef>
                  <a:spcPct val="50000"/>
                </a:spcBef>
              </a:pPr>
              <a:r>
                <a:rPr lang="en-US" i="1" dirty="0">
                  <a:solidFill>
                    <a:schemeClr val="bg1"/>
                  </a:solidFill>
                </a:rPr>
                <a:t>RC</a:t>
              </a:r>
              <a:r>
                <a:rPr lang="en-US" dirty="0">
                  <a:solidFill>
                    <a:schemeClr val="bg1"/>
                  </a:solidFill>
                </a:rPr>
                <a:t> discharge</a:t>
              </a:r>
              <a:endParaRPr lang="en-US" i="1" dirty="0">
                <a:solidFill>
                  <a:schemeClr val="bg1"/>
                </a:solidFill>
              </a:endParaRPr>
            </a:p>
          </p:txBody>
        </p:sp>
        <p:sp>
          <p:nvSpPr>
            <p:cNvPr id="81934" name="Rectangle 7"/>
            <p:cNvSpPr>
              <a:spLocks noChangeArrowheads="1"/>
            </p:cNvSpPr>
            <p:nvPr/>
          </p:nvSpPr>
          <p:spPr bwMode="auto">
            <a:xfrm>
              <a:off x="531" y="2076"/>
              <a:ext cx="4701" cy="510"/>
            </a:xfrm>
            <a:prstGeom prst="rect">
              <a:avLst/>
            </a:prstGeom>
            <a:noFill/>
            <a:ln w="12700">
              <a:solidFill>
                <a:schemeClr val="tx1"/>
              </a:solidFill>
              <a:miter lim="800000"/>
              <a:headEnd/>
              <a:tailEnd/>
            </a:ln>
          </p:spPr>
          <p:txBody>
            <a:bodyPr wrap="none" anchor="ctr"/>
            <a:lstStyle/>
            <a:p>
              <a:endParaRPr lang="en-US"/>
            </a:p>
          </p:txBody>
        </p:sp>
        <mc:AlternateContent xmlns:mc="http://schemas.openxmlformats.org/markup-compatibility/2006" xmlns:a14="http://schemas.microsoft.com/office/drawing/2010/main">
          <mc:Choice Requires="a14">
            <p:sp>
              <p:nvSpPr>
                <p:cNvPr id="81935" name="Rectangle 5"/>
                <p:cNvSpPr>
                  <a:spLocks noChangeArrowheads="1"/>
                </p:cNvSpPr>
                <p:nvPr/>
              </p:nvSpPr>
              <p:spPr bwMode="auto">
                <a:xfrm>
                  <a:off x="533" y="2092"/>
                  <a:ext cx="763" cy="278"/>
                </a:xfrm>
                <a:prstGeom prst="rect">
                  <a:avLst/>
                </a:prstGeom>
                <a:noFill/>
                <a:ln w="9525">
                  <a:noFill/>
                  <a:miter lim="800000"/>
                  <a:headEnd/>
                  <a:tailEnd/>
                </a:ln>
              </p:spPr>
              <p:txBody>
                <a:bodyPr/>
                <a:lstStyle/>
                <a:p>
                  <a:pPr eaLnBrk="0" hangingPunct="0">
                    <a:lnSpc>
                      <a:spcPct val="90000"/>
                    </a:lnSpc>
                    <a:spcBef>
                      <a:spcPct val="20000"/>
                    </a:spcBef>
                  </a:pPr>
                  <a14:m>
                    <m:oMathPara xmlns:m="http://schemas.openxmlformats.org/officeDocument/2006/math">
                      <m:oMathParaPr>
                        <m:jc m:val="centerGroup"/>
                      </m:oMathParaPr>
                      <m:oMath xmlns:m="http://schemas.openxmlformats.org/officeDocument/2006/math">
                        <m:r>
                          <a:rPr lang="en-US" altLang="en-US" sz="2000" b="0" i="1" dirty="0" smtClean="0">
                            <a:solidFill>
                              <a:srgbClr val="000000"/>
                            </a:solidFill>
                            <a:latin typeface="Cambria Math" panose="02040503050406030204" pitchFamily="18" charset="0"/>
                            <a:sym typeface="Symbol" pitchFamily="18" charset="2"/>
                          </a:rPr>
                          <m:t>𝐼</m:t>
                        </m:r>
                        <m:r>
                          <a:rPr lang="en-US" altLang="en-US" sz="2000" i="1" dirty="0">
                            <a:solidFill>
                              <a:srgbClr val="000000"/>
                            </a:solidFill>
                            <a:latin typeface="Cambria Math" panose="02040503050406030204" pitchFamily="18" charset="0"/>
                            <a:sym typeface="Symbol" pitchFamily="18" charset="2"/>
                          </a:rPr>
                          <m:t>=</m:t>
                        </m:r>
                        <m:sSub>
                          <m:sSubPr>
                            <m:ctrlPr>
                              <a:rPr lang="en-US" altLang="en-US" sz="2000" i="1" dirty="0">
                                <a:solidFill>
                                  <a:srgbClr val="000000"/>
                                </a:solidFill>
                                <a:latin typeface="Cambria Math" panose="02040503050406030204" pitchFamily="18" charset="0"/>
                                <a:sym typeface="Symbol" pitchFamily="18" charset="2"/>
                              </a:rPr>
                            </m:ctrlPr>
                          </m:sSubPr>
                          <m:e>
                            <m:r>
                              <a:rPr lang="en-US" altLang="en-US" sz="2000" b="0" i="1" dirty="0" smtClean="0">
                                <a:solidFill>
                                  <a:srgbClr val="000000"/>
                                </a:solidFill>
                                <a:latin typeface="Cambria Math" panose="02040503050406030204" pitchFamily="18" charset="0"/>
                                <a:sym typeface="Symbol" pitchFamily="18" charset="2"/>
                              </a:rPr>
                              <m:t>𝐼</m:t>
                            </m:r>
                          </m:e>
                          <m:sub>
                            <m:r>
                              <a:rPr lang="en-US" altLang="en-US" sz="2000" i="1" dirty="0">
                                <a:solidFill>
                                  <a:srgbClr val="000000"/>
                                </a:solidFill>
                                <a:latin typeface="Cambria Math" panose="02040503050406030204" pitchFamily="18" charset="0"/>
                                <a:sym typeface="Symbol" pitchFamily="18" charset="2"/>
                              </a:rPr>
                              <m:t>0</m:t>
                            </m:r>
                          </m:sub>
                        </m:sSub>
                        <m:sSup>
                          <m:sSupPr>
                            <m:ctrlPr>
                              <a:rPr lang="en-US" altLang="en-US" sz="2000" i="1" dirty="0">
                                <a:solidFill>
                                  <a:srgbClr val="000000"/>
                                </a:solidFill>
                                <a:latin typeface="Cambria Math" panose="02040503050406030204" pitchFamily="18" charset="0"/>
                                <a:sym typeface="Symbol" pitchFamily="18" charset="2"/>
                              </a:rPr>
                            </m:ctrlPr>
                          </m:sSupPr>
                          <m:e>
                            <m:r>
                              <a:rPr lang="en-US" altLang="en-US" sz="2000" i="1" dirty="0">
                                <a:solidFill>
                                  <a:srgbClr val="000000"/>
                                </a:solidFill>
                                <a:latin typeface="Cambria Math" panose="02040503050406030204" pitchFamily="18" charset="0"/>
                                <a:sym typeface="Symbol" pitchFamily="18" charset="2"/>
                              </a:rPr>
                              <m:t>𝑒</m:t>
                            </m:r>
                          </m:e>
                          <m:sup>
                            <m:r>
                              <a:rPr lang="en-US" altLang="en-US" sz="2000" i="1" dirty="0">
                                <a:solidFill>
                                  <a:srgbClr val="000000"/>
                                </a:solidFill>
                                <a:latin typeface="Cambria Math" panose="02040503050406030204" pitchFamily="18" charset="0"/>
                                <a:sym typeface="Symbol" pitchFamily="18" charset="2"/>
                              </a:rPr>
                              <m:t>−</m:t>
                            </m:r>
                            <m:f>
                              <m:fPr>
                                <m:ctrlPr>
                                  <a:rPr lang="en-US" altLang="en-US" sz="2000" i="1" dirty="0">
                                    <a:solidFill>
                                      <a:srgbClr val="000000"/>
                                    </a:solidFill>
                                    <a:latin typeface="Cambria Math" panose="02040503050406030204" pitchFamily="18" charset="0"/>
                                    <a:sym typeface="Symbol" pitchFamily="18" charset="2"/>
                                  </a:rPr>
                                </m:ctrlPr>
                              </m:fPr>
                              <m:num>
                                <m:r>
                                  <a:rPr lang="en-US" altLang="en-US" sz="2000" i="1" dirty="0">
                                    <a:solidFill>
                                      <a:srgbClr val="000000"/>
                                    </a:solidFill>
                                    <a:latin typeface="Cambria Math" panose="02040503050406030204" pitchFamily="18" charset="0"/>
                                    <a:sym typeface="Symbol" pitchFamily="18" charset="2"/>
                                  </a:rPr>
                                  <m:t>𝑡</m:t>
                                </m:r>
                              </m:num>
                              <m:den>
                                <m:r>
                                  <a:rPr lang="en-US" altLang="en-US" sz="2000" i="1" dirty="0">
                                    <a:solidFill>
                                      <a:srgbClr val="000000"/>
                                    </a:solidFill>
                                    <a:latin typeface="Cambria Math" panose="02040503050406030204" pitchFamily="18" charset="0"/>
                                    <a:ea typeface="Cambria Math" panose="02040503050406030204" pitchFamily="18" charset="0"/>
                                    <a:sym typeface="Symbol" pitchFamily="18" charset="2"/>
                                  </a:rPr>
                                  <m:t>𝜏</m:t>
                                </m:r>
                              </m:den>
                            </m:f>
                          </m:sup>
                        </m:sSup>
                      </m:oMath>
                    </m:oMathPara>
                  </a14:m>
                  <a:endParaRPr lang="en-US" dirty="0">
                    <a:sym typeface="Symbol" pitchFamily="18" charset="2"/>
                  </a:endParaRPr>
                </a:p>
              </p:txBody>
            </p:sp>
          </mc:Choice>
          <mc:Fallback xmlns="">
            <p:sp>
              <p:nvSpPr>
                <p:cNvPr id="81935" name="Rectangle 5"/>
                <p:cNvSpPr>
                  <a:spLocks noRot="1" noChangeAspect="1" noMove="1" noResize="1" noEditPoints="1" noAdjustHandles="1" noChangeArrowheads="1" noChangeShapeType="1" noTextEdit="1"/>
                </p:cNvSpPr>
                <p:nvPr/>
              </p:nvSpPr>
              <p:spPr bwMode="auto">
                <a:xfrm>
                  <a:off x="533" y="2092"/>
                  <a:ext cx="763" cy="278"/>
                </a:xfrm>
                <a:prstGeom prst="rect">
                  <a:avLst/>
                </a:prstGeom>
                <a:blipFill>
                  <a:blip r:embed="rId6"/>
                  <a:stretch>
                    <a:fillRect b="-14063"/>
                  </a:stretch>
                </a:blipFill>
                <a:ln w="9525">
                  <a:noFill/>
                  <a:miter lim="800000"/>
                  <a:headEnd/>
                  <a:tailEn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1936" name="Rectangle 5"/>
                <p:cNvSpPr>
                  <a:spLocks noChangeArrowheads="1"/>
                </p:cNvSpPr>
                <p:nvPr/>
              </p:nvSpPr>
              <p:spPr bwMode="auto">
                <a:xfrm>
                  <a:off x="2351" y="2231"/>
                  <a:ext cx="1818" cy="231"/>
                </a:xfrm>
                <a:prstGeom prst="rect">
                  <a:avLst/>
                </a:prstGeom>
                <a:noFill/>
                <a:ln w="9525">
                  <a:noFill/>
                  <a:miter lim="800000"/>
                  <a:headEnd/>
                  <a:tailEnd/>
                </a:ln>
              </p:spPr>
              <p:txBody>
                <a:bodyPr/>
                <a:lstStyle/>
                <a:p>
                  <a:pPr algn="r" eaLnBrk="0" hangingPunct="0">
                    <a:lnSpc>
                      <a:spcPct val="90000"/>
                    </a:lnSpc>
                    <a:spcBef>
                      <a:spcPct val="20000"/>
                    </a:spcBef>
                  </a:pPr>
                  <a:r>
                    <a:rPr lang="en-US" sz="2000" dirty="0" smtClean="0">
                      <a:solidFill>
                        <a:schemeClr val="hlink"/>
                      </a:solidFill>
                      <a:sym typeface="Symbol" pitchFamily="18" charset="2"/>
                    </a:rPr>
                    <a:t>where </a:t>
                  </a:r>
                  <a14:m>
                    <m:oMath xmlns:m="http://schemas.openxmlformats.org/officeDocument/2006/math">
                      <m:r>
                        <a:rPr lang="en-US" altLang="en-US" sz="2000" i="1" dirty="0" smtClean="0">
                          <a:solidFill>
                            <a:schemeClr val="hlink"/>
                          </a:solidFill>
                          <a:latin typeface="Cambria Math" panose="02040503050406030204" pitchFamily="18" charset="0"/>
                          <a:sym typeface="Symbol" pitchFamily="18" charset="2"/>
                        </a:rPr>
                        <m:t>𝐼</m:t>
                      </m:r>
                      <m:r>
                        <a:rPr lang="en-US" altLang="en-US" sz="2000" i="1" baseline="-25000" dirty="0">
                          <a:solidFill>
                            <a:schemeClr val="hlink"/>
                          </a:solidFill>
                          <a:latin typeface="Cambria Math" panose="02040503050406030204" pitchFamily="18" charset="0"/>
                          <a:sym typeface="Symbol" pitchFamily="18" charset="2"/>
                        </a:rPr>
                        <m:t>0</m:t>
                      </m:r>
                      <m:r>
                        <a:rPr lang="en-US" altLang="en-US" sz="2000" i="1" dirty="0">
                          <a:solidFill>
                            <a:schemeClr val="hlink"/>
                          </a:solidFill>
                          <a:latin typeface="Cambria Math" panose="02040503050406030204" pitchFamily="18" charset="0"/>
                          <a:sym typeface="Symbol" pitchFamily="18" charset="2"/>
                        </a:rPr>
                        <m:t>=</m:t>
                      </m:r>
                      <m:f>
                        <m:fPr>
                          <m:ctrlPr>
                            <a:rPr lang="en-US" altLang="en-US" sz="2000" i="1" dirty="0">
                              <a:solidFill>
                                <a:schemeClr val="hlink"/>
                              </a:solidFill>
                              <a:latin typeface="Cambria Math" panose="02040503050406030204" pitchFamily="18" charset="0"/>
                              <a:sym typeface="Symbol" pitchFamily="18" charset="2"/>
                            </a:rPr>
                          </m:ctrlPr>
                        </m:fPr>
                        <m:num>
                          <m:sSub>
                            <m:sSubPr>
                              <m:ctrlPr>
                                <a:rPr lang="en-US" altLang="en-US" sz="2000" i="1" dirty="0" smtClean="0">
                                  <a:solidFill>
                                    <a:schemeClr val="accent1">
                                      <a:lumMod val="50000"/>
                                    </a:schemeClr>
                                  </a:solidFill>
                                  <a:latin typeface="Cambria Math" panose="02040503050406030204" pitchFamily="18" charset="0"/>
                                  <a:sym typeface="Symbol" pitchFamily="18" charset="2"/>
                                </a:rPr>
                              </m:ctrlPr>
                            </m:sSubPr>
                            <m:e>
                              <m:r>
                                <a:rPr lang="en-US" altLang="en-US" sz="2000" i="1" dirty="0">
                                  <a:solidFill>
                                    <a:schemeClr val="accent1">
                                      <a:lumMod val="50000"/>
                                    </a:schemeClr>
                                  </a:solidFill>
                                  <a:latin typeface="Cambria Math" panose="02040503050406030204" pitchFamily="18" charset="0"/>
                                  <a:sym typeface="Symbol" pitchFamily="18" charset="2"/>
                                </a:rPr>
                                <m:t>𝑞</m:t>
                              </m:r>
                            </m:e>
                            <m:sub>
                              <m:r>
                                <a:rPr lang="en-US" altLang="en-US" sz="2000" i="1" dirty="0">
                                  <a:solidFill>
                                    <a:schemeClr val="accent1">
                                      <a:lumMod val="50000"/>
                                    </a:schemeClr>
                                  </a:solidFill>
                                  <a:latin typeface="Cambria Math" panose="02040503050406030204" pitchFamily="18" charset="0"/>
                                  <a:sym typeface="Symbol" pitchFamily="18" charset="2"/>
                                </a:rPr>
                                <m:t>0</m:t>
                              </m:r>
                            </m:sub>
                          </m:sSub>
                        </m:num>
                        <m:den>
                          <m:r>
                            <a:rPr lang="en-US" altLang="en-US" sz="2000" i="1" dirty="0">
                              <a:solidFill>
                                <a:schemeClr val="hlink"/>
                              </a:solidFill>
                              <a:latin typeface="Cambria Math" panose="02040503050406030204" pitchFamily="18" charset="0"/>
                              <a:sym typeface="Symbol" pitchFamily="18" charset="2"/>
                            </a:rPr>
                            <m:t>𝑅𝐶</m:t>
                          </m:r>
                        </m:den>
                      </m:f>
                      <m:r>
                        <a:rPr lang="en-US" altLang="en-US" sz="2000" i="1" dirty="0">
                          <a:solidFill>
                            <a:schemeClr val="hlink"/>
                          </a:solidFill>
                          <a:latin typeface="Cambria Math" panose="02040503050406030204" pitchFamily="18" charset="0"/>
                          <a:sym typeface="Symbol" pitchFamily="18" charset="2"/>
                        </a:rPr>
                        <m:t> </m:t>
                      </m:r>
                      <m:r>
                        <a:rPr lang="en-US" altLang="en-US" sz="2000" b="0" i="0" dirty="0" smtClean="0">
                          <a:solidFill>
                            <a:schemeClr val="hlink"/>
                          </a:solidFill>
                          <a:latin typeface="Cambria Math" panose="02040503050406030204" pitchFamily="18" charset="0"/>
                          <a:sym typeface="Symbol" pitchFamily="18" charset="2"/>
                        </a:rPr>
                        <m:t>, </m:t>
                      </m:r>
                      <m:r>
                        <a:rPr lang="en-US" altLang="en-US" sz="2000" i="1" dirty="0" smtClean="0">
                          <a:solidFill>
                            <a:schemeClr val="hlink"/>
                          </a:solidFill>
                          <a:latin typeface="Cambria Math" panose="02040503050406030204" pitchFamily="18" charset="0"/>
                          <a:sym typeface="Symbol" pitchFamily="18" charset="2"/>
                        </a:rPr>
                        <m:t>𝑉</m:t>
                      </m:r>
                      <m:r>
                        <a:rPr lang="en-US" altLang="en-US" sz="2000" i="1" baseline="-25000" dirty="0">
                          <a:solidFill>
                            <a:schemeClr val="hlink"/>
                          </a:solidFill>
                          <a:latin typeface="Cambria Math" panose="02040503050406030204" pitchFamily="18" charset="0"/>
                          <a:sym typeface="Symbol" pitchFamily="18" charset="2"/>
                        </a:rPr>
                        <m:t>0</m:t>
                      </m:r>
                      <m:r>
                        <a:rPr lang="en-US" altLang="en-US" sz="2000" i="1" dirty="0">
                          <a:solidFill>
                            <a:schemeClr val="hlink"/>
                          </a:solidFill>
                          <a:latin typeface="Cambria Math" panose="02040503050406030204" pitchFamily="18" charset="0"/>
                          <a:sym typeface="Symbol" pitchFamily="18" charset="2"/>
                        </a:rPr>
                        <m:t>=</m:t>
                      </m:r>
                      <m:f>
                        <m:fPr>
                          <m:ctrlPr>
                            <a:rPr lang="en-US" altLang="en-US" sz="2000" i="1" dirty="0">
                              <a:solidFill>
                                <a:schemeClr val="hlink"/>
                              </a:solidFill>
                              <a:latin typeface="Cambria Math" panose="02040503050406030204" pitchFamily="18" charset="0"/>
                              <a:sym typeface="Symbol" pitchFamily="18" charset="2"/>
                            </a:rPr>
                          </m:ctrlPr>
                        </m:fPr>
                        <m:num>
                          <m:sSub>
                            <m:sSubPr>
                              <m:ctrlPr>
                                <a:rPr lang="en-US" altLang="en-US" sz="2000" i="1" dirty="0">
                                  <a:solidFill>
                                    <a:schemeClr val="accent1">
                                      <a:lumMod val="50000"/>
                                    </a:schemeClr>
                                  </a:solidFill>
                                  <a:latin typeface="Cambria Math" panose="02040503050406030204" pitchFamily="18" charset="0"/>
                                  <a:sym typeface="Symbol" pitchFamily="18" charset="2"/>
                                </a:rPr>
                              </m:ctrlPr>
                            </m:sSubPr>
                            <m:e>
                              <m:r>
                                <a:rPr lang="en-US" altLang="en-US" sz="2000" i="1" dirty="0">
                                  <a:solidFill>
                                    <a:schemeClr val="accent1">
                                      <a:lumMod val="50000"/>
                                    </a:schemeClr>
                                  </a:solidFill>
                                  <a:latin typeface="Cambria Math" panose="02040503050406030204" pitchFamily="18" charset="0"/>
                                  <a:sym typeface="Symbol" pitchFamily="18" charset="2"/>
                                </a:rPr>
                                <m:t>𝑞</m:t>
                              </m:r>
                            </m:e>
                            <m:sub>
                              <m:r>
                                <a:rPr lang="en-US" altLang="en-US" sz="2000" i="1" dirty="0">
                                  <a:solidFill>
                                    <a:schemeClr val="accent1">
                                      <a:lumMod val="50000"/>
                                    </a:schemeClr>
                                  </a:solidFill>
                                  <a:latin typeface="Cambria Math" panose="02040503050406030204" pitchFamily="18" charset="0"/>
                                  <a:sym typeface="Symbol" pitchFamily="18" charset="2"/>
                                </a:rPr>
                                <m:t>0</m:t>
                              </m:r>
                            </m:sub>
                          </m:sSub>
                        </m:num>
                        <m:den>
                          <m:r>
                            <a:rPr lang="en-US" altLang="en-US" sz="2000" i="1" dirty="0">
                              <a:solidFill>
                                <a:schemeClr val="hlink"/>
                              </a:solidFill>
                              <a:latin typeface="Cambria Math" panose="02040503050406030204" pitchFamily="18" charset="0"/>
                              <a:sym typeface="Symbol" pitchFamily="18" charset="2"/>
                            </a:rPr>
                            <m:t>𝐶</m:t>
                          </m:r>
                        </m:den>
                      </m:f>
                    </m:oMath>
                  </a14:m>
                  <a:endParaRPr lang="en-US" sz="2000" i="1" dirty="0">
                    <a:solidFill>
                      <a:schemeClr val="hlink"/>
                    </a:solidFill>
                    <a:sym typeface="Symbol" pitchFamily="18" charset="2"/>
                  </a:endParaRPr>
                </a:p>
              </p:txBody>
            </p:sp>
          </mc:Choice>
          <mc:Fallback xmlns="">
            <p:sp>
              <p:nvSpPr>
                <p:cNvPr id="81936" name="Rectangle 5"/>
                <p:cNvSpPr>
                  <a:spLocks noRot="1" noChangeAspect="1" noMove="1" noResize="1" noEditPoints="1" noAdjustHandles="1" noChangeArrowheads="1" noChangeShapeType="1" noTextEdit="1"/>
                </p:cNvSpPr>
                <p:nvPr/>
              </p:nvSpPr>
              <p:spPr bwMode="auto">
                <a:xfrm>
                  <a:off x="2351" y="2231"/>
                  <a:ext cx="1818" cy="231"/>
                </a:xfrm>
                <a:prstGeom prst="rect">
                  <a:avLst/>
                </a:prstGeom>
                <a:blipFill>
                  <a:blip r:embed="rId7"/>
                  <a:stretch>
                    <a:fillRect t="-7407" b="-55556"/>
                  </a:stretch>
                </a:blipFill>
                <a:ln w="9525">
                  <a:noFill/>
                  <a:miter lim="800000"/>
                  <a:headEnd/>
                  <a:tailEn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1937" name="Rectangle 5"/>
                <p:cNvSpPr>
                  <a:spLocks noChangeArrowheads="1"/>
                </p:cNvSpPr>
                <p:nvPr/>
              </p:nvSpPr>
              <p:spPr bwMode="auto">
                <a:xfrm>
                  <a:off x="1580" y="2078"/>
                  <a:ext cx="838" cy="278"/>
                </a:xfrm>
                <a:prstGeom prst="rect">
                  <a:avLst/>
                </a:prstGeom>
                <a:noFill/>
                <a:ln w="9525">
                  <a:noFill/>
                  <a:miter lim="800000"/>
                  <a:headEnd/>
                  <a:tailEnd/>
                </a:ln>
              </p:spPr>
              <p:txBody>
                <a:bodyPr/>
                <a:lstStyle/>
                <a:p>
                  <a:pPr eaLnBrk="0" hangingPunct="0">
                    <a:lnSpc>
                      <a:spcPct val="90000"/>
                    </a:lnSpc>
                    <a:spcBef>
                      <a:spcPct val="20000"/>
                    </a:spcBef>
                  </a:pPr>
                  <a14:m>
                    <m:oMathPara xmlns:m="http://schemas.openxmlformats.org/officeDocument/2006/math">
                      <m:oMathParaPr>
                        <m:jc m:val="centerGroup"/>
                      </m:oMathParaPr>
                      <m:oMath xmlns:m="http://schemas.openxmlformats.org/officeDocument/2006/math">
                        <m:r>
                          <a:rPr lang="en-US" altLang="en-US" sz="2000" b="0" i="1" dirty="0" smtClean="0">
                            <a:solidFill>
                              <a:srgbClr val="000000"/>
                            </a:solidFill>
                            <a:latin typeface="Cambria Math" panose="02040503050406030204" pitchFamily="18" charset="0"/>
                            <a:sym typeface="Symbol" pitchFamily="18" charset="2"/>
                          </a:rPr>
                          <m:t>𝑉</m:t>
                        </m:r>
                        <m:r>
                          <a:rPr lang="en-US" altLang="en-US" sz="2000" i="1" dirty="0">
                            <a:solidFill>
                              <a:srgbClr val="000000"/>
                            </a:solidFill>
                            <a:latin typeface="Cambria Math" panose="02040503050406030204" pitchFamily="18" charset="0"/>
                            <a:sym typeface="Symbol" pitchFamily="18" charset="2"/>
                          </a:rPr>
                          <m:t>=</m:t>
                        </m:r>
                        <m:sSub>
                          <m:sSubPr>
                            <m:ctrlPr>
                              <a:rPr lang="en-US" altLang="en-US" sz="2000" i="1" dirty="0">
                                <a:solidFill>
                                  <a:srgbClr val="000000"/>
                                </a:solidFill>
                                <a:latin typeface="Cambria Math" panose="02040503050406030204" pitchFamily="18" charset="0"/>
                                <a:sym typeface="Symbol" pitchFamily="18" charset="2"/>
                              </a:rPr>
                            </m:ctrlPr>
                          </m:sSubPr>
                          <m:e>
                            <m:r>
                              <a:rPr lang="en-US" altLang="en-US" sz="2000" b="0" i="1" dirty="0" smtClean="0">
                                <a:solidFill>
                                  <a:srgbClr val="000000"/>
                                </a:solidFill>
                                <a:latin typeface="Cambria Math" panose="02040503050406030204" pitchFamily="18" charset="0"/>
                                <a:sym typeface="Symbol" pitchFamily="18" charset="2"/>
                              </a:rPr>
                              <m:t>𝑉</m:t>
                            </m:r>
                          </m:e>
                          <m:sub>
                            <m:r>
                              <a:rPr lang="en-US" altLang="en-US" sz="2000" i="1" dirty="0">
                                <a:solidFill>
                                  <a:srgbClr val="000000"/>
                                </a:solidFill>
                                <a:latin typeface="Cambria Math" panose="02040503050406030204" pitchFamily="18" charset="0"/>
                                <a:sym typeface="Symbol" pitchFamily="18" charset="2"/>
                              </a:rPr>
                              <m:t>0</m:t>
                            </m:r>
                          </m:sub>
                        </m:sSub>
                        <m:sSup>
                          <m:sSupPr>
                            <m:ctrlPr>
                              <a:rPr lang="en-US" altLang="en-US" sz="2000" i="1" dirty="0">
                                <a:solidFill>
                                  <a:srgbClr val="000000"/>
                                </a:solidFill>
                                <a:latin typeface="Cambria Math" panose="02040503050406030204" pitchFamily="18" charset="0"/>
                                <a:sym typeface="Symbol" pitchFamily="18" charset="2"/>
                              </a:rPr>
                            </m:ctrlPr>
                          </m:sSupPr>
                          <m:e>
                            <m:r>
                              <a:rPr lang="en-US" altLang="en-US" sz="2000" i="1" dirty="0">
                                <a:solidFill>
                                  <a:srgbClr val="000000"/>
                                </a:solidFill>
                                <a:latin typeface="Cambria Math" panose="02040503050406030204" pitchFamily="18" charset="0"/>
                                <a:sym typeface="Symbol" pitchFamily="18" charset="2"/>
                              </a:rPr>
                              <m:t>𝑒</m:t>
                            </m:r>
                          </m:e>
                          <m:sup>
                            <m:r>
                              <a:rPr lang="en-US" altLang="en-US" sz="2000" i="1" dirty="0">
                                <a:solidFill>
                                  <a:srgbClr val="000000"/>
                                </a:solidFill>
                                <a:latin typeface="Cambria Math" panose="02040503050406030204" pitchFamily="18" charset="0"/>
                                <a:sym typeface="Symbol" pitchFamily="18" charset="2"/>
                              </a:rPr>
                              <m:t>−</m:t>
                            </m:r>
                            <m:f>
                              <m:fPr>
                                <m:ctrlPr>
                                  <a:rPr lang="en-US" altLang="en-US" sz="2000" i="1" dirty="0">
                                    <a:solidFill>
                                      <a:srgbClr val="000000"/>
                                    </a:solidFill>
                                    <a:latin typeface="Cambria Math" panose="02040503050406030204" pitchFamily="18" charset="0"/>
                                    <a:sym typeface="Symbol" pitchFamily="18" charset="2"/>
                                  </a:rPr>
                                </m:ctrlPr>
                              </m:fPr>
                              <m:num>
                                <m:r>
                                  <a:rPr lang="en-US" altLang="en-US" sz="2000" i="1" dirty="0">
                                    <a:solidFill>
                                      <a:srgbClr val="000000"/>
                                    </a:solidFill>
                                    <a:latin typeface="Cambria Math" panose="02040503050406030204" pitchFamily="18" charset="0"/>
                                    <a:sym typeface="Symbol" pitchFamily="18" charset="2"/>
                                  </a:rPr>
                                  <m:t>𝑡</m:t>
                                </m:r>
                              </m:num>
                              <m:den>
                                <m:r>
                                  <a:rPr lang="en-US" altLang="en-US" sz="2000" i="1" dirty="0">
                                    <a:solidFill>
                                      <a:srgbClr val="000000"/>
                                    </a:solidFill>
                                    <a:latin typeface="Cambria Math" panose="02040503050406030204" pitchFamily="18" charset="0"/>
                                    <a:ea typeface="Cambria Math" panose="02040503050406030204" pitchFamily="18" charset="0"/>
                                    <a:sym typeface="Symbol" pitchFamily="18" charset="2"/>
                                  </a:rPr>
                                  <m:t>𝜏</m:t>
                                </m:r>
                              </m:den>
                            </m:f>
                          </m:sup>
                        </m:sSup>
                      </m:oMath>
                    </m:oMathPara>
                  </a14:m>
                  <a:endParaRPr lang="en-US" dirty="0">
                    <a:sym typeface="Symbol" pitchFamily="18" charset="2"/>
                  </a:endParaRPr>
                </a:p>
              </p:txBody>
            </p:sp>
          </mc:Choice>
          <mc:Fallback xmlns="">
            <p:sp>
              <p:nvSpPr>
                <p:cNvPr id="81937" name="Rectangle 5"/>
                <p:cNvSpPr>
                  <a:spLocks noRot="1" noChangeAspect="1" noMove="1" noResize="1" noEditPoints="1" noAdjustHandles="1" noChangeArrowheads="1" noChangeShapeType="1" noTextEdit="1"/>
                </p:cNvSpPr>
                <p:nvPr/>
              </p:nvSpPr>
              <p:spPr bwMode="auto">
                <a:xfrm>
                  <a:off x="1580" y="2078"/>
                  <a:ext cx="838" cy="278"/>
                </a:xfrm>
                <a:prstGeom prst="rect">
                  <a:avLst/>
                </a:prstGeom>
                <a:blipFill>
                  <a:blip r:embed="rId8"/>
                  <a:stretch>
                    <a:fillRect b="-14063"/>
                  </a:stretch>
                </a:blipFill>
                <a:ln w="9525">
                  <a:noFill/>
                  <a:miter lim="800000"/>
                  <a:headEnd/>
                  <a:tailEnd/>
                </a:ln>
              </p:spPr>
              <p:txBody>
                <a:bodyPr/>
                <a:lstStyle/>
                <a:p>
                  <a:r>
                    <a:rPr lang="en-US">
                      <a:noFill/>
                    </a:rPr>
                    <a:t> </a:t>
                  </a:r>
                </a:p>
              </p:txBody>
            </p:sp>
          </mc:Fallback>
        </mc:AlternateContent>
      </p:grpSp>
      <p:sp>
        <p:nvSpPr>
          <p:cNvPr id="17" name="Rectangle 118"/>
          <p:cNvSpPr txBox="1">
            <a:spLocks noChangeArrowheads="1"/>
          </p:cNvSpPr>
          <p:nvPr/>
        </p:nvSpPr>
        <p:spPr>
          <a:xfrm>
            <a:off x="685800" y="409575"/>
            <a:ext cx="7772400" cy="896938"/>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0" cap="none" spc="0" normalizeH="0" baseline="0" noProof="0">
                <a:ln>
                  <a:noFill/>
                </a:ln>
                <a:solidFill>
                  <a:schemeClr val="tx2"/>
                </a:solidFill>
                <a:effectLst/>
                <a:uLnTx/>
                <a:uFillTx/>
                <a:latin typeface="+mj-lt"/>
                <a:ea typeface="+mj-ea"/>
                <a:cs typeface="+mj-cs"/>
              </a:rPr>
              <a:t>Topic 11: Electromagnetic induction - AHL</a:t>
            </a:r>
            <a:br>
              <a:rPr kumimoji="0" lang="en-US" altLang="en-US" sz="2800" b="1" i="0" u="none" strike="noStrike" kern="0" cap="none" spc="0" normalizeH="0" baseline="0" noProof="0">
                <a:ln>
                  <a:noFill/>
                </a:ln>
                <a:solidFill>
                  <a:schemeClr val="tx2"/>
                </a:solidFill>
                <a:effectLst/>
                <a:uLnTx/>
                <a:uFillTx/>
                <a:latin typeface="+mj-lt"/>
                <a:ea typeface="+mj-ea"/>
                <a:cs typeface="+mj-cs"/>
              </a:rPr>
            </a:br>
            <a:r>
              <a:rPr kumimoji="0" lang="en-US" altLang="en-US" sz="2800" b="0" i="0" u="none" strike="noStrike" kern="0" cap="none" spc="0" normalizeH="0" baseline="0" noProof="0">
                <a:ln>
                  <a:noFill/>
                </a:ln>
                <a:solidFill>
                  <a:schemeClr val="tx1"/>
                </a:solidFill>
                <a:effectLst/>
                <a:uLnTx/>
                <a:uFillTx/>
                <a:latin typeface="+mj-lt"/>
                <a:ea typeface="+mj-ea"/>
                <a:cs typeface="+mj-cs"/>
              </a:rPr>
              <a:t>11.3 – Capacitance</a:t>
            </a:r>
            <a:endParaRPr kumimoji="0" lang="en-US" altLang="en-US" sz="2800" b="0" i="0" u="none" strike="noStrike" kern="0" cap="none" spc="0" normalizeH="0" baseline="0" noProof="0" dirty="0">
              <a:ln>
                <a:noFill/>
              </a:ln>
              <a:solidFill>
                <a:schemeClr val="tx1"/>
              </a:solidFill>
              <a:effectLst/>
              <a:uLnTx/>
              <a:uFillTx/>
              <a:latin typeface="+mj-lt"/>
              <a:ea typeface="+mj-ea"/>
              <a:cs typeface="+mj-cs"/>
            </a:endParaRPr>
          </a:p>
        </p:txBody>
      </p:sp>
      <p:grpSp>
        <p:nvGrpSpPr>
          <p:cNvPr id="18" name="Group 31"/>
          <p:cNvGrpSpPr>
            <a:grpSpLocks/>
          </p:cNvGrpSpPr>
          <p:nvPr/>
        </p:nvGrpSpPr>
        <p:grpSpPr bwMode="auto">
          <a:xfrm>
            <a:off x="758085" y="1743278"/>
            <a:ext cx="7464425" cy="844136"/>
            <a:chOff x="533" y="1409"/>
            <a:chExt cx="4702" cy="518"/>
          </a:xfrm>
        </p:grpSpPr>
        <mc:AlternateContent xmlns:mc="http://schemas.openxmlformats.org/markup-compatibility/2006" xmlns:a14="http://schemas.microsoft.com/office/drawing/2010/main">
          <mc:Choice Requires="a14">
            <p:sp>
              <p:nvSpPr>
                <p:cNvPr id="19" name="Rectangle 5"/>
                <p:cNvSpPr>
                  <a:spLocks noChangeArrowheads="1"/>
                </p:cNvSpPr>
                <p:nvPr/>
              </p:nvSpPr>
              <p:spPr bwMode="auto">
                <a:xfrm>
                  <a:off x="570" y="1493"/>
                  <a:ext cx="1045" cy="346"/>
                </a:xfrm>
                <a:prstGeom prst="rect">
                  <a:avLst/>
                </a:prstGeom>
                <a:noFill/>
                <a:ln w="9525">
                  <a:noFill/>
                  <a:miter lim="800000"/>
                  <a:headEnd/>
                  <a:tailEnd/>
                </a:ln>
              </p:spPr>
              <p:txBody>
                <a:bodyPr/>
                <a:lstStyle/>
                <a:p>
                  <a:pPr eaLnBrk="0" hangingPunct="0">
                    <a:lnSpc>
                      <a:spcPct val="90000"/>
                    </a:lnSpc>
                    <a:spcBef>
                      <a:spcPct val="20000"/>
                    </a:spcBef>
                  </a:pPr>
                  <a14:m>
                    <m:oMathPara xmlns:m="http://schemas.openxmlformats.org/officeDocument/2006/math">
                      <m:oMathParaPr>
                        <m:jc m:val="centerGroup"/>
                      </m:oMathParaPr>
                      <m:oMath xmlns:m="http://schemas.openxmlformats.org/officeDocument/2006/math">
                        <m:r>
                          <a:rPr lang="en-US" sz="1800" i="1" dirty="0" smtClean="0">
                            <a:solidFill>
                              <a:srgbClr val="000000"/>
                            </a:solidFill>
                            <a:latin typeface="Cambria Math" panose="02040503050406030204" pitchFamily="18" charset="0"/>
                            <a:sym typeface="Symbol" pitchFamily="18" charset="2"/>
                          </a:rPr>
                          <m:t>𝐼</m:t>
                        </m:r>
                        <m:r>
                          <a:rPr lang="en-US" sz="1800" i="1" dirty="0" smtClean="0">
                            <a:solidFill>
                              <a:srgbClr val="000000"/>
                            </a:solidFill>
                            <a:latin typeface="Cambria Math" panose="02040503050406030204" pitchFamily="18" charset="0"/>
                            <a:sym typeface="Symbol" pitchFamily="18" charset="2"/>
                          </a:rPr>
                          <m:t>=</m:t>
                        </m:r>
                        <m:f>
                          <m:fPr>
                            <m:ctrlPr>
                              <a:rPr lang="en-US" sz="1800" i="1" dirty="0" smtClean="0">
                                <a:solidFill>
                                  <a:srgbClr val="000000"/>
                                </a:solidFill>
                                <a:latin typeface="Cambria Math" panose="02040503050406030204" pitchFamily="18" charset="0"/>
                                <a:sym typeface="Symbol" pitchFamily="18" charset="2"/>
                              </a:rPr>
                            </m:ctrlPr>
                          </m:fPr>
                          <m:num>
                            <m:r>
                              <a:rPr lang="en-US" sz="1800" i="1" dirty="0" smtClean="0">
                                <a:solidFill>
                                  <a:srgbClr val="000000"/>
                                </a:solidFill>
                                <a:latin typeface="Cambria Math" panose="02040503050406030204" pitchFamily="18" charset="0"/>
                                <a:sym typeface="Symbol" pitchFamily="18" charset="2"/>
                              </a:rPr>
                              <m:t></m:t>
                            </m:r>
                            <m:r>
                              <a:rPr lang="en-US" sz="1800" i="1" dirty="0" smtClean="0">
                                <a:solidFill>
                                  <a:srgbClr val="000000"/>
                                </a:solidFill>
                                <a:latin typeface="Cambria Math" panose="02040503050406030204" pitchFamily="18" charset="0"/>
                                <a:sym typeface="Symbol" pitchFamily="18" charset="2"/>
                              </a:rPr>
                              <m:t>𝑞</m:t>
                            </m:r>
                          </m:num>
                          <m:den>
                            <m:r>
                              <a:rPr lang="en-US" sz="1800" i="1" dirty="0" smtClean="0">
                                <a:solidFill>
                                  <a:srgbClr val="000000"/>
                                </a:solidFill>
                                <a:latin typeface="Cambria Math" panose="02040503050406030204" pitchFamily="18" charset="0"/>
                                <a:sym typeface="Symbol" pitchFamily="18" charset="2"/>
                              </a:rPr>
                              <m:t></m:t>
                            </m:r>
                            <m:r>
                              <a:rPr lang="en-US" sz="1800" i="1" dirty="0" smtClean="0">
                                <a:solidFill>
                                  <a:srgbClr val="000000"/>
                                </a:solidFill>
                                <a:latin typeface="Cambria Math" panose="02040503050406030204" pitchFamily="18" charset="0"/>
                                <a:sym typeface="Symbol" pitchFamily="18" charset="2"/>
                              </a:rPr>
                              <m:t>𝑡</m:t>
                            </m:r>
                          </m:den>
                        </m:f>
                        <m:r>
                          <a:rPr lang="en-US" altLang="en-US" sz="1800" i="1" dirty="0">
                            <a:solidFill>
                              <a:srgbClr val="000000"/>
                            </a:solidFill>
                            <a:latin typeface="Cambria Math" panose="02040503050406030204" pitchFamily="18" charset="0"/>
                            <a:sym typeface="Symbol" pitchFamily="18" charset="2"/>
                          </a:rPr>
                          <m:t>= –</m:t>
                        </m:r>
                        <m:d>
                          <m:dPr>
                            <m:ctrlPr>
                              <a:rPr lang="en-US" altLang="en-US" sz="1800" b="0" i="1" dirty="0" smtClean="0">
                                <a:solidFill>
                                  <a:srgbClr val="000000"/>
                                </a:solidFill>
                                <a:latin typeface="Cambria Math" panose="02040503050406030204" pitchFamily="18" charset="0"/>
                                <a:sym typeface="Symbol" pitchFamily="18" charset="2"/>
                              </a:rPr>
                            </m:ctrlPr>
                          </m:dPr>
                          <m:e>
                            <m:f>
                              <m:fPr>
                                <m:ctrlPr>
                                  <a:rPr lang="en-US" altLang="en-US" sz="1800" i="1" dirty="0">
                                    <a:latin typeface="Cambria Math" panose="02040503050406030204" pitchFamily="18" charset="0"/>
                                    <a:sym typeface="Symbol" pitchFamily="18" charset="2"/>
                                  </a:rPr>
                                </m:ctrlPr>
                              </m:fPr>
                              <m:num>
                                <m:r>
                                  <a:rPr lang="en-US" altLang="en-US" sz="1800" i="1" dirty="0">
                                    <a:latin typeface="Cambria Math" panose="02040503050406030204" pitchFamily="18" charset="0"/>
                                    <a:sym typeface="Symbol" pitchFamily="18" charset="2"/>
                                  </a:rPr>
                                  <m:t>𝑞</m:t>
                                </m:r>
                              </m:num>
                              <m:den>
                                <m:r>
                                  <a:rPr lang="en-US" altLang="en-US" sz="1800" i="1" dirty="0">
                                    <a:latin typeface="Cambria Math" panose="02040503050406030204" pitchFamily="18" charset="0"/>
                                    <a:sym typeface="Symbol" pitchFamily="18" charset="2"/>
                                  </a:rPr>
                                  <m:t></m:t>
                                </m:r>
                              </m:den>
                            </m:f>
                          </m:e>
                        </m:d>
                      </m:oMath>
                    </m:oMathPara>
                  </a14:m>
                  <a:endParaRPr lang="en-US" dirty="0">
                    <a:sym typeface="Symbol" pitchFamily="18" charset="2"/>
                  </a:endParaRPr>
                </a:p>
              </p:txBody>
            </p:sp>
          </mc:Choice>
          <mc:Fallback xmlns="">
            <p:sp>
              <p:nvSpPr>
                <p:cNvPr id="19" name="Rectangle 5"/>
                <p:cNvSpPr>
                  <a:spLocks noRot="1" noChangeAspect="1" noMove="1" noResize="1" noEditPoints="1" noAdjustHandles="1" noChangeArrowheads="1" noChangeShapeType="1" noTextEdit="1"/>
                </p:cNvSpPr>
                <p:nvPr/>
              </p:nvSpPr>
              <p:spPr bwMode="auto">
                <a:xfrm>
                  <a:off x="570" y="1493"/>
                  <a:ext cx="1045" cy="346"/>
                </a:xfrm>
                <a:prstGeom prst="rect">
                  <a:avLst/>
                </a:prstGeom>
                <a:blipFill>
                  <a:blip r:embed="rId9"/>
                  <a:stretch>
                    <a:fillRect/>
                  </a:stretch>
                </a:blipFill>
                <a:ln w="9525">
                  <a:noFill/>
                  <a:miter lim="800000"/>
                  <a:headEnd/>
                  <a:tailEnd/>
                </a:ln>
              </p:spPr>
              <p:txBody>
                <a:bodyPr/>
                <a:lstStyle/>
                <a:p>
                  <a:r>
                    <a:rPr lang="en-US">
                      <a:noFill/>
                    </a:rPr>
                    <a:t> </a:t>
                  </a:r>
                </a:p>
              </p:txBody>
            </p:sp>
          </mc:Fallback>
        </mc:AlternateContent>
        <p:sp>
          <p:nvSpPr>
            <p:cNvPr id="20" name="Text Box 6"/>
            <p:cNvSpPr txBox="1">
              <a:spLocks noChangeArrowheads="1"/>
            </p:cNvSpPr>
            <p:nvPr/>
          </p:nvSpPr>
          <p:spPr bwMode="auto">
            <a:xfrm>
              <a:off x="4172" y="1409"/>
              <a:ext cx="1063" cy="518"/>
            </a:xfrm>
            <a:prstGeom prst="rect">
              <a:avLst/>
            </a:prstGeom>
            <a:solidFill>
              <a:srgbClr val="FF0000"/>
            </a:solidFill>
            <a:ln w="9525">
              <a:noFill/>
              <a:miter lim="800000"/>
              <a:headEnd/>
              <a:tailEnd/>
            </a:ln>
          </p:spPr>
          <p:txBody>
            <a:bodyPr>
              <a:spAutoFit/>
            </a:bodyPr>
            <a:lstStyle/>
            <a:p>
              <a:pPr algn="ctr">
                <a:spcBef>
                  <a:spcPct val="50000"/>
                </a:spcBef>
              </a:pPr>
              <a:r>
                <a:rPr lang="en-US" i="1">
                  <a:solidFill>
                    <a:schemeClr val="bg1"/>
                  </a:solidFill>
                </a:rPr>
                <a:t>RC</a:t>
              </a:r>
              <a:r>
                <a:rPr lang="en-US">
                  <a:solidFill>
                    <a:schemeClr val="bg1"/>
                  </a:solidFill>
                </a:rPr>
                <a:t> discharge</a:t>
              </a:r>
              <a:endParaRPr lang="en-US" i="1">
                <a:solidFill>
                  <a:schemeClr val="bg1"/>
                </a:solidFill>
              </a:endParaRPr>
            </a:p>
          </p:txBody>
        </p:sp>
        <p:sp>
          <p:nvSpPr>
            <p:cNvPr id="21" name="Rectangle 7"/>
            <p:cNvSpPr>
              <a:spLocks noChangeArrowheads="1"/>
            </p:cNvSpPr>
            <p:nvPr/>
          </p:nvSpPr>
          <p:spPr bwMode="auto">
            <a:xfrm>
              <a:off x="533" y="1411"/>
              <a:ext cx="4701" cy="510"/>
            </a:xfrm>
            <a:prstGeom prst="rect">
              <a:avLst/>
            </a:prstGeom>
            <a:noFill/>
            <a:ln w="12700">
              <a:solidFill>
                <a:schemeClr val="tx1"/>
              </a:solidFill>
              <a:miter lim="800000"/>
              <a:headEnd/>
              <a:tailEnd/>
            </a:ln>
          </p:spPr>
          <p:txBody>
            <a:bodyPr wrap="none" anchor="ctr"/>
            <a:lstStyle/>
            <a:p>
              <a:endParaRPr lang="en-US"/>
            </a:p>
          </p:txBody>
        </p:sp>
        <mc:AlternateContent xmlns:mc="http://schemas.openxmlformats.org/markup-compatibility/2006" xmlns:a14="http://schemas.microsoft.com/office/drawing/2010/main">
          <mc:Choice Requires="a14">
            <p:sp>
              <p:nvSpPr>
                <p:cNvPr id="22" name="Rectangle 5"/>
                <p:cNvSpPr>
                  <a:spLocks noChangeArrowheads="1"/>
                </p:cNvSpPr>
                <p:nvPr/>
              </p:nvSpPr>
              <p:spPr bwMode="auto">
                <a:xfrm>
                  <a:off x="2054" y="1529"/>
                  <a:ext cx="881" cy="278"/>
                </a:xfrm>
                <a:prstGeom prst="rect">
                  <a:avLst/>
                </a:prstGeom>
                <a:noFill/>
                <a:ln w="9525">
                  <a:noFill/>
                  <a:miter lim="800000"/>
                  <a:headEnd/>
                  <a:tailEnd/>
                </a:ln>
              </p:spPr>
              <p:txBody>
                <a:bodyPr/>
                <a:lstStyle/>
                <a:p>
                  <a:pPr eaLnBrk="0" hangingPunct="0">
                    <a:lnSpc>
                      <a:spcPct val="90000"/>
                    </a:lnSpc>
                    <a:spcBef>
                      <a:spcPct val="20000"/>
                    </a:spcBef>
                  </a:pPr>
                  <a14:m>
                    <m:oMathPara xmlns:m="http://schemas.openxmlformats.org/officeDocument/2006/math">
                      <m:oMathParaPr>
                        <m:jc m:val="centerGroup"/>
                      </m:oMathParaPr>
                      <m:oMath xmlns:m="http://schemas.openxmlformats.org/officeDocument/2006/math">
                        <m:r>
                          <a:rPr lang="en-US" sz="2000" i="1" dirty="0" smtClean="0">
                            <a:solidFill>
                              <a:srgbClr val="000000"/>
                            </a:solidFill>
                            <a:latin typeface="Cambria Math" panose="02040503050406030204" pitchFamily="18" charset="0"/>
                            <a:sym typeface="Symbol" pitchFamily="18" charset="2"/>
                          </a:rPr>
                          <m:t>𝑞</m:t>
                        </m:r>
                        <m:r>
                          <a:rPr lang="en-US" altLang="en-US" sz="2000" i="1" dirty="0">
                            <a:solidFill>
                              <a:srgbClr val="000000"/>
                            </a:solidFill>
                            <a:latin typeface="Cambria Math" panose="02040503050406030204" pitchFamily="18" charset="0"/>
                            <a:sym typeface="Symbol" pitchFamily="18" charset="2"/>
                          </a:rPr>
                          <m:t>=</m:t>
                        </m:r>
                        <m:sSub>
                          <m:sSubPr>
                            <m:ctrlPr>
                              <a:rPr lang="en-US" altLang="en-US" sz="2000" i="1" dirty="0" smtClean="0">
                                <a:solidFill>
                                  <a:srgbClr val="000000"/>
                                </a:solidFill>
                                <a:latin typeface="Cambria Math" panose="02040503050406030204" pitchFamily="18" charset="0"/>
                                <a:sym typeface="Symbol" pitchFamily="18" charset="2"/>
                              </a:rPr>
                            </m:ctrlPr>
                          </m:sSubPr>
                          <m:e>
                            <m:r>
                              <a:rPr lang="en-US" altLang="en-US" sz="2000" b="0" i="1" dirty="0" smtClean="0">
                                <a:solidFill>
                                  <a:srgbClr val="000000"/>
                                </a:solidFill>
                                <a:latin typeface="Cambria Math" panose="02040503050406030204" pitchFamily="18" charset="0"/>
                                <a:sym typeface="Symbol" pitchFamily="18" charset="2"/>
                              </a:rPr>
                              <m:t>𝑞</m:t>
                            </m:r>
                          </m:e>
                          <m:sub>
                            <m:r>
                              <a:rPr lang="en-US" altLang="en-US" sz="2000" b="0" i="1" dirty="0" smtClean="0">
                                <a:solidFill>
                                  <a:srgbClr val="000000"/>
                                </a:solidFill>
                                <a:latin typeface="Cambria Math" panose="02040503050406030204" pitchFamily="18" charset="0"/>
                                <a:sym typeface="Symbol" pitchFamily="18" charset="2"/>
                              </a:rPr>
                              <m:t>0</m:t>
                            </m:r>
                          </m:sub>
                        </m:sSub>
                        <m:sSup>
                          <m:sSupPr>
                            <m:ctrlPr>
                              <a:rPr lang="en-US" altLang="en-US" sz="2000" i="1" dirty="0" smtClean="0">
                                <a:solidFill>
                                  <a:srgbClr val="000000"/>
                                </a:solidFill>
                                <a:latin typeface="Cambria Math" panose="02040503050406030204" pitchFamily="18" charset="0"/>
                                <a:sym typeface="Symbol" pitchFamily="18" charset="2"/>
                              </a:rPr>
                            </m:ctrlPr>
                          </m:sSupPr>
                          <m:e>
                            <m:r>
                              <a:rPr lang="en-US" altLang="en-US" sz="2000" b="0" i="1" dirty="0" smtClean="0">
                                <a:solidFill>
                                  <a:srgbClr val="000000"/>
                                </a:solidFill>
                                <a:latin typeface="Cambria Math" panose="02040503050406030204" pitchFamily="18" charset="0"/>
                                <a:sym typeface="Symbol" pitchFamily="18" charset="2"/>
                              </a:rPr>
                              <m:t>𝑒</m:t>
                            </m:r>
                          </m:e>
                          <m:sup>
                            <m:r>
                              <a:rPr lang="en-US" altLang="en-US" sz="2000" b="0" i="1" dirty="0" smtClean="0">
                                <a:solidFill>
                                  <a:srgbClr val="000000"/>
                                </a:solidFill>
                                <a:latin typeface="Cambria Math" panose="02040503050406030204" pitchFamily="18" charset="0"/>
                                <a:sym typeface="Symbol" pitchFamily="18" charset="2"/>
                              </a:rPr>
                              <m:t>−</m:t>
                            </m:r>
                            <m:f>
                              <m:fPr>
                                <m:ctrlPr>
                                  <a:rPr lang="en-US" altLang="en-US" sz="2000" i="1" dirty="0" smtClean="0">
                                    <a:solidFill>
                                      <a:srgbClr val="000000"/>
                                    </a:solidFill>
                                    <a:latin typeface="Cambria Math" panose="02040503050406030204" pitchFamily="18" charset="0"/>
                                    <a:sym typeface="Symbol" pitchFamily="18" charset="2"/>
                                  </a:rPr>
                                </m:ctrlPr>
                              </m:fPr>
                              <m:num>
                                <m:r>
                                  <a:rPr lang="en-US" altLang="en-US" sz="2000" b="0" i="1" dirty="0" smtClean="0">
                                    <a:solidFill>
                                      <a:srgbClr val="000000"/>
                                    </a:solidFill>
                                    <a:latin typeface="Cambria Math" panose="02040503050406030204" pitchFamily="18" charset="0"/>
                                    <a:sym typeface="Symbol" pitchFamily="18" charset="2"/>
                                  </a:rPr>
                                  <m:t>𝑡</m:t>
                                </m:r>
                              </m:num>
                              <m:den>
                                <m:r>
                                  <a:rPr lang="en-US" altLang="en-US" sz="2000" i="1" dirty="0" smtClean="0">
                                    <a:solidFill>
                                      <a:srgbClr val="000000"/>
                                    </a:solidFill>
                                    <a:latin typeface="Cambria Math" panose="02040503050406030204" pitchFamily="18" charset="0"/>
                                    <a:ea typeface="Cambria Math" panose="02040503050406030204" pitchFamily="18" charset="0"/>
                                    <a:sym typeface="Symbol" pitchFamily="18" charset="2"/>
                                  </a:rPr>
                                  <m:t>𝜏</m:t>
                                </m:r>
                              </m:den>
                            </m:f>
                          </m:sup>
                        </m:sSup>
                      </m:oMath>
                    </m:oMathPara>
                  </a14:m>
                  <a:endParaRPr lang="en-US" dirty="0">
                    <a:sym typeface="Symbol" pitchFamily="18" charset="2"/>
                  </a:endParaRPr>
                </a:p>
              </p:txBody>
            </p:sp>
          </mc:Choice>
          <mc:Fallback xmlns="">
            <p:sp>
              <p:nvSpPr>
                <p:cNvPr id="22" name="Rectangle 5"/>
                <p:cNvSpPr>
                  <a:spLocks noRot="1" noChangeAspect="1" noMove="1" noResize="1" noEditPoints="1" noAdjustHandles="1" noChangeArrowheads="1" noChangeShapeType="1" noTextEdit="1"/>
                </p:cNvSpPr>
                <p:nvPr/>
              </p:nvSpPr>
              <p:spPr bwMode="auto">
                <a:xfrm>
                  <a:off x="2054" y="1529"/>
                  <a:ext cx="881" cy="278"/>
                </a:xfrm>
                <a:prstGeom prst="rect">
                  <a:avLst/>
                </a:prstGeom>
                <a:blipFill>
                  <a:blip r:embed="rId10"/>
                  <a:stretch>
                    <a:fillRect/>
                  </a:stretch>
                </a:blipFill>
                <a:ln w="9525">
                  <a:noFill/>
                  <a:miter lim="800000"/>
                  <a:headEnd/>
                  <a:tailEnd/>
                </a:ln>
              </p:spPr>
              <p:txBody>
                <a:bodyPr/>
                <a:lstStyle/>
                <a:p>
                  <a:r>
                    <a:rPr lang="en-US">
                      <a:noFill/>
                    </a:rPr>
                    <a:t> </a:t>
                  </a:r>
                </a:p>
              </p:txBody>
            </p:sp>
          </mc:Fallback>
        </mc:AlternateContent>
        <p:sp>
          <p:nvSpPr>
            <p:cNvPr id="23" name="Rectangle 5"/>
            <p:cNvSpPr>
              <a:spLocks noChangeArrowheads="1"/>
            </p:cNvSpPr>
            <p:nvPr/>
          </p:nvSpPr>
          <p:spPr bwMode="auto">
            <a:xfrm>
              <a:off x="3063" y="1717"/>
              <a:ext cx="1080" cy="189"/>
            </a:xfrm>
            <a:prstGeom prst="rect">
              <a:avLst/>
            </a:prstGeom>
            <a:noFill/>
            <a:ln w="9525">
              <a:noFill/>
              <a:miter lim="800000"/>
              <a:headEnd/>
              <a:tailEnd/>
            </a:ln>
          </p:spPr>
          <p:txBody>
            <a:bodyPr/>
            <a:lstStyle/>
            <a:p>
              <a:pPr eaLnBrk="0" hangingPunct="0">
                <a:lnSpc>
                  <a:spcPct val="90000"/>
                </a:lnSpc>
                <a:spcBef>
                  <a:spcPct val="20000"/>
                </a:spcBef>
              </a:pPr>
              <a:r>
                <a:rPr lang="en-US" sz="2000" dirty="0">
                  <a:solidFill>
                    <a:schemeClr val="hlink"/>
                  </a:solidFill>
                  <a:sym typeface="Symbol" pitchFamily="18" charset="2"/>
                </a:rPr>
                <a:t>where </a:t>
              </a:r>
              <a:r>
                <a:rPr lang="en-US" altLang="en-US" sz="2000" dirty="0">
                  <a:solidFill>
                    <a:schemeClr val="hlink"/>
                  </a:solidFill>
                  <a:sym typeface="Symbol" pitchFamily="18" charset="2"/>
                </a:rPr>
                <a:t></a:t>
              </a:r>
              <a:r>
                <a:rPr lang="en-US" altLang="en-US" sz="2000" i="1" dirty="0">
                  <a:solidFill>
                    <a:schemeClr val="hlink"/>
                  </a:solidFill>
                  <a:sym typeface="Symbol" pitchFamily="18" charset="2"/>
                </a:rPr>
                <a:t> </a:t>
              </a:r>
              <a:r>
                <a:rPr lang="en-US" altLang="en-US" sz="2000" dirty="0">
                  <a:solidFill>
                    <a:schemeClr val="hlink"/>
                  </a:solidFill>
                  <a:sym typeface="Symbol" pitchFamily="18" charset="2"/>
                </a:rPr>
                <a:t>=</a:t>
              </a:r>
              <a:r>
                <a:rPr lang="en-US" altLang="en-US" sz="2000" i="1" dirty="0">
                  <a:solidFill>
                    <a:schemeClr val="hlink"/>
                  </a:solidFill>
                  <a:sym typeface="Symbol" pitchFamily="18" charset="2"/>
                </a:rPr>
                <a:t> RC</a:t>
              </a:r>
              <a:endParaRPr lang="en-US" sz="2000" i="1" dirty="0">
                <a:solidFill>
                  <a:schemeClr val="hlink"/>
                </a:solidFill>
                <a:sym typeface="Symbol" pitchFamily="18" charset="2"/>
              </a:endParaRPr>
            </a:p>
          </p:txBody>
        </p:sp>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1923">
                                            <p:txEl>
                                              <p:pRg st="0" end="0"/>
                                            </p:txEl>
                                          </p:spTgt>
                                        </p:tgtEl>
                                        <p:attrNameLst>
                                          <p:attrName>style.visibility</p:attrName>
                                        </p:attrNameLst>
                                      </p:cBhvr>
                                      <p:to>
                                        <p:strVal val="visible"/>
                                      </p:to>
                                    </p:set>
                                    <p:anim calcmode="lin" valueType="num">
                                      <p:cBhvr additive="base">
                                        <p:cTn id="7" dur="500" fill="hold"/>
                                        <p:tgtEl>
                                          <p:spTgt spid="8192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1923">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53" presetClass="entr" presetSubtype="0" fill="hold" nodeType="click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p:cTn id="13" dur="500" fill="hold"/>
                                        <p:tgtEl>
                                          <p:spTgt spid="18"/>
                                        </p:tgtEl>
                                        <p:attrNameLst>
                                          <p:attrName>ppt_w</p:attrName>
                                        </p:attrNameLst>
                                      </p:cBhvr>
                                      <p:tavLst>
                                        <p:tav tm="0">
                                          <p:val>
                                            <p:fltVal val="0"/>
                                          </p:val>
                                        </p:tav>
                                        <p:tav tm="100000">
                                          <p:val>
                                            <p:strVal val="#ppt_w"/>
                                          </p:val>
                                        </p:tav>
                                      </p:tavLst>
                                    </p:anim>
                                    <p:anim calcmode="lin" valueType="num">
                                      <p:cBhvr>
                                        <p:cTn id="14" dur="500" fill="hold"/>
                                        <p:tgtEl>
                                          <p:spTgt spid="18"/>
                                        </p:tgtEl>
                                        <p:attrNameLst>
                                          <p:attrName>ppt_h</p:attrName>
                                        </p:attrNameLst>
                                      </p:cBhvr>
                                      <p:tavLst>
                                        <p:tav tm="0">
                                          <p:val>
                                            <p:fltVal val="0"/>
                                          </p:val>
                                        </p:tav>
                                        <p:tav tm="100000">
                                          <p:val>
                                            <p:strVal val="#ppt_h"/>
                                          </p:val>
                                        </p:tav>
                                      </p:tavLst>
                                    </p:anim>
                                    <p:animEffect transition="in" filter="fade">
                                      <p:cBhvr>
                                        <p:cTn id="15" dur="500"/>
                                        <p:tgtEl>
                                          <p:spTgt spid="18"/>
                                        </p:tgtEl>
                                      </p:cBhvr>
                                    </p:animEffect>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81923">
                                            <p:txEl>
                                              <p:pRg st="3" end="3"/>
                                            </p:txEl>
                                          </p:spTgt>
                                        </p:tgtEl>
                                        <p:attrNameLst>
                                          <p:attrName>style.visibility</p:attrName>
                                        </p:attrNameLst>
                                      </p:cBhvr>
                                      <p:to>
                                        <p:strVal val="visible"/>
                                      </p:to>
                                    </p:set>
                                    <p:anim calcmode="lin" valueType="num">
                                      <p:cBhvr additive="base">
                                        <p:cTn id="20" dur="500" fill="hold"/>
                                        <p:tgtEl>
                                          <p:spTgt spid="81923">
                                            <p:txEl>
                                              <p:pRg st="3" end="3"/>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81923">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8"/>
                                            </p:cond>
                                          </p:stCondLst>
                                          <p:endCondLst>
                                            <p:cond evt="onStopAudio" delay="0">
                                              <p:tgtEl>
                                                <p:sldTgt/>
                                              </p:tgtEl>
                                            </p:cond>
                                          </p:endCondLst>
                                        </p:cTn>
                                        <p:tgtEl>
                                          <p:sndTgt r:embed="rId4" name="arrow.wav"/>
                                        </p:tgtEl>
                                      </p:cMediaNode>
                                    </p:audio>
                                  </p:subTnLst>
                                </p:cTn>
                              </p:par>
                            </p:childTnLst>
                          </p:cTn>
                        </p:par>
                      </p:childTnLst>
                    </p:cTn>
                  </p:par>
                  <p:par>
                    <p:cTn id="22" fill="hold">
                      <p:stCondLst>
                        <p:cond delay="indefinite"/>
                      </p:stCondLst>
                      <p:childTnLst>
                        <p:par>
                          <p:cTn id="23" fill="hold">
                            <p:stCondLst>
                              <p:cond delay="0"/>
                            </p:stCondLst>
                            <p:childTnLst>
                              <p:par>
                                <p:cTn id="24" presetID="53" presetClass="entr" presetSubtype="0" fill="hold" nodeType="clickEffect">
                                  <p:stCondLst>
                                    <p:cond delay="0"/>
                                  </p:stCondLst>
                                  <p:childTnLst>
                                    <p:set>
                                      <p:cBhvr>
                                        <p:cTn id="25" dur="1" fill="hold">
                                          <p:stCondLst>
                                            <p:cond delay="0"/>
                                          </p:stCondLst>
                                        </p:cTn>
                                        <p:tgtEl>
                                          <p:spTgt spid="81946"/>
                                        </p:tgtEl>
                                        <p:attrNameLst>
                                          <p:attrName>style.visibility</p:attrName>
                                        </p:attrNameLst>
                                      </p:cBhvr>
                                      <p:to>
                                        <p:strVal val="visible"/>
                                      </p:to>
                                    </p:set>
                                    <p:anim calcmode="lin" valueType="num">
                                      <p:cBhvr>
                                        <p:cTn id="26" dur="500" fill="hold"/>
                                        <p:tgtEl>
                                          <p:spTgt spid="81946"/>
                                        </p:tgtEl>
                                        <p:attrNameLst>
                                          <p:attrName>ppt_w</p:attrName>
                                        </p:attrNameLst>
                                      </p:cBhvr>
                                      <p:tavLst>
                                        <p:tav tm="0">
                                          <p:val>
                                            <p:fltVal val="0"/>
                                          </p:val>
                                        </p:tav>
                                        <p:tav tm="100000">
                                          <p:val>
                                            <p:strVal val="#ppt_w"/>
                                          </p:val>
                                        </p:tav>
                                      </p:tavLst>
                                    </p:anim>
                                    <p:anim calcmode="lin" valueType="num">
                                      <p:cBhvr>
                                        <p:cTn id="27" dur="500" fill="hold"/>
                                        <p:tgtEl>
                                          <p:spTgt spid="81946"/>
                                        </p:tgtEl>
                                        <p:attrNameLst>
                                          <p:attrName>ppt_h</p:attrName>
                                        </p:attrNameLst>
                                      </p:cBhvr>
                                      <p:tavLst>
                                        <p:tav tm="0">
                                          <p:val>
                                            <p:fltVal val="0"/>
                                          </p:val>
                                        </p:tav>
                                        <p:tav tm="100000">
                                          <p:val>
                                            <p:strVal val="#ppt_h"/>
                                          </p:val>
                                        </p:tav>
                                      </p:tavLst>
                                    </p:anim>
                                    <p:animEffect transition="in" filter="fade">
                                      <p:cBhvr>
                                        <p:cTn id="28" dur="500"/>
                                        <p:tgtEl>
                                          <p:spTgt spid="81946"/>
                                        </p:tgtEl>
                                      </p:cBhvr>
                                    </p:animEffect>
                                  </p:childTnLst>
                                  <p:subTnLst>
                                    <p:audio>
                                      <p:cMediaNode>
                                        <p:cTn display="0" masterRel="sameClick">
                                          <p:stCondLst>
                                            <p:cond evt="begin" delay="0">
                                              <p:tn val="24"/>
                                            </p:cond>
                                          </p:stCondLst>
                                          <p:endCondLst>
                                            <p:cond evt="onStopAudio" delay="0">
                                              <p:tgtEl>
                                                <p:sldTgt/>
                                              </p:tgtEl>
                                            </p:cond>
                                          </p:endCondLst>
                                        </p:cTn>
                                        <p:tgtEl>
                                          <p:sndTgt r:embed="rId4" name="arrow.wav"/>
                                        </p:tgtEl>
                                      </p:cMediaNode>
                                    </p:audio>
                                  </p:sub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81923">
                                            <p:txEl>
                                              <p:pRg st="6" end="6"/>
                                            </p:txEl>
                                          </p:spTgt>
                                        </p:tgtEl>
                                        <p:attrNameLst>
                                          <p:attrName>style.visibility</p:attrName>
                                        </p:attrNameLst>
                                      </p:cBhvr>
                                      <p:to>
                                        <p:strVal val="visible"/>
                                      </p:to>
                                    </p:set>
                                    <p:anim calcmode="lin" valueType="num">
                                      <p:cBhvr additive="base">
                                        <p:cTn id="33" dur="500" fill="hold"/>
                                        <p:tgtEl>
                                          <p:spTgt spid="81923">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81923">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1"/>
                                            </p:cond>
                                          </p:stCondLst>
                                          <p:endCondLst>
                                            <p:cond evt="onStopAudio" delay="0">
                                              <p:tgtEl>
                                                <p:sldTgt/>
                                              </p:tgtEl>
                                            </p:cond>
                                          </p:endCondLst>
                                        </p:cTn>
                                        <p:tgtEl>
                                          <p:sndTgt r:embed="rId4" name="arrow.wav"/>
                                        </p:tgtEl>
                                      </p:cMediaNode>
                                    </p:audio>
                                  </p:sub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118796">
                                            <p:txEl>
                                              <p:pRg st="1" end="1"/>
                                            </p:txEl>
                                          </p:spTgt>
                                        </p:tgtEl>
                                        <p:attrNameLst>
                                          <p:attrName>style.visibility</p:attrName>
                                        </p:attrNameLst>
                                      </p:cBhvr>
                                      <p:to>
                                        <p:strVal val="visible"/>
                                      </p:to>
                                    </p:set>
                                    <p:anim calcmode="lin" valueType="num">
                                      <p:cBhvr additive="base">
                                        <p:cTn id="39" dur="500" fill="hold"/>
                                        <p:tgtEl>
                                          <p:spTgt spid="118796">
                                            <p:txEl>
                                              <p:pRg st="1" end="1"/>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11879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7"/>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3" grpId="0" uiExpand="1"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18788" name="Rectangle 4"/>
              <p:cNvSpPr>
                <a:spLocks noChangeArrowheads="1"/>
              </p:cNvSpPr>
              <p:nvPr/>
            </p:nvSpPr>
            <p:spPr bwMode="auto">
              <a:xfrm>
                <a:off x="693738" y="2659063"/>
                <a:ext cx="7764462" cy="4198937"/>
              </a:xfrm>
              <a:prstGeom prst="rect">
                <a:avLst/>
              </a:prstGeom>
              <a:solidFill>
                <a:srgbClr val="FFFFCC"/>
              </a:solidFill>
              <a:ln w="9525">
                <a:noFill/>
                <a:miter lim="800000"/>
                <a:headEnd/>
                <a:tailEnd/>
              </a:ln>
            </p:spPr>
            <p:txBody>
              <a:bodyPr/>
              <a:lstStyle/>
              <a:p>
                <a:pPr>
                  <a:spcBef>
                    <a:spcPct val="15000"/>
                  </a:spcBef>
                </a:pPr>
                <a:r>
                  <a:rPr lang="en-US" dirty="0" smtClean="0">
                    <a:sym typeface="Symbol" pitchFamily="18" charset="2"/>
                  </a:rPr>
                  <a:t>EXAMPLE: A 275 F capacitor is charged to 6.00 V. It is then discharged through a 10.0 M resistor. Find the average current during the first 1375 s of discharge.</a:t>
                </a:r>
              </a:p>
              <a:p>
                <a:pPr>
                  <a:spcBef>
                    <a:spcPct val="15000"/>
                  </a:spcBef>
                </a:pPr>
                <a:r>
                  <a:rPr lang="en-US" dirty="0">
                    <a:sym typeface="Symbol" pitchFamily="18" charset="2"/>
                  </a:rPr>
                  <a:t>SOLUTION: Use </a:t>
                </a:r>
                <a:r>
                  <a:rPr lang="en-US" i="1" dirty="0">
                    <a:sym typeface="Symbol" pitchFamily="18" charset="2"/>
                  </a:rPr>
                  <a:t>q</a:t>
                </a:r>
                <a:r>
                  <a:rPr lang="en-US" baseline="-25000" dirty="0">
                    <a:sym typeface="Symbol" pitchFamily="18" charset="2"/>
                  </a:rPr>
                  <a:t>0</a:t>
                </a:r>
                <a:r>
                  <a:rPr lang="en-US" dirty="0">
                    <a:sym typeface="Symbol" pitchFamily="18" charset="2"/>
                  </a:rPr>
                  <a:t> = 0.00165 C, and </a:t>
                </a:r>
                <a:r>
                  <a:rPr lang="en-US" altLang="en-US" dirty="0">
                    <a:sym typeface="Symbol" pitchFamily="18" charset="2"/>
                  </a:rPr>
                  <a:t> = 2750 s.</a:t>
                </a:r>
                <a:endParaRPr lang="en-US" dirty="0">
                  <a:sym typeface="Symbol" pitchFamily="18" charset="2"/>
                </a:endParaRPr>
              </a:p>
              <a:p>
                <a:pPr>
                  <a:spcBef>
                    <a:spcPct val="15000"/>
                  </a:spcBef>
                </a:pPr>
                <a:r>
                  <a:rPr lang="en-US" dirty="0">
                    <a:sym typeface="Symbol" pitchFamily="18" charset="2"/>
                  </a:rPr>
                  <a:t>Substitute </a:t>
                </a:r>
                <a:r>
                  <a:rPr lang="en-US" i="1" dirty="0">
                    <a:sym typeface="Symbol" pitchFamily="18" charset="2"/>
                  </a:rPr>
                  <a:t>t </a:t>
                </a:r>
                <a:r>
                  <a:rPr lang="en-US" dirty="0">
                    <a:sym typeface="Symbol" pitchFamily="18" charset="2"/>
                  </a:rPr>
                  <a:t>= 0 and </a:t>
                </a:r>
                <a:r>
                  <a:rPr lang="en-US" i="1" dirty="0">
                    <a:sym typeface="Symbol" pitchFamily="18" charset="2"/>
                  </a:rPr>
                  <a:t>t </a:t>
                </a:r>
                <a:r>
                  <a:rPr lang="en-US" dirty="0">
                    <a:sym typeface="Symbol" pitchFamily="18" charset="2"/>
                  </a:rPr>
                  <a:t>= 1375 into </a:t>
                </a:r>
                <a:r>
                  <a:rPr lang="en-US" i="1" dirty="0">
                    <a:solidFill>
                      <a:srgbClr val="000000"/>
                    </a:solidFill>
                    <a:sym typeface="Symbol" pitchFamily="18" charset="2"/>
                  </a:rPr>
                  <a:t>q </a:t>
                </a:r>
                <a:r>
                  <a:rPr lang="en-US" altLang="en-US" dirty="0">
                    <a:solidFill>
                      <a:srgbClr val="000000"/>
                    </a:solidFill>
                    <a:sym typeface="Symbol" pitchFamily="18" charset="2"/>
                  </a:rPr>
                  <a:t>= </a:t>
                </a:r>
                <a:r>
                  <a:rPr lang="en-US" altLang="en-US" i="1" dirty="0">
                    <a:sym typeface="Symbol" pitchFamily="18" charset="2"/>
                  </a:rPr>
                  <a:t>q</a:t>
                </a:r>
                <a:r>
                  <a:rPr lang="en-US" altLang="en-US" baseline="-25000" dirty="0">
                    <a:sym typeface="Symbol" pitchFamily="18" charset="2"/>
                  </a:rPr>
                  <a:t>0</a:t>
                </a:r>
                <a:r>
                  <a:rPr lang="en-US" altLang="en-US" i="1" dirty="0">
                    <a:sym typeface="Symbol" pitchFamily="18" charset="2"/>
                  </a:rPr>
                  <a:t> </a:t>
                </a:r>
                <a:r>
                  <a:rPr lang="en-US" altLang="en-US" dirty="0">
                    <a:sym typeface="Symbol" pitchFamily="18" charset="2"/>
                  </a:rPr>
                  <a:t>e</a:t>
                </a:r>
                <a:r>
                  <a:rPr lang="en-US" altLang="en-US" baseline="30000" dirty="0">
                    <a:sym typeface="Symbol" pitchFamily="18" charset="2"/>
                  </a:rPr>
                  <a:t> -</a:t>
                </a:r>
                <a:r>
                  <a:rPr lang="en-US" altLang="en-US" i="1" baseline="30000" dirty="0">
                    <a:sym typeface="Symbol" pitchFamily="18" charset="2"/>
                  </a:rPr>
                  <a:t>t / </a:t>
                </a:r>
                <a:r>
                  <a:rPr lang="en-US" altLang="en-US" baseline="30000" dirty="0">
                    <a:sym typeface="Symbol" pitchFamily="18" charset="2"/>
                  </a:rPr>
                  <a:t></a:t>
                </a:r>
                <a:r>
                  <a:rPr lang="en-US" altLang="en-US" dirty="0">
                    <a:sym typeface="Symbol" pitchFamily="18" charset="2"/>
                  </a:rPr>
                  <a:t>.</a:t>
                </a:r>
              </a:p>
              <a:p>
                <a:pPr>
                  <a:spcBef>
                    <a:spcPct val="15000"/>
                  </a:spcBef>
                </a:pPr>
                <a:r>
                  <a:rPr lang="en-US" i="1" dirty="0">
                    <a:solidFill>
                      <a:srgbClr val="000000"/>
                    </a:solidFill>
                    <a:sym typeface="Symbol" pitchFamily="18" charset="2"/>
                  </a:rPr>
                  <a:t>       </a:t>
                </a:r>
                <a14:m>
                  <m:oMath xmlns:m="http://schemas.openxmlformats.org/officeDocument/2006/math">
                    <m:r>
                      <a:rPr lang="en-US" sz="2000" i="1" dirty="0" smtClean="0">
                        <a:solidFill>
                          <a:srgbClr val="000000"/>
                        </a:solidFill>
                        <a:latin typeface="Cambria Math" panose="02040503050406030204" pitchFamily="18" charset="0"/>
                        <a:sym typeface="Symbol" pitchFamily="18" charset="2"/>
                      </a:rPr>
                      <m:t>𝑞</m:t>
                    </m:r>
                    <m:r>
                      <a:rPr lang="en-US" sz="2000" i="1" baseline="-25000" dirty="0">
                        <a:solidFill>
                          <a:srgbClr val="000000"/>
                        </a:solidFill>
                        <a:latin typeface="Cambria Math" panose="02040503050406030204" pitchFamily="18" charset="0"/>
                        <a:sym typeface="Symbol" pitchFamily="18" charset="2"/>
                      </a:rPr>
                      <m:t>𝑖</m:t>
                    </m:r>
                    <m:r>
                      <a:rPr lang="en-US" sz="2000" i="1" dirty="0">
                        <a:solidFill>
                          <a:srgbClr val="000000"/>
                        </a:solidFill>
                        <a:latin typeface="Cambria Math" panose="02040503050406030204" pitchFamily="18" charset="0"/>
                        <a:sym typeface="Symbol" pitchFamily="18" charset="2"/>
                      </a:rPr>
                      <m:t> </m:t>
                    </m:r>
                    <m:r>
                      <a:rPr lang="en-US" altLang="en-US" sz="2000" i="1" dirty="0">
                        <a:solidFill>
                          <a:srgbClr val="000000"/>
                        </a:solidFill>
                        <a:latin typeface="Cambria Math" panose="02040503050406030204" pitchFamily="18" charset="0"/>
                        <a:sym typeface="Symbol" pitchFamily="18" charset="2"/>
                      </a:rPr>
                      <m:t>=</m:t>
                    </m:r>
                    <m:r>
                      <a:rPr lang="en-US" altLang="en-US" sz="2000" i="1" dirty="0">
                        <a:latin typeface="Cambria Math" panose="02040503050406030204" pitchFamily="18" charset="0"/>
                        <a:sym typeface="Symbol" pitchFamily="18" charset="2"/>
                      </a:rPr>
                      <m:t>0.00165</m:t>
                    </m:r>
                    <m:sSup>
                      <m:sSupPr>
                        <m:ctrlPr>
                          <a:rPr lang="en-US" altLang="en-US" sz="2000" i="1" dirty="0" smtClean="0">
                            <a:solidFill>
                              <a:srgbClr val="000000"/>
                            </a:solidFill>
                            <a:latin typeface="Cambria Math" panose="02040503050406030204" pitchFamily="18" charset="0"/>
                            <a:sym typeface="Symbol" pitchFamily="18" charset="2"/>
                          </a:rPr>
                        </m:ctrlPr>
                      </m:sSupPr>
                      <m:e>
                        <m:r>
                          <a:rPr lang="en-US" altLang="en-US" sz="2000" i="1" dirty="0">
                            <a:solidFill>
                              <a:srgbClr val="000000"/>
                            </a:solidFill>
                            <a:latin typeface="Cambria Math" panose="02040503050406030204" pitchFamily="18" charset="0"/>
                            <a:sym typeface="Symbol" pitchFamily="18" charset="2"/>
                          </a:rPr>
                          <m:t>𝑒</m:t>
                        </m:r>
                      </m:e>
                      <m:sup>
                        <m:r>
                          <a:rPr lang="en-US" altLang="en-US" sz="2000" i="1" dirty="0">
                            <a:solidFill>
                              <a:srgbClr val="000000"/>
                            </a:solidFill>
                            <a:latin typeface="Cambria Math" panose="02040503050406030204" pitchFamily="18" charset="0"/>
                            <a:sym typeface="Symbol" pitchFamily="18" charset="2"/>
                          </a:rPr>
                          <m:t>−</m:t>
                        </m:r>
                        <m:f>
                          <m:fPr>
                            <m:ctrlPr>
                              <a:rPr lang="en-US" altLang="en-US" sz="2000" i="1" dirty="0" smtClean="0">
                                <a:solidFill>
                                  <a:srgbClr val="000000"/>
                                </a:solidFill>
                                <a:latin typeface="Cambria Math" panose="02040503050406030204" pitchFamily="18" charset="0"/>
                                <a:sym typeface="Symbol" pitchFamily="18" charset="2"/>
                              </a:rPr>
                            </m:ctrlPr>
                          </m:fPr>
                          <m:num>
                            <m:r>
                              <a:rPr lang="en-US" altLang="en-US" sz="2000" b="0" i="1" dirty="0" smtClean="0">
                                <a:solidFill>
                                  <a:srgbClr val="000000"/>
                                </a:solidFill>
                                <a:latin typeface="Cambria Math" panose="02040503050406030204" pitchFamily="18" charset="0"/>
                                <a:sym typeface="Symbol" pitchFamily="18" charset="2"/>
                              </a:rPr>
                              <m:t>0</m:t>
                            </m:r>
                          </m:num>
                          <m:den>
                            <m:r>
                              <a:rPr lang="en-US" altLang="en-US" sz="2000" b="0" i="1" dirty="0" smtClean="0">
                                <a:solidFill>
                                  <a:srgbClr val="000000"/>
                                </a:solidFill>
                                <a:latin typeface="Cambria Math" panose="02040503050406030204" pitchFamily="18" charset="0"/>
                                <a:sym typeface="Symbol" pitchFamily="18" charset="2"/>
                              </a:rPr>
                              <m:t>2750</m:t>
                            </m:r>
                          </m:den>
                        </m:f>
                      </m:sup>
                    </m:sSup>
                    <m:r>
                      <a:rPr lang="en-US" altLang="en-US" sz="2000" i="1" dirty="0">
                        <a:latin typeface="Cambria Math" panose="02040503050406030204" pitchFamily="18" charset="0"/>
                        <a:sym typeface="Symbol" pitchFamily="18" charset="2"/>
                      </a:rPr>
                      <m:t>= 0.00165</m:t>
                    </m:r>
                  </m:oMath>
                </a14:m>
                <a:r>
                  <a:rPr lang="en-US" altLang="en-US" dirty="0">
                    <a:sym typeface="Symbol" pitchFamily="18" charset="2"/>
                  </a:rPr>
                  <a:t> C</a:t>
                </a:r>
              </a:p>
              <a:p>
                <a:pPr>
                  <a:spcBef>
                    <a:spcPct val="15000"/>
                  </a:spcBef>
                </a:pPr>
                <a:r>
                  <a:rPr lang="en-US" i="1" dirty="0">
                    <a:solidFill>
                      <a:srgbClr val="000000"/>
                    </a:solidFill>
                    <a:sym typeface="Symbol" pitchFamily="18" charset="2"/>
                  </a:rPr>
                  <a:t>       </a:t>
                </a:r>
                <a14:m>
                  <m:oMath xmlns:m="http://schemas.openxmlformats.org/officeDocument/2006/math">
                    <m:r>
                      <a:rPr lang="en-US" sz="2000" i="1" dirty="0" smtClean="0">
                        <a:solidFill>
                          <a:srgbClr val="000000"/>
                        </a:solidFill>
                        <a:latin typeface="Cambria Math" panose="02040503050406030204" pitchFamily="18" charset="0"/>
                        <a:sym typeface="Symbol" pitchFamily="18" charset="2"/>
                      </a:rPr>
                      <m:t>𝑞</m:t>
                    </m:r>
                    <m:r>
                      <a:rPr lang="en-US" sz="2000" i="1" baseline="-25000" dirty="0" err="1">
                        <a:solidFill>
                          <a:srgbClr val="000000"/>
                        </a:solidFill>
                        <a:latin typeface="Cambria Math" panose="02040503050406030204" pitchFamily="18" charset="0"/>
                        <a:sym typeface="Symbol" pitchFamily="18" charset="2"/>
                      </a:rPr>
                      <m:t>𝑓</m:t>
                    </m:r>
                    <m:r>
                      <a:rPr lang="en-US" sz="2000" i="1" dirty="0">
                        <a:solidFill>
                          <a:srgbClr val="000000"/>
                        </a:solidFill>
                        <a:latin typeface="Cambria Math" panose="02040503050406030204" pitchFamily="18" charset="0"/>
                        <a:sym typeface="Symbol" pitchFamily="18" charset="2"/>
                      </a:rPr>
                      <m:t> </m:t>
                    </m:r>
                    <m:r>
                      <a:rPr lang="en-US" altLang="en-US" sz="2000" i="1" dirty="0">
                        <a:solidFill>
                          <a:srgbClr val="000000"/>
                        </a:solidFill>
                        <a:latin typeface="Cambria Math" panose="02040503050406030204" pitchFamily="18" charset="0"/>
                        <a:sym typeface="Symbol" pitchFamily="18" charset="2"/>
                      </a:rPr>
                      <m:t>= </m:t>
                    </m:r>
                    <m:r>
                      <a:rPr lang="en-US" altLang="en-US" sz="2000" i="1" dirty="0">
                        <a:latin typeface="Cambria Math" panose="02040503050406030204" pitchFamily="18" charset="0"/>
                        <a:sym typeface="Symbol" pitchFamily="18" charset="2"/>
                      </a:rPr>
                      <m:t>0.00165</m:t>
                    </m:r>
                    <m:sSup>
                      <m:sSupPr>
                        <m:ctrlPr>
                          <a:rPr lang="en-US" altLang="en-US" sz="2000" i="1" dirty="0">
                            <a:solidFill>
                              <a:srgbClr val="000000"/>
                            </a:solidFill>
                            <a:latin typeface="Cambria Math" panose="02040503050406030204" pitchFamily="18" charset="0"/>
                            <a:sym typeface="Symbol" pitchFamily="18" charset="2"/>
                          </a:rPr>
                        </m:ctrlPr>
                      </m:sSupPr>
                      <m:e>
                        <m:r>
                          <a:rPr lang="en-US" altLang="en-US" sz="2000" i="1" dirty="0">
                            <a:solidFill>
                              <a:srgbClr val="000000"/>
                            </a:solidFill>
                            <a:latin typeface="Cambria Math" panose="02040503050406030204" pitchFamily="18" charset="0"/>
                            <a:sym typeface="Symbol" pitchFamily="18" charset="2"/>
                          </a:rPr>
                          <m:t>𝑒</m:t>
                        </m:r>
                      </m:e>
                      <m:sup>
                        <m:r>
                          <a:rPr lang="en-US" altLang="en-US" sz="2000" i="1" dirty="0">
                            <a:solidFill>
                              <a:srgbClr val="000000"/>
                            </a:solidFill>
                            <a:latin typeface="Cambria Math" panose="02040503050406030204" pitchFamily="18" charset="0"/>
                            <a:sym typeface="Symbol" pitchFamily="18" charset="2"/>
                          </a:rPr>
                          <m:t>−</m:t>
                        </m:r>
                        <m:f>
                          <m:fPr>
                            <m:ctrlPr>
                              <a:rPr lang="en-US" altLang="en-US" sz="2000" i="1" dirty="0">
                                <a:solidFill>
                                  <a:srgbClr val="000000"/>
                                </a:solidFill>
                                <a:latin typeface="Cambria Math" panose="02040503050406030204" pitchFamily="18" charset="0"/>
                                <a:sym typeface="Symbol" pitchFamily="18" charset="2"/>
                              </a:rPr>
                            </m:ctrlPr>
                          </m:fPr>
                          <m:num>
                            <m:r>
                              <a:rPr lang="en-US" altLang="en-US" sz="2000" b="0" i="1" dirty="0" smtClean="0">
                                <a:solidFill>
                                  <a:srgbClr val="000000"/>
                                </a:solidFill>
                                <a:latin typeface="Cambria Math" panose="02040503050406030204" pitchFamily="18" charset="0"/>
                                <a:sym typeface="Symbol" pitchFamily="18" charset="2"/>
                              </a:rPr>
                              <m:t>1375</m:t>
                            </m:r>
                          </m:num>
                          <m:den>
                            <m:r>
                              <a:rPr lang="en-US" altLang="en-US" sz="2000" b="0" i="1" dirty="0" smtClean="0">
                                <a:solidFill>
                                  <a:srgbClr val="000000"/>
                                </a:solidFill>
                                <a:latin typeface="Cambria Math" panose="02040503050406030204" pitchFamily="18" charset="0"/>
                                <a:sym typeface="Symbol" pitchFamily="18" charset="2"/>
                              </a:rPr>
                              <m:t>2750</m:t>
                            </m:r>
                          </m:den>
                        </m:f>
                      </m:sup>
                    </m:sSup>
                    <m:r>
                      <a:rPr lang="en-US" altLang="en-US" sz="2000" i="1" dirty="0">
                        <a:latin typeface="Cambria Math" panose="02040503050406030204" pitchFamily="18" charset="0"/>
                        <a:sym typeface="Symbol" pitchFamily="18" charset="2"/>
                      </a:rPr>
                      <m:t>= 0.00100 </m:t>
                    </m:r>
                  </m:oMath>
                </a14:m>
                <a:r>
                  <a:rPr lang="en-US" altLang="en-US" dirty="0">
                    <a:sym typeface="Symbol" pitchFamily="18" charset="2"/>
                  </a:rPr>
                  <a:t>C</a:t>
                </a:r>
              </a:p>
              <a:p>
                <a:pPr>
                  <a:spcBef>
                    <a:spcPct val="15000"/>
                  </a:spcBef>
                </a:pPr>
                <a:r>
                  <a:rPr lang="en-US" i="1" dirty="0">
                    <a:sym typeface="Symbol" pitchFamily="18" charset="2"/>
                  </a:rPr>
                  <a:t>     </a:t>
                </a:r>
                <a:r>
                  <a:rPr lang="en-US" i="1" dirty="0" smtClean="0">
                    <a:sym typeface="Symbol" pitchFamily="18" charset="2"/>
                  </a:rPr>
                  <a:t>    </a:t>
                </a:r>
                <a14:m>
                  <m:oMath xmlns:m="http://schemas.openxmlformats.org/officeDocument/2006/math">
                    <m:r>
                      <a:rPr lang="en-US" sz="2000" i="1" dirty="0" smtClean="0">
                        <a:latin typeface="Cambria Math" panose="02040503050406030204" pitchFamily="18" charset="0"/>
                        <a:sym typeface="Symbol" pitchFamily="18" charset="2"/>
                      </a:rPr>
                      <m:t>𝐼</m:t>
                    </m:r>
                    <m:r>
                      <a:rPr lang="en-US" sz="2000" i="1" dirty="0" smtClean="0">
                        <a:latin typeface="Cambria Math" panose="02040503050406030204" pitchFamily="18" charset="0"/>
                        <a:sym typeface="Symbol" pitchFamily="18" charset="2"/>
                      </a:rPr>
                      <m:t>=</m:t>
                    </m:r>
                    <m:f>
                      <m:fPr>
                        <m:ctrlPr>
                          <a:rPr lang="en-US" sz="2000" i="1" dirty="0">
                            <a:solidFill>
                              <a:srgbClr val="000000"/>
                            </a:solidFill>
                            <a:latin typeface="Cambria Math" panose="02040503050406030204" pitchFamily="18" charset="0"/>
                            <a:sym typeface="Symbol" pitchFamily="18" charset="2"/>
                          </a:rPr>
                        </m:ctrlPr>
                      </m:fPr>
                      <m:num>
                        <m:r>
                          <a:rPr lang="en-US" sz="2000" i="1" dirty="0">
                            <a:solidFill>
                              <a:srgbClr val="000000"/>
                            </a:solidFill>
                            <a:latin typeface="Cambria Math" panose="02040503050406030204" pitchFamily="18" charset="0"/>
                            <a:sym typeface="Symbol" pitchFamily="18" charset="2"/>
                          </a:rPr>
                          <m:t></m:t>
                        </m:r>
                        <m:r>
                          <a:rPr lang="en-US" sz="2000" i="1" dirty="0">
                            <a:solidFill>
                              <a:srgbClr val="000000"/>
                            </a:solidFill>
                            <a:latin typeface="Cambria Math" panose="02040503050406030204" pitchFamily="18" charset="0"/>
                            <a:sym typeface="Symbol" pitchFamily="18" charset="2"/>
                          </a:rPr>
                          <m:t>𝑞</m:t>
                        </m:r>
                      </m:num>
                      <m:den>
                        <m:r>
                          <a:rPr lang="en-US" sz="2000" i="1" dirty="0">
                            <a:solidFill>
                              <a:srgbClr val="000000"/>
                            </a:solidFill>
                            <a:latin typeface="Cambria Math" panose="02040503050406030204" pitchFamily="18" charset="0"/>
                            <a:sym typeface="Symbol" pitchFamily="18" charset="2"/>
                          </a:rPr>
                          <m:t></m:t>
                        </m:r>
                        <m:r>
                          <a:rPr lang="en-US" sz="2000" i="1" dirty="0">
                            <a:solidFill>
                              <a:srgbClr val="000000"/>
                            </a:solidFill>
                            <a:latin typeface="Cambria Math" panose="02040503050406030204" pitchFamily="18" charset="0"/>
                            <a:sym typeface="Symbol" pitchFamily="18" charset="2"/>
                          </a:rPr>
                          <m:t>𝑡</m:t>
                        </m:r>
                      </m:den>
                    </m:f>
                    <m:r>
                      <a:rPr lang="en-US" sz="2000" b="0" i="1" dirty="0" smtClean="0">
                        <a:latin typeface="Cambria Math" panose="02040503050406030204" pitchFamily="18" charset="0"/>
                        <a:sym typeface="Symbol" pitchFamily="18" charset="2"/>
                      </a:rPr>
                      <m:t>=</m:t>
                    </m:r>
                    <m:f>
                      <m:fPr>
                        <m:ctrlPr>
                          <a:rPr lang="en-US" altLang="en-US" i="1" dirty="0">
                            <a:latin typeface="Cambria Math" panose="02040503050406030204" pitchFamily="18" charset="0"/>
                            <a:sym typeface="Symbol" pitchFamily="18" charset="2"/>
                          </a:rPr>
                        </m:ctrlPr>
                      </m:fPr>
                      <m:num>
                        <m:d>
                          <m:dPr>
                            <m:ctrlPr>
                              <a:rPr lang="en-US" altLang="en-US" i="1" dirty="0" smtClean="0">
                                <a:latin typeface="Cambria Math" panose="02040503050406030204" pitchFamily="18" charset="0"/>
                                <a:sym typeface="Symbol" pitchFamily="18" charset="2"/>
                              </a:rPr>
                            </m:ctrlPr>
                          </m:dPr>
                          <m:e>
                            <m:r>
                              <a:rPr lang="en-US" altLang="en-US" i="1" dirty="0">
                                <a:latin typeface="Cambria Math" panose="02040503050406030204" pitchFamily="18" charset="0"/>
                                <a:sym typeface="Symbol" pitchFamily="18" charset="2"/>
                              </a:rPr>
                              <m:t>0.00100–0.00165</m:t>
                            </m:r>
                          </m:e>
                        </m:d>
                      </m:num>
                      <m:den>
                        <m:r>
                          <a:rPr lang="en-US" altLang="en-US" i="1" dirty="0">
                            <a:latin typeface="Cambria Math" panose="02040503050406030204" pitchFamily="18" charset="0"/>
                            <a:sym typeface="Symbol" pitchFamily="18" charset="2"/>
                          </a:rPr>
                          <m:t>1375</m:t>
                        </m:r>
                      </m:den>
                    </m:f>
                  </m:oMath>
                </a14:m>
                <a:endParaRPr lang="en-US" altLang="en-US" dirty="0">
                  <a:sym typeface="Symbol" pitchFamily="18" charset="2"/>
                </a:endParaRPr>
              </a:p>
              <a:p>
                <a:pPr>
                  <a:spcBef>
                    <a:spcPct val="15000"/>
                  </a:spcBef>
                </a:pPr>
                <a:r>
                  <a:rPr lang="en-US" dirty="0">
                    <a:sym typeface="Symbol" pitchFamily="18" charset="2"/>
                  </a:rPr>
                  <a:t>	</a:t>
                </a:r>
                <a14:m>
                  <m:oMath xmlns:m="http://schemas.openxmlformats.org/officeDocument/2006/math">
                    <m:r>
                      <a:rPr lang="en-US" i="1" dirty="0" smtClean="0">
                        <a:latin typeface="Cambria Math" panose="02040503050406030204" pitchFamily="18" charset="0"/>
                        <a:sym typeface="Symbol" pitchFamily="18" charset="2"/>
                      </a:rPr>
                      <m:t>=</m:t>
                    </m:r>
                    <m:r>
                      <a:rPr lang="en-US" altLang="en-US" i="1" dirty="0">
                        <a:solidFill>
                          <a:srgbClr val="000000"/>
                        </a:solidFill>
                        <a:latin typeface="Cambria Math" panose="02040503050406030204" pitchFamily="18" charset="0"/>
                        <a:sym typeface="Symbol" pitchFamily="18" charset="2"/>
                      </a:rPr>
                      <m:t>–</m:t>
                    </m:r>
                    <m:r>
                      <a:rPr lang="en-US" i="1" dirty="0">
                        <a:latin typeface="Cambria Math" panose="02040503050406030204" pitchFamily="18" charset="0"/>
                        <a:sym typeface="Symbol" pitchFamily="18" charset="2"/>
                      </a:rPr>
                      <m:t>4.73</m:t>
                    </m:r>
                    <m:sSup>
                      <m:sSupPr>
                        <m:ctrlPr>
                          <a:rPr lang="en-US" i="1" dirty="0" smtClean="0">
                            <a:latin typeface="Cambria Math" panose="02040503050406030204" pitchFamily="18" charset="0"/>
                            <a:sym typeface="Symbol" pitchFamily="18" charset="2"/>
                          </a:rPr>
                        </m:ctrlPr>
                      </m:sSupPr>
                      <m:e>
                        <m:r>
                          <a:rPr lang="en-US" b="0" i="1" dirty="0" smtClean="0">
                            <a:latin typeface="Cambria Math" panose="02040503050406030204" pitchFamily="18" charset="0"/>
                            <a:sym typeface="Symbol" pitchFamily="18" charset="2"/>
                          </a:rPr>
                          <m:t>10</m:t>
                        </m:r>
                      </m:e>
                      <m:sup>
                        <m:r>
                          <a:rPr lang="en-US" b="0" i="1" dirty="0" smtClean="0">
                            <a:latin typeface="Cambria Math" panose="02040503050406030204" pitchFamily="18" charset="0"/>
                            <a:sym typeface="Symbol" pitchFamily="18" charset="2"/>
                          </a:rPr>
                          <m:t>−7</m:t>
                        </m:r>
                      </m:sup>
                    </m:sSup>
                    <m:r>
                      <a:rPr lang="en-US" i="1" dirty="0">
                        <a:latin typeface="Cambria Math" panose="02040503050406030204" pitchFamily="18" charset="0"/>
                        <a:sym typeface="Symbol" pitchFamily="18" charset="2"/>
                      </a:rPr>
                      <m:t> </m:t>
                    </m:r>
                  </m:oMath>
                </a14:m>
                <a:r>
                  <a:rPr lang="en-US" dirty="0">
                    <a:sym typeface="Symbol" pitchFamily="18" charset="2"/>
                  </a:rPr>
                  <a:t>A.</a:t>
                </a:r>
              </a:p>
            </p:txBody>
          </p:sp>
        </mc:Choice>
        <mc:Fallback xmlns="">
          <p:sp>
            <p:nvSpPr>
              <p:cNvPr id="118788" name="Rectangle 4"/>
              <p:cNvSpPr>
                <a:spLocks noRot="1" noChangeAspect="1" noMove="1" noResize="1" noEditPoints="1" noAdjustHandles="1" noChangeArrowheads="1" noChangeShapeType="1" noTextEdit="1"/>
              </p:cNvSpPr>
              <p:nvPr/>
            </p:nvSpPr>
            <p:spPr bwMode="auto">
              <a:xfrm>
                <a:off x="693738" y="2659063"/>
                <a:ext cx="7764462" cy="4198937"/>
              </a:xfrm>
              <a:prstGeom prst="rect">
                <a:avLst/>
              </a:prstGeom>
              <a:blipFill>
                <a:blip r:embed="rId5"/>
                <a:stretch>
                  <a:fillRect l="-1256" t="-1161" r="-1805"/>
                </a:stretch>
              </a:blipFill>
              <a:ln w="9525">
                <a:noFill/>
                <a:miter lim="800000"/>
                <a:headEnd/>
                <a:tailEnd/>
              </a:ln>
            </p:spPr>
            <p:txBody>
              <a:bodyPr/>
              <a:lstStyle/>
              <a:p>
                <a:r>
                  <a:rPr lang="en-US">
                    <a:noFill/>
                  </a:rPr>
                  <a:t> </a:t>
                </a:r>
              </a:p>
            </p:txBody>
          </p:sp>
        </mc:Fallback>
      </mc:AlternateContent>
      <p:sp>
        <p:nvSpPr>
          <p:cNvPr id="83971" name="Rectangle 3"/>
          <p:cNvSpPr>
            <a:spLocks noChangeArrowheads="1"/>
          </p:cNvSpPr>
          <p:nvPr/>
        </p:nvSpPr>
        <p:spPr bwMode="auto">
          <a:xfrm>
            <a:off x="685800" y="1339850"/>
            <a:ext cx="7772400" cy="1330325"/>
          </a:xfrm>
          <a:prstGeom prst="rect">
            <a:avLst/>
          </a:prstGeom>
          <a:solidFill>
            <a:srgbClr val="EAEAEA"/>
          </a:solidFill>
          <a:ln w="9525">
            <a:noFill/>
            <a:miter lim="800000"/>
            <a:headEnd/>
            <a:tailEnd/>
          </a:ln>
        </p:spPr>
        <p:txBody>
          <a:bodyPr/>
          <a:lstStyle/>
          <a:p>
            <a:r>
              <a:rPr lang="en-US" altLang="en-US" i="1">
                <a:solidFill>
                  <a:schemeClr val="accent2"/>
                </a:solidFill>
              </a:rPr>
              <a:t>RC series circuits – </a:t>
            </a:r>
            <a:r>
              <a:rPr lang="en-US" altLang="en-US">
                <a:solidFill>
                  <a:schemeClr val="accent2"/>
                </a:solidFill>
              </a:rPr>
              <a:t>discharging</a:t>
            </a:r>
            <a:endParaRPr lang="en-US" altLang="en-US">
              <a:solidFill>
                <a:srgbClr val="000000"/>
              </a:solidFill>
              <a:sym typeface="Symbol" pitchFamily="18" charset="2"/>
            </a:endParaRPr>
          </a:p>
        </p:txBody>
      </p:sp>
      <p:sp>
        <p:nvSpPr>
          <p:cNvPr id="83985" name="Text Box 17"/>
          <p:cNvSpPr txBox="1">
            <a:spLocks noChangeArrowheads="1"/>
          </p:cNvSpPr>
          <p:nvPr/>
        </p:nvSpPr>
        <p:spPr bwMode="auto">
          <a:xfrm>
            <a:off x="4247356" y="6153765"/>
            <a:ext cx="2768707" cy="461665"/>
          </a:xfrm>
          <a:prstGeom prst="rect">
            <a:avLst/>
          </a:prstGeom>
          <a:noFill/>
          <a:ln w="9525">
            <a:noFill/>
            <a:miter lim="800000"/>
            <a:headEnd/>
            <a:tailEnd/>
          </a:ln>
          <a:effectLst/>
        </p:spPr>
        <p:txBody>
          <a:bodyPr wrap="none">
            <a:spAutoFit/>
          </a:bodyPr>
          <a:lstStyle/>
          <a:p>
            <a:r>
              <a:rPr lang="en-US" dirty="0">
                <a:solidFill>
                  <a:schemeClr val="hlink"/>
                </a:solidFill>
              </a:rPr>
              <a:t>Ignore the (</a:t>
            </a:r>
            <a:r>
              <a:rPr lang="en-US" altLang="en-US" dirty="0">
                <a:solidFill>
                  <a:schemeClr val="hlink"/>
                </a:solidFill>
                <a:sym typeface="Symbol" pitchFamily="18" charset="2"/>
              </a:rPr>
              <a:t>–</a:t>
            </a:r>
            <a:r>
              <a:rPr lang="en-US" dirty="0">
                <a:solidFill>
                  <a:schemeClr val="hlink"/>
                </a:solidFill>
              </a:rPr>
              <a:t>) sign.</a:t>
            </a:r>
          </a:p>
        </p:txBody>
      </p:sp>
      <p:sp>
        <p:nvSpPr>
          <p:cNvPr id="12" name="Rectangle 118"/>
          <p:cNvSpPr txBox="1">
            <a:spLocks noChangeArrowheads="1"/>
          </p:cNvSpPr>
          <p:nvPr/>
        </p:nvSpPr>
        <p:spPr>
          <a:xfrm>
            <a:off x="685800" y="409575"/>
            <a:ext cx="7772400" cy="896938"/>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0" cap="none" spc="0" normalizeH="0" baseline="0" noProof="0">
                <a:ln>
                  <a:noFill/>
                </a:ln>
                <a:solidFill>
                  <a:schemeClr val="tx2"/>
                </a:solidFill>
                <a:effectLst/>
                <a:uLnTx/>
                <a:uFillTx/>
                <a:latin typeface="+mj-lt"/>
                <a:ea typeface="+mj-ea"/>
                <a:cs typeface="+mj-cs"/>
              </a:rPr>
              <a:t>Topic 11: Electromagnetic induction - AHL</a:t>
            </a:r>
            <a:br>
              <a:rPr kumimoji="0" lang="en-US" altLang="en-US" sz="2800" b="1" i="0" u="none" strike="noStrike" kern="0" cap="none" spc="0" normalizeH="0" baseline="0" noProof="0">
                <a:ln>
                  <a:noFill/>
                </a:ln>
                <a:solidFill>
                  <a:schemeClr val="tx2"/>
                </a:solidFill>
                <a:effectLst/>
                <a:uLnTx/>
                <a:uFillTx/>
                <a:latin typeface="+mj-lt"/>
                <a:ea typeface="+mj-ea"/>
                <a:cs typeface="+mj-cs"/>
              </a:rPr>
            </a:br>
            <a:r>
              <a:rPr kumimoji="0" lang="en-US" altLang="en-US" sz="2800" b="0" i="0" u="none" strike="noStrike" kern="0" cap="none" spc="0" normalizeH="0" baseline="0" noProof="0">
                <a:ln>
                  <a:noFill/>
                </a:ln>
                <a:solidFill>
                  <a:schemeClr val="tx1"/>
                </a:solidFill>
                <a:effectLst/>
                <a:uLnTx/>
                <a:uFillTx/>
                <a:latin typeface="+mj-lt"/>
                <a:ea typeface="+mj-ea"/>
                <a:cs typeface="+mj-cs"/>
              </a:rPr>
              <a:t>11.3 – Capacitance</a:t>
            </a:r>
            <a:endParaRPr kumimoji="0" lang="en-US" altLang="en-US" sz="2800" b="0" i="0" u="none" strike="noStrike" kern="0" cap="none" spc="0" normalizeH="0" baseline="0" noProof="0" dirty="0">
              <a:ln>
                <a:noFill/>
              </a:ln>
              <a:solidFill>
                <a:schemeClr val="tx1"/>
              </a:solidFill>
              <a:effectLst/>
              <a:uLnTx/>
              <a:uFillTx/>
              <a:latin typeface="+mj-lt"/>
              <a:ea typeface="+mj-ea"/>
              <a:cs typeface="+mj-cs"/>
            </a:endParaRPr>
          </a:p>
        </p:txBody>
      </p:sp>
      <p:grpSp>
        <p:nvGrpSpPr>
          <p:cNvPr id="19" name="Group 31"/>
          <p:cNvGrpSpPr>
            <a:grpSpLocks/>
          </p:cNvGrpSpPr>
          <p:nvPr/>
        </p:nvGrpSpPr>
        <p:grpSpPr bwMode="auto">
          <a:xfrm>
            <a:off x="758085" y="1743278"/>
            <a:ext cx="7464425" cy="844136"/>
            <a:chOff x="533" y="1409"/>
            <a:chExt cx="4702" cy="518"/>
          </a:xfrm>
        </p:grpSpPr>
        <mc:AlternateContent xmlns:mc="http://schemas.openxmlformats.org/markup-compatibility/2006" xmlns:a14="http://schemas.microsoft.com/office/drawing/2010/main">
          <mc:Choice Requires="a14">
            <p:sp>
              <p:nvSpPr>
                <p:cNvPr id="20" name="Rectangle 5"/>
                <p:cNvSpPr>
                  <a:spLocks noChangeArrowheads="1"/>
                </p:cNvSpPr>
                <p:nvPr/>
              </p:nvSpPr>
              <p:spPr bwMode="auto">
                <a:xfrm>
                  <a:off x="570" y="1493"/>
                  <a:ext cx="1045" cy="346"/>
                </a:xfrm>
                <a:prstGeom prst="rect">
                  <a:avLst/>
                </a:prstGeom>
                <a:noFill/>
                <a:ln w="9525">
                  <a:noFill/>
                  <a:miter lim="800000"/>
                  <a:headEnd/>
                  <a:tailEnd/>
                </a:ln>
              </p:spPr>
              <p:txBody>
                <a:bodyPr/>
                <a:lstStyle/>
                <a:p>
                  <a:pPr eaLnBrk="0" hangingPunct="0">
                    <a:lnSpc>
                      <a:spcPct val="90000"/>
                    </a:lnSpc>
                    <a:spcBef>
                      <a:spcPct val="20000"/>
                    </a:spcBef>
                  </a:pPr>
                  <a14:m>
                    <m:oMathPara xmlns:m="http://schemas.openxmlformats.org/officeDocument/2006/math">
                      <m:oMathParaPr>
                        <m:jc m:val="centerGroup"/>
                      </m:oMathParaPr>
                      <m:oMath xmlns:m="http://schemas.openxmlformats.org/officeDocument/2006/math">
                        <m:r>
                          <a:rPr lang="en-US" sz="1800" i="1" dirty="0" smtClean="0">
                            <a:solidFill>
                              <a:srgbClr val="000000"/>
                            </a:solidFill>
                            <a:latin typeface="Cambria Math" panose="02040503050406030204" pitchFamily="18" charset="0"/>
                            <a:sym typeface="Symbol" pitchFamily="18" charset="2"/>
                          </a:rPr>
                          <m:t>𝐼</m:t>
                        </m:r>
                        <m:r>
                          <a:rPr lang="en-US" sz="1800" i="1" dirty="0" smtClean="0">
                            <a:solidFill>
                              <a:srgbClr val="000000"/>
                            </a:solidFill>
                            <a:latin typeface="Cambria Math" panose="02040503050406030204" pitchFamily="18" charset="0"/>
                            <a:sym typeface="Symbol" pitchFamily="18" charset="2"/>
                          </a:rPr>
                          <m:t>=</m:t>
                        </m:r>
                        <m:f>
                          <m:fPr>
                            <m:ctrlPr>
                              <a:rPr lang="en-US" sz="1800" i="1" dirty="0" smtClean="0">
                                <a:solidFill>
                                  <a:srgbClr val="000000"/>
                                </a:solidFill>
                                <a:latin typeface="Cambria Math" panose="02040503050406030204" pitchFamily="18" charset="0"/>
                                <a:sym typeface="Symbol" pitchFamily="18" charset="2"/>
                              </a:rPr>
                            </m:ctrlPr>
                          </m:fPr>
                          <m:num>
                            <m:r>
                              <a:rPr lang="en-US" sz="1800" i="1" dirty="0" smtClean="0">
                                <a:solidFill>
                                  <a:srgbClr val="000000"/>
                                </a:solidFill>
                                <a:latin typeface="Cambria Math" panose="02040503050406030204" pitchFamily="18" charset="0"/>
                                <a:sym typeface="Symbol" pitchFamily="18" charset="2"/>
                              </a:rPr>
                              <m:t></m:t>
                            </m:r>
                            <m:r>
                              <a:rPr lang="en-US" sz="1800" i="1" dirty="0" smtClean="0">
                                <a:solidFill>
                                  <a:srgbClr val="000000"/>
                                </a:solidFill>
                                <a:latin typeface="Cambria Math" panose="02040503050406030204" pitchFamily="18" charset="0"/>
                                <a:sym typeface="Symbol" pitchFamily="18" charset="2"/>
                              </a:rPr>
                              <m:t>𝑞</m:t>
                            </m:r>
                          </m:num>
                          <m:den>
                            <m:r>
                              <a:rPr lang="en-US" sz="1800" i="1" dirty="0" smtClean="0">
                                <a:solidFill>
                                  <a:srgbClr val="000000"/>
                                </a:solidFill>
                                <a:latin typeface="Cambria Math" panose="02040503050406030204" pitchFamily="18" charset="0"/>
                                <a:sym typeface="Symbol" pitchFamily="18" charset="2"/>
                              </a:rPr>
                              <m:t></m:t>
                            </m:r>
                            <m:r>
                              <a:rPr lang="en-US" sz="1800" i="1" dirty="0" smtClean="0">
                                <a:solidFill>
                                  <a:srgbClr val="000000"/>
                                </a:solidFill>
                                <a:latin typeface="Cambria Math" panose="02040503050406030204" pitchFamily="18" charset="0"/>
                                <a:sym typeface="Symbol" pitchFamily="18" charset="2"/>
                              </a:rPr>
                              <m:t>𝑡</m:t>
                            </m:r>
                          </m:den>
                        </m:f>
                        <m:r>
                          <a:rPr lang="en-US" altLang="en-US" sz="1800" i="1" dirty="0">
                            <a:solidFill>
                              <a:srgbClr val="000000"/>
                            </a:solidFill>
                            <a:latin typeface="Cambria Math" panose="02040503050406030204" pitchFamily="18" charset="0"/>
                            <a:sym typeface="Symbol" pitchFamily="18" charset="2"/>
                          </a:rPr>
                          <m:t>= –</m:t>
                        </m:r>
                        <m:d>
                          <m:dPr>
                            <m:ctrlPr>
                              <a:rPr lang="en-US" altLang="en-US" sz="1800" b="0" i="1" dirty="0" smtClean="0">
                                <a:solidFill>
                                  <a:srgbClr val="000000"/>
                                </a:solidFill>
                                <a:latin typeface="Cambria Math" panose="02040503050406030204" pitchFamily="18" charset="0"/>
                                <a:sym typeface="Symbol" pitchFamily="18" charset="2"/>
                              </a:rPr>
                            </m:ctrlPr>
                          </m:dPr>
                          <m:e>
                            <m:f>
                              <m:fPr>
                                <m:ctrlPr>
                                  <a:rPr lang="en-US" altLang="en-US" sz="1800" i="1" dirty="0">
                                    <a:latin typeface="Cambria Math" panose="02040503050406030204" pitchFamily="18" charset="0"/>
                                    <a:sym typeface="Symbol" pitchFamily="18" charset="2"/>
                                  </a:rPr>
                                </m:ctrlPr>
                              </m:fPr>
                              <m:num>
                                <m:r>
                                  <a:rPr lang="en-US" altLang="en-US" sz="1800" i="1" dirty="0">
                                    <a:latin typeface="Cambria Math" panose="02040503050406030204" pitchFamily="18" charset="0"/>
                                    <a:sym typeface="Symbol" pitchFamily="18" charset="2"/>
                                  </a:rPr>
                                  <m:t>𝑞</m:t>
                                </m:r>
                              </m:num>
                              <m:den>
                                <m:r>
                                  <a:rPr lang="en-US" altLang="en-US" sz="1800" i="1" dirty="0">
                                    <a:latin typeface="Cambria Math" panose="02040503050406030204" pitchFamily="18" charset="0"/>
                                    <a:sym typeface="Symbol" pitchFamily="18" charset="2"/>
                                  </a:rPr>
                                  <m:t></m:t>
                                </m:r>
                              </m:den>
                            </m:f>
                          </m:e>
                        </m:d>
                      </m:oMath>
                    </m:oMathPara>
                  </a14:m>
                  <a:endParaRPr lang="en-US" dirty="0">
                    <a:sym typeface="Symbol" pitchFamily="18" charset="2"/>
                  </a:endParaRPr>
                </a:p>
              </p:txBody>
            </p:sp>
          </mc:Choice>
          <mc:Fallback xmlns="">
            <p:sp>
              <p:nvSpPr>
                <p:cNvPr id="20" name="Rectangle 5"/>
                <p:cNvSpPr>
                  <a:spLocks noRot="1" noChangeAspect="1" noMove="1" noResize="1" noEditPoints="1" noAdjustHandles="1" noChangeArrowheads="1" noChangeShapeType="1" noTextEdit="1"/>
                </p:cNvSpPr>
                <p:nvPr/>
              </p:nvSpPr>
              <p:spPr bwMode="auto">
                <a:xfrm>
                  <a:off x="570" y="1493"/>
                  <a:ext cx="1045" cy="346"/>
                </a:xfrm>
                <a:prstGeom prst="rect">
                  <a:avLst/>
                </a:prstGeom>
                <a:blipFill>
                  <a:blip r:embed="rId6"/>
                  <a:stretch>
                    <a:fillRect/>
                  </a:stretch>
                </a:blipFill>
                <a:ln w="9525">
                  <a:noFill/>
                  <a:miter lim="800000"/>
                  <a:headEnd/>
                  <a:tailEnd/>
                </a:ln>
              </p:spPr>
              <p:txBody>
                <a:bodyPr/>
                <a:lstStyle/>
                <a:p>
                  <a:r>
                    <a:rPr lang="en-US">
                      <a:noFill/>
                    </a:rPr>
                    <a:t> </a:t>
                  </a:r>
                </a:p>
              </p:txBody>
            </p:sp>
          </mc:Fallback>
        </mc:AlternateContent>
        <p:sp>
          <p:nvSpPr>
            <p:cNvPr id="21" name="Text Box 6"/>
            <p:cNvSpPr txBox="1">
              <a:spLocks noChangeArrowheads="1"/>
            </p:cNvSpPr>
            <p:nvPr/>
          </p:nvSpPr>
          <p:spPr bwMode="auto">
            <a:xfrm>
              <a:off x="4172" y="1409"/>
              <a:ext cx="1063" cy="518"/>
            </a:xfrm>
            <a:prstGeom prst="rect">
              <a:avLst/>
            </a:prstGeom>
            <a:solidFill>
              <a:srgbClr val="FF0000"/>
            </a:solidFill>
            <a:ln w="9525">
              <a:noFill/>
              <a:miter lim="800000"/>
              <a:headEnd/>
              <a:tailEnd/>
            </a:ln>
          </p:spPr>
          <p:txBody>
            <a:bodyPr>
              <a:spAutoFit/>
            </a:bodyPr>
            <a:lstStyle/>
            <a:p>
              <a:pPr algn="ctr">
                <a:spcBef>
                  <a:spcPct val="50000"/>
                </a:spcBef>
              </a:pPr>
              <a:r>
                <a:rPr lang="en-US" i="1">
                  <a:solidFill>
                    <a:schemeClr val="bg1"/>
                  </a:solidFill>
                </a:rPr>
                <a:t>RC</a:t>
              </a:r>
              <a:r>
                <a:rPr lang="en-US">
                  <a:solidFill>
                    <a:schemeClr val="bg1"/>
                  </a:solidFill>
                </a:rPr>
                <a:t> discharge</a:t>
              </a:r>
              <a:endParaRPr lang="en-US" i="1">
                <a:solidFill>
                  <a:schemeClr val="bg1"/>
                </a:solidFill>
              </a:endParaRPr>
            </a:p>
          </p:txBody>
        </p:sp>
        <p:sp>
          <p:nvSpPr>
            <p:cNvPr id="22" name="Rectangle 7"/>
            <p:cNvSpPr>
              <a:spLocks noChangeArrowheads="1"/>
            </p:cNvSpPr>
            <p:nvPr/>
          </p:nvSpPr>
          <p:spPr bwMode="auto">
            <a:xfrm>
              <a:off x="533" y="1411"/>
              <a:ext cx="4701" cy="510"/>
            </a:xfrm>
            <a:prstGeom prst="rect">
              <a:avLst/>
            </a:prstGeom>
            <a:noFill/>
            <a:ln w="12700">
              <a:solidFill>
                <a:schemeClr val="tx1"/>
              </a:solidFill>
              <a:miter lim="800000"/>
              <a:headEnd/>
              <a:tailEnd/>
            </a:ln>
          </p:spPr>
          <p:txBody>
            <a:bodyPr wrap="none" anchor="ctr"/>
            <a:lstStyle/>
            <a:p>
              <a:endParaRPr lang="en-US"/>
            </a:p>
          </p:txBody>
        </p:sp>
        <mc:AlternateContent xmlns:mc="http://schemas.openxmlformats.org/markup-compatibility/2006" xmlns:a14="http://schemas.microsoft.com/office/drawing/2010/main">
          <mc:Choice Requires="a14">
            <p:sp>
              <p:nvSpPr>
                <p:cNvPr id="23" name="Rectangle 5"/>
                <p:cNvSpPr>
                  <a:spLocks noChangeArrowheads="1"/>
                </p:cNvSpPr>
                <p:nvPr/>
              </p:nvSpPr>
              <p:spPr bwMode="auto">
                <a:xfrm>
                  <a:off x="2054" y="1529"/>
                  <a:ext cx="881" cy="278"/>
                </a:xfrm>
                <a:prstGeom prst="rect">
                  <a:avLst/>
                </a:prstGeom>
                <a:noFill/>
                <a:ln w="9525">
                  <a:noFill/>
                  <a:miter lim="800000"/>
                  <a:headEnd/>
                  <a:tailEnd/>
                </a:ln>
              </p:spPr>
              <p:txBody>
                <a:bodyPr/>
                <a:lstStyle/>
                <a:p>
                  <a:pPr eaLnBrk="0" hangingPunct="0">
                    <a:lnSpc>
                      <a:spcPct val="90000"/>
                    </a:lnSpc>
                    <a:spcBef>
                      <a:spcPct val="20000"/>
                    </a:spcBef>
                  </a:pPr>
                  <a14:m>
                    <m:oMathPara xmlns:m="http://schemas.openxmlformats.org/officeDocument/2006/math">
                      <m:oMathParaPr>
                        <m:jc m:val="centerGroup"/>
                      </m:oMathParaPr>
                      <m:oMath xmlns:m="http://schemas.openxmlformats.org/officeDocument/2006/math">
                        <m:r>
                          <a:rPr lang="en-US" sz="2000" i="1" dirty="0" smtClean="0">
                            <a:solidFill>
                              <a:srgbClr val="000000"/>
                            </a:solidFill>
                            <a:latin typeface="Cambria Math" panose="02040503050406030204" pitchFamily="18" charset="0"/>
                            <a:sym typeface="Symbol" pitchFamily="18" charset="2"/>
                          </a:rPr>
                          <m:t>𝑞</m:t>
                        </m:r>
                        <m:r>
                          <a:rPr lang="en-US" altLang="en-US" sz="2000" i="1" dirty="0">
                            <a:solidFill>
                              <a:srgbClr val="000000"/>
                            </a:solidFill>
                            <a:latin typeface="Cambria Math" panose="02040503050406030204" pitchFamily="18" charset="0"/>
                            <a:sym typeface="Symbol" pitchFamily="18" charset="2"/>
                          </a:rPr>
                          <m:t>=</m:t>
                        </m:r>
                        <m:sSub>
                          <m:sSubPr>
                            <m:ctrlPr>
                              <a:rPr lang="en-US" altLang="en-US" sz="2000" i="1" dirty="0" smtClean="0">
                                <a:solidFill>
                                  <a:srgbClr val="000000"/>
                                </a:solidFill>
                                <a:latin typeface="Cambria Math" panose="02040503050406030204" pitchFamily="18" charset="0"/>
                                <a:sym typeface="Symbol" pitchFamily="18" charset="2"/>
                              </a:rPr>
                            </m:ctrlPr>
                          </m:sSubPr>
                          <m:e>
                            <m:r>
                              <a:rPr lang="en-US" altLang="en-US" sz="2000" b="0" i="1" dirty="0" smtClean="0">
                                <a:solidFill>
                                  <a:srgbClr val="000000"/>
                                </a:solidFill>
                                <a:latin typeface="Cambria Math" panose="02040503050406030204" pitchFamily="18" charset="0"/>
                                <a:sym typeface="Symbol" pitchFamily="18" charset="2"/>
                              </a:rPr>
                              <m:t>𝑞</m:t>
                            </m:r>
                          </m:e>
                          <m:sub>
                            <m:r>
                              <a:rPr lang="en-US" altLang="en-US" sz="2000" b="0" i="1" dirty="0" smtClean="0">
                                <a:solidFill>
                                  <a:srgbClr val="000000"/>
                                </a:solidFill>
                                <a:latin typeface="Cambria Math" panose="02040503050406030204" pitchFamily="18" charset="0"/>
                                <a:sym typeface="Symbol" pitchFamily="18" charset="2"/>
                              </a:rPr>
                              <m:t>0</m:t>
                            </m:r>
                          </m:sub>
                        </m:sSub>
                        <m:sSup>
                          <m:sSupPr>
                            <m:ctrlPr>
                              <a:rPr lang="en-US" altLang="en-US" sz="2000" i="1" dirty="0" smtClean="0">
                                <a:solidFill>
                                  <a:srgbClr val="000000"/>
                                </a:solidFill>
                                <a:latin typeface="Cambria Math" panose="02040503050406030204" pitchFamily="18" charset="0"/>
                                <a:sym typeface="Symbol" pitchFamily="18" charset="2"/>
                              </a:rPr>
                            </m:ctrlPr>
                          </m:sSupPr>
                          <m:e>
                            <m:r>
                              <a:rPr lang="en-US" altLang="en-US" sz="2000" b="0" i="1" dirty="0" smtClean="0">
                                <a:solidFill>
                                  <a:srgbClr val="000000"/>
                                </a:solidFill>
                                <a:latin typeface="Cambria Math" panose="02040503050406030204" pitchFamily="18" charset="0"/>
                                <a:sym typeface="Symbol" pitchFamily="18" charset="2"/>
                              </a:rPr>
                              <m:t>𝑒</m:t>
                            </m:r>
                          </m:e>
                          <m:sup>
                            <m:r>
                              <a:rPr lang="en-US" altLang="en-US" sz="2000" b="0" i="1" dirty="0" smtClean="0">
                                <a:solidFill>
                                  <a:srgbClr val="000000"/>
                                </a:solidFill>
                                <a:latin typeface="Cambria Math" panose="02040503050406030204" pitchFamily="18" charset="0"/>
                                <a:sym typeface="Symbol" pitchFamily="18" charset="2"/>
                              </a:rPr>
                              <m:t>−</m:t>
                            </m:r>
                            <m:f>
                              <m:fPr>
                                <m:ctrlPr>
                                  <a:rPr lang="en-US" altLang="en-US" sz="2000" i="1" dirty="0" smtClean="0">
                                    <a:solidFill>
                                      <a:srgbClr val="000000"/>
                                    </a:solidFill>
                                    <a:latin typeface="Cambria Math" panose="02040503050406030204" pitchFamily="18" charset="0"/>
                                    <a:sym typeface="Symbol" pitchFamily="18" charset="2"/>
                                  </a:rPr>
                                </m:ctrlPr>
                              </m:fPr>
                              <m:num>
                                <m:r>
                                  <a:rPr lang="en-US" altLang="en-US" sz="2000" b="0" i="1" dirty="0" smtClean="0">
                                    <a:solidFill>
                                      <a:srgbClr val="000000"/>
                                    </a:solidFill>
                                    <a:latin typeface="Cambria Math" panose="02040503050406030204" pitchFamily="18" charset="0"/>
                                    <a:sym typeface="Symbol" pitchFamily="18" charset="2"/>
                                  </a:rPr>
                                  <m:t>𝑡</m:t>
                                </m:r>
                              </m:num>
                              <m:den>
                                <m:r>
                                  <a:rPr lang="en-US" altLang="en-US" sz="2000" i="1" dirty="0" smtClean="0">
                                    <a:solidFill>
                                      <a:srgbClr val="000000"/>
                                    </a:solidFill>
                                    <a:latin typeface="Cambria Math" panose="02040503050406030204" pitchFamily="18" charset="0"/>
                                    <a:ea typeface="Cambria Math" panose="02040503050406030204" pitchFamily="18" charset="0"/>
                                    <a:sym typeface="Symbol" pitchFamily="18" charset="2"/>
                                  </a:rPr>
                                  <m:t>𝜏</m:t>
                                </m:r>
                              </m:den>
                            </m:f>
                          </m:sup>
                        </m:sSup>
                      </m:oMath>
                    </m:oMathPara>
                  </a14:m>
                  <a:endParaRPr lang="en-US" dirty="0">
                    <a:sym typeface="Symbol" pitchFamily="18" charset="2"/>
                  </a:endParaRPr>
                </a:p>
              </p:txBody>
            </p:sp>
          </mc:Choice>
          <mc:Fallback xmlns="">
            <p:sp>
              <p:nvSpPr>
                <p:cNvPr id="23" name="Rectangle 5"/>
                <p:cNvSpPr>
                  <a:spLocks noRot="1" noChangeAspect="1" noMove="1" noResize="1" noEditPoints="1" noAdjustHandles="1" noChangeArrowheads="1" noChangeShapeType="1" noTextEdit="1"/>
                </p:cNvSpPr>
                <p:nvPr/>
              </p:nvSpPr>
              <p:spPr bwMode="auto">
                <a:xfrm>
                  <a:off x="2054" y="1529"/>
                  <a:ext cx="881" cy="278"/>
                </a:xfrm>
                <a:prstGeom prst="rect">
                  <a:avLst/>
                </a:prstGeom>
                <a:blipFill>
                  <a:blip r:embed="rId7"/>
                  <a:stretch>
                    <a:fillRect/>
                  </a:stretch>
                </a:blipFill>
                <a:ln w="9525">
                  <a:noFill/>
                  <a:miter lim="800000"/>
                  <a:headEnd/>
                  <a:tailEnd/>
                </a:ln>
              </p:spPr>
              <p:txBody>
                <a:bodyPr/>
                <a:lstStyle/>
                <a:p>
                  <a:r>
                    <a:rPr lang="en-US">
                      <a:noFill/>
                    </a:rPr>
                    <a:t> </a:t>
                  </a:r>
                </a:p>
              </p:txBody>
            </p:sp>
          </mc:Fallback>
        </mc:AlternateContent>
        <p:sp>
          <p:nvSpPr>
            <p:cNvPr id="24" name="Rectangle 5"/>
            <p:cNvSpPr>
              <a:spLocks noChangeArrowheads="1"/>
            </p:cNvSpPr>
            <p:nvPr/>
          </p:nvSpPr>
          <p:spPr bwMode="auto">
            <a:xfrm>
              <a:off x="3063" y="1717"/>
              <a:ext cx="1080" cy="189"/>
            </a:xfrm>
            <a:prstGeom prst="rect">
              <a:avLst/>
            </a:prstGeom>
            <a:noFill/>
            <a:ln w="9525">
              <a:noFill/>
              <a:miter lim="800000"/>
              <a:headEnd/>
              <a:tailEnd/>
            </a:ln>
          </p:spPr>
          <p:txBody>
            <a:bodyPr/>
            <a:lstStyle/>
            <a:p>
              <a:pPr eaLnBrk="0" hangingPunct="0">
                <a:lnSpc>
                  <a:spcPct val="90000"/>
                </a:lnSpc>
                <a:spcBef>
                  <a:spcPct val="20000"/>
                </a:spcBef>
              </a:pPr>
              <a:r>
                <a:rPr lang="en-US" sz="2000" dirty="0">
                  <a:solidFill>
                    <a:schemeClr val="hlink"/>
                  </a:solidFill>
                  <a:sym typeface="Symbol" pitchFamily="18" charset="2"/>
                </a:rPr>
                <a:t>where </a:t>
              </a:r>
              <a:r>
                <a:rPr lang="en-US" altLang="en-US" sz="2000" dirty="0">
                  <a:solidFill>
                    <a:schemeClr val="hlink"/>
                  </a:solidFill>
                  <a:sym typeface="Symbol" pitchFamily="18" charset="2"/>
                </a:rPr>
                <a:t></a:t>
              </a:r>
              <a:r>
                <a:rPr lang="en-US" altLang="en-US" sz="2000" i="1" dirty="0">
                  <a:solidFill>
                    <a:schemeClr val="hlink"/>
                  </a:solidFill>
                  <a:sym typeface="Symbol" pitchFamily="18" charset="2"/>
                </a:rPr>
                <a:t> </a:t>
              </a:r>
              <a:r>
                <a:rPr lang="en-US" altLang="en-US" sz="2000" dirty="0">
                  <a:solidFill>
                    <a:schemeClr val="hlink"/>
                  </a:solidFill>
                  <a:sym typeface="Symbol" pitchFamily="18" charset="2"/>
                </a:rPr>
                <a:t>=</a:t>
              </a:r>
              <a:r>
                <a:rPr lang="en-US" altLang="en-US" sz="2000" i="1" dirty="0">
                  <a:solidFill>
                    <a:schemeClr val="hlink"/>
                  </a:solidFill>
                  <a:sym typeface="Symbol" pitchFamily="18" charset="2"/>
                </a:rPr>
                <a:t> RC</a:t>
              </a:r>
              <a:endParaRPr lang="en-US" sz="2000" i="1" dirty="0">
                <a:solidFill>
                  <a:schemeClr val="hlink"/>
                </a:solidFill>
                <a:sym typeface="Symbol" pitchFamily="18" charset="2"/>
              </a:endParaRPr>
            </a:p>
          </p:txBody>
        </p:sp>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118788">
                                            <p:txEl>
                                              <p:pRg st="0" end="0"/>
                                            </p:txEl>
                                          </p:spTgt>
                                        </p:tgtEl>
                                        <p:attrNameLst>
                                          <p:attrName>style.visibility</p:attrName>
                                        </p:attrNameLst>
                                      </p:cBhvr>
                                      <p:to>
                                        <p:strVal val="visible"/>
                                      </p:to>
                                    </p:set>
                                    <p:anim calcmode="lin" valueType="num">
                                      <p:cBhvr additive="base">
                                        <p:cTn id="14" dur="500" fill="hold"/>
                                        <p:tgtEl>
                                          <p:spTgt spid="118788">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11878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4" name="arrow.wav"/>
                                        </p:tgtEl>
                                      </p:cMediaNode>
                                    </p:audio>
                                  </p:sub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118788">
                                            <p:txEl>
                                              <p:pRg st="1" end="1"/>
                                            </p:txEl>
                                          </p:spTgt>
                                        </p:tgtEl>
                                        <p:attrNameLst>
                                          <p:attrName>style.visibility</p:attrName>
                                        </p:attrNameLst>
                                      </p:cBhvr>
                                      <p:to>
                                        <p:strVal val="visible"/>
                                      </p:to>
                                    </p:set>
                                    <p:anim calcmode="lin" valueType="num">
                                      <p:cBhvr additive="base">
                                        <p:cTn id="20" dur="500" fill="hold"/>
                                        <p:tgtEl>
                                          <p:spTgt spid="118788">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11878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8"/>
                                            </p:cond>
                                          </p:stCondLst>
                                          <p:endCondLst>
                                            <p:cond evt="onStopAudio" delay="0">
                                              <p:tgtEl>
                                                <p:sldTgt/>
                                              </p:tgtEl>
                                            </p:cond>
                                          </p:endCondLst>
                                        </p:cTn>
                                        <p:tgtEl>
                                          <p:sndTgt r:embed="rId4" name="arrow.wav"/>
                                        </p:tgtEl>
                                      </p:cMediaNode>
                                    </p:audio>
                                  </p:sub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118788">
                                            <p:txEl>
                                              <p:pRg st="2" end="2"/>
                                            </p:txEl>
                                          </p:spTgt>
                                        </p:tgtEl>
                                        <p:attrNameLst>
                                          <p:attrName>style.visibility</p:attrName>
                                        </p:attrNameLst>
                                      </p:cBhvr>
                                      <p:to>
                                        <p:strVal val="visible"/>
                                      </p:to>
                                    </p:set>
                                    <p:anim calcmode="lin" valueType="num">
                                      <p:cBhvr additive="base">
                                        <p:cTn id="26" dur="500" fill="hold"/>
                                        <p:tgtEl>
                                          <p:spTgt spid="118788">
                                            <p:txEl>
                                              <p:pRg st="2" end="2"/>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118788">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4"/>
                                            </p:cond>
                                          </p:stCondLst>
                                          <p:endCondLst>
                                            <p:cond evt="onStopAudio" delay="0">
                                              <p:tgtEl>
                                                <p:sldTgt/>
                                              </p:tgtEl>
                                            </p:cond>
                                          </p:endCondLst>
                                        </p:cTn>
                                        <p:tgtEl>
                                          <p:sndTgt r:embed="rId4" name="arrow.wav"/>
                                        </p:tgtEl>
                                      </p:cMediaNode>
                                    </p:audio>
                                  </p:sub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118788">
                                            <p:txEl>
                                              <p:pRg st="3" end="3"/>
                                            </p:txEl>
                                          </p:spTgt>
                                        </p:tgtEl>
                                        <p:attrNameLst>
                                          <p:attrName>style.visibility</p:attrName>
                                        </p:attrNameLst>
                                      </p:cBhvr>
                                      <p:to>
                                        <p:strVal val="visible"/>
                                      </p:to>
                                    </p:set>
                                    <p:anim calcmode="lin" valueType="num">
                                      <p:cBhvr additive="base">
                                        <p:cTn id="32" dur="500" fill="hold"/>
                                        <p:tgtEl>
                                          <p:spTgt spid="118788">
                                            <p:txEl>
                                              <p:pRg st="3" end="3"/>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118788">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0"/>
                                            </p:cond>
                                          </p:stCondLst>
                                          <p:endCondLst>
                                            <p:cond evt="onStopAudio" delay="0">
                                              <p:tgtEl>
                                                <p:sldTgt/>
                                              </p:tgtEl>
                                            </p:cond>
                                          </p:endCondLst>
                                        </p:cTn>
                                        <p:tgtEl>
                                          <p:sndTgt r:embed="rId4" name="arrow.wav"/>
                                        </p:tgtEl>
                                      </p:cMediaNode>
                                    </p:audio>
                                  </p:sub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118788">
                                            <p:txEl>
                                              <p:pRg st="4" end="4"/>
                                            </p:txEl>
                                          </p:spTgt>
                                        </p:tgtEl>
                                        <p:attrNameLst>
                                          <p:attrName>style.visibility</p:attrName>
                                        </p:attrNameLst>
                                      </p:cBhvr>
                                      <p:to>
                                        <p:strVal val="visible"/>
                                      </p:to>
                                    </p:set>
                                    <p:anim calcmode="lin" valueType="num">
                                      <p:cBhvr additive="base">
                                        <p:cTn id="38" dur="500" fill="hold"/>
                                        <p:tgtEl>
                                          <p:spTgt spid="118788">
                                            <p:txEl>
                                              <p:pRg st="4" end="4"/>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118788">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6"/>
                                            </p:cond>
                                          </p:stCondLst>
                                          <p:endCondLst>
                                            <p:cond evt="onStopAudio" delay="0">
                                              <p:tgtEl>
                                                <p:sldTgt/>
                                              </p:tgtEl>
                                            </p:cond>
                                          </p:endCondLst>
                                        </p:cTn>
                                        <p:tgtEl>
                                          <p:sndTgt r:embed="rId4" name="arrow.wav"/>
                                        </p:tgtEl>
                                      </p:cMediaNode>
                                    </p:audio>
                                  </p:sub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118788">
                                            <p:txEl>
                                              <p:pRg st="5" end="5"/>
                                            </p:txEl>
                                          </p:spTgt>
                                        </p:tgtEl>
                                        <p:attrNameLst>
                                          <p:attrName>style.visibility</p:attrName>
                                        </p:attrNameLst>
                                      </p:cBhvr>
                                      <p:to>
                                        <p:strVal val="visible"/>
                                      </p:to>
                                    </p:set>
                                    <p:anim calcmode="lin" valueType="num">
                                      <p:cBhvr additive="base">
                                        <p:cTn id="44" dur="500" fill="hold"/>
                                        <p:tgtEl>
                                          <p:spTgt spid="118788">
                                            <p:txEl>
                                              <p:pRg st="5" end="5"/>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118788">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2"/>
                                            </p:cond>
                                          </p:stCondLst>
                                          <p:endCondLst>
                                            <p:cond evt="onStopAudio" delay="0">
                                              <p:tgtEl>
                                                <p:sldTgt/>
                                              </p:tgtEl>
                                            </p:cond>
                                          </p:endCondLst>
                                        </p:cTn>
                                        <p:tgtEl>
                                          <p:sndTgt r:embed="rId4" name="arrow.wav"/>
                                        </p:tgtEl>
                                      </p:cMediaNode>
                                    </p:audio>
                                  </p:subTnLst>
                                </p:cTn>
                              </p:par>
                            </p:childTnLst>
                          </p:cTn>
                        </p:par>
                      </p:childTnLst>
                    </p:cTn>
                  </p:par>
                  <p:par>
                    <p:cTn id="46" fill="hold">
                      <p:stCondLst>
                        <p:cond delay="indefinite"/>
                      </p:stCondLst>
                      <p:childTnLst>
                        <p:par>
                          <p:cTn id="47" fill="hold">
                            <p:stCondLst>
                              <p:cond delay="0"/>
                            </p:stCondLst>
                            <p:childTnLst>
                              <p:par>
                                <p:cTn id="48" presetID="2" presetClass="entr" presetSubtype="4" fill="hold" nodeType="clickEffect">
                                  <p:stCondLst>
                                    <p:cond delay="0"/>
                                  </p:stCondLst>
                                  <p:childTnLst>
                                    <p:set>
                                      <p:cBhvr>
                                        <p:cTn id="49" dur="1" fill="hold">
                                          <p:stCondLst>
                                            <p:cond delay="0"/>
                                          </p:stCondLst>
                                        </p:cTn>
                                        <p:tgtEl>
                                          <p:spTgt spid="118788">
                                            <p:txEl>
                                              <p:pRg st="6" end="6"/>
                                            </p:txEl>
                                          </p:spTgt>
                                        </p:tgtEl>
                                        <p:attrNameLst>
                                          <p:attrName>style.visibility</p:attrName>
                                        </p:attrNameLst>
                                      </p:cBhvr>
                                      <p:to>
                                        <p:strVal val="visible"/>
                                      </p:to>
                                    </p:set>
                                    <p:anim calcmode="lin" valueType="num">
                                      <p:cBhvr additive="base">
                                        <p:cTn id="50" dur="500" fill="hold"/>
                                        <p:tgtEl>
                                          <p:spTgt spid="118788">
                                            <p:txEl>
                                              <p:pRg st="6" end="6"/>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118788">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8"/>
                                            </p:cond>
                                          </p:stCondLst>
                                          <p:endCondLst>
                                            <p:cond evt="onStopAudio" delay="0">
                                              <p:tgtEl>
                                                <p:sldTgt/>
                                              </p:tgtEl>
                                            </p:cond>
                                          </p:endCondLst>
                                        </p:cTn>
                                        <p:tgtEl>
                                          <p:sndTgt r:embed="rId4" name="arrow.wav"/>
                                        </p:tgtEl>
                                      </p:cMediaNode>
                                    </p:audio>
                                  </p:subTnLst>
                                </p:cTn>
                              </p:par>
                            </p:childTnLst>
                          </p:cTn>
                        </p:par>
                      </p:childTnLst>
                    </p:cTn>
                  </p:par>
                  <p:par>
                    <p:cTn id="52" fill="hold">
                      <p:stCondLst>
                        <p:cond delay="indefinite"/>
                      </p:stCondLst>
                      <p:childTnLst>
                        <p:par>
                          <p:cTn id="53" fill="hold">
                            <p:stCondLst>
                              <p:cond delay="0"/>
                            </p:stCondLst>
                            <p:childTnLst>
                              <p:par>
                                <p:cTn id="54" presetID="2" presetClass="entr" presetSubtype="2" fill="hold" grpId="0" nodeType="clickEffect">
                                  <p:stCondLst>
                                    <p:cond delay="0"/>
                                  </p:stCondLst>
                                  <p:childTnLst>
                                    <p:set>
                                      <p:cBhvr>
                                        <p:cTn id="55" dur="1" fill="hold">
                                          <p:stCondLst>
                                            <p:cond delay="0"/>
                                          </p:stCondLst>
                                        </p:cTn>
                                        <p:tgtEl>
                                          <p:spTgt spid="83985"/>
                                        </p:tgtEl>
                                        <p:attrNameLst>
                                          <p:attrName>style.visibility</p:attrName>
                                        </p:attrNameLst>
                                      </p:cBhvr>
                                      <p:to>
                                        <p:strVal val="visible"/>
                                      </p:to>
                                    </p:set>
                                    <p:anim calcmode="lin" valueType="num">
                                      <p:cBhvr additive="base">
                                        <p:cTn id="56" dur="500" fill="hold"/>
                                        <p:tgtEl>
                                          <p:spTgt spid="83985"/>
                                        </p:tgtEl>
                                        <p:attrNameLst>
                                          <p:attrName>ppt_x</p:attrName>
                                        </p:attrNameLst>
                                      </p:cBhvr>
                                      <p:tavLst>
                                        <p:tav tm="0">
                                          <p:val>
                                            <p:strVal val="1+#ppt_w/2"/>
                                          </p:val>
                                        </p:tav>
                                        <p:tav tm="100000">
                                          <p:val>
                                            <p:strVal val="#ppt_x"/>
                                          </p:val>
                                        </p:tav>
                                      </p:tavLst>
                                    </p:anim>
                                    <p:anim calcmode="lin" valueType="num">
                                      <p:cBhvr additive="base">
                                        <p:cTn id="57" dur="500" fill="hold"/>
                                        <p:tgtEl>
                                          <p:spTgt spid="83985"/>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4"/>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85"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18788" name="Rectangle 4"/>
              <p:cNvSpPr>
                <a:spLocks noChangeArrowheads="1"/>
              </p:cNvSpPr>
              <p:nvPr/>
            </p:nvSpPr>
            <p:spPr bwMode="auto">
              <a:xfrm>
                <a:off x="693738" y="2659063"/>
                <a:ext cx="7764462" cy="4198937"/>
              </a:xfrm>
              <a:prstGeom prst="rect">
                <a:avLst/>
              </a:prstGeom>
              <a:solidFill>
                <a:srgbClr val="FFFFCC"/>
              </a:solidFill>
              <a:ln w="9525">
                <a:noFill/>
                <a:miter lim="800000"/>
                <a:headEnd/>
                <a:tailEnd/>
              </a:ln>
            </p:spPr>
            <p:txBody>
              <a:bodyPr/>
              <a:lstStyle/>
              <a:p>
                <a:pPr>
                  <a:spcBef>
                    <a:spcPct val="15000"/>
                  </a:spcBef>
                </a:pPr>
                <a:r>
                  <a:rPr lang="en-US" dirty="0" smtClean="0">
                    <a:sym typeface="Symbol" pitchFamily="18" charset="2"/>
                  </a:rPr>
                  <a:t>EXAMPLE: A 275 F capacitor is charged to 6.00 V. It is then discharged through a 10.0 M resistor. Find the instantaneous current at </a:t>
                </a:r>
                <a:r>
                  <a:rPr lang="en-US" i="1" dirty="0">
                    <a:sym typeface="Symbol" pitchFamily="18" charset="2"/>
                  </a:rPr>
                  <a:t>t</a:t>
                </a:r>
                <a:r>
                  <a:rPr lang="en-US" dirty="0">
                    <a:sym typeface="Symbol" pitchFamily="18" charset="2"/>
                  </a:rPr>
                  <a:t> = 1375 s.</a:t>
                </a:r>
              </a:p>
              <a:p>
                <a:pPr>
                  <a:spcBef>
                    <a:spcPct val="15000"/>
                  </a:spcBef>
                </a:pPr>
                <a:r>
                  <a:rPr lang="en-US" dirty="0">
                    <a:sym typeface="Symbol" pitchFamily="18" charset="2"/>
                  </a:rPr>
                  <a:t>SOLUTION: Use </a:t>
                </a:r>
                <a:r>
                  <a:rPr lang="en-US" i="1" dirty="0">
                    <a:sym typeface="Symbol" pitchFamily="18" charset="2"/>
                  </a:rPr>
                  <a:t>q</a:t>
                </a:r>
                <a:r>
                  <a:rPr lang="en-US" baseline="-25000" dirty="0">
                    <a:sym typeface="Symbol" pitchFamily="18" charset="2"/>
                  </a:rPr>
                  <a:t>0</a:t>
                </a:r>
                <a:r>
                  <a:rPr lang="en-US" dirty="0">
                    <a:sym typeface="Symbol" pitchFamily="18" charset="2"/>
                  </a:rPr>
                  <a:t> = 0.00165 C, and </a:t>
                </a:r>
                <a:r>
                  <a:rPr lang="en-US" altLang="en-US" dirty="0">
                    <a:sym typeface="Symbol" pitchFamily="18" charset="2"/>
                  </a:rPr>
                  <a:t> = 2750 s.</a:t>
                </a:r>
                <a:endParaRPr lang="en-US" dirty="0">
                  <a:sym typeface="Symbol" pitchFamily="18" charset="2"/>
                </a:endParaRPr>
              </a:p>
              <a:p>
                <a:pPr>
                  <a:spcBef>
                    <a:spcPct val="15000"/>
                  </a:spcBef>
                </a:pPr>
                <a:r>
                  <a:rPr lang="en-US" dirty="0">
                    <a:sym typeface="Symbol" pitchFamily="18" charset="2"/>
                  </a:rPr>
                  <a:t>Substitute </a:t>
                </a:r>
                <a:r>
                  <a:rPr lang="en-US" i="1" dirty="0">
                    <a:sym typeface="Symbol" pitchFamily="18" charset="2"/>
                  </a:rPr>
                  <a:t>t </a:t>
                </a:r>
                <a:r>
                  <a:rPr lang="en-US" dirty="0">
                    <a:sym typeface="Symbol" pitchFamily="18" charset="2"/>
                  </a:rPr>
                  <a:t>= 1375 s into </a:t>
                </a:r>
                <a14:m>
                  <m:oMath xmlns:m="http://schemas.openxmlformats.org/officeDocument/2006/math">
                    <m:r>
                      <a:rPr lang="en-US" i="1" dirty="0">
                        <a:solidFill>
                          <a:srgbClr val="000000"/>
                        </a:solidFill>
                        <a:latin typeface="Cambria Math" panose="02040503050406030204" pitchFamily="18" charset="0"/>
                        <a:sym typeface="Symbol" pitchFamily="18" charset="2"/>
                      </a:rPr>
                      <m:t>𝑞</m:t>
                    </m:r>
                    <m:r>
                      <a:rPr lang="en-US" altLang="en-US" i="1" dirty="0">
                        <a:solidFill>
                          <a:srgbClr val="000000"/>
                        </a:solidFill>
                        <a:latin typeface="Cambria Math" panose="02040503050406030204" pitchFamily="18" charset="0"/>
                        <a:sym typeface="Symbol" pitchFamily="18" charset="2"/>
                      </a:rPr>
                      <m:t>=</m:t>
                    </m:r>
                    <m:sSub>
                      <m:sSubPr>
                        <m:ctrlPr>
                          <a:rPr lang="en-US" altLang="en-US" i="1" dirty="0">
                            <a:solidFill>
                              <a:srgbClr val="000000"/>
                            </a:solidFill>
                            <a:latin typeface="Cambria Math" panose="02040503050406030204" pitchFamily="18" charset="0"/>
                            <a:sym typeface="Symbol" pitchFamily="18" charset="2"/>
                          </a:rPr>
                        </m:ctrlPr>
                      </m:sSubPr>
                      <m:e>
                        <m:r>
                          <a:rPr lang="en-US" altLang="en-US" i="1" dirty="0">
                            <a:solidFill>
                              <a:srgbClr val="000000"/>
                            </a:solidFill>
                            <a:latin typeface="Cambria Math" panose="02040503050406030204" pitchFamily="18" charset="0"/>
                            <a:sym typeface="Symbol" pitchFamily="18" charset="2"/>
                          </a:rPr>
                          <m:t>𝑞</m:t>
                        </m:r>
                      </m:e>
                      <m:sub>
                        <m:r>
                          <a:rPr lang="en-US" altLang="en-US" i="1" dirty="0">
                            <a:solidFill>
                              <a:srgbClr val="000000"/>
                            </a:solidFill>
                            <a:latin typeface="Cambria Math" panose="02040503050406030204" pitchFamily="18" charset="0"/>
                            <a:sym typeface="Symbol" pitchFamily="18" charset="2"/>
                          </a:rPr>
                          <m:t>0</m:t>
                        </m:r>
                      </m:sub>
                    </m:sSub>
                    <m:sSup>
                      <m:sSupPr>
                        <m:ctrlPr>
                          <a:rPr lang="en-US" altLang="en-US" i="1" dirty="0">
                            <a:solidFill>
                              <a:srgbClr val="000000"/>
                            </a:solidFill>
                            <a:latin typeface="Cambria Math" panose="02040503050406030204" pitchFamily="18" charset="0"/>
                            <a:sym typeface="Symbol" pitchFamily="18" charset="2"/>
                          </a:rPr>
                        </m:ctrlPr>
                      </m:sSupPr>
                      <m:e>
                        <m:r>
                          <a:rPr lang="en-US" altLang="en-US" i="1" dirty="0">
                            <a:solidFill>
                              <a:srgbClr val="000000"/>
                            </a:solidFill>
                            <a:latin typeface="Cambria Math" panose="02040503050406030204" pitchFamily="18" charset="0"/>
                            <a:sym typeface="Symbol" pitchFamily="18" charset="2"/>
                          </a:rPr>
                          <m:t>𝑒</m:t>
                        </m:r>
                      </m:e>
                      <m:sup>
                        <m:r>
                          <a:rPr lang="en-US" altLang="en-US" i="1" dirty="0">
                            <a:solidFill>
                              <a:srgbClr val="000000"/>
                            </a:solidFill>
                            <a:latin typeface="Cambria Math" panose="02040503050406030204" pitchFamily="18" charset="0"/>
                            <a:sym typeface="Symbol" pitchFamily="18" charset="2"/>
                          </a:rPr>
                          <m:t>−</m:t>
                        </m:r>
                        <m:f>
                          <m:fPr>
                            <m:ctrlPr>
                              <a:rPr lang="en-US" altLang="en-US" i="1" dirty="0">
                                <a:solidFill>
                                  <a:srgbClr val="000000"/>
                                </a:solidFill>
                                <a:latin typeface="Cambria Math" panose="02040503050406030204" pitchFamily="18" charset="0"/>
                                <a:sym typeface="Symbol" pitchFamily="18" charset="2"/>
                              </a:rPr>
                            </m:ctrlPr>
                          </m:fPr>
                          <m:num>
                            <m:r>
                              <a:rPr lang="en-US" altLang="en-US" i="1" dirty="0">
                                <a:solidFill>
                                  <a:srgbClr val="000000"/>
                                </a:solidFill>
                                <a:latin typeface="Cambria Math" panose="02040503050406030204" pitchFamily="18" charset="0"/>
                                <a:sym typeface="Symbol" pitchFamily="18" charset="2"/>
                              </a:rPr>
                              <m:t>𝑡</m:t>
                            </m:r>
                          </m:num>
                          <m:den>
                            <m:r>
                              <a:rPr lang="en-US" altLang="en-US" i="1" dirty="0">
                                <a:solidFill>
                                  <a:srgbClr val="000000"/>
                                </a:solidFill>
                                <a:latin typeface="Cambria Math" panose="02040503050406030204" pitchFamily="18" charset="0"/>
                                <a:ea typeface="Cambria Math" panose="02040503050406030204" pitchFamily="18" charset="0"/>
                                <a:sym typeface="Symbol" pitchFamily="18" charset="2"/>
                              </a:rPr>
                              <m:t>𝜏</m:t>
                            </m:r>
                          </m:den>
                        </m:f>
                      </m:sup>
                    </m:sSup>
                  </m:oMath>
                </a14:m>
                <a:r>
                  <a:rPr lang="en-US" altLang="en-US" dirty="0">
                    <a:sym typeface="Symbol" pitchFamily="18" charset="2"/>
                  </a:rPr>
                  <a:t>.</a:t>
                </a:r>
              </a:p>
              <a:p>
                <a:pPr>
                  <a:spcBef>
                    <a:spcPct val="15000"/>
                  </a:spcBef>
                </a:pPr>
                <a:r>
                  <a:rPr lang="en-US" i="1" dirty="0">
                    <a:solidFill>
                      <a:srgbClr val="000000"/>
                    </a:solidFill>
                    <a:sym typeface="Symbol" pitchFamily="18" charset="2"/>
                  </a:rPr>
                  <a:t>       </a:t>
                </a:r>
                <a14:m>
                  <m:oMath xmlns:m="http://schemas.openxmlformats.org/officeDocument/2006/math">
                    <m:r>
                      <a:rPr lang="en-US" sz="2000" i="1" dirty="0" smtClean="0">
                        <a:solidFill>
                          <a:srgbClr val="000000"/>
                        </a:solidFill>
                        <a:latin typeface="Cambria Math" panose="02040503050406030204" pitchFamily="18" charset="0"/>
                        <a:sym typeface="Symbol" pitchFamily="18" charset="2"/>
                      </a:rPr>
                      <m:t>𝑞</m:t>
                    </m:r>
                    <m:r>
                      <a:rPr lang="en-US" altLang="en-US" sz="2000" i="1" dirty="0">
                        <a:solidFill>
                          <a:srgbClr val="000000"/>
                        </a:solidFill>
                        <a:latin typeface="Cambria Math" panose="02040503050406030204" pitchFamily="18" charset="0"/>
                        <a:sym typeface="Symbol" pitchFamily="18" charset="2"/>
                      </a:rPr>
                      <m:t>=</m:t>
                    </m:r>
                    <m:r>
                      <a:rPr lang="en-US" altLang="en-US" sz="2000" i="1" dirty="0">
                        <a:latin typeface="Cambria Math" panose="02040503050406030204" pitchFamily="18" charset="0"/>
                        <a:sym typeface="Symbol" pitchFamily="18" charset="2"/>
                      </a:rPr>
                      <m:t>0.00165</m:t>
                    </m:r>
                    <m:sSup>
                      <m:sSupPr>
                        <m:ctrlPr>
                          <a:rPr lang="en-US" altLang="en-US" sz="2000" i="1" dirty="0">
                            <a:solidFill>
                              <a:srgbClr val="000000"/>
                            </a:solidFill>
                            <a:latin typeface="Cambria Math" panose="02040503050406030204" pitchFamily="18" charset="0"/>
                            <a:sym typeface="Symbol" pitchFamily="18" charset="2"/>
                          </a:rPr>
                        </m:ctrlPr>
                      </m:sSupPr>
                      <m:e>
                        <m:r>
                          <a:rPr lang="en-US" altLang="en-US" sz="2000" i="1" dirty="0">
                            <a:solidFill>
                              <a:srgbClr val="000000"/>
                            </a:solidFill>
                            <a:latin typeface="Cambria Math" panose="02040503050406030204" pitchFamily="18" charset="0"/>
                            <a:sym typeface="Symbol" pitchFamily="18" charset="2"/>
                          </a:rPr>
                          <m:t>𝑒</m:t>
                        </m:r>
                      </m:e>
                      <m:sup>
                        <m:r>
                          <a:rPr lang="en-US" altLang="en-US" sz="2000" i="1" dirty="0">
                            <a:solidFill>
                              <a:srgbClr val="000000"/>
                            </a:solidFill>
                            <a:latin typeface="Cambria Math" panose="02040503050406030204" pitchFamily="18" charset="0"/>
                            <a:sym typeface="Symbol" pitchFamily="18" charset="2"/>
                          </a:rPr>
                          <m:t>−</m:t>
                        </m:r>
                        <m:f>
                          <m:fPr>
                            <m:ctrlPr>
                              <a:rPr lang="en-US" altLang="en-US" sz="2000" i="1" dirty="0">
                                <a:solidFill>
                                  <a:srgbClr val="000000"/>
                                </a:solidFill>
                                <a:latin typeface="Cambria Math" panose="02040503050406030204" pitchFamily="18" charset="0"/>
                                <a:sym typeface="Symbol" pitchFamily="18" charset="2"/>
                              </a:rPr>
                            </m:ctrlPr>
                          </m:fPr>
                          <m:num>
                            <m:r>
                              <a:rPr lang="en-US" altLang="en-US" sz="2000" i="1" dirty="0">
                                <a:solidFill>
                                  <a:srgbClr val="000000"/>
                                </a:solidFill>
                                <a:latin typeface="Cambria Math" panose="02040503050406030204" pitchFamily="18" charset="0"/>
                                <a:sym typeface="Symbol" pitchFamily="18" charset="2"/>
                              </a:rPr>
                              <m:t>1375</m:t>
                            </m:r>
                          </m:num>
                          <m:den>
                            <m:r>
                              <a:rPr lang="en-US" altLang="en-US" sz="2000" i="1" dirty="0">
                                <a:solidFill>
                                  <a:srgbClr val="000000"/>
                                </a:solidFill>
                                <a:latin typeface="Cambria Math" panose="02040503050406030204" pitchFamily="18" charset="0"/>
                                <a:sym typeface="Symbol" pitchFamily="18" charset="2"/>
                              </a:rPr>
                              <m:t>2750</m:t>
                            </m:r>
                          </m:den>
                        </m:f>
                      </m:sup>
                    </m:sSup>
                    <m:r>
                      <a:rPr lang="en-US" altLang="en-US" sz="2000" i="1" dirty="0">
                        <a:latin typeface="Cambria Math" panose="02040503050406030204" pitchFamily="18" charset="0"/>
                        <a:sym typeface="Symbol" pitchFamily="18" charset="2"/>
                      </a:rPr>
                      <m:t>= 0.00100 </m:t>
                    </m:r>
                  </m:oMath>
                </a14:m>
                <a:r>
                  <a:rPr lang="en-US" altLang="en-US" dirty="0">
                    <a:sym typeface="Symbol" pitchFamily="18" charset="2"/>
                  </a:rPr>
                  <a:t>C</a:t>
                </a:r>
              </a:p>
              <a:p>
                <a:pPr>
                  <a:spcBef>
                    <a:spcPct val="15000"/>
                  </a:spcBef>
                </a:pPr>
                <a:r>
                  <a:rPr lang="en-US" i="1" dirty="0">
                    <a:sym typeface="Symbol" pitchFamily="18" charset="2"/>
                  </a:rPr>
                  <a:t>      </a:t>
                </a:r>
                <a:r>
                  <a:rPr lang="en-US" i="1" dirty="0" smtClean="0">
                    <a:sym typeface="Symbol" pitchFamily="18" charset="2"/>
                  </a:rPr>
                  <a:t>  </a:t>
                </a:r>
                <a14:m>
                  <m:oMath xmlns:m="http://schemas.openxmlformats.org/officeDocument/2006/math">
                    <m:r>
                      <a:rPr lang="en-US" sz="2000" i="1" dirty="0" smtClean="0">
                        <a:latin typeface="Cambria Math" panose="02040503050406030204" pitchFamily="18" charset="0"/>
                        <a:sym typeface="Symbol" pitchFamily="18" charset="2"/>
                      </a:rPr>
                      <m:t>𝐼</m:t>
                    </m:r>
                    <m:r>
                      <a:rPr lang="en-US" sz="2000" i="1" dirty="0" smtClean="0">
                        <a:latin typeface="Cambria Math" panose="02040503050406030204" pitchFamily="18" charset="0"/>
                        <a:sym typeface="Symbol" pitchFamily="18" charset="2"/>
                      </a:rPr>
                      <m:t>= –</m:t>
                    </m:r>
                    <m:f>
                      <m:fPr>
                        <m:ctrlPr>
                          <a:rPr lang="en-US" sz="2000" i="1" dirty="0">
                            <a:latin typeface="Cambria Math" panose="02040503050406030204" pitchFamily="18" charset="0"/>
                            <a:sym typeface="Symbol" pitchFamily="18" charset="2"/>
                          </a:rPr>
                        </m:ctrlPr>
                      </m:fPr>
                      <m:num>
                        <m:r>
                          <a:rPr lang="en-US" sz="2000" i="1" dirty="0">
                            <a:latin typeface="Cambria Math" panose="02040503050406030204" pitchFamily="18" charset="0"/>
                            <a:sym typeface="Symbol" pitchFamily="18" charset="2"/>
                          </a:rPr>
                          <m:t>𝑞</m:t>
                        </m:r>
                      </m:num>
                      <m:den>
                        <m:r>
                          <a:rPr lang="en-US" altLang="en-US" sz="2000" i="1" dirty="0">
                            <a:latin typeface="Cambria Math" panose="02040503050406030204" pitchFamily="18" charset="0"/>
                            <a:sym typeface="Symbol" pitchFamily="18" charset="2"/>
                          </a:rPr>
                          <m:t></m:t>
                        </m:r>
                      </m:den>
                    </m:f>
                    <m:r>
                      <a:rPr lang="en-US" sz="2000" i="1" dirty="0">
                        <a:latin typeface="Cambria Math" panose="02040503050406030204" pitchFamily="18" charset="0"/>
                        <a:sym typeface="Symbol" pitchFamily="18" charset="2"/>
                      </a:rPr>
                      <m:t> </m:t>
                    </m:r>
                  </m:oMath>
                </a14:m>
                <a:endParaRPr lang="en-US" dirty="0">
                  <a:sym typeface="Symbol" pitchFamily="18" charset="2"/>
                </a:endParaRPr>
              </a:p>
              <a:p>
                <a:pPr>
                  <a:spcBef>
                    <a:spcPct val="15000"/>
                  </a:spcBef>
                </a:pPr>
                <a14:m>
                  <m:oMathPara xmlns:m="http://schemas.openxmlformats.org/officeDocument/2006/math">
                    <m:oMathParaPr>
                      <m:jc m:val="left"/>
                    </m:oMathParaPr>
                    <m:oMath xmlns:m="http://schemas.openxmlformats.org/officeDocument/2006/math">
                      <m:r>
                        <a:rPr lang="en-US" sz="1800" b="0" i="1" dirty="0" smtClean="0">
                          <a:latin typeface="Cambria Math" panose="02040503050406030204" pitchFamily="18" charset="0"/>
                          <a:sym typeface="Symbol" pitchFamily="18" charset="2"/>
                        </a:rPr>
                        <m:t>                 </m:t>
                      </m:r>
                      <m:r>
                        <a:rPr lang="en-US" sz="1800" i="1" dirty="0" smtClean="0">
                          <a:latin typeface="Cambria Math" panose="02040503050406030204" pitchFamily="18" charset="0"/>
                          <a:sym typeface="Symbol" pitchFamily="18" charset="2"/>
                        </a:rPr>
                        <m:t>= </m:t>
                      </m:r>
                      <m:r>
                        <a:rPr lang="en-US" altLang="en-US" sz="1800" i="1" dirty="0">
                          <a:solidFill>
                            <a:srgbClr val="000000"/>
                          </a:solidFill>
                          <a:latin typeface="Cambria Math" panose="02040503050406030204" pitchFamily="18" charset="0"/>
                          <a:sym typeface="Symbol" pitchFamily="18" charset="2"/>
                        </a:rPr>
                        <m:t>–</m:t>
                      </m:r>
                      <m:f>
                        <m:fPr>
                          <m:ctrlPr>
                            <a:rPr lang="en-US" sz="1800" i="1" dirty="0">
                              <a:latin typeface="Cambria Math" panose="02040503050406030204" pitchFamily="18" charset="0"/>
                              <a:sym typeface="Symbol" pitchFamily="18" charset="2"/>
                            </a:rPr>
                          </m:ctrlPr>
                        </m:fPr>
                        <m:num>
                          <m:r>
                            <a:rPr lang="en-US" sz="1800" i="1" dirty="0">
                              <a:latin typeface="Cambria Math" panose="02040503050406030204" pitchFamily="18" charset="0"/>
                              <a:sym typeface="Symbol" pitchFamily="18" charset="2"/>
                            </a:rPr>
                            <m:t>0.00100</m:t>
                          </m:r>
                        </m:num>
                        <m:den>
                          <m:r>
                            <a:rPr lang="en-US" sz="1800" i="1" dirty="0">
                              <a:latin typeface="Cambria Math" panose="02040503050406030204" pitchFamily="18" charset="0"/>
                              <a:sym typeface="Symbol" pitchFamily="18" charset="2"/>
                            </a:rPr>
                            <m:t>2750</m:t>
                          </m:r>
                        </m:den>
                      </m:f>
                      <m:r>
                        <a:rPr lang="en-US" sz="1800" i="1" dirty="0">
                          <a:latin typeface="Cambria Math" panose="02040503050406030204" pitchFamily="18" charset="0"/>
                          <a:sym typeface="Symbol" pitchFamily="18" charset="2"/>
                        </a:rPr>
                        <m:t> </m:t>
                      </m:r>
                    </m:oMath>
                  </m:oMathPara>
                </a14:m>
                <a:endParaRPr lang="en-US" dirty="0">
                  <a:sym typeface="Symbol" pitchFamily="18" charset="2"/>
                </a:endParaRPr>
              </a:p>
              <a:p>
                <a:pPr>
                  <a:spcBef>
                    <a:spcPct val="15000"/>
                  </a:spcBef>
                </a:pPr>
                <a14:m>
                  <m:oMath xmlns:m="http://schemas.openxmlformats.org/officeDocument/2006/math">
                    <m:r>
                      <a:rPr lang="en-US" sz="2000" b="0" i="1" dirty="0" smtClean="0">
                        <a:latin typeface="Cambria Math" panose="02040503050406030204" pitchFamily="18" charset="0"/>
                        <a:sym typeface="Symbol" pitchFamily="18" charset="2"/>
                      </a:rPr>
                      <m:t>                </m:t>
                    </m:r>
                    <m:r>
                      <a:rPr lang="en-US" sz="2000" i="1" dirty="0" smtClean="0">
                        <a:latin typeface="Cambria Math" panose="02040503050406030204" pitchFamily="18" charset="0"/>
                        <a:sym typeface="Symbol" pitchFamily="18" charset="2"/>
                      </a:rPr>
                      <m:t>= </m:t>
                    </m:r>
                    <m:r>
                      <a:rPr lang="en-US" altLang="en-US" sz="2000" i="1" dirty="0">
                        <a:solidFill>
                          <a:srgbClr val="000000"/>
                        </a:solidFill>
                        <a:latin typeface="Cambria Math" panose="02040503050406030204" pitchFamily="18" charset="0"/>
                        <a:sym typeface="Symbol" pitchFamily="18" charset="2"/>
                      </a:rPr>
                      <m:t>–</m:t>
                    </m:r>
                    <m:r>
                      <a:rPr lang="en-US" sz="2000" i="1" dirty="0">
                        <a:latin typeface="Cambria Math" panose="02040503050406030204" pitchFamily="18" charset="0"/>
                        <a:sym typeface="Symbol" pitchFamily="18" charset="2"/>
                      </a:rPr>
                      <m:t>3.64</m:t>
                    </m:r>
                    <m:sSup>
                      <m:sSupPr>
                        <m:ctrlPr>
                          <a:rPr lang="en-US" sz="2000" i="1" dirty="0" smtClean="0">
                            <a:latin typeface="Cambria Math" panose="02040503050406030204" pitchFamily="18" charset="0"/>
                            <a:sym typeface="Symbol" pitchFamily="18" charset="2"/>
                          </a:rPr>
                        </m:ctrlPr>
                      </m:sSupPr>
                      <m:e>
                        <m:r>
                          <a:rPr lang="en-US" sz="2000" b="0" i="1" dirty="0" smtClean="0">
                            <a:latin typeface="Cambria Math" panose="02040503050406030204" pitchFamily="18" charset="0"/>
                            <a:sym typeface="Symbol" pitchFamily="18" charset="2"/>
                          </a:rPr>
                          <m:t>10</m:t>
                        </m:r>
                      </m:e>
                      <m:sup>
                        <m:r>
                          <a:rPr lang="en-US" sz="2000" b="0" i="1" dirty="0" smtClean="0">
                            <a:latin typeface="Cambria Math" panose="02040503050406030204" pitchFamily="18" charset="0"/>
                            <a:sym typeface="Symbol" pitchFamily="18" charset="2"/>
                          </a:rPr>
                          <m:t>−7</m:t>
                        </m:r>
                      </m:sup>
                    </m:sSup>
                    <m:r>
                      <a:rPr lang="en-US" sz="2000" i="1" dirty="0">
                        <a:latin typeface="Cambria Math" panose="02040503050406030204" pitchFamily="18" charset="0"/>
                        <a:sym typeface="Symbol" pitchFamily="18" charset="2"/>
                      </a:rPr>
                      <m:t> </m:t>
                    </m:r>
                  </m:oMath>
                </a14:m>
                <a:r>
                  <a:rPr lang="en-US" dirty="0">
                    <a:sym typeface="Symbol" pitchFamily="18" charset="2"/>
                  </a:rPr>
                  <a:t>A.</a:t>
                </a:r>
              </a:p>
            </p:txBody>
          </p:sp>
        </mc:Choice>
        <mc:Fallback xmlns="">
          <p:sp>
            <p:nvSpPr>
              <p:cNvPr id="118788" name="Rectangle 4"/>
              <p:cNvSpPr>
                <a:spLocks noRot="1" noChangeAspect="1" noMove="1" noResize="1" noEditPoints="1" noAdjustHandles="1" noChangeArrowheads="1" noChangeShapeType="1" noTextEdit="1"/>
              </p:cNvSpPr>
              <p:nvPr/>
            </p:nvSpPr>
            <p:spPr bwMode="auto">
              <a:xfrm>
                <a:off x="693738" y="2659063"/>
                <a:ext cx="7764462" cy="4198937"/>
              </a:xfrm>
              <a:prstGeom prst="rect">
                <a:avLst/>
              </a:prstGeom>
              <a:blipFill>
                <a:blip r:embed="rId5"/>
                <a:stretch>
                  <a:fillRect l="-1256" t="-1161" r="-1805" b="-726"/>
                </a:stretch>
              </a:blipFill>
              <a:ln w="9525">
                <a:noFill/>
                <a:miter lim="800000"/>
                <a:headEnd/>
                <a:tailEnd/>
              </a:ln>
            </p:spPr>
            <p:txBody>
              <a:bodyPr/>
              <a:lstStyle/>
              <a:p>
                <a:r>
                  <a:rPr lang="en-US">
                    <a:noFill/>
                  </a:rPr>
                  <a:t> </a:t>
                </a:r>
              </a:p>
            </p:txBody>
          </p:sp>
        </mc:Fallback>
      </mc:AlternateContent>
      <p:sp>
        <p:nvSpPr>
          <p:cNvPr id="86019" name="Rectangle 3"/>
          <p:cNvSpPr>
            <a:spLocks noChangeArrowheads="1"/>
          </p:cNvSpPr>
          <p:nvPr/>
        </p:nvSpPr>
        <p:spPr bwMode="auto">
          <a:xfrm>
            <a:off x="685800" y="1339850"/>
            <a:ext cx="7772400" cy="1330325"/>
          </a:xfrm>
          <a:prstGeom prst="rect">
            <a:avLst/>
          </a:prstGeom>
          <a:solidFill>
            <a:srgbClr val="EAEAEA"/>
          </a:solidFill>
          <a:ln w="9525">
            <a:noFill/>
            <a:miter lim="800000"/>
            <a:headEnd/>
            <a:tailEnd/>
          </a:ln>
        </p:spPr>
        <p:txBody>
          <a:bodyPr/>
          <a:lstStyle/>
          <a:p>
            <a:r>
              <a:rPr lang="en-US" altLang="en-US" i="1">
                <a:solidFill>
                  <a:schemeClr val="accent2"/>
                </a:solidFill>
              </a:rPr>
              <a:t>RC series circuits – </a:t>
            </a:r>
            <a:r>
              <a:rPr lang="en-US" altLang="en-US">
                <a:solidFill>
                  <a:schemeClr val="accent2"/>
                </a:solidFill>
              </a:rPr>
              <a:t>discharging</a:t>
            </a:r>
            <a:endParaRPr lang="en-US" altLang="en-US">
              <a:solidFill>
                <a:srgbClr val="000000"/>
              </a:solidFill>
              <a:sym typeface="Symbol" pitchFamily="18" charset="2"/>
            </a:endParaRPr>
          </a:p>
        </p:txBody>
      </p:sp>
      <p:sp>
        <p:nvSpPr>
          <p:cNvPr id="86027" name="Text Box 11"/>
          <p:cNvSpPr txBox="1">
            <a:spLocks noChangeArrowheads="1"/>
          </p:cNvSpPr>
          <p:nvPr/>
        </p:nvSpPr>
        <p:spPr bwMode="auto">
          <a:xfrm>
            <a:off x="3871967" y="6278639"/>
            <a:ext cx="2768707" cy="461665"/>
          </a:xfrm>
          <a:prstGeom prst="rect">
            <a:avLst/>
          </a:prstGeom>
          <a:noFill/>
          <a:ln w="9525">
            <a:noFill/>
            <a:miter lim="800000"/>
            <a:headEnd/>
            <a:tailEnd/>
          </a:ln>
          <a:effectLst/>
        </p:spPr>
        <p:txBody>
          <a:bodyPr wrap="none">
            <a:spAutoFit/>
          </a:bodyPr>
          <a:lstStyle/>
          <a:p>
            <a:r>
              <a:rPr lang="en-US" dirty="0">
                <a:solidFill>
                  <a:schemeClr val="hlink"/>
                </a:solidFill>
              </a:rPr>
              <a:t>Ignore the (</a:t>
            </a:r>
            <a:r>
              <a:rPr lang="en-US" altLang="en-US" dirty="0">
                <a:solidFill>
                  <a:schemeClr val="hlink"/>
                </a:solidFill>
                <a:sym typeface="Symbol" pitchFamily="18" charset="2"/>
              </a:rPr>
              <a:t>–</a:t>
            </a:r>
            <a:r>
              <a:rPr lang="en-US" dirty="0">
                <a:solidFill>
                  <a:schemeClr val="hlink"/>
                </a:solidFill>
              </a:rPr>
              <a:t>) sign.</a:t>
            </a:r>
          </a:p>
        </p:txBody>
      </p:sp>
      <p:sp>
        <p:nvSpPr>
          <p:cNvPr id="12" name="Rectangle 118"/>
          <p:cNvSpPr txBox="1">
            <a:spLocks noChangeArrowheads="1"/>
          </p:cNvSpPr>
          <p:nvPr/>
        </p:nvSpPr>
        <p:spPr>
          <a:xfrm>
            <a:off x="685800" y="409575"/>
            <a:ext cx="7772400" cy="896938"/>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0" cap="none" spc="0" normalizeH="0" baseline="0" noProof="0">
                <a:ln>
                  <a:noFill/>
                </a:ln>
                <a:solidFill>
                  <a:schemeClr val="tx2"/>
                </a:solidFill>
                <a:effectLst/>
                <a:uLnTx/>
                <a:uFillTx/>
                <a:latin typeface="+mj-lt"/>
                <a:ea typeface="+mj-ea"/>
                <a:cs typeface="+mj-cs"/>
              </a:rPr>
              <a:t>Topic 11: Electromagnetic induction - AHL</a:t>
            </a:r>
            <a:br>
              <a:rPr kumimoji="0" lang="en-US" altLang="en-US" sz="2800" b="1" i="0" u="none" strike="noStrike" kern="0" cap="none" spc="0" normalizeH="0" baseline="0" noProof="0">
                <a:ln>
                  <a:noFill/>
                </a:ln>
                <a:solidFill>
                  <a:schemeClr val="tx2"/>
                </a:solidFill>
                <a:effectLst/>
                <a:uLnTx/>
                <a:uFillTx/>
                <a:latin typeface="+mj-lt"/>
                <a:ea typeface="+mj-ea"/>
                <a:cs typeface="+mj-cs"/>
              </a:rPr>
            </a:br>
            <a:r>
              <a:rPr kumimoji="0" lang="en-US" altLang="en-US" sz="2800" b="0" i="0" u="none" strike="noStrike" kern="0" cap="none" spc="0" normalizeH="0" baseline="0" noProof="0">
                <a:ln>
                  <a:noFill/>
                </a:ln>
                <a:solidFill>
                  <a:schemeClr val="tx1"/>
                </a:solidFill>
                <a:effectLst/>
                <a:uLnTx/>
                <a:uFillTx/>
                <a:latin typeface="+mj-lt"/>
                <a:ea typeface="+mj-ea"/>
                <a:cs typeface="+mj-cs"/>
              </a:rPr>
              <a:t>11.3 – Capacitance</a:t>
            </a:r>
            <a:endParaRPr kumimoji="0" lang="en-US" altLang="en-US" sz="2800" b="0" i="0" u="none" strike="noStrike" kern="0" cap="none" spc="0" normalizeH="0" baseline="0" noProof="0" dirty="0">
              <a:ln>
                <a:noFill/>
              </a:ln>
              <a:solidFill>
                <a:schemeClr val="tx1"/>
              </a:solidFill>
              <a:effectLst/>
              <a:uLnTx/>
              <a:uFillTx/>
              <a:latin typeface="+mj-lt"/>
              <a:ea typeface="+mj-ea"/>
              <a:cs typeface="+mj-cs"/>
            </a:endParaRPr>
          </a:p>
        </p:txBody>
      </p:sp>
      <p:grpSp>
        <p:nvGrpSpPr>
          <p:cNvPr id="13" name="Group 31"/>
          <p:cNvGrpSpPr>
            <a:grpSpLocks/>
          </p:cNvGrpSpPr>
          <p:nvPr/>
        </p:nvGrpSpPr>
        <p:grpSpPr bwMode="auto">
          <a:xfrm>
            <a:off x="758085" y="1743278"/>
            <a:ext cx="7464425" cy="844136"/>
            <a:chOff x="533" y="1409"/>
            <a:chExt cx="4702" cy="518"/>
          </a:xfrm>
        </p:grpSpPr>
        <mc:AlternateContent xmlns:mc="http://schemas.openxmlformats.org/markup-compatibility/2006" xmlns:a14="http://schemas.microsoft.com/office/drawing/2010/main">
          <mc:Choice Requires="a14">
            <p:sp>
              <p:nvSpPr>
                <p:cNvPr id="14" name="Rectangle 5"/>
                <p:cNvSpPr>
                  <a:spLocks noChangeArrowheads="1"/>
                </p:cNvSpPr>
                <p:nvPr/>
              </p:nvSpPr>
              <p:spPr bwMode="auto">
                <a:xfrm>
                  <a:off x="570" y="1493"/>
                  <a:ext cx="1045" cy="346"/>
                </a:xfrm>
                <a:prstGeom prst="rect">
                  <a:avLst/>
                </a:prstGeom>
                <a:noFill/>
                <a:ln w="9525">
                  <a:noFill/>
                  <a:miter lim="800000"/>
                  <a:headEnd/>
                  <a:tailEnd/>
                </a:ln>
              </p:spPr>
              <p:txBody>
                <a:bodyPr/>
                <a:lstStyle/>
                <a:p>
                  <a:pPr eaLnBrk="0" hangingPunct="0">
                    <a:lnSpc>
                      <a:spcPct val="90000"/>
                    </a:lnSpc>
                    <a:spcBef>
                      <a:spcPct val="20000"/>
                    </a:spcBef>
                  </a:pPr>
                  <a14:m>
                    <m:oMathPara xmlns:m="http://schemas.openxmlformats.org/officeDocument/2006/math">
                      <m:oMathParaPr>
                        <m:jc m:val="centerGroup"/>
                      </m:oMathParaPr>
                      <m:oMath xmlns:m="http://schemas.openxmlformats.org/officeDocument/2006/math">
                        <m:r>
                          <a:rPr lang="en-US" sz="1800" i="1" dirty="0" smtClean="0">
                            <a:solidFill>
                              <a:srgbClr val="000000"/>
                            </a:solidFill>
                            <a:latin typeface="Cambria Math" panose="02040503050406030204" pitchFamily="18" charset="0"/>
                            <a:sym typeface="Symbol" pitchFamily="18" charset="2"/>
                          </a:rPr>
                          <m:t>𝐼</m:t>
                        </m:r>
                        <m:r>
                          <a:rPr lang="en-US" sz="1800" i="1" dirty="0" smtClean="0">
                            <a:solidFill>
                              <a:srgbClr val="000000"/>
                            </a:solidFill>
                            <a:latin typeface="Cambria Math" panose="02040503050406030204" pitchFamily="18" charset="0"/>
                            <a:sym typeface="Symbol" pitchFamily="18" charset="2"/>
                          </a:rPr>
                          <m:t>=</m:t>
                        </m:r>
                        <m:f>
                          <m:fPr>
                            <m:ctrlPr>
                              <a:rPr lang="en-US" sz="1800" i="1" dirty="0" smtClean="0">
                                <a:solidFill>
                                  <a:srgbClr val="000000"/>
                                </a:solidFill>
                                <a:latin typeface="Cambria Math" panose="02040503050406030204" pitchFamily="18" charset="0"/>
                                <a:sym typeface="Symbol" pitchFamily="18" charset="2"/>
                              </a:rPr>
                            </m:ctrlPr>
                          </m:fPr>
                          <m:num>
                            <m:r>
                              <a:rPr lang="en-US" sz="1800" i="1" dirty="0" smtClean="0">
                                <a:solidFill>
                                  <a:srgbClr val="000000"/>
                                </a:solidFill>
                                <a:latin typeface="Cambria Math" panose="02040503050406030204" pitchFamily="18" charset="0"/>
                                <a:sym typeface="Symbol" pitchFamily="18" charset="2"/>
                              </a:rPr>
                              <m:t></m:t>
                            </m:r>
                            <m:r>
                              <a:rPr lang="en-US" sz="1800" i="1" dirty="0" smtClean="0">
                                <a:solidFill>
                                  <a:srgbClr val="000000"/>
                                </a:solidFill>
                                <a:latin typeface="Cambria Math" panose="02040503050406030204" pitchFamily="18" charset="0"/>
                                <a:sym typeface="Symbol" pitchFamily="18" charset="2"/>
                              </a:rPr>
                              <m:t>𝑞</m:t>
                            </m:r>
                          </m:num>
                          <m:den>
                            <m:r>
                              <a:rPr lang="en-US" sz="1800" i="1" dirty="0" smtClean="0">
                                <a:solidFill>
                                  <a:srgbClr val="000000"/>
                                </a:solidFill>
                                <a:latin typeface="Cambria Math" panose="02040503050406030204" pitchFamily="18" charset="0"/>
                                <a:sym typeface="Symbol" pitchFamily="18" charset="2"/>
                              </a:rPr>
                              <m:t></m:t>
                            </m:r>
                            <m:r>
                              <a:rPr lang="en-US" sz="1800" i="1" dirty="0" smtClean="0">
                                <a:solidFill>
                                  <a:srgbClr val="000000"/>
                                </a:solidFill>
                                <a:latin typeface="Cambria Math" panose="02040503050406030204" pitchFamily="18" charset="0"/>
                                <a:sym typeface="Symbol" pitchFamily="18" charset="2"/>
                              </a:rPr>
                              <m:t>𝑡</m:t>
                            </m:r>
                          </m:den>
                        </m:f>
                        <m:r>
                          <a:rPr lang="en-US" altLang="en-US" sz="1800" i="1" dirty="0">
                            <a:solidFill>
                              <a:srgbClr val="000000"/>
                            </a:solidFill>
                            <a:latin typeface="Cambria Math" panose="02040503050406030204" pitchFamily="18" charset="0"/>
                            <a:sym typeface="Symbol" pitchFamily="18" charset="2"/>
                          </a:rPr>
                          <m:t>= –</m:t>
                        </m:r>
                        <m:d>
                          <m:dPr>
                            <m:ctrlPr>
                              <a:rPr lang="en-US" altLang="en-US" sz="1800" b="0" i="1" dirty="0" smtClean="0">
                                <a:solidFill>
                                  <a:srgbClr val="000000"/>
                                </a:solidFill>
                                <a:latin typeface="Cambria Math" panose="02040503050406030204" pitchFamily="18" charset="0"/>
                                <a:sym typeface="Symbol" pitchFamily="18" charset="2"/>
                              </a:rPr>
                            </m:ctrlPr>
                          </m:dPr>
                          <m:e>
                            <m:f>
                              <m:fPr>
                                <m:ctrlPr>
                                  <a:rPr lang="en-US" altLang="en-US" sz="1800" i="1" dirty="0">
                                    <a:latin typeface="Cambria Math" panose="02040503050406030204" pitchFamily="18" charset="0"/>
                                    <a:sym typeface="Symbol" pitchFamily="18" charset="2"/>
                                  </a:rPr>
                                </m:ctrlPr>
                              </m:fPr>
                              <m:num>
                                <m:r>
                                  <a:rPr lang="en-US" altLang="en-US" sz="1800" i="1" dirty="0">
                                    <a:latin typeface="Cambria Math" panose="02040503050406030204" pitchFamily="18" charset="0"/>
                                    <a:sym typeface="Symbol" pitchFamily="18" charset="2"/>
                                  </a:rPr>
                                  <m:t>𝑞</m:t>
                                </m:r>
                              </m:num>
                              <m:den>
                                <m:r>
                                  <a:rPr lang="en-US" altLang="en-US" sz="1800" i="1" dirty="0">
                                    <a:latin typeface="Cambria Math" panose="02040503050406030204" pitchFamily="18" charset="0"/>
                                    <a:sym typeface="Symbol" pitchFamily="18" charset="2"/>
                                  </a:rPr>
                                  <m:t></m:t>
                                </m:r>
                              </m:den>
                            </m:f>
                          </m:e>
                        </m:d>
                      </m:oMath>
                    </m:oMathPara>
                  </a14:m>
                  <a:endParaRPr lang="en-US" dirty="0">
                    <a:sym typeface="Symbol" pitchFamily="18" charset="2"/>
                  </a:endParaRPr>
                </a:p>
              </p:txBody>
            </p:sp>
          </mc:Choice>
          <mc:Fallback xmlns="">
            <p:sp>
              <p:nvSpPr>
                <p:cNvPr id="14" name="Rectangle 5"/>
                <p:cNvSpPr>
                  <a:spLocks noRot="1" noChangeAspect="1" noMove="1" noResize="1" noEditPoints="1" noAdjustHandles="1" noChangeArrowheads="1" noChangeShapeType="1" noTextEdit="1"/>
                </p:cNvSpPr>
                <p:nvPr/>
              </p:nvSpPr>
              <p:spPr bwMode="auto">
                <a:xfrm>
                  <a:off x="570" y="1493"/>
                  <a:ext cx="1045" cy="346"/>
                </a:xfrm>
                <a:prstGeom prst="rect">
                  <a:avLst/>
                </a:prstGeom>
                <a:blipFill>
                  <a:blip r:embed="rId6"/>
                  <a:stretch>
                    <a:fillRect/>
                  </a:stretch>
                </a:blipFill>
                <a:ln w="9525">
                  <a:noFill/>
                  <a:miter lim="800000"/>
                  <a:headEnd/>
                  <a:tailEnd/>
                </a:ln>
              </p:spPr>
              <p:txBody>
                <a:bodyPr/>
                <a:lstStyle/>
                <a:p>
                  <a:r>
                    <a:rPr lang="en-US">
                      <a:noFill/>
                    </a:rPr>
                    <a:t> </a:t>
                  </a:r>
                </a:p>
              </p:txBody>
            </p:sp>
          </mc:Fallback>
        </mc:AlternateContent>
        <p:sp>
          <p:nvSpPr>
            <p:cNvPr id="15" name="Text Box 6"/>
            <p:cNvSpPr txBox="1">
              <a:spLocks noChangeArrowheads="1"/>
            </p:cNvSpPr>
            <p:nvPr/>
          </p:nvSpPr>
          <p:spPr bwMode="auto">
            <a:xfrm>
              <a:off x="4172" y="1409"/>
              <a:ext cx="1063" cy="518"/>
            </a:xfrm>
            <a:prstGeom prst="rect">
              <a:avLst/>
            </a:prstGeom>
            <a:solidFill>
              <a:srgbClr val="FF0000"/>
            </a:solidFill>
            <a:ln w="9525">
              <a:noFill/>
              <a:miter lim="800000"/>
              <a:headEnd/>
              <a:tailEnd/>
            </a:ln>
          </p:spPr>
          <p:txBody>
            <a:bodyPr>
              <a:spAutoFit/>
            </a:bodyPr>
            <a:lstStyle/>
            <a:p>
              <a:pPr algn="ctr">
                <a:spcBef>
                  <a:spcPct val="50000"/>
                </a:spcBef>
              </a:pPr>
              <a:r>
                <a:rPr lang="en-US" i="1">
                  <a:solidFill>
                    <a:schemeClr val="bg1"/>
                  </a:solidFill>
                </a:rPr>
                <a:t>RC</a:t>
              </a:r>
              <a:r>
                <a:rPr lang="en-US">
                  <a:solidFill>
                    <a:schemeClr val="bg1"/>
                  </a:solidFill>
                </a:rPr>
                <a:t> discharge</a:t>
              </a:r>
              <a:endParaRPr lang="en-US" i="1">
                <a:solidFill>
                  <a:schemeClr val="bg1"/>
                </a:solidFill>
              </a:endParaRPr>
            </a:p>
          </p:txBody>
        </p:sp>
        <p:sp>
          <p:nvSpPr>
            <p:cNvPr id="16" name="Rectangle 7"/>
            <p:cNvSpPr>
              <a:spLocks noChangeArrowheads="1"/>
            </p:cNvSpPr>
            <p:nvPr/>
          </p:nvSpPr>
          <p:spPr bwMode="auto">
            <a:xfrm>
              <a:off x="533" y="1411"/>
              <a:ext cx="4701" cy="510"/>
            </a:xfrm>
            <a:prstGeom prst="rect">
              <a:avLst/>
            </a:prstGeom>
            <a:noFill/>
            <a:ln w="12700">
              <a:solidFill>
                <a:schemeClr val="tx1"/>
              </a:solidFill>
              <a:miter lim="800000"/>
              <a:headEnd/>
              <a:tailEnd/>
            </a:ln>
          </p:spPr>
          <p:txBody>
            <a:bodyPr wrap="none" anchor="ctr"/>
            <a:lstStyle/>
            <a:p>
              <a:endParaRPr lang="en-US"/>
            </a:p>
          </p:txBody>
        </p:sp>
        <mc:AlternateContent xmlns:mc="http://schemas.openxmlformats.org/markup-compatibility/2006" xmlns:a14="http://schemas.microsoft.com/office/drawing/2010/main">
          <mc:Choice Requires="a14">
            <p:sp>
              <p:nvSpPr>
                <p:cNvPr id="17" name="Rectangle 5"/>
                <p:cNvSpPr>
                  <a:spLocks noChangeArrowheads="1"/>
                </p:cNvSpPr>
                <p:nvPr/>
              </p:nvSpPr>
              <p:spPr bwMode="auto">
                <a:xfrm>
                  <a:off x="2054" y="1529"/>
                  <a:ext cx="881" cy="278"/>
                </a:xfrm>
                <a:prstGeom prst="rect">
                  <a:avLst/>
                </a:prstGeom>
                <a:noFill/>
                <a:ln w="9525">
                  <a:noFill/>
                  <a:miter lim="800000"/>
                  <a:headEnd/>
                  <a:tailEnd/>
                </a:ln>
              </p:spPr>
              <p:txBody>
                <a:bodyPr/>
                <a:lstStyle/>
                <a:p>
                  <a:pPr eaLnBrk="0" hangingPunct="0">
                    <a:lnSpc>
                      <a:spcPct val="90000"/>
                    </a:lnSpc>
                    <a:spcBef>
                      <a:spcPct val="20000"/>
                    </a:spcBef>
                  </a:pPr>
                  <a14:m>
                    <m:oMathPara xmlns:m="http://schemas.openxmlformats.org/officeDocument/2006/math">
                      <m:oMathParaPr>
                        <m:jc m:val="centerGroup"/>
                      </m:oMathParaPr>
                      <m:oMath xmlns:m="http://schemas.openxmlformats.org/officeDocument/2006/math">
                        <m:r>
                          <a:rPr lang="en-US" sz="2000" i="1" dirty="0" smtClean="0">
                            <a:solidFill>
                              <a:srgbClr val="000000"/>
                            </a:solidFill>
                            <a:latin typeface="Cambria Math" panose="02040503050406030204" pitchFamily="18" charset="0"/>
                            <a:sym typeface="Symbol" pitchFamily="18" charset="2"/>
                          </a:rPr>
                          <m:t>𝑞</m:t>
                        </m:r>
                        <m:r>
                          <a:rPr lang="en-US" altLang="en-US" sz="2000" i="1" dirty="0">
                            <a:solidFill>
                              <a:srgbClr val="000000"/>
                            </a:solidFill>
                            <a:latin typeface="Cambria Math" panose="02040503050406030204" pitchFamily="18" charset="0"/>
                            <a:sym typeface="Symbol" pitchFamily="18" charset="2"/>
                          </a:rPr>
                          <m:t>=</m:t>
                        </m:r>
                        <m:sSub>
                          <m:sSubPr>
                            <m:ctrlPr>
                              <a:rPr lang="en-US" altLang="en-US" sz="2000" i="1" dirty="0" smtClean="0">
                                <a:solidFill>
                                  <a:srgbClr val="000000"/>
                                </a:solidFill>
                                <a:latin typeface="Cambria Math" panose="02040503050406030204" pitchFamily="18" charset="0"/>
                                <a:sym typeface="Symbol" pitchFamily="18" charset="2"/>
                              </a:rPr>
                            </m:ctrlPr>
                          </m:sSubPr>
                          <m:e>
                            <m:r>
                              <a:rPr lang="en-US" altLang="en-US" sz="2000" b="0" i="1" dirty="0" smtClean="0">
                                <a:solidFill>
                                  <a:srgbClr val="000000"/>
                                </a:solidFill>
                                <a:latin typeface="Cambria Math" panose="02040503050406030204" pitchFamily="18" charset="0"/>
                                <a:sym typeface="Symbol" pitchFamily="18" charset="2"/>
                              </a:rPr>
                              <m:t>𝑞</m:t>
                            </m:r>
                          </m:e>
                          <m:sub>
                            <m:r>
                              <a:rPr lang="en-US" altLang="en-US" sz="2000" b="0" i="1" dirty="0" smtClean="0">
                                <a:solidFill>
                                  <a:srgbClr val="000000"/>
                                </a:solidFill>
                                <a:latin typeface="Cambria Math" panose="02040503050406030204" pitchFamily="18" charset="0"/>
                                <a:sym typeface="Symbol" pitchFamily="18" charset="2"/>
                              </a:rPr>
                              <m:t>0</m:t>
                            </m:r>
                          </m:sub>
                        </m:sSub>
                        <m:sSup>
                          <m:sSupPr>
                            <m:ctrlPr>
                              <a:rPr lang="en-US" altLang="en-US" sz="2000" i="1" dirty="0" smtClean="0">
                                <a:solidFill>
                                  <a:srgbClr val="000000"/>
                                </a:solidFill>
                                <a:latin typeface="Cambria Math" panose="02040503050406030204" pitchFamily="18" charset="0"/>
                                <a:sym typeface="Symbol" pitchFamily="18" charset="2"/>
                              </a:rPr>
                            </m:ctrlPr>
                          </m:sSupPr>
                          <m:e>
                            <m:r>
                              <a:rPr lang="en-US" altLang="en-US" sz="2000" b="0" i="1" dirty="0" smtClean="0">
                                <a:solidFill>
                                  <a:srgbClr val="000000"/>
                                </a:solidFill>
                                <a:latin typeface="Cambria Math" panose="02040503050406030204" pitchFamily="18" charset="0"/>
                                <a:sym typeface="Symbol" pitchFamily="18" charset="2"/>
                              </a:rPr>
                              <m:t>𝑒</m:t>
                            </m:r>
                          </m:e>
                          <m:sup>
                            <m:r>
                              <a:rPr lang="en-US" altLang="en-US" sz="2000" b="0" i="1" dirty="0" smtClean="0">
                                <a:solidFill>
                                  <a:srgbClr val="000000"/>
                                </a:solidFill>
                                <a:latin typeface="Cambria Math" panose="02040503050406030204" pitchFamily="18" charset="0"/>
                                <a:sym typeface="Symbol" pitchFamily="18" charset="2"/>
                              </a:rPr>
                              <m:t>−</m:t>
                            </m:r>
                            <m:f>
                              <m:fPr>
                                <m:ctrlPr>
                                  <a:rPr lang="en-US" altLang="en-US" sz="2000" i="1" dirty="0" smtClean="0">
                                    <a:solidFill>
                                      <a:srgbClr val="000000"/>
                                    </a:solidFill>
                                    <a:latin typeface="Cambria Math" panose="02040503050406030204" pitchFamily="18" charset="0"/>
                                    <a:sym typeface="Symbol" pitchFamily="18" charset="2"/>
                                  </a:rPr>
                                </m:ctrlPr>
                              </m:fPr>
                              <m:num>
                                <m:r>
                                  <a:rPr lang="en-US" altLang="en-US" sz="2000" b="0" i="1" dirty="0" smtClean="0">
                                    <a:solidFill>
                                      <a:srgbClr val="000000"/>
                                    </a:solidFill>
                                    <a:latin typeface="Cambria Math" panose="02040503050406030204" pitchFamily="18" charset="0"/>
                                    <a:sym typeface="Symbol" pitchFamily="18" charset="2"/>
                                  </a:rPr>
                                  <m:t>𝑡</m:t>
                                </m:r>
                              </m:num>
                              <m:den>
                                <m:r>
                                  <a:rPr lang="en-US" altLang="en-US" sz="2000" i="1" dirty="0" smtClean="0">
                                    <a:solidFill>
                                      <a:srgbClr val="000000"/>
                                    </a:solidFill>
                                    <a:latin typeface="Cambria Math" panose="02040503050406030204" pitchFamily="18" charset="0"/>
                                    <a:ea typeface="Cambria Math" panose="02040503050406030204" pitchFamily="18" charset="0"/>
                                    <a:sym typeface="Symbol" pitchFamily="18" charset="2"/>
                                  </a:rPr>
                                  <m:t>𝜏</m:t>
                                </m:r>
                              </m:den>
                            </m:f>
                          </m:sup>
                        </m:sSup>
                      </m:oMath>
                    </m:oMathPara>
                  </a14:m>
                  <a:endParaRPr lang="en-US" dirty="0">
                    <a:sym typeface="Symbol" pitchFamily="18" charset="2"/>
                  </a:endParaRPr>
                </a:p>
              </p:txBody>
            </p:sp>
          </mc:Choice>
          <mc:Fallback xmlns="">
            <p:sp>
              <p:nvSpPr>
                <p:cNvPr id="17" name="Rectangle 5"/>
                <p:cNvSpPr>
                  <a:spLocks noRot="1" noChangeAspect="1" noMove="1" noResize="1" noEditPoints="1" noAdjustHandles="1" noChangeArrowheads="1" noChangeShapeType="1" noTextEdit="1"/>
                </p:cNvSpPr>
                <p:nvPr/>
              </p:nvSpPr>
              <p:spPr bwMode="auto">
                <a:xfrm>
                  <a:off x="2054" y="1529"/>
                  <a:ext cx="881" cy="278"/>
                </a:xfrm>
                <a:prstGeom prst="rect">
                  <a:avLst/>
                </a:prstGeom>
                <a:blipFill>
                  <a:blip r:embed="rId7"/>
                  <a:stretch>
                    <a:fillRect/>
                  </a:stretch>
                </a:blipFill>
                <a:ln w="9525">
                  <a:noFill/>
                  <a:miter lim="800000"/>
                  <a:headEnd/>
                  <a:tailEnd/>
                </a:ln>
              </p:spPr>
              <p:txBody>
                <a:bodyPr/>
                <a:lstStyle/>
                <a:p>
                  <a:r>
                    <a:rPr lang="en-US">
                      <a:noFill/>
                    </a:rPr>
                    <a:t> </a:t>
                  </a:r>
                </a:p>
              </p:txBody>
            </p:sp>
          </mc:Fallback>
        </mc:AlternateContent>
        <p:sp>
          <p:nvSpPr>
            <p:cNvPr id="18" name="Rectangle 5"/>
            <p:cNvSpPr>
              <a:spLocks noChangeArrowheads="1"/>
            </p:cNvSpPr>
            <p:nvPr/>
          </p:nvSpPr>
          <p:spPr bwMode="auto">
            <a:xfrm>
              <a:off x="3063" y="1717"/>
              <a:ext cx="1080" cy="189"/>
            </a:xfrm>
            <a:prstGeom prst="rect">
              <a:avLst/>
            </a:prstGeom>
            <a:noFill/>
            <a:ln w="9525">
              <a:noFill/>
              <a:miter lim="800000"/>
              <a:headEnd/>
              <a:tailEnd/>
            </a:ln>
          </p:spPr>
          <p:txBody>
            <a:bodyPr/>
            <a:lstStyle/>
            <a:p>
              <a:pPr eaLnBrk="0" hangingPunct="0">
                <a:lnSpc>
                  <a:spcPct val="90000"/>
                </a:lnSpc>
                <a:spcBef>
                  <a:spcPct val="20000"/>
                </a:spcBef>
              </a:pPr>
              <a:r>
                <a:rPr lang="en-US" sz="2000" dirty="0">
                  <a:solidFill>
                    <a:schemeClr val="hlink"/>
                  </a:solidFill>
                  <a:sym typeface="Symbol" pitchFamily="18" charset="2"/>
                </a:rPr>
                <a:t>where </a:t>
              </a:r>
              <a:r>
                <a:rPr lang="en-US" altLang="en-US" sz="2000" dirty="0">
                  <a:solidFill>
                    <a:schemeClr val="hlink"/>
                  </a:solidFill>
                  <a:sym typeface="Symbol" pitchFamily="18" charset="2"/>
                </a:rPr>
                <a:t></a:t>
              </a:r>
              <a:r>
                <a:rPr lang="en-US" altLang="en-US" sz="2000" i="1" dirty="0">
                  <a:solidFill>
                    <a:schemeClr val="hlink"/>
                  </a:solidFill>
                  <a:sym typeface="Symbol" pitchFamily="18" charset="2"/>
                </a:rPr>
                <a:t> </a:t>
              </a:r>
              <a:r>
                <a:rPr lang="en-US" altLang="en-US" sz="2000" dirty="0">
                  <a:solidFill>
                    <a:schemeClr val="hlink"/>
                  </a:solidFill>
                  <a:sym typeface="Symbol" pitchFamily="18" charset="2"/>
                </a:rPr>
                <a:t>=</a:t>
              </a:r>
              <a:r>
                <a:rPr lang="en-US" altLang="en-US" sz="2000" i="1" dirty="0">
                  <a:solidFill>
                    <a:schemeClr val="hlink"/>
                  </a:solidFill>
                  <a:sym typeface="Symbol" pitchFamily="18" charset="2"/>
                </a:rPr>
                <a:t> RC</a:t>
              </a:r>
              <a:endParaRPr lang="en-US" sz="2000" i="1" dirty="0">
                <a:solidFill>
                  <a:schemeClr val="hlink"/>
                </a:solidFill>
                <a:sym typeface="Symbol" pitchFamily="18" charset="2"/>
              </a:endParaRPr>
            </a:p>
          </p:txBody>
        </p:sp>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118788">
                                            <p:txEl>
                                              <p:pRg st="0" end="0"/>
                                            </p:txEl>
                                          </p:spTgt>
                                        </p:tgtEl>
                                        <p:attrNameLst>
                                          <p:attrName>style.visibility</p:attrName>
                                        </p:attrNameLst>
                                      </p:cBhvr>
                                      <p:to>
                                        <p:strVal val="visible"/>
                                      </p:to>
                                    </p:set>
                                    <p:anim calcmode="lin" valueType="num">
                                      <p:cBhvr additive="base">
                                        <p:cTn id="14" dur="500" fill="hold"/>
                                        <p:tgtEl>
                                          <p:spTgt spid="118788">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11878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4" name="arrow.wav"/>
                                        </p:tgtEl>
                                      </p:cMediaNode>
                                    </p:audio>
                                  </p:sub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118788">
                                            <p:txEl>
                                              <p:pRg st="1" end="1"/>
                                            </p:txEl>
                                          </p:spTgt>
                                        </p:tgtEl>
                                        <p:attrNameLst>
                                          <p:attrName>style.visibility</p:attrName>
                                        </p:attrNameLst>
                                      </p:cBhvr>
                                      <p:to>
                                        <p:strVal val="visible"/>
                                      </p:to>
                                    </p:set>
                                    <p:anim calcmode="lin" valueType="num">
                                      <p:cBhvr additive="base">
                                        <p:cTn id="20" dur="500" fill="hold"/>
                                        <p:tgtEl>
                                          <p:spTgt spid="118788">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11878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8"/>
                                            </p:cond>
                                          </p:stCondLst>
                                          <p:endCondLst>
                                            <p:cond evt="onStopAudio" delay="0">
                                              <p:tgtEl>
                                                <p:sldTgt/>
                                              </p:tgtEl>
                                            </p:cond>
                                          </p:endCondLst>
                                        </p:cTn>
                                        <p:tgtEl>
                                          <p:sndTgt r:embed="rId4" name="arrow.wav"/>
                                        </p:tgtEl>
                                      </p:cMediaNode>
                                    </p:audio>
                                  </p:sub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118788">
                                            <p:txEl>
                                              <p:pRg st="2" end="2"/>
                                            </p:txEl>
                                          </p:spTgt>
                                        </p:tgtEl>
                                        <p:attrNameLst>
                                          <p:attrName>style.visibility</p:attrName>
                                        </p:attrNameLst>
                                      </p:cBhvr>
                                      <p:to>
                                        <p:strVal val="visible"/>
                                      </p:to>
                                    </p:set>
                                    <p:anim calcmode="lin" valueType="num">
                                      <p:cBhvr additive="base">
                                        <p:cTn id="26" dur="500" fill="hold"/>
                                        <p:tgtEl>
                                          <p:spTgt spid="118788">
                                            <p:txEl>
                                              <p:pRg st="2" end="2"/>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118788">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4"/>
                                            </p:cond>
                                          </p:stCondLst>
                                          <p:endCondLst>
                                            <p:cond evt="onStopAudio" delay="0">
                                              <p:tgtEl>
                                                <p:sldTgt/>
                                              </p:tgtEl>
                                            </p:cond>
                                          </p:endCondLst>
                                        </p:cTn>
                                        <p:tgtEl>
                                          <p:sndTgt r:embed="rId4" name="arrow.wav"/>
                                        </p:tgtEl>
                                      </p:cMediaNode>
                                    </p:audio>
                                  </p:sub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118788">
                                            <p:txEl>
                                              <p:pRg st="3" end="3"/>
                                            </p:txEl>
                                          </p:spTgt>
                                        </p:tgtEl>
                                        <p:attrNameLst>
                                          <p:attrName>style.visibility</p:attrName>
                                        </p:attrNameLst>
                                      </p:cBhvr>
                                      <p:to>
                                        <p:strVal val="visible"/>
                                      </p:to>
                                    </p:set>
                                    <p:anim calcmode="lin" valueType="num">
                                      <p:cBhvr additive="base">
                                        <p:cTn id="32" dur="500" fill="hold"/>
                                        <p:tgtEl>
                                          <p:spTgt spid="118788">
                                            <p:txEl>
                                              <p:pRg st="3" end="3"/>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118788">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0"/>
                                            </p:cond>
                                          </p:stCondLst>
                                          <p:endCondLst>
                                            <p:cond evt="onStopAudio" delay="0">
                                              <p:tgtEl>
                                                <p:sldTgt/>
                                              </p:tgtEl>
                                            </p:cond>
                                          </p:endCondLst>
                                        </p:cTn>
                                        <p:tgtEl>
                                          <p:sndTgt r:embed="rId4" name="arrow.wav"/>
                                        </p:tgtEl>
                                      </p:cMediaNode>
                                    </p:audio>
                                  </p:sub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118788">
                                            <p:txEl>
                                              <p:pRg st="4" end="4"/>
                                            </p:txEl>
                                          </p:spTgt>
                                        </p:tgtEl>
                                        <p:attrNameLst>
                                          <p:attrName>style.visibility</p:attrName>
                                        </p:attrNameLst>
                                      </p:cBhvr>
                                      <p:to>
                                        <p:strVal val="visible"/>
                                      </p:to>
                                    </p:set>
                                    <p:anim calcmode="lin" valueType="num">
                                      <p:cBhvr additive="base">
                                        <p:cTn id="38" dur="500" fill="hold"/>
                                        <p:tgtEl>
                                          <p:spTgt spid="118788">
                                            <p:txEl>
                                              <p:pRg st="4" end="4"/>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118788">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6"/>
                                            </p:cond>
                                          </p:stCondLst>
                                          <p:endCondLst>
                                            <p:cond evt="onStopAudio" delay="0">
                                              <p:tgtEl>
                                                <p:sldTgt/>
                                              </p:tgtEl>
                                            </p:cond>
                                          </p:endCondLst>
                                        </p:cTn>
                                        <p:tgtEl>
                                          <p:sndTgt r:embed="rId4" name="arrow.wav"/>
                                        </p:tgtEl>
                                      </p:cMediaNode>
                                    </p:audio>
                                  </p:sub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118788">
                                            <p:txEl>
                                              <p:pRg st="5" end="5"/>
                                            </p:txEl>
                                          </p:spTgt>
                                        </p:tgtEl>
                                        <p:attrNameLst>
                                          <p:attrName>style.visibility</p:attrName>
                                        </p:attrNameLst>
                                      </p:cBhvr>
                                      <p:to>
                                        <p:strVal val="visible"/>
                                      </p:to>
                                    </p:set>
                                    <p:anim calcmode="lin" valueType="num">
                                      <p:cBhvr additive="base">
                                        <p:cTn id="44" dur="500" fill="hold"/>
                                        <p:tgtEl>
                                          <p:spTgt spid="118788">
                                            <p:txEl>
                                              <p:pRg st="5" end="5"/>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118788">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2"/>
                                            </p:cond>
                                          </p:stCondLst>
                                          <p:endCondLst>
                                            <p:cond evt="onStopAudio" delay="0">
                                              <p:tgtEl>
                                                <p:sldTgt/>
                                              </p:tgtEl>
                                            </p:cond>
                                          </p:endCondLst>
                                        </p:cTn>
                                        <p:tgtEl>
                                          <p:sndTgt r:embed="rId4" name="arrow.wav"/>
                                        </p:tgtEl>
                                      </p:cMediaNode>
                                    </p:audio>
                                  </p:subTnLst>
                                </p:cTn>
                              </p:par>
                            </p:childTnLst>
                          </p:cTn>
                        </p:par>
                      </p:childTnLst>
                    </p:cTn>
                  </p:par>
                  <p:par>
                    <p:cTn id="46" fill="hold">
                      <p:stCondLst>
                        <p:cond delay="indefinite"/>
                      </p:stCondLst>
                      <p:childTnLst>
                        <p:par>
                          <p:cTn id="47" fill="hold">
                            <p:stCondLst>
                              <p:cond delay="0"/>
                            </p:stCondLst>
                            <p:childTnLst>
                              <p:par>
                                <p:cTn id="48" presetID="2" presetClass="entr" presetSubtype="4" fill="hold" nodeType="clickEffect">
                                  <p:stCondLst>
                                    <p:cond delay="0"/>
                                  </p:stCondLst>
                                  <p:childTnLst>
                                    <p:set>
                                      <p:cBhvr>
                                        <p:cTn id="49" dur="1" fill="hold">
                                          <p:stCondLst>
                                            <p:cond delay="0"/>
                                          </p:stCondLst>
                                        </p:cTn>
                                        <p:tgtEl>
                                          <p:spTgt spid="118788">
                                            <p:txEl>
                                              <p:pRg st="6" end="6"/>
                                            </p:txEl>
                                          </p:spTgt>
                                        </p:tgtEl>
                                        <p:attrNameLst>
                                          <p:attrName>style.visibility</p:attrName>
                                        </p:attrNameLst>
                                      </p:cBhvr>
                                      <p:to>
                                        <p:strVal val="visible"/>
                                      </p:to>
                                    </p:set>
                                    <p:anim calcmode="lin" valueType="num">
                                      <p:cBhvr additive="base">
                                        <p:cTn id="50" dur="500" fill="hold"/>
                                        <p:tgtEl>
                                          <p:spTgt spid="118788">
                                            <p:txEl>
                                              <p:pRg st="6" end="6"/>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118788">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8"/>
                                            </p:cond>
                                          </p:stCondLst>
                                          <p:endCondLst>
                                            <p:cond evt="onStopAudio" delay="0">
                                              <p:tgtEl>
                                                <p:sldTgt/>
                                              </p:tgtEl>
                                            </p:cond>
                                          </p:endCondLst>
                                        </p:cTn>
                                        <p:tgtEl>
                                          <p:sndTgt r:embed="rId4" name="arrow.wav"/>
                                        </p:tgtEl>
                                      </p:cMediaNode>
                                    </p:audio>
                                  </p:subTnLst>
                                </p:cTn>
                              </p:par>
                            </p:childTnLst>
                          </p:cTn>
                        </p:par>
                      </p:childTnLst>
                    </p:cTn>
                  </p:par>
                  <p:par>
                    <p:cTn id="52" fill="hold">
                      <p:stCondLst>
                        <p:cond delay="indefinite"/>
                      </p:stCondLst>
                      <p:childTnLst>
                        <p:par>
                          <p:cTn id="53" fill="hold">
                            <p:stCondLst>
                              <p:cond delay="0"/>
                            </p:stCondLst>
                            <p:childTnLst>
                              <p:par>
                                <p:cTn id="54" presetID="2" presetClass="entr" presetSubtype="2" fill="hold" grpId="0" nodeType="clickEffect">
                                  <p:stCondLst>
                                    <p:cond delay="0"/>
                                  </p:stCondLst>
                                  <p:childTnLst>
                                    <p:set>
                                      <p:cBhvr>
                                        <p:cTn id="55" dur="1" fill="hold">
                                          <p:stCondLst>
                                            <p:cond delay="0"/>
                                          </p:stCondLst>
                                        </p:cTn>
                                        <p:tgtEl>
                                          <p:spTgt spid="86027"/>
                                        </p:tgtEl>
                                        <p:attrNameLst>
                                          <p:attrName>style.visibility</p:attrName>
                                        </p:attrNameLst>
                                      </p:cBhvr>
                                      <p:to>
                                        <p:strVal val="visible"/>
                                      </p:to>
                                    </p:set>
                                    <p:anim calcmode="lin" valueType="num">
                                      <p:cBhvr additive="base">
                                        <p:cTn id="56" dur="500" fill="hold"/>
                                        <p:tgtEl>
                                          <p:spTgt spid="86027"/>
                                        </p:tgtEl>
                                        <p:attrNameLst>
                                          <p:attrName>ppt_x</p:attrName>
                                        </p:attrNameLst>
                                      </p:cBhvr>
                                      <p:tavLst>
                                        <p:tav tm="0">
                                          <p:val>
                                            <p:strVal val="1+#ppt_w/2"/>
                                          </p:val>
                                        </p:tav>
                                        <p:tav tm="100000">
                                          <p:val>
                                            <p:strVal val="#ppt_x"/>
                                          </p:val>
                                        </p:tav>
                                      </p:tavLst>
                                    </p:anim>
                                    <p:anim calcmode="lin" valueType="num">
                                      <p:cBhvr additive="base">
                                        <p:cTn id="57" dur="500" fill="hold"/>
                                        <p:tgtEl>
                                          <p:spTgt spid="86027"/>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4"/>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27"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18788" name="Rectangle 4"/>
              <p:cNvSpPr>
                <a:spLocks noChangeArrowheads="1"/>
              </p:cNvSpPr>
              <p:nvPr/>
            </p:nvSpPr>
            <p:spPr bwMode="auto">
              <a:xfrm>
                <a:off x="693738" y="2659063"/>
                <a:ext cx="7764462" cy="4198937"/>
              </a:xfrm>
              <a:prstGeom prst="rect">
                <a:avLst/>
              </a:prstGeom>
              <a:solidFill>
                <a:srgbClr val="CCFFCC"/>
              </a:solidFill>
              <a:ln w="9525">
                <a:noFill/>
                <a:miter lim="800000"/>
                <a:headEnd/>
                <a:tailEnd/>
              </a:ln>
            </p:spPr>
            <p:txBody>
              <a:bodyPr/>
              <a:lstStyle/>
              <a:p>
                <a:pPr>
                  <a:spcBef>
                    <a:spcPct val="15000"/>
                  </a:spcBef>
                </a:pPr>
                <a:r>
                  <a:rPr lang="en-US" dirty="0" smtClean="0">
                    <a:sym typeface="Symbol" pitchFamily="18" charset="2"/>
                  </a:rPr>
                  <a:t>PRACTICE: A 275 F capacitor is charged to 6.00 V. It is then discharged through a 10.0 M resistor. Find the instantaneous voltage at </a:t>
                </a:r>
                <a:r>
                  <a:rPr lang="en-US" i="1" dirty="0">
                    <a:sym typeface="Symbol" pitchFamily="18" charset="2"/>
                  </a:rPr>
                  <a:t>t</a:t>
                </a:r>
                <a:r>
                  <a:rPr lang="en-US" dirty="0">
                    <a:sym typeface="Symbol" pitchFamily="18" charset="2"/>
                  </a:rPr>
                  <a:t> = 1375 s. Then find the instantaneous current using Ohm’s law.</a:t>
                </a:r>
              </a:p>
              <a:p>
                <a:pPr>
                  <a:spcBef>
                    <a:spcPct val="15000"/>
                  </a:spcBef>
                </a:pPr>
                <a:r>
                  <a:rPr lang="en-US" dirty="0">
                    <a:sym typeface="Symbol" pitchFamily="18" charset="2"/>
                  </a:rPr>
                  <a:t>SOLUTION: Use </a:t>
                </a:r>
                <a:r>
                  <a:rPr lang="en-US" i="1" dirty="0">
                    <a:sym typeface="Symbol" pitchFamily="18" charset="2"/>
                  </a:rPr>
                  <a:t>q</a:t>
                </a:r>
                <a:r>
                  <a:rPr lang="en-US" baseline="-25000" dirty="0">
                    <a:sym typeface="Symbol" pitchFamily="18" charset="2"/>
                  </a:rPr>
                  <a:t>0</a:t>
                </a:r>
                <a:r>
                  <a:rPr lang="en-US" dirty="0">
                    <a:sym typeface="Symbol" pitchFamily="18" charset="2"/>
                  </a:rPr>
                  <a:t> = 0.00165 C, and </a:t>
                </a:r>
                <a:r>
                  <a:rPr lang="en-US" altLang="en-US" dirty="0">
                    <a:sym typeface="Symbol" pitchFamily="18" charset="2"/>
                  </a:rPr>
                  <a:t> = 2750 s.</a:t>
                </a:r>
                <a:endParaRPr lang="en-US" dirty="0">
                  <a:sym typeface="Symbol" pitchFamily="18" charset="2"/>
                </a:endParaRPr>
              </a:p>
              <a:p>
                <a:pPr>
                  <a:spcBef>
                    <a:spcPts val="0"/>
                  </a:spcBef>
                </a:pPr>
                <a:r>
                  <a:rPr lang="en-US" dirty="0">
                    <a:sym typeface="Symbol" pitchFamily="18" charset="2"/>
                  </a:rPr>
                  <a:t>Substitute </a:t>
                </a:r>
                <a:r>
                  <a:rPr lang="en-US" i="1" dirty="0">
                    <a:sym typeface="Symbol" pitchFamily="18" charset="2"/>
                  </a:rPr>
                  <a:t>t </a:t>
                </a:r>
                <a:r>
                  <a:rPr lang="en-US" dirty="0">
                    <a:sym typeface="Symbol" pitchFamily="18" charset="2"/>
                  </a:rPr>
                  <a:t>= 1375 s into </a:t>
                </a:r>
                <a14:m>
                  <m:oMath xmlns:m="http://schemas.openxmlformats.org/officeDocument/2006/math">
                    <m:r>
                      <a:rPr lang="en-US" altLang="en-US" sz="2000" i="1" dirty="0">
                        <a:solidFill>
                          <a:srgbClr val="000000"/>
                        </a:solidFill>
                        <a:latin typeface="Cambria Math" panose="02040503050406030204" pitchFamily="18" charset="0"/>
                        <a:sym typeface="Symbol" pitchFamily="18" charset="2"/>
                      </a:rPr>
                      <m:t>𝑉</m:t>
                    </m:r>
                    <m:r>
                      <a:rPr lang="en-US" altLang="en-US" sz="2000" i="1" dirty="0">
                        <a:solidFill>
                          <a:srgbClr val="000000"/>
                        </a:solidFill>
                        <a:latin typeface="Cambria Math" panose="02040503050406030204" pitchFamily="18" charset="0"/>
                        <a:sym typeface="Symbol" pitchFamily="18" charset="2"/>
                      </a:rPr>
                      <m:t>=</m:t>
                    </m:r>
                    <m:sSub>
                      <m:sSubPr>
                        <m:ctrlPr>
                          <a:rPr lang="en-US" altLang="en-US" sz="2000" i="1" dirty="0">
                            <a:solidFill>
                              <a:srgbClr val="000000"/>
                            </a:solidFill>
                            <a:latin typeface="Cambria Math" panose="02040503050406030204" pitchFamily="18" charset="0"/>
                            <a:sym typeface="Symbol" pitchFamily="18" charset="2"/>
                          </a:rPr>
                        </m:ctrlPr>
                      </m:sSubPr>
                      <m:e>
                        <m:r>
                          <a:rPr lang="en-US" altLang="en-US" sz="2000" i="1" dirty="0">
                            <a:solidFill>
                              <a:srgbClr val="000000"/>
                            </a:solidFill>
                            <a:latin typeface="Cambria Math" panose="02040503050406030204" pitchFamily="18" charset="0"/>
                            <a:sym typeface="Symbol" pitchFamily="18" charset="2"/>
                          </a:rPr>
                          <m:t>𝑉</m:t>
                        </m:r>
                      </m:e>
                      <m:sub>
                        <m:r>
                          <a:rPr lang="en-US" altLang="en-US" sz="2000" i="1" dirty="0">
                            <a:solidFill>
                              <a:srgbClr val="000000"/>
                            </a:solidFill>
                            <a:latin typeface="Cambria Math" panose="02040503050406030204" pitchFamily="18" charset="0"/>
                            <a:sym typeface="Symbol" pitchFamily="18" charset="2"/>
                          </a:rPr>
                          <m:t>0</m:t>
                        </m:r>
                      </m:sub>
                    </m:sSub>
                    <m:sSup>
                      <m:sSupPr>
                        <m:ctrlPr>
                          <a:rPr lang="en-US" altLang="en-US" sz="2000" i="1" dirty="0">
                            <a:solidFill>
                              <a:srgbClr val="000000"/>
                            </a:solidFill>
                            <a:latin typeface="Cambria Math" panose="02040503050406030204" pitchFamily="18" charset="0"/>
                            <a:sym typeface="Symbol" pitchFamily="18" charset="2"/>
                          </a:rPr>
                        </m:ctrlPr>
                      </m:sSupPr>
                      <m:e>
                        <m:r>
                          <a:rPr lang="en-US" altLang="en-US" sz="2000" i="1" dirty="0">
                            <a:solidFill>
                              <a:srgbClr val="000000"/>
                            </a:solidFill>
                            <a:latin typeface="Cambria Math" panose="02040503050406030204" pitchFamily="18" charset="0"/>
                            <a:sym typeface="Symbol" pitchFamily="18" charset="2"/>
                          </a:rPr>
                          <m:t>𝑒</m:t>
                        </m:r>
                      </m:e>
                      <m:sup>
                        <m:r>
                          <a:rPr lang="en-US" altLang="en-US" sz="2000" i="1" dirty="0">
                            <a:solidFill>
                              <a:srgbClr val="000000"/>
                            </a:solidFill>
                            <a:latin typeface="Cambria Math" panose="02040503050406030204" pitchFamily="18" charset="0"/>
                            <a:sym typeface="Symbol" pitchFamily="18" charset="2"/>
                          </a:rPr>
                          <m:t>−</m:t>
                        </m:r>
                        <m:f>
                          <m:fPr>
                            <m:ctrlPr>
                              <a:rPr lang="en-US" altLang="en-US" sz="2000" i="1" dirty="0">
                                <a:solidFill>
                                  <a:srgbClr val="000000"/>
                                </a:solidFill>
                                <a:latin typeface="Cambria Math" panose="02040503050406030204" pitchFamily="18" charset="0"/>
                                <a:sym typeface="Symbol" pitchFamily="18" charset="2"/>
                              </a:rPr>
                            </m:ctrlPr>
                          </m:fPr>
                          <m:num>
                            <m:r>
                              <a:rPr lang="en-US" altLang="en-US" sz="2000" i="1" dirty="0">
                                <a:solidFill>
                                  <a:srgbClr val="000000"/>
                                </a:solidFill>
                                <a:latin typeface="Cambria Math" panose="02040503050406030204" pitchFamily="18" charset="0"/>
                                <a:sym typeface="Symbol" pitchFamily="18" charset="2"/>
                              </a:rPr>
                              <m:t>𝑡</m:t>
                            </m:r>
                          </m:num>
                          <m:den>
                            <m:r>
                              <a:rPr lang="en-US" altLang="en-US" sz="2000" i="1" dirty="0">
                                <a:solidFill>
                                  <a:srgbClr val="000000"/>
                                </a:solidFill>
                                <a:latin typeface="Cambria Math" panose="02040503050406030204" pitchFamily="18" charset="0"/>
                                <a:ea typeface="Cambria Math" panose="02040503050406030204" pitchFamily="18" charset="0"/>
                                <a:sym typeface="Symbol" pitchFamily="18" charset="2"/>
                              </a:rPr>
                              <m:t>𝜏</m:t>
                            </m:r>
                          </m:den>
                        </m:f>
                      </m:sup>
                    </m:sSup>
                  </m:oMath>
                </a14:m>
                <a:r>
                  <a:rPr lang="en-US" altLang="en-US" dirty="0">
                    <a:sym typeface="Symbol" pitchFamily="18" charset="2"/>
                  </a:rPr>
                  <a:t>.</a:t>
                </a:r>
              </a:p>
              <a:p>
                <a:pPr>
                  <a:spcBef>
                    <a:spcPts val="0"/>
                  </a:spcBef>
                </a:pPr>
                <a:r>
                  <a:rPr lang="en-US" i="1" dirty="0">
                    <a:solidFill>
                      <a:srgbClr val="000000"/>
                    </a:solidFill>
                    <a:sym typeface="Symbol" pitchFamily="18" charset="2"/>
                  </a:rPr>
                  <a:t>       </a:t>
                </a:r>
                <a14:m>
                  <m:oMath xmlns:m="http://schemas.openxmlformats.org/officeDocument/2006/math">
                    <m:r>
                      <a:rPr lang="en-US" sz="2000" i="1" dirty="0" smtClean="0">
                        <a:solidFill>
                          <a:srgbClr val="000000"/>
                        </a:solidFill>
                        <a:latin typeface="Cambria Math" panose="02040503050406030204" pitchFamily="18" charset="0"/>
                        <a:sym typeface="Symbol" pitchFamily="18" charset="2"/>
                      </a:rPr>
                      <m:t>𝑉</m:t>
                    </m:r>
                    <m:r>
                      <a:rPr lang="en-US" sz="2000" i="1" dirty="0" smtClean="0">
                        <a:solidFill>
                          <a:srgbClr val="000000"/>
                        </a:solidFill>
                        <a:latin typeface="Cambria Math" panose="02040503050406030204" pitchFamily="18" charset="0"/>
                        <a:sym typeface="Symbol" pitchFamily="18" charset="2"/>
                      </a:rPr>
                      <m:t>	=6.00</m:t>
                    </m:r>
                    <m:sSup>
                      <m:sSupPr>
                        <m:ctrlPr>
                          <a:rPr lang="en-US" altLang="en-US" sz="2000" i="1" dirty="0" smtClean="0">
                            <a:solidFill>
                              <a:srgbClr val="000000"/>
                            </a:solidFill>
                            <a:latin typeface="Cambria Math" panose="02040503050406030204" pitchFamily="18" charset="0"/>
                            <a:sym typeface="Symbol" pitchFamily="18" charset="2"/>
                          </a:rPr>
                        </m:ctrlPr>
                      </m:sSupPr>
                      <m:e>
                        <m:r>
                          <a:rPr lang="en-US" altLang="en-US" sz="2000" i="1" dirty="0">
                            <a:solidFill>
                              <a:srgbClr val="000000"/>
                            </a:solidFill>
                            <a:latin typeface="Cambria Math" panose="02040503050406030204" pitchFamily="18" charset="0"/>
                            <a:sym typeface="Symbol" pitchFamily="18" charset="2"/>
                          </a:rPr>
                          <m:t>𝑒</m:t>
                        </m:r>
                      </m:e>
                      <m:sup>
                        <m:r>
                          <a:rPr lang="en-US" altLang="en-US" sz="2000" i="1" dirty="0">
                            <a:solidFill>
                              <a:srgbClr val="000000"/>
                            </a:solidFill>
                            <a:latin typeface="Cambria Math" panose="02040503050406030204" pitchFamily="18" charset="0"/>
                            <a:sym typeface="Symbol" pitchFamily="18" charset="2"/>
                          </a:rPr>
                          <m:t>−</m:t>
                        </m:r>
                        <m:f>
                          <m:fPr>
                            <m:ctrlPr>
                              <a:rPr lang="en-US" altLang="en-US" sz="2000" i="1" dirty="0">
                                <a:solidFill>
                                  <a:srgbClr val="000000"/>
                                </a:solidFill>
                                <a:latin typeface="Cambria Math" panose="02040503050406030204" pitchFamily="18" charset="0"/>
                                <a:sym typeface="Symbol" pitchFamily="18" charset="2"/>
                              </a:rPr>
                            </m:ctrlPr>
                          </m:fPr>
                          <m:num>
                            <m:r>
                              <a:rPr lang="en-US" altLang="en-US" sz="2000" b="0" i="1" dirty="0" smtClean="0">
                                <a:solidFill>
                                  <a:srgbClr val="000000"/>
                                </a:solidFill>
                                <a:latin typeface="Cambria Math" panose="02040503050406030204" pitchFamily="18" charset="0"/>
                                <a:sym typeface="Symbol" pitchFamily="18" charset="2"/>
                              </a:rPr>
                              <m:t>1375</m:t>
                            </m:r>
                          </m:num>
                          <m:den>
                            <m:r>
                              <a:rPr lang="en-US" altLang="en-US" sz="2000" b="0" i="1" dirty="0" smtClean="0">
                                <a:solidFill>
                                  <a:srgbClr val="000000"/>
                                </a:solidFill>
                                <a:latin typeface="Cambria Math" panose="02040503050406030204" pitchFamily="18" charset="0"/>
                                <a:sym typeface="Symbol" pitchFamily="18" charset="2"/>
                              </a:rPr>
                              <m:t>2750</m:t>
                            </m:r>
                          </m:den>
                        </m:f>
                      </m:sup>
                    </m:sSup>
                    <m:r>
                      <a:rPr lang="en-US" altLang="en-US" sz="2000" i="1" dirty="0">
                        <a:latin typeface="Cambria Math" panose="02040503050406030204" pitchFamily="18" charset="0"/>
                        <a:sym typeface="Symbol" pitchFamily="18" charset="2"/>
                      </a:rPr>
                      <m:t>=3.64 </m:t>
                    </m:r>
                  </m:oMath>
                </a14:m>
                <a:r>
                  <a:rPr lang="en-US" altLang="en-US" sz="2000" dirty="0">
                    <a:sym typeface="Symbol" pitchFamily="18" charset="2"/>
                  </a:rPr>
                  <a:t>V</a:t>
                </a:r>
                <a:r>
                  <a:rPr lang="en-US" altLang="en-US" dirty="0">
                    <a:sym typeface="Symbol" pitchFamily="18" charset="2"/>
                  </a:rPr>
                  <a:t>.</a:t>
                </a:r>
              </a:p>
              <a:p>
                <a:pPr>
                  <a:spcBef>
                    <a:spcPct val="15000"/>
                  </a:spcBef>
                </a:pPr>
                <a:r>
                  <a:rPr lang="en-US" i="1" dirty="0">
                    <a:sym typeface="Symbol" pitchFamily="18" charset="2"/>
                  </a:rPr>
                  <a:t>        </a:t>
                </a:r>
                <a14:m>
                  <m:oMath xmlns:m="http://schemas.openxmlformats.org/officeDocument/2006/math">
                    <m:r>
                      <a:rPr lang="en-US" sz="2000" i="1" dirty="0" smtClean="0">
                        <a:latin typeface="Cambria Math" panose="02040503050406030204" pitchFamily="18" charset="0"/>
                        <a:sym typeface="Symbol" pitchFamily="18" charset="2"/>
                      </a:rPr>
                      <m:t>𝐼</m:t>
                    </m:r>
                    <m:r>
                      <a:rPr lang="en-US" sz="2000" i="1" dirty="0" smtClean="0">
                        <a:latin typeface="Cambria Math" panose="02040503050406030204" pitchFamily="18" charset="0"/>
                        <a:sym typeface="Symbol" pitchFamily="18" charset="2"/>
                      </a:rPr>
                      <m:t>=</m:t>
                    </m:r>
                    <m:f>
                      <m:fPr>
                        <m:ctrlPr>
                          <a:rPr lang="en-US" altLang="en-US" sz="2000" i="1" dirty="0">
                            <a:solidFill>
                              <a:srgbClr val="000000"/>
                            </a:solidFill>
                            <a:latin typeface="Cambria Math" panose="02040503050406030204" pitchFamily="18" charset="0"/>
                            <a:sym typeface="Symbol" pitchFamily="18" charset="2"/>
                          </a:rPr>
                        </m:ctrlPr>
                      </m:fPr>
                      <m:num>
                        <m:r>
                          <a:rPr lang="en-US" altLang="en-US" sz="2000" i="1" dirty="0">
                            <a:solidFill>
                              <a:srgbClr val="000000"/>
                            </a:solidFill>
                            <a:latin typeface="Cambria Math" panose="02040503050406030204" pitchFamily="18" charset="0"/>
                            <a:sym typeface="Symbol" pitchFamily="18" charset="2"/>
                          </a:rPr>
                          <m:t>𝑉</m:t>
                        </m:r>
                      </m:num>
                      <m:den>
                        <m:r>
                          <a:rPr lang="en-US" altLang="en-US" sz="2000" i="1" dirty="0">
                            <a:solidFill>
                              <a:srgbClr val="000000"/>
                            </a:solidFill>
                            <a:latin typeface="Cambria Math" panose="02040503050406030204" pitchFamily="18" charset="0"/>
                            <a:sym typeface="Symbol" pitchFamily="18" charset="2"/>
                          </a:rPr>
                          <m:t>𝑅</m:t>
                        </m:r>
                      </m:den>
                    </m:f>
                    <m:r>
                      <a:rPr lang="en-US" sz="2000" i="1" dirty="0">
                        <a:latin typeface="Cambria Math" panose="02040503050406030204" pitchFamily="18" charset="0"/>
                        <a:sym typeface="Symbol" pitchFamily="18" charset="2"/>
                      </a:rPr>
                      <m:t> </m:t>
                    </m:r>
                  </m:oMath>
                </a14:m>
                <a:endParaRPr lang="en-US" dirty="0">
                  <a:sym typeface="Symbol" pitchFamily="18" charset="2"/>
                </a:endParaRPr>
              </a:p>
              <a:p>
                <a:pPr>
                  <a:spcBef>
                    <a:spcPct val="15000"/>
                  </a:spcBef>
                </a:pPr>
                <a:r>
                  <a:rPr lang="en-US" i="1" dirty="0">
                    <a:sym typeface="Symbol" pitchFamily="18" charset="2"/>
                  </a:rPr>
                  <a:t>	</a:t>
                </a:r>
                <a14:m>
                  <m:oMath xmlns:m="http://schemas.openxmlformats.org/officeDocument/2006/math">
                    <m:r>
                      <a:rPr lang="en-US" sz="2000" i="1" dirty="0" smtClean="0">
                        <a:latin typeface="Cambria Math" panose="02040503050406030204" pitchFamily="18" charset="0"/>
                        <a:sym typeface="Symbol" pitchFamily="18" charset="2"/>
                      </a:rPr>
                      <m:t>=</m:t>
                    </m:r>
                    <m:f>
                      <m:fPr>
                        <m:ctrlPr>
                          <a:rPr lang="en-US" altLang="en-US" sz="2000" i="1" dirty="0">
                            <a:solidFill>
                              <a:srgbClr val="000000"/>
                            </a:solidFill>
                            <a:latin typeface="Cambria Math" panose="02040503050406030204" pitchFamily="18" charset="0"/>
                            <a:sym typeface="Symbol" pitchFamily="18" charset="2"/>
                          </a:rPr>
                        </m:ctrlPr>
                      </m:fPr>
                      <m:num>
                        <m:r>
                          <a:rPr lang="en-US" altLang="en-US" sz="2000" i="1" dirty="0">
                            <a:solidFill>
                              <a:srgbClr val="000000"/>
                            </a:solidFill>
                            <a:latin typeface="Cambria Math" panose="02040503050406030204" pitchFamily="18" charset="0"/>
                            <a:sym typeface="Symbol" pitchFamily="18" charset="2"/>
                          </a:rPr>
                          <m:t>3.64</m:t>
                        </m:r>
                      </m:num>
                      <m:den>
                        <m:r>
                          <a:rPr lang="en-US" sz="2000" i="1" dirty="0">
                            <a:latin typeface="Cambria Math" panose="02040503050406030204" pitchFamily="18" charset="0"/>
                            <a:sym typeface="Symbol" pitchFamily="18" charset="2"/>
                          </a:rPr>
                          <m:t>10.0</m:t>
                        </m:r>
                        <m:sSup>
                          <m:sSupPr>
                            <m:ctrlPr>
                              <a:rPr lang="en-US" sz="2000" i="1" dirty="0" smtClean="0">
                                <a:latin typeface="Cambria Math" panose="02040503050406030204" pitchFamily="18" charset="0"/>
                                <a:sym typeface="Symbol" pitchFamily="18" charset="2"/>
                              </a:rPr>
                            </m:ctrlPr>
                          </m:sSupPr>
                          <m:e>
                            <m:r>
                              <a:rPr lang="en-US" sz="2000" b="0" i="1" dirty="0" smtClean="0">
                                <a:latin typeface="Cambria Math" panose="02040503050406030204" pitchFamily="18" charset="0"/>
                                <a:sym typeface="Symbol" pitchFamily="18" charset="2"/>
                              </a:rPr>
                              <m:t>10</m:t>
                            </m:r>
                          </m:e>
                          <m:sup>
                            <m:r>
                              <a:rPr lang="en-US" sz="2000" b="0" i="1" dirty="0" smtClean="0">
                                <a:latin typeface="Cambria Math" panose="02040503050406030204" pitchFamily="18" charset="0"/>
                                <a:sym typeface="Symbol" pitchFamily="18" charset="2"/>
                              </a:rPr>
                              <m:t>6</m:t>
                            </m:r>
                          </m:sup>
                        </m:sSup>
                      </m:den>
                    </m:f>
                    <m:r>
                      <a:rPr lang="en-US" sz="2000" i="1" dirty="0">
                        <a:latin typeface="Cambria Math" panose="02040503050406030204" pitchFamily="18" charset="0"/>
                        <a:sym typeface="Symbol" pitchFamily="18" charset="2"/>
                      </a:rPr>
                      <m:t> </m:t>
                    </m:r>
                  </m:oMath>
                </a14:m>
                <a:endParaRPr lang="en-US" dirty="0">
                  <a:sym typeface="Symbol" pitchFamily="18" charset="2"/>
                </a:endParaRPr>
              </a:p>
              <a:p>
                <a:pPr>
                  <a:spcBef>
                    <a:spcPct val="15000"/>
                  </a:spcBef>
                </a:pPr>
                <a:r>
                  <a:rPr lang="en-US" dirty="0">
                    <a:sym typeface="Symbol" pitchFamily="18" charset="2"/>
                  </a:rPr>
                  <a:t>	</a:t>
                </a:r>
                <a14:m>
                  <m:oMath xmlns:m="http://schemas.openxmlformats.org/officeDocument/2006/math">
                    <m:r>
                      <a:rPr lang="en-US" sz="2000" i="1" dirty="0" smtClean="0">
                        <a:latin typeface="Cambria Math" panose="02040503050406030204" pitchFamily="18" charset="0"/>
                        <a:sym typeface="Symbol" pitchFamily="18" charset="2"/>
                      </a:rPr>
                      <m:t>= 3.64</m:t>
                    </m:r>
                    <m:sSup>
                      <m:sSupPr>
                        <m:ctrlPr>
                          <a:rPr lang="en-US" sz="2000" i="1" dirty="0" smtClean="0">
                            <a:latin typeface="Cambria Math" panose="02040503050406030204" pitchFamily="18" charset="0"/>
                            <a:sym typeface="Symbol" pitchFamily="18" charset="2"/>
                          </a:rPr>
                        </m:ctrlPr>
                      </m:sSupPr>
                      <m:e>
                        <m:r>
                          <a:rPr lang="en-US" sz="2000" b="0" i="1" dirty="0" smtClean="0">
                            <a:latin typeface="Cambria Math" panose="02040503050406030204" pitchFamily="18" charset="0"/>
                            <a:sym typeface="Symbol" pitchFamily="18" charset="2"/>
                          </a:rPr>
                          <m:t>10</m:t>
                        </m:r>
                      </m:e>
                      <m:sup>
                        <m:r>
                          <a:rPr lang="en-US" sz="2000" b="0" i="1" dirty="0" smtClean="0">
                            <a:latin typeface="Cambria Math" panose="02040503050406030204" pitchFamily="18" charset="0"/>
                            <a:sym typeface="Symbol" pitchFamily="18" charset="2"/>
                          </a:rPr>
                          <m:t>−7</m:t>
                        </m:r>
                      </m:sup>
                    </m:sSup>
                    <m:r>
                      <a:rPr lang="en-US" sz="2000" i="1" dirty="0">
                        <a:latin typeface="Cambria Math" panose="02040503050406030204" pitchFamily="18" charset="0"/>
                        <a:sym typeface="Symbol" pitchFamily="18" charset="2"/>
                      </a:rPr>
                      <m:t> </m:t>
                    </m:r>
                  </m:oMath>
                </a14:m>
                <a:r>
                  <a:rPr lang="en-US" sz="2000" dirty="0">
                    <a:sym typeface="Symbol" pitchFamily="18" charset="2"/>
                  </a:rPr>
                  <a:t>A</a:t>
                </a:r>
                <a:r>
                  <a:rPr lang="en-US" dirty="0">
                    <a:sym typeface="Symbol" pitchFamily="18" charset="2"/>
                  </a:rPr>
                  <a:t>.</a:t>
                </a:r>
              </a:p>
            </p:txBody>
          </p:sp>
        </mc:Choice>
        <mc:Fallback xmlns="">
          <p:sp>
            <p:nvSpPr>
              <p:cNvPr id="118788" name="Rectangle 4"/>
              <p:cNvSpPr>
                <a:spLocks noRot="1" noChangeAspect="1" noMove="1" noResize="1" noEditPoints="1" noAdjustHandles="1" noChangeArrowheads="1" noChangeShapeType="1" noTextEdit="1"/>
              </p:cNvSpPr>
              <p:nvPr/>
            </p:nvSpPr>
            <p:spPr bwMode="auto">
              <a:xfrm>
                <a:off x="693738" y="2659063"/>
                <a:ext cx="7764462" cy="4198937"/>
              </a:xfrm>
              <a:prstGeom prst="rect">
                <a:avLst/>
              </a:prstGeom>
              <a:blipFill>
                <a:blip r:embed="rId5"/>
                <a:stretch>
                  <a:fillRect l="-1256" t="-1161" r="-392" b="-4354"/>
                </a:stretch>
              </a:blipFill>
              <a:ln w="9525">
                <a:noFill/>
                <a:miter lim="800000"/>
                <a:headEnd/>
                <a:tailEnd/>
              </a:ln>
            </p:spPr>
            <p:txBody>
              <a:bodyPr/>
              <a:lstStyle/>
              <a:p>
                <a:r>
                  <a:rPr lang="en-US">
                    <a:noFill/>
                  </a:rPr>
                  <a:t> </a:t>
                </a:r>
              </a:p>
            </p:txBody>
          </p:sp>
        </mc:Fallback>
      </mc:AlternateContent>
      <p:sp>
        <p:nvSpPr>
          <p:cNvPr id="88067" name="Rectangle 3"/>
          <p:cNvSpPr>
            <a:spLocks noChangeArrowheads="1"/>
          </p:cNvSpPr>
          <p:nvPr/>
        </p:nvSpPr>
        <p:spPr bwMode="auto">
          <a:xfrm>
            <a:off x="685800" y="1339850"/>
            <a:ext cx="7772400" cy="1330325"/>
          </a:xfrm>
          <a:prstGeom prst="rect">
            <a:avLst/>
          </a:prstGeom>
          <a:solidFill>
            <a:srgbClr val="EAEAEA"/>
          </a:solidFill>
          <a:ln w="9525">
            <a:noFill/>
            <a:miter lim="800000"/>
            <a:headEnd/>
            <a:tailEnd/>
          </a:ln>
        </p:spPr>
        <p:txBody>
          <a:bodyPr/>
          <a:lstStyle/>
          <a:p>
            <a:r>
              <a:rPr lang="en-US" altLang="en-US" i="1">
                <a:solidFill>
                  <a:schemeClr val="accent2"/>
                </a:solidFill>
              </a:rPr>
              <a:t>RC series circuits – </a:t>
            </a:r>
            <a:r>
              <a:rPr lang="en-US" altLang="en-US">
                <a:solidFill>
                  <a:schemeClr val="accent2"/>
                </a:solidFill>
              </a:rPr>
              <a:t>discharging</a:t>
            </a:r>
            <a:endParaRPr lang="en-US" altLang="en-US">
              <a:solidFill>
                <a:srgbClr val="000000"/>
              </a:solidFill>
              <a:sym typeface="Symbol" pitchFamily="18" charset="2"/>
            </a:endParaRPr>
          </a:p>
        </p:txBody>
      </p:sp>
      <p:sp>
        <p:nvSpPr>
          <p:cNvPr id="88069" name="Text Box 5"/>
          <p:cNvSpPr txBox="1">
            <a:spLocks noChangeArrowheads="1"/>
          </p:cNvSpPr>
          <p:nvPr/>
        </p:nvSpPr>
        <p:spPr bwMode="auto">
          <a:xfrm>
            <a:off x="4637088" y="5594350"/>
            <a:ext cx="3802062" cy="1135063"/>
          </a:xfrm>
          <a:prstGeom prst="rect">
            <a:avLst/>
          </a:prstGeom>
          <a:noFill/>
          <a:ln w="9525">
            <a:noFill/>
            <a:miter lim="800000"/>
            <a:headEnd/>
            <a:tailEnd/>
          </a:ln>
          <a:effectLst/>
        </p:spPr>
        <p:txBody>
          <a:bodyPr>
            <a:spAutoFit/>
          </a:bodyPr>
          <a:lstStyle/>
          <a:p>
            <a:pPr>
              <a:lnSpc>
                <a:spcPct val="95000"/>
              </a:lnSpc>
            </a:pPr>
            <a:r>
              <a:rPr lang="en-US">
                <a:solidFill>
                  <a:schemeClr val="hlink"/>
                </a:solidFill>
              </a:rPr>
              <a:t>Note that this is the same answer as we got on the previous slide.</a:t>
            </a:r>
          </a:p>
        </p:txBody>
      </p:sp>
      <p:sp>
        <p:nvSpPr>
          <p:cNvPr id="12" name="Rectangle 118"/>
          <p:cNvSpPr txBox="1">
            <a:spLocks noChangeArrowheads="1"/>
          </p:cNvSpPr>
          <p:nvPr/>
        </p:nvSpPr>
        <p:spPr>
          <a:xfrm>
            <a:off x="685800" y="409575"/>
            <a:ext cx="7772400" cy="896938"/>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0" cap="none" spc="0" normalizeH="0" baseline="0" noProof="0">
                <a:ln>
                  <a:noFill/>
                </a:ln>
                <a:solidFill>
                  <a:schemeClr val="tx2"/>
                </a:solidFill>
                <a:effectLst/>
                <a:uLnTx/>
                <a:uFillTx/>
                <a:latin typeface="+mj-lt"/>
                <a:ea typeface="+mj-ea"/>
                <a:cs typeface="+mj-cs"/>
              </a:rPr>
              <a:t>Topic 11: Electromagnetic induction - AHL</a:t>
            </a:r>
            <a:br>
              <a:rPr kumimoji="0" lang="en-US" altLang="en-US" sz="2800" b="1" i="0" u="none" strike="noStrike" kern="0" cap="none" spc="0" normalizeH="0" baseline="0" noProof="0">
                <a:ln>
                  <a:noFill/>
                </a:ln>
                <a:solidFill>
                  <a:schemeClr val="tx2"/>
                </a:solidFill>
                <a:effectLst/>
                <a:uLnTx/>
                <a:uFillTx/>
                <a:latin typeface="+mj-lt"/>
                <a:ea typeface="+mj-ea"/>
                <a:cs typeface="+mj-cs"/>
              </a:rPr>
            </a:br>
            <a:r>
              <a:rPr kumimoji="0" lang="en-US" altLang="en-US" sz="2800" b="0" i="0" u="none" strike="noStrike" kern="0" cap="none" spc="0" normalizeH="0" baseline="0" noProof="0">
                <a:ln>
                  <a:noFill/>
                </a:ln>
                <a:solidFill>
                  <a:schemeClr val="tx1"/>
                </a:solidFill>
                <a:effectLst/>
                <a:uLnTx/>
                <a:uFillTx/>
                <a:latin typeface="+mj-lt"/>
                <a:ea typeface="+mj-ea"/>
                <a:cs typeface="+mj-cs"/>
              </a:rPr>
              <a:t>11.3 – Capacitance</a:t>
            </a:r>
            <a:endParaRPr kumimoji="0" lang="en-US" altLang="en-US" sz="2800" b="0" i="0" u="none" strike="noStrike" kern="0" cap="none" spc="0" normalizeH="0" baseline="0" noProof="0" dirty="0">
              <a:ln>
                <a:noFill/>
              </a:ln>
              <a:solidFill>
                <a:schemeClr val="tx1"/>
              </a:solidFill>
              <a:effectLst/>
              <a:uLnTx/>
              <a:uFillTx/>
              <a:latin typeface="+mj-lt"/>
              <a:ea typeface="+mj-ea"/>
              <a:cs typeface="+mj-cs"/>
            </a:endParaRPr>
          </a:p>
        </p:txBody>
      </p:sp>
      <p:grpSp>
        <p:nvGrpSpPr>
          <p:cNvPr id="13" name="Group 26"/>
          <p:cNvGrpSpPr>
            <a:grpSpLocks/>
          </p:cNvGrpSpPr>
          <p:nvPr/>
        </p:nvGrpSpPr>
        <p:grpSpPr bwMode="auto">
          <a:xfrm>
            <a:off x="839787" y="1796185"/>
            <a:ext cx="7464425" cy="734291"/>
            <a:chOff x="531" y="2074"/>
            <a:chExt cx="4702" cy="518"/>
          </a:xfrm>
        </p:grpSpPr>
        <p:sp>
          <p:nvSpPr>
            <p:cNvPr id="14" name="Text Box 6"/>
            <p:cNvSpPr txBox="1">
              <a:spLocks noChangeArrowheads="1"/>
            </p:cNvSpPr>
            <p:nvPr/>
          </p:nvSpPr>
          <p:spPr bwMode="auto">
            <a:xfrm>
              <a:off x="4170" y="2074"/>
              <a:ext cx="1063" cy="518"/>
            </a:xfrm>
            <a:prstGeom prst="rect">
              <a:avLst/>
            </a:prstGeom>
            <a:solidFill>
              <a:srgbClr val="FF0000"/>
            </a:solidFill>
            <a:ln w="9525">
              <a:noFill/>
              <a:miter lim="800000"/>
              <a:headEnd/>
              <a:tailEnd/>
            </a:ln>
          </p:spPr>
          <p:txBody>
            <a:bodyPr>
              <a:spAutoFit/>
            </a:bodyPr>
            <a:lstStyle/>
            <a:p>
              <a:pPr algn="ctr">
                <a:spcBef>
                  <a:spcPct val="50000"/>
                </a:spcBef>
              </a:pPr>
              <a:r>
                <a:rPr lang="en-US" i="1" dirty="0">
                  <a:solidFill>
                    <a:schemeClr val="bg1"/>
                  </a:solidFill>
                </a:rPr>
                <a:t>RC</a:t>
              </a:r>
              <a:r>
                <a:rPr lang="en-US" dirty="0">
                  <a:solidFill>
                    <a:schemeClr val="bg1"/>
                  </a:solidFill>
                </a:rPr>
                <a:t> discharge</a:t>
              </a:r>
              <a:endParaRPr lang="en-US" i="1" dirty="0">
                <a:solidFill>
                  <a:schemeClr val="bg1"/>
                </a:solidFill>
              </a:endParaRPr>
            </a:p>
          </p:txBody>
        </p:sp>
        <p:sp>
          <p:nvSpPr>
            <p:cNvPr id="15" name="Rectangle 7"/>
            <p:cNvSpPr>
              <a:spLocks noChangeArrowheads="1"/>
            </p:cNvSpPr>
            <p:nvPr/>
          </p:nvSpPr>
          <p:spPr bwMode="auto">
            <a:xfrm>
              <a:off x="531" y="2076"/>
              <a:ext cx="4701" cy="510"/>
            </a:xfrm>
            <a:prstGeom prst="rect">
              <a:avLst/>
            </a:prstGeom>
            <a:noFill/>
            <a:ln w="12700">
              <a:solidFill>
                <a:schemeClr val="tx1"/>
              </a:solidFill>
              <a:miter lim="800000"/>
              <a:headEnd/>
              <a:tailEnd/>
            </a:ln>
          </p:spPr>
          <p:txBody>
            <a:bodyPr wrap="none" anchor="ctr"/>
            <a:lstStyle/>
            <a:p>
              <a:endParaRPr lang="en-US"/>
            </a:p>
          </p:txBody>
        </p:sp>
        <mc:AlternateContent xmlns:mc="http://schemas.openxmlformats.org/markup-compatibility/2006" xmlns:a14="http://schemas.microsoft.com/office/drawing/2010/main">
          <mc:Choice Requires="a14">
            <p:sp>
              <p:nvSpPr>
                <p:cNvPr id="16" name="Rectangle 5"/>
                <p:cNvSpPr>
                  <a:spLocks noChangeArrowheads="1"/>
                </p:cNvSpPr>
                <p:nvPr/>
              </p:nvSpPr>
              <p:spPr bwMode="auto">
                <a:xfrm>
                  <a:off x="533" y="2092"/>
                  <a:ext cx="763" cy="278"/>
                </a:xfrm>
                <a:prstGeom prst="rect">
                  <a:avLst/>
                </a:prstGeom>
                <a:noFill/>
                <a:ln w="9525">
                  <a:noFill/>
                  <a:miter lim="800000"/>
                  <a:headEnd/>
                  <a:tailEnd/>
                </a:ln>
              </p:spPr>
              <p:txBody>
                <a:bodyPr/>
                <a:lstStyle/>
                <a:p>
                  <a:pPr eaLnBrk="0" hangingPunct="0">
                    <a:lnSpc>
                      <a:spcPct val="90000"/>
                    </a:lnSpc>
                    <a:spcBef>
                      <a:spcPct val="20000"/>
                    </a:spcBef>
                  </a:pPr>
                  <a14:m>
                    <m:oMathPara xmlns:m="http://schemas.openxmlformats.org/officeDocument/2006/math">
                      <m:oMathParaPr>
                        <m:jc m:val="centerGroup"/>
                      </m:oMathParaPr>
                      <m:oMath xmlns:m="http://schemas.openxmlformats.org/officeDocument/2006/math">
                        <m:r>
                          <a:rPr lang="en-US" altLang="en-US" sz="2000" b="0" i="1" dirty="0" smtClean="0">
                            <a:solidFill>
                              <a:srgbClr val="000000"/>
                            </a:solidFill>
                            <a:latin typeface="Cambria Math" panose="02040503050406030204" pitchFamily="18" charset="0"/>
                            <a:sym typeface="Symbol" pitchFamily="18" charset="2"/>
                          </a:rPr>
                          <m:t>𝐼</m:t>
                        </m:r>
                        <m:r>
                          <a:rPr lang="en-US" altLang="en-US" sz="2000" i="1" dirty="0">
                            <a:solidFill>
                              <a:srgbClr val="000000"/>
                            </a:solidFill>
                            <a:latin typeface="Cambria Math" panose="02040503050406030204" pitchFamily="18" charset="0"/>
                            <a:sym typeface="Symbol" pitchFamily="18" charset="2"/>
                          </a:rPr>
                          <m:t>=</m:t>
                        </m:r>
                        <m:sSub>
                          <m:sSubPr>
                            <m:ctrlPr>
                              <a:rPr lang="en-US" altLang="en-US" sz="2000" i="1" dirty="0">
                                <a:solidFill>
                                  <a:srgbClr val="000000"/>
                                </a:solidFill>
                                <a:latin typeface="Cambria Math" panose="02040503050406030204" pitchFamily="18" charset="0"/>
                                <a:sym typeface="Symbol" pitchFamily="18" charset="2"/>
                              </a:rPr>
                            </m:ctrlPr>
                          </m:sSubPr>
                          <m:e>
                            <m:r>
                              <a:rPr lang="en-US" altLang="en-US" sz="2000" b="0" i="1" dirty="0" smtClean="0">
                                <a:solidFill>
                                  <a:srgbClr val="000000"/>
                                </a:solidFill>
                                <a:latin typeface="Cambria Math" panose="02040503050406030204" pitchFamily="18" charset="0"/>
                                <a:sym typeface="Symbol" pitchFamily="18" charset="2"/>
                              </a:rPr>
                              <m:t>𝐼</m:t>
                            </m:r>
                          </m:e>
                          <m:sub>
                            <m:r>
                              <a:rPr lang="en-US" altLang="en-US" sz="2000" i="1" dirty="0">
                                <a:solidFill>
                                  <a:srgbClr val="000000"/>
                                </a:solidFill>
                                <a:latin typeface="Cambria Math" panose="02040503050406030204" pitchFamily="18" charset="0"/>
                                <a:sym typeface="Symbol" pitchFamily="18" charset="2"/>
                              </a:rPr>
                              <m:t>0</m:t>
                            </m:r>
                          </m:sub>
                        </m:sSub>
                        <m:sSup>
                          <m:sSupPr>
                            <m:ctrlPr>
                              <a:rPr lang="en-US" altLang="en-US" sz="2000" i="1" dirty="0">
                                <a:solidFill>
                                  <a:srgbClr val="000000"/>
                                </a:solidFill>
                                <a:latin typeface="Cambria Math" panose="02040503050406030204" pitchFamily="18" charset="0"/>
                                <a:sym typeface="Symbol" pitchFamily="18" charset="2"/>
                              </a:rPr>
                            </m:ctrlPr>
                          </m:sSupPr>
                          <m:e>
                            <m:r>
                              <a:rPr lang="en-US" altLang="en-US" sz="2000" i="1" dirty="0">
                                <a:solidFill>
                                  <a:srgbClr val="000000"/>
                                </a:solidFill>
                                <a:latin typeface="Cambria Math" panose="02040503050406030204" pitchFamily="18" charset="0"/>
                                <a:sym typeface="Symbol" pitchFamily="18" charset="2"/>
                              </a:rPr>
                              <m:t>𝑒</m:t>
                            </m:r>
                          </m:e>
                          <m:sup>
                            <m:r>
                              <a:rPr lang="en-US" altLang="en-US" sz="2000" i="1" dirty="0">
                                <a:solidFill>
                                  <a:srgbClr val="000000"/>
                                </a:solidFill>
                                <a:latin typeface="Cambria Math" panose="02040503050406030204" pitchFamily="18" charset="0"/>
                                <a:sym typeface="Symbol" pitchFamily="18" charset="2"/>
                              </a:rPr>
                              <m:t>−</m:t>
                            </m:r>
                            <m:f>
                              <m:fPr>
                                <m:ctrlPr>
                                  <a:rPr lang="en-US" altLang="en-US" sz="2000" i="1" dirty="0">
                                    <a:solidFill>
                                      <a:srgbClr val="000000"/>
                                    </a:solidFill>
                                    <a:latin typeface="Cambria Math" panose="02040503050406030204" pitchFamily="18" charset="0"/>
                                    <a:sym typeface="Symbol" pitchFamily="18" charset="2"/>
                                  </a:rPr>
                                </m:ctrlPr>
                              </m:fPr>
                              <m:num>
                                <m:r>
                                  <a:rPr lang="en-US" altLang="en-US" sz="2000" i="1" dirty="0">
                                    <a:solidFill>
                                      <a:srgbClr val="000000"/>
                                    </a:solidFill>
                                    <a:latin typeface="Cambria Math" panose="02040503050406030204" pitchFamily="18" charset="0"/>
                                    <a:sym typeface="Symbol" pitchFamily="18" charset="2"/>
                                  </a:rPr>
                                  <m:t>𝑡</m:t>
                                </m:r>
                              </m:num>
                              <m:den>
                                <m:r>
                                  <a:rPr lang="en-US" altLang="en-US" sz="2000" i="1" dirty="0">
                                    <a:solidFill>
                                      <a:srgbClr val="000000"/>
                                    </a:solidFill>
                                    <a:latin typeface="Cambria Math" panose="02040503050406030204" pitchFamily="18" charset="0"/>
                                    <a:ea typeface="Cambria Math" panose="02040503050406030204" pitchFamily="18" charset="0"/>
                                    <a:sym typeface="Symbol" pitchFamily="18" charset="2"/>
                                  </a:rPr>
                                  <m:t>𝜏</m:t>
                                </m:r>
                              </m:den>
                            </m:f>
                          </m:sup>
                        </m:sSup>
                      </m:oMath>
                    </m:oMathPara>
                  </a14:m>
                  <a:endParaRPr lang="en-US" dirty="0">
                    <a:sym typeface="Symbol" pitchFamily="18" charset="2"/>
                  </a:endParaRPr>
                </a:p>
              </p:txBody>
            </p:sp>
          </mc:Choice>
          <mc:Fallback xmlns="">
            <p:sp>
              <p:nvSpPr>
                <p:cNvPr id="16" name="Rectangle 5"/>
                <p:cNvSpPr>
                  <a:spLocks noRot="1" noChangeAspect="1" noMove="1" noResize="1" noEditPoints="1" noAdjustHandles="1" noChangeArrowheads="1" noChangeShapeType="1" noTextEdit="1"/>
                </p:cNvSpPr>
                <p:nvPr/>
              </p:nvSpPr>
              <p:spPr bwMode="auto">
                <a:xfrm>
                  <a:off x="533" y="2092"/>
                  <a:ext cx="763" cy="278"/>
                </a:xfrm>
                <a:prstGeom prst="rect">
                  <a:avLst/>
                </a:prstGeom>
                <a:blipFill>
                  <a:blip r:embed="rId6"/>
                  <a:stretch>
                    <a:fillRect b="-14063"/>
                  </a:stretch>
                </a:blipFill>
                <a:ln w="9525">
                  <a:noFill/>
                  <a:miter lim="800000"/>
                  <a:headEnd/>
                  <a:tailEn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Rectangle 5"/>
                <p:cNvSpPr>
                  <a:spLocks noChangeArrowheads="1"/>
                </p:cNvSpPr>
                <p:nvPr/>
              </p:nvSpPr>
              <p:spPr bwMode="auto">
                <a:xfrm>
                  <a:off x="2351" y="2231"/>
                  <a:ext cx="1818" cy="231"/>
                </a:xfrm>
                <a:prstGeom prst="rect">
                  <a:avLst/>
                </a:prstGeom>
                <a:noFill/>
                <a:ln w="9525">
                  <a:noFill/>
                  <a:miter lim="800000"/>
                  <a:headEnd/>
                  <a:tailEnd/>
                </a:ln>
              </p:spPr>
              <p:txBody>
                <a:bodyPr/>
                <a:lstStyle/>
                <a:p>
                  <a:pPr algn="r" eaLnBrk="0" hangingPunct="0">
                    <a:lnSpc>
                      <a:spcPct val="90000"/>
                    </a:lnSpc>
                    <a:spcBef>
                      <a:spcPct val="20000"/>
                    </a:spcBef>
                  </a:pPr>
                  <a:r>
                    <a:rPr lang="en-US" sz="2000" dirty="0" smtClean="0">
                      <a:solidFill>
                        <a:schemeClr val="hlink"/>
                      </a:solidFill>
                      <a:sym typeface="Symbol" pitchFamily="18" charset="2"/>
                    </a:rPr>
                    <a:t>where </a:t>
                  </a:r>
                  <a14:m>
                    <m:oMath xmlns:m="http://schemas.openxmlformats.org/officeDocument/2006/math">
                      <m:r>
                        <a:rPr lang="en-US" altLang="en-US" sz="2000" i="1" dirty="0" smtClean="0">
                          <a:solidFill>
                            <a:schemeClr val="hlink"/>
                          </a:solidFill>
                          <a:latin typeface="Cambria Math" panose="02040503050406030204" pitchFamily="18" charset="0"/>
                          <a:sym typeface="Symbol" pitchFamily="18" charset="2"/>
                        </a:rPr>
                        <m:t>𝐼</m:t>
                      </m:r>
                      <m:r>
                        <a:rPr lang="en-US" altLang="en-US" sz="2000" i="1" baseline="-25000" dirty="0">
                          <a:solidFill>
                            <a:schemeClr val="hlink"/>
                          </a:solidFill>
                          <a:latin typeface="Cambria Math" panose="02040503050406030204" pitchFamily="18" charset="0"/>
                          <a:sym typeface="Symbol" pitchFamily="18" charset="2"/>
                        </a:rPr>
                        <m:t>0</m:t>
                      </m:r>
                      <m:r>
                        <a:rPr lang="en-US" altLang="en-US" sz="2000" i="1" dirty="0">
                          <a:solidFill>
                            <a:schemeClr val="hlink"/>
                          </a:solidFill>
                          <a:latin typeface="Cambria Math" panose="02040503050406030204" pitchFamily="18" charset="0"/>
                          <a:sym typeface="Symbol" pitchFamily="18" charset="2"/>
                        </a:rPr>
                        <m:t>=</m:t>
                      </m:r>
                      <m:f>
                        <m:fPr>
                          <m:ctrlPr>
                            <a:rPr lang="en-US" altLang="en-US" sz="2000" i="1" dirty="0">
                              <a:solidFill>
                                <a:schemeClr val="hlink"/>
                              </a:solidFill>
                              <a:latin typeface="Cambria Math" panose="02040503050406030204" pitchFamily="18" charset="0"/>
                              <a:sym typeface="Symbol" pitchFamily="18" charset="2"/>
                            </a:rPr>
                          </m:ctrlPr>
                        </m:fPr>
                        <m:num>
                          <m:sSub>
                            <m:sSubPr>
                              <m:ctrlPr>
                                <a:rPr lang="en-US" altLang="en-US" sz="2000" i="1" dirty="0" smtClean="0">
                                  <a:solidFill>
                                    <a:schemeClr val="accent1">
                                      <a:lumMod val="50000"/>
                                    </a:schemeClr>
                                  </a:solidFill>
                                  <a:latin typeface="Cambria Math" panose="02040503050406030204" pitchFamily="18" charset="0"/>
                                  <a:sym typeface="Symbol" pitchFamily="18" charset="2"/>
                                </a:rPr>
                              </m:ctrlPr>
                            </m:sSubPr>
                            <m:e>
                              <m:r>
                                <a:rPr lang="en-US" altLang="en-US" sz="2000" i="1" dirty="0">
                                  <a:solidFill>
                                    <a:schemeClr val="accent1">
                                      <a:lumMod val="50000"/>
                                    </a:schemeClr>
                                  </a:solidFill>
                                  <a:latin typeface="Cambria Math" panose="02040503050406030204" pitchFamily="18" charset="0"/>
                                  <a:sym typeface="Symbol" pitchFamily="18" charset="2"/>
                                </a:rPr>
                                <m:t>𝑞</m:t>
                              </m:r>
                            </m:e>
                            <m:sub>
                              <m:r>
                                <a:rPr lang="en-US" altLang="en-US" sz="2000" i="1" dirty="0">
                                  <a:solidFill>
                                    <a:schemeClr val="accent1">
                                      <a:lumMod val="50000"/>
                                    </a:schemeClr>
                                  </a:solidFill>
                                  <a:latin typeface="Cambria Math" panose="02040503050406030204" pitchFamily="18" charset="0"/>
                                  <a:sym typeface="Symbol" pitchFamily="18" charset="2"/>
                                </a:rPr>
                                <m:t>0</m:t>
                              </m:r>
                            </m:sub>
                          </m:sSub>
                        </m:num>
                        <m:den>
                          <m:r>
                            <a:rPr lang="en-US" altLang="en-US" sz="2000" i="1" dirty="0">
                              <a:solidFill>
                                <a:schemeClr val="hlink"/>
                              </a:solidFill>
                              <a:latin typeface="Cambria Math" panose="02040503050406030204" pitchFamily="18" charset="0"/>
                              <a:sym typeface="Symbol" pitchFamily="18" charset="2"/>
                            </a:rPr>
                            <m:t>𝑅𝐶</m:t>
                          </m:r>
                        </m:den>
                      </m:f>
                      <m:r>
                        <a:rPr lang="en-US" altLang="en-US" sz="2000" i="1" dirty="0">
                          <a:solidFill>
                            <a:schemeClr val="hlink"/>
                          </a:solidFill>
                          <a:latin typeface="Cambria Math" panose="02040503050406030204" pitchFamily="18" charset="0"/>
                          <a:sym typeface="Symbol" pitchFamily="18" charset="2"/>
                        </a:rPr>
                        <m:t> </m:t>
                      </m:r>
                      <m:r>
                        <a:rPr lang="en-US" altLang="en-US" sz="2000" b="0" i="0" dirty="0" smtClean="0">
                          <a:solidFill>
                            <a:schemeClr val="hlink"/>
                          </a:solidFill>
                          <a:latin typeface="Cambria Math" panose="02040503050406030204" pitchFamily="18" charset="0"/>
                          <a:sym typeface="Symbol" pitchFamily="18" charset="2"/>
                        </a:rPr>
                        <m:t>, </m:t>
                      </m:r>
                      <m:r>
                        <a:rPr lang="en-US" altLang="en-US" sz="2000" i="1" dirty="0" smtClean="0">
                          <a:solidFill>
                            <a:schemeClr val="hlink"/>
                          </a:solidFill>
                          <a:latin typeface="Cambria Math" panose="02040503050406030204" pitchFamily="18" charset="0"/>
                          <a:sym typeface="Symbol" pitchFamily="18" charset="2"/>
                        </a:rPr>
                        <m:t>𝑉</m:t>
                      </m:r>
                      <m:r>
                        <a:rPr lang="en-US" altLang="en-US" sz="2000" i="1" baseline="-25000" dirty="0">
                          <a:solidFill>
                            <a:schemeClr val="hlink"/>
                          </a:solidFill>
                          <a:latin typeface="Cambria Math" panose="02040503050406030204" pitchFamily="18" charset="0"/>
                          <a:sym typeface="Symbol" pitchFamily="18" charset="2"/>
                        </a:rPr>
                        <m:t>0</m:t>
                      </m:r>
                      <m:r>
                        <a:rPr lang="en-US" altLang="en-US" sz="2000" i="1" dirty="0">
                          <a:solidFill>
                            <a:schemeClr val="hlink"/>
                          </a:solidFill>
                          <a:latin typeface="Cambria Math" panose="02040503050406030204" pitchFamily="18" charset="0"/>
                          <a:sym typeface="Symbol" pitchFamily="18" charset="2"/>
                        </a:rPr>
                        <m:t>=</m:t>
                      </m:r>
                      <m:f>
                        <m:fPr>
                          <m:ctrlPr>
                            <a:rPr lang="en-US" altLang="en-US" sz="2000" i="1" dirty="0">
                              <a:solidFill>
                                <a:schemeClr val="hlink"/>
                              </a:solidFill>
                              <a:latin typeface="Cambria Math" panose="02040503050406030204" pitchFamily="18" charset="0"/>
                              <a:sym typeface="Symbol" pitchFamily="18" charset="2"/>
                            </a:rPr>
                          </m:ctrlPr>
                        </m:fPr>
                        <m:num>
                          <m:sSub>
                            <m:sSubPr>
                              <m:ctrlPr>
                                <a:rPr lang="en-US" altLang="en-US" sz="2000" i="1" dirty="0">
                                  <a:solidFill>
                                    <a:schemeClr val="accent1">
                                      <a:lumMod val="50000"/>
                                    </a:schemeClr>
                                  </a:solidFill>
                                  <a:latin typeface="Cambria Math" panose="02040503050406030204" pitchFamily="18" charset="0"/>
                                  <a:sym typeface="Symbol" pitchFamily="18" charset="2"/>
                                </a:rPr>
                              </m:ctrlPr>
                            </m:sSubPr>
                            <m:e>
                              <m:r>
                                <a:rPr lang="en-US" altLang="en-US" sz="2000" i="1" dirty="0">
                                  <a:solidFill>
                                    <a:schemeClr val="accent1">
                                      <a:lumMod val="50000"/>
                                    </a:schemeClr>
                                  </a:solidFill>
                                  <a:latin typeface="Cambria Math" panose="02040503050406030204" pitchFamily="18" charset="0"/>
                                  <a:sym typeface="Symbol" pitchFamily="18" charset="2"/>
                                </a:rPr>
                                <m:t>𝑞</m:t>
                              </m:r>
                            </m:e>
                            <m:sub>
                              <m:r>
                                <a:rPr lang="en-US" altLang="en-US" sz="2000" i="1" dirty="0">
                                  <a:solidFill>
                                    <a:schemeClr val="accent1">
                                      <a:lumMod val="50000"/>
                                    </a:schemeClr>
                                  </a:solidFill>
                                  <a:latin typeface="Cambria Math" panose="02040503050406030204" pitchFamily="18" charset="0"/>
                                  <a:sym typeface="Symbol" pitchFamily="18" charset="2"/>
                                </a:rPr>
                                <m:t>0</m:t>
                              </m:r>
                            </m:sub>
                          </m:sSub>
                        </m:num>
                        <m:den>
                          <m:r>
                            <a:rPr lang="en-US" altLang="en-US" sz="2000" i="1" dirty="0">
                              <a:solidFill>
                                <a:schemeClr val="hlink"/>
                              </a:solidFill>
                              <a:latin typeface="Cambria Math" panose="02040503050406030204" pitchFamily="18" charset="0"/>
                              <a:sym typeface="Symbol" pitchFamily="18" charset="2"/>
                            </a:rPr>
                            <m:t>𝐶</m:t>
                          </m:r>
                        </m:den>
                      </m:f>
                    </m:oMath>
                  </a14:m>
                  <a:endParaRPr lang="en-US" sz="2000" i="1" dirty="0">
                    <a:solidFill>
                      <a:schemeClr val="hlink"/>
                    </a:solidFill>
                    <a:sym typeface="Symbol" pitchFamily="18" charset="2"/>
                  </a:endParaRPr>
                </a:p>
              </p:txBody>
            </p:sp>
          </mc:Choice>
          <mc:Fallback xmlns="">
            <p:sp>
              <p:nvSpPr>
                <p:cNvPr id="17" name="Rectangle 5"/>
                <p:cNvSpPr>
                  <a:spLocks noRot="1" noChangeAspect="1" noMove="1" noResize="1" noEditPoints="1" noAdjustHandles="1" noChangeArrowheads="1" noChangeShapeType="1" noTextEdit="1"/>
                </p:cNvSpPr>
                <p:nvPr/>
              </p:nvSpPr>
              <p:spPr bwMode="auto">
                <a:xfrm>
                  <a:off x="2351" y="2231"/>
                  <a:ext cx="1818" cy="231"/>
                </a:xfrm>
                <a:prstGeom prst="rect">
                  <a:avLst/>
                </a:prstGeom>
                <a:blipFill>
                  <a:blip r:embed="rId7"/>
                  <a:stretch>
                    <a:fillRect t="-7407" b="-55556"/>
                  </a:stretch>
                </a:blipFill>
                <a:ln w="9525">
                  <a:noFill/>
                  <a:miter lim="800000"/>
                  <a:headEnd/>
                  <a:tailEn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Rectangle 5"/>
                <p:cNvSpPr>
                  <a:spLocks noChangeArrowheads="1"/>
                </p:cNvSpPr>
                <p:nvPr/>
              </p:nvSpPr>
              <p:spPr bwMode="auto">
                <a:xfrm>
                  <a:off x="1580" y="2078"/>
                  <a:ext cx="838" cy="278"/>
                </a:xfrm>
                <a:prstGeom prst="rect">
                  <a:avLst/>
                </a:prstGeom>
                <a:noFill/>
                <a:ln w="9525">
                  <a:noFill/>
                  <a:miter lim="800000"/>
                  <a:headEnd/>
                  <a:tailEnd/>
                </a:ln>
              </p:spPr>
              <p:txBody>
                <a:bodyPr/>
                <a:lstStyle/>
                <a:p>
                  <a:pPr eaLnBrk="0" hangingPunct="0">
                    <a:lnSpc>
                      <a:spcPct val="90000"/>
                    </a:lnSpc>
                    <a:spcBef>
                      <a:spcPct val="20000"/>
                    </a:spcBef>
                  </a:pPr>
                  <a14:m>
                    <m:oMathPara xmlns:m="http://schemas.openxmlformats.org/officeDocument/2006/math">
                      <m:oMathParaPr>
                        <m:jc m:val="centerGroup"/>
                      </m:oMathParaPr>
                      <m:oMath xmlns:m="http://schemas.openxmlformats.org/officeDocument/2006/math">
                        <m:r>
                          <a:rPr lang="en-US" altLang="en-US" sz="2000" b="0" i="1" dirty="0" smtClean="0">
                            <a:solidFill>
                              <a:srgbClr val="000000"/>
                            </a:solidFill>
                            <a:latin typeface="Cambria Math" panose="02040503050406030204" pitchFamily="18" charset="0"/>
                            <a:sym typeface="Symbol" pitchFamily="18" charset="2"/>
                          </a:rPr>
                          <m:t>𝑉</m:t>
                        </m:r>
                        <m:r>
                          <a:rPr lang="en-US" altLang="en-US" sz="2000" i="1" dirty="0">
                            <a:solidFill>
                              <a:srgbClr val="000000"/>
                            </a:solidFill>
                            <a:latin typeface="Cambria Math" panose="02040503050406030204" pitchFamily="18" charset="0"/>
                            <a:sym typeface="Symbol" pitchFamily="18" charset="2"/>
                          </a:rPr>
                          <m:t>=</m:t>
                        </m:r>
                        <m:sSub>
                          <m:sSubPr>
                            <m:ctrlPr>
                              <a:rPr lang="en-US" altLang="en-US" sz="2000" i="1" dirty="0">
                                <a:solidFill>
                                  <a:srgbClr val="000000"/>
                                </a:solidFill>
                                <a:latin typeface="Cambria Math" panose="02040503050406030204" pitchFamily="18" charset="0"/>
                                <a:sym typeface="Symbol" pitchFamily="18" charset="2"/>
                              </a:rPr>
                            </m:ctrlPr>
                          </m:sSubPr>
                          <m:e>
                            <m:r>
                              <a:rPr lang="en-US" altLang="en-US" sz="2000" b="0" i="1" dirty="0" smtClean="0">
                                <a:solidFill>
                                  <a:srgbClr val="000000"/>
                                </a:solidFill>
                                <a:latin typeface="Cambria Math" panose="02040503050406030204" pitchFamily="18" charset="0"/>
                                <a:sym typeface="Symbol" pitchFamily="18" charset="2"/>
                              </a:rPr>
                              <m:t>𝑉</m:t>
                            </m:r>
                          </m:e>
                          <m:sub>
                            <m:r>
                              <a:rPr lang="en-US" altLang="en-US" sz="2000" i="1" dirty="0">
                                <a:solidFill>
                                  <a:srgbClr val="000000"/>
                                </a:solidFill>
                                <a:latin typeface="Cambria Math" panose="02040503050406030204" pitchFamily="18" charset="0"/>
                                <a:sym typeface="Symbol" pitchFamily="18" charset="2"/>
                              </a:rPr>
                              <m:t>0</m:t>
                            </m:r>
                          </m:sub>
                        </m:sSub>
                        <m:sSup>
                          <m:sSupPr>
                            <m:ctrlPr>
                              <a:rPr lang="en-US" altLang="en-US" sz="2000" i="1" dirty="0">
                                <a:solidFill>
                                  <a:srgbClr val="000000"/>
                                </a:solidFill>
                                <a:latin typeface="Cambria Math" panose="02040503050406030204" pitchFamily="18" charset="0"/>
                                <a:sym typeface="Symbol" pitchFamily="18" charset="2"/>
                              </a:rPr>
                            </m:ctrlPr>
                          </m:sSupPr>
                          <m:e>
                            <m:r>
                              <a:rPr lang="en-US" altLang="en-US" sz="2000" i="1" dirty="0">
                                <a:solidFill>
                                  <a:srgbClr val="000000"/>
                                </a:solidFill>
                                <a:latin typeface="Cambria Math" panose="02040503050406030204" pitchFamily="18" charset="0"/>
                                <a:sym typeface="Symbol" pitchFamily="18" charset="2"/>
                              </a:rPr>
                              <m:t>𝑒</m:t>
                            </m:r>
                          </m:e>
                          <m:sup>
                            <m:r>
                              <a:rPr lang="en-US" altLang="en-US" sz="2000" i="1" dirty="0">
                                <a:solidFill>
                                  <a:srgbClr val="000000"/>
                                </a:solidFill>
                                <a:latin typeface="Cambria Math" panose="02040503050406030204" pitchFamily="18" charset="0"/>
                                <a:sym typeface="Symbol" pitchFamily="18" charset="2"/>
                              </a:rPr>
                              <m:t>−</m:t>
                            </m:r>
                            <m:f>
                              <m:fPr>
                                <m:ctrlPr>
                                  <a:rPr lang="en-US" altLang="en-US" sz="2000" i="1" dirty="0">
                                    <a:solidFill>
                                      <a:srgbClr val="000000"/>
                                    </a:solidFill>
                                    <a:latin typeface="Cambria Math" panose="02040503050406030204" pitchFamily="18" charset="0"/>
                                    <a:sym typeface="Symbol" pitchFamily="18" charset="2"/>
                                  </a:rPr>
                                </m:ctrlPr>
                              </m:fPr>
                              <m:num>
                                <m:r>
                                  <a:rPr lang="en-US" altLang="en-US" sz="2000" i="1" dirty="0">
                                    <a:solidFill>
                                      <a:srgbClr val="000000"/>
                                    </a:solidFill>
                                    <a:latin typeface="Cambria Math" panose="02040503050406030204" pitchFamily="18" charset="0"/>
                                    <a:sym typeface="Symbol" pitchFamily="18" charset="2"/>
                                  </a:rPr>
                                  <m:t>𝑡</m:t>
                                </m:r>
                              </m:num>
                              <m:den>
                                <m:r>
                                  <a:rPr lang="en-US" altLang="en-US" sz="2000" i="1" dirty="0">
                                    <a:solidFill>
                                      <a:srgbClr val="000000"/>
                                    </a:solidFill>
                                    <a:latin typeface="Cambria Math" panose="02040503050406030204" pitchFamily="18" charset="0"/>
                                    <a:ea typeface="Cambria Math" panose="02040503050406030204" pitchFamily="18" charset="0"/>
                                    <a:sym typeface="Symbol" pitchFamily="18" charset="2"/>
                                  </a:rPr>
                                  <m:t>𝜏</m:t>
                                </m:r>
                              </m:den>
                            </m:f>
                          </m:sup>
                        </m:sSup>
                      </m:oMath>
                    </m:oMathPara>
                  </a14:m>
                  <a:endParaRPr lang="en-US" dirty="0">
                    <a:sym typeface="Symbol" pitchFamily="18" charset="2"/>
                  </a:endParaRPr>
                </a:p>
              </p:txBody>
            </p:sp>
          </mc:Choice>
          <mc:Fallback xmlns="">
            <p:sp>
              <p:nvSpPr>
                <p:cNvPr id="18" name="Rectangle 5"/>
                <p:cNvSpPr>
                  <a:spLocks noRot="1" noChangeAspect="1" noMove="1" noResize="1" noEditPoints="1" noAdjustHandles="1" noChangeArrowheads="1" noChangeShapeType="1" noTextEdit="1"/>
                </p:cNvSpPr>
                <p:nvPr/>
              </p:nvSpPr>
              <p:spPr bwMode="auto">
                <a:xfrm>
                  <a:off x="1580" y="2078"/>
                  <a:ext cx="838" cy="278"/>
                </a:xfrm>
                <a:prstGeom prst="rect">
                  <a:avLst/>
                </a:prstGeom>
                <a:blipFill>
                  <a:blip r:embed="rId8"/>
                  <a:stretch>
                    <a:fillRect b="-14063"/>
                  </a:stretch>
                </a:blipFill>
                <a:ln w="9525">
                  <a:noFill/>
                  <a:miter lim="800000"/>
                  <a:headEnd/>
                  <a:tailEnd/>
                </a:ln>
              </p:spPr>
              <p:txBody>
                <a:bodyPr/>
                <a:lstStyle/>
                <a:p>
                  <a:r>
                    <a:rPr lang="en-US">
                      <a:noFill/>
                    </a:rPr>
                    <a:t> </a:t>
                  </a:r>
                </a:p>
              </p:txBody>
            </p:sp>
          </mc:Fallback>
        </mc:AlternateContent>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118788">
                                            <p:txEl>
                                              <p:pRg st="0" end="0"/>
                                            </p:txEl>
                                          </p:spTgt>
                                        </p:tgtEl>
                                        <p:attrNameLst>
                                          <p:attrName>style.visibility</p:attrName>
                                        </p:attrNameLst>
                                      </p:cBhvr>
                                      <p:to>
                                        <p:strVal val="visible"/>
                                      </p:to>
                                    </p:set>
                                    <p:anim calcmode="lin" valueType="num">
                                      <p:cBhvr additive="base">
                                        <p:cTn id="14" dur="500" fill="hold"/>
                                        <p:tgtEl>
                                          <p:spTgt spid="118788">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11878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4" name="arrow.wav"/>
                                        </p:tgtEl>
                                      </p:cMediaNode>
                                    </p:audio>
                                  </p:sub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118788">
                                            <p:txEl>
                                              <p:pRg st="1" end="1"/>
                                            </p:txEl>
                                          </p:spTgt>
                                        </p:tgtEl>
                                        <p:attrNameLst>
                                          <p:attrName>style.visibility</p:attrName>
                                        </p:attrNameLst>
                                      </p:cBhvr>
                                      <p:to>
                                        <p:strVal val="visible"/>
                                      </p:to>
                                    </p:set>
                                    <p:anim calcmode="lin" valueType="num">
                                      <p:cBhvr additive="base">
                                        <p:cTn id="20" dur="500" fill="hold"/>
                                        <p:tgtEl>
                                          <p:spTgt spid="118788">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11878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8"/>
                                            </p:cond>
                                          </p:stCondLst>
                                          <p:endCondLst>
                                            <p:cond evt="onStopAudio" delay="0">
                                              <p:tgtEl>
                                                <p:sldTgt/>
                                              </p:tgtEl>
                                            </p:cond>
                                          </p:endCondLst>
                                        </p:cTn>
                                        <p:tgtEl>
                                          <p:sndTgt r:embed="rId4" name="arrow.wav"/>
                                        </p:tgtEl>
                                      </p:cMediaNode>
                                    </p:audio>
                                  </p:sub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118788">
                                            <p:txEl>
                                              <p:pRg st="2" end="2"/>
                                            </p:txEl>
                                          </p:spTgt>
                                        </p:tgtEl>
                                        <p:attrNameLst>
                                          <p:attrName>style.visibility</p:attrName>
                                        </p:attrNameLst>
                                      </p:cBhvr>
                                      <p:to>
                                        <p:strVal val="visible"/>
                                      </p:to>
                                    </p:set>
                                    <p:anim calcmode="lin" valueType="num">
                                      <p:cBhvr additive="base">
                                        <p:cTn id="26" dur="500" fill="hold"/>
                                        <p:tgtEl>
                                          <p:spTgt spid="118788">
                                            <p:txEl>
                                              <p:pRg st="2" end="2"/>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118788">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4"/>
                                            </p:cond>
                                          </p:stCondLst>
                                          <p:endCondLst>
                                            <p:cond evt="onStopAudio" delay="0">
                                              <p:tgtEl>
                                                <p:sldTgt/>
                                              </p:tgtEl>
                                            </p:cond>
                                          </p:endCondLst>
                                        </p:cTn>
                                        <p:tgtEl>
                                          <p:sndTgt r:embed="rId4" name="arrow.wav"/>
                                        </p:tgtEl>
                                      </p:cMediaNode>
                                    </p:audio>
                                  </p:sub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118788">
                                            <p:txEl>
                                              <p:pRg st="3" end="3"/>
                                            </p:txEl>
                                          </p:spTgt>
                                        </p:tgtEl>
                                        <p:attrNameLst>
                                          <p:attrName>style.visibility</p:attrName>
                                        </p:attrNameLst>
                                      </p:cBhvr>
                                      <p:to>
                                        <p:strVal val="visible"/>
                                      </p:to>
                                    </p:set>
                                    <p:anim calcmode="lin" valueType="num">
                                      <p:cBhvr additive="base">
                                        <p:cTn id="32" dur="500" fill="hold"/>
                                        <p:tgtEl>
                                          <p:spTgt spid="118788">
                                            <p:txEl>
                                              <p:pRg st="3" end="3"/>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118788">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0"/>
                                            </p:cond>
                                          </p:stCondLst>
                                          <p:endCondLst>
                                            <p:cond evt="onStopAudio" delay="0">
                                              <p:tgtEl>
                                                <p:sldTgt/>
                                              </p:tgtEl>
                                            </p:cond>
                                          </p:endCondLst>
                                        </p:cTn>
                                        <p:tgtEl>
                                          <p:sndTgt r:embed="rId4" name="arrow.wav"/>
                                        </p:tgtEl>
                                      </p:cMediaNode>
                                    </p:audio>
                                  </p:sub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118788">
                                            <p:txEl>
                                              <p:pRg st="4" end="4"/>
                                            </p:txEl>
                                          </p:spTgt>
                                        </p:tgtEl>
                                        <p:attrNameLst>
                                          <p:attrName>style.visibility</p:attrName>
                                        </p:attrNameLst>
                                      </p:cBhvr>
                                      <p:to>
                                        <p:strVal val="visible"/>
                                      </p:to>
                                    </p:set>
                                    <p:anim calcmode="lin" valueType="num">
                                      <p:cBhvr additive="base">
                                        <p:cTn id="38" dur="500" fill="hold"/>
                                        <p:tgtEl>
                                          <p:spTgt spid="118788">
                                            <p:txEl>
                                              <p:pRg st="4" end="4"/>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118788">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6"/>
                                            </p:cond>
                                          </p:stCondLst>
                                          <p:endCondLst>
                                            <p:cond evt="onStopAudio" delay="0">
                                              <p:tgtEl>
                                                <p:sldTgt/>
                                              </p:tgtEl>
                                            </p:cond>
                                          </p:endCondLst>
                                        </p:cTn>
                                        <p:tgtEl>
                                          <p:sndTgt r:embed="rId4" name="arrow.wav"/>
                                        </p:tgtEl>
                                      </p:cMediaNode>
                                    </p:audio>
                                  </p:sub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118788">
                                            <p:txEl>
                                              <p:pRg st="5" end="5"/>
                                            </p:txEl>
                                          </p:spTgt>
                                        </p:tgtEl>
                                        <p:attrNameLst>
                                          <p:attrName>style.visibility</p:attrName>
                                        </p:attrNameLst>
                                      </p:cBhvr>
                                      <p:to>
                                        <p:strVal val="visible"/>
                                      </p:to>
                                    </p:set>
                                    <p:anim calcmode="lin" valueType="num">
                                      <p:cBhvr additive="base">
                                        <p:cTn id="44" dur="500" fill="hold"/>
                                        <p:tgtEl>
                                          <p:spTgt spid="118788">
                                            <p:txEl>
                                              <p:pRg st="5" end="5"/>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118788">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2"/>
                                            </p:cond>
                                          </p:stCondLst>
                                          <p:endCondLst>
                                            <p:cond evt="onStopAudio" delay="0">
                                              <p:tgtEl>
                                                <p:sldTgt/>
                                              </p:tgtEl>
                                            </p:cond>
                                          </p:endCondLst>
                                        </p:cTn>
                                        <p:tgtEl>
                                          <p:sndTgt r:embed="rId4" name="arrow.wav"/>
                                        </p:tgtEl>
                                      </p:cMediaNode>
                                    </p:audio>
                                  </p:subTnLst>
                                </p:cTn>
                              </p:par>
                            </p:childTnLst>
                          </p:cTn>
                        </p:par>
                      </p:childTnLst>
                    </p:cTn>
                  </p:par>
                  <p:par>
                    <p:cTn id="46" fill="hold">
                      <p:stCondLst>
                        <p:cond delay="indefinite"/>
                      </p:stCondLst>
                      <p:childTnLst>
                        <p:par>
                          <p:cTn id="47" fill="hold">
                            <p:stCondLst>
                              <p:cond delay="0"/>
                            </p:stCondLst>
                            <p:childTnLst>
                              <p:par>
                                <p:cTn id="48" presetID="2" presetClass="entr" presetSubtype="4" fill="hold" nodeType="clickEffect">
                                  <p:stCondLst>
                                    <p:cond delay="0"/>
                                  </p:stCondLst>
                                  <p:childTnLst>
                                    <p:set>
                                      <p:cBhvr>
                                        <p:cTn id="49" dur="1" fill="hold">
                                          <p:stCondLst>
                                            <p:cond delay="0"/>
                                          </p:stCondLst>
                                        </p:cTn>
                                        <p:tgtEl>
                                          <p:spTgt spid="118788">
                                            <p:txEl>
                                              <p:pRg st="6" end="6"/>
                                            </p:txEl>
                                          </p:spTgt>
                                        </p:tgtEl>
                                        <p:attrNameLst>
                                          <p:attrName>style.visibility</p:attrName>
                                        </p:attrNameLst>
                                      </p:cBhvr>
                                      <p:to>
                                        <p:strVal val="visible"/>
                                      </p:to>
                                    </p:set>
                                    <p:anim calcmode="lin" valueType="num">
                                      <p:cBhvr additive="base">
                                        <p:cTn id="50" dur="500" fill="hold"/>
                                        <p:tgtEl>
                                          <p:spTgt spid="118788">
                                            <p:txEl>
                                              <p:pRg st="6" end="6"/>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118788">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8"/>
                                            </p:cond>
                                          </p:stCondLst>
                                          <p:endCondLst>
                                            <p:cond evt="onStopAudio" delay="0">
                                              <p:tgtEl>
                                                <p:sldTgt/>
                                              </p:tgtEl>
                                            </p:cond>
                                          </p:endCondLst>
                                        </p:cTn>
                                        <p:tgtEl>
                                          <p:sndTgt r:embed="rId4" name="arrow.wav"/>
                                        </p:tgtEl>
                                      </p:cMediaNode>
                                    </p:audio>
                                  </p:subTnLst>
                                </p:cTn>
                              </p:par>
                            </p:childTnLst>
                          </p:cTn>
                        </p:par>
                      </p:childTnLst>
                    </p:cTn>
                  </p:par>
                  <p:par>
                    <p:cTn id="52" fill="hold">
                      <p:stCondLst>
                        <p:cond delay="indefinite"/>
                      </p:stCondLst>
                      <p:childTnLst>
                        <p:par>
                          <p:cTn id="53" fill="hold">
                            <p:stCondLst>
                              <p:cond delay="0"/>
                            </p:stCondLst>
                            <p:childTnLst>
                              <p:par>
                                <p:cTn id="54" presetID="2" presetClass="entr" presetSubtype="2" fill="hold" grpId="0" nodeType="clickEffect">
                                  <p:stCondLst>
                                    <p:cond delay="0"/>
                                  </p:stCondLst>
                                  <p:childTnLst>
                                    <p:set>
                                      <p:cBhvr>
                                        <p:cTn id="55" dur="1" fill="hold">
                                          <p:stCondLst>
                                            <p:cond delay="0"/>
                                          </p:stCondLst>
                                        </p:cTn>
                                        <p:tgtEl>
                                          <p:spTgt spid="88069"/>
                                        </p:tgtEl>
                                        <p:attrNameLst>
                                          <p:attrName>style.visibility</p:attrName>
                                        </p:attrNameLst>
                                      </p:cBhvr>
                                      <p:to>
                                        <p:strVal val="visible"/>
                                      </p:to>
                                    </p:set>
                                    <p:anim calcmode="lin" valueType="num">
                                      <p:cBhvr additive="base">
                                        <p:cTn id="56" dur="500" fill="hold"/>
                                        <p:tgtEl>
                                          <p:spTgt spid="88069"/>
                                        </p:tgtEl>
                                        <p:attrNameLst>
                                          <p:attrName>ppt_x</p:attrName>
                                        </p:attrNameLst>
                                      </p:cBhvr>
                                      <p:tavLst>
                                        <p:tav tm="0">
                                          <p:val>
                                            <p:strVal val="1+#ppt_w/2"/>
                                          </p:val>
                                        </p:tav>
                                        <p:tav tm="100000">
                                          <p:val>
                                            <p:strVal val="#ppt_x"/>
                                          </p:val>
                                        </p:tav>
                                      </p:tavLst>
                                    </p:anim>
                                    <p:anim calcmode="lin" valueType="num">
                                      <p:cBhvr additive="base">
                                        <p:cTn id="57" dur="500" fill="hold"/>
                                        <p:tgtEl>
                                          <p:spTgt spid="88069"/>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4"/>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69"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0115" name="Rectangle 3"/>
              <p:cNvSpPr>
                <a:spLocks noChangeArrowheads="1"/>
              </p:cNvSpPr>
              <p:nvPr/>
            </p:nvSpPr>
            <p:spPr bwMode="auto">
              <a:xfrm>
                <a:off x="685800" y="1339850"/>
                <a:ext cx="7772400" cy="5518150"/>
              </a:xfrm>
              <a:prstGeom prst="rect">
                <a:avLst/>
              </a:prstGeom>
              <a:solidFill>
                <a:srgbClr val="EAEAEA"/>
              </a:solidFill>
              <a:ln w="9525">
                <a:noFill/>
                <a:miter lim="800000"/>
                <a:headEnd/>
                <a:tailEnd/>
              </a:ln>
            </p:spPr>
            <p:txBody>
              <a:bodyPr/>
              <a:lstStyle/>
              <a:p>
                <a:r>
                  <a:rPr lang="en-US" altLang="en-US" i="1" dirty="0" smtClean="0">
                    <a:solidFill>
                      <a:schemeClr val="accent2"/>
                    </a:solidFill>
                  </a:rPr>
                  <a:t>RC series circuits – </a:t>
                </a:r>
                <a:r>
                  <a:rPr lang="en-US" altLang="en-US" dirty="0">
                    <a:solidFill>
                      <a:schemeClr val="accent2"/>
                    </a:solidFill>
                  </a:rPr>
                  <a:t>discharging</a:t>
                </a:r>
              </a:p>
              <a:p>
                <a:r>
                  <a:rPr lang="en-US" dirty="0">
                    <a:sym typeface="Symbol" pitchFamily="18" charset="2"/>
                  </a:rPr>
                  <a:t>Suppose we want to find the “half-life” of a charged capacitor (when its voltage/charge/current will have decayed to half its original value).</a:t>
                </a:r>
              </a:p>
              <a:p>
                <a:pPr>
                  <a:spcBef>
                    <a:spcPts val="0"/>
                  </a:spcBef>
                </a:pPr>
                <a:r>
                  <a:rPr lang="en-US" dirty="0">
                    <a:sym typeface="Symbol" pitchFamily="18" charset="2"/>
                  </a:rPr>
                  <a:t>Substitute </a:t>
                </a:r>
                <a14:m>
                  <m:oMath xmlns:m="http://schemas.openxmlformats.org/officeDocument/2006/math">
                    <m:r>
                      <a:rPr lang="en-US" i="1" dirty="0" smtClean="0">
                        <a:latin typeface="Cambria Math" panose="02040503050406030204" pitchFamily="18" charset="0"/>
                        <a:sym typeface="Symbol" pitchFamily="18" charset="2"/>
                      </a:rPr>
                      <m:t>𝑉</m:t>
                    </m:r>
                    <m:r>
                      <a:rPr lang="en-US" i="1" dirty="0" smtClean="0">
                        <a:latin typeface="Cambria Math" panose="02040503050406030204" pitchFamily="18" charset="0"/>
                        <a:sym typeface="Symbol" pitchFamily="18" charset="2"/>
                      </a:rPr>
                      <m:t>=</m:t>
                    </m:r>
                    <m:d>
                      <m:dPr>
                        <m:ctrlPr>
                          <a:rPr lang="en-US" i="1" dirty="0" smtClean="0">
                            <a:latin typeface="Cambria Math" panose="02040503050406030204" pitchFamily="18" charset="0"/>
                            <a:sym typeface="Symbol" pitchFamily="18" charset="2"/>
                          </a:rPr>
                        </m:ctrlPr>
                      </m:dPr>
                      <m:e>
                        <m:f>
                          <m:fPr>
                            <m:ctrlPr>
                              <a:rPr lang="en-US" i="1" dirty="0" smtClean="0">
                                <a:latin typeface="Cambria Math" panose="02040503050406030204" pitchFamily="18" charset="0"/>
                                <a:sym typeface="Symbol" pitchFamily="18" charset="2"/>
                              </a:rPr>
                            </m:ctrlPr>
                          </m:fPr>
                          <m:num>
                            <m:r>
                              <a:rPr lang="en-US" i="1" dirty="0" smtClean="0">
                                <a:latin typeface="Cambria Math" panose="02040503050406030204" pitchFamily="18" charset="0"/>
                                <a:sym typeface="Symbol" pitchFamily="18" charset="2"/>
                              </a:rPr>
                              <m:t>1</m:t>
                            </m:r>
                          </m:num>
                          <m:den>
                            <m:r>
                              <a:rPr lang="en-US" i="1" dirty="0" smtClean="0">
                                <a:latin typeface="Cambria Math" panose="02040503050406030204" pitchFamily="18" charset="0"/>
                                <a:sym typeface="Symbol" pitchFamily="18" charset="2"/>
                              </a:rPr>
                              <m:t>2</m:t>
                            </m:r>
                          </m:den>
                        </m:f>
                      </m:e>
                    </m:d>
                    <m:r>
                      <a:rPr lang="en-US" i="1" dirty="0" smtClean="0">
                        <a:latin typeface="Cambria Math" panose="02040503050406030204" pitchFamily="18" charset="0"/>
                        <a:sym typeface="Symbol" pitchFamily="18" charset="2"/>
                      </a:rPr>
                      <m:t>𝑉</m:t>
                    </m:r>
                    <m:r>
                      <a:rPr lang="en-US" i="1" baseline="-25000" dirty="0">
                        <a:latin typeface="Cambria Math" panose="02040503050406030204" pitchFamily="18" charset="0"/>
                        <a:sym typeface="Symbol" pitchFamily="18" charset="2"/>
                      </a:rPr>
                      <m:t>0</m:t>
                    </m:r>
                    <m:r>
                      <a:rPr lang="en-US" i="1" dirty="0">
                        <a:latin typeface="Cambria Math" panose="02040503050406030204" pitchFamily="18" charset="0"/>
                        <a:sym typeface="Symbol" pitchFamily="18" charset="2"/>
                      </a:rPr>
                      <m:t> </m:t>
                    </m:r>
                  </m:oMath>
                </a14:m>
                <a:r>
                  <a:rPr lang="en-US" dirty="0">
                    <a:sym typeface="Symbol" pitchFamily="18" charset="2"/>
                  </a:rPr>
                  <a:t>into </a:t>
                </a:r>
                <a14:m>
                  <m:oMath xmlns:m="http://schemas.openxmlformats.org/officeDocument/2006/math">
                    <m:r>
                      <a:rPr lang="en-US" altLang="en-US" i="1" dirty="0">
                        <a:solidFill>
                          <a:srgbClr val="000000"/>
                        </a:solidFill>
                        <a:latin typeface="Cambria Math" panose="02040503050406030204" pitchFamily="18" charset="0"/>
                        <a:sym typeface="Symbol" pitchFamily="18" charset="2"/>
                      </a:rPr>
                      <m:t>𝑉</m:t>
                    </m:r>
                    <m:r>
                      <a:rPr lang="en-US" altLang="en-US" i="1" dirty="0">
                        <a:solidFill>
                          <a:srgbClr val="000000"/>
                        </a:solidFill>
                        <a:latin typeface="Cambria Math" panose="02040503050406030204" pitchFamily="18" charset="0"/>
                        <a:sym typeface="Symbol" pitchFamily="18" charset="2"/>
                      </a:rPr>
                      <m:t>=</m:t>
                    </m:r>
                    <m:sSub>
                      <m:sSubPr>
                        <m:ctrlPr>
                          <a:rPr lang="en-US" altLang="en-US" i="1" dirty="0">
                            <a:solidFill>
                              <a:srgbClr val="000000"/>
                            </a:solidFill>
                            <a:latin typeface="Cambria Math" panose="02040503050406030204" pitchFamily="18" charset="0"/>
                            <a:sym typeface="Symbol" pitchFamily="18" charset="2"/>
                          </a:rPr>
                        </m:ctrlPr>
                      </m:sSubPr>
                      <m:e>
                        <m:r>
                          <a:rPr lang="en-US" altLang="en-US" i="1" dirty="0">
                            <a:solidFill>
                              <a:srgbClr val="000000"/>
                            </a:solidFill>
                            <a:latin typeface="Cambria Math" panose="02040503050406030204" pitchFamily="18" charset="0"/>
                            <a:sym typeface="Symbol" pitchFamily="18" charset="2"/>
                          </a:rPr>
                          <m:t>𝑉</m:t>
                        </m:r>
                      </m:e>
                      <m:sub>
                        <m:r>
                          <a:rPr lang="en-US" altLang="en-US" i="1" dirty="0">
                            <a:solidFill>
                              <a:srgbClr val="000000"/>
                            </a:solidFill>
                            <a:latin typeface="Cambria Math" panose="02040503050406030204" pitchFamily="18" charset="0"/>
                            <a:sym typeface="Symbol" pitchFamily="18" charset="2"/>
                          </a:rPr>
                          <m:t>0</m:t>
                        </m:r>
                      </m:sub>
                    </m:sSub>
                    <m:sSup>
                      <m:sSupPr>
                        <m:ctrlPr>
                          <a:rPr lang="en-US" altLang="en-US" i="1" dirty="0">
                            <a:solidFill>
                              <a:srgbClr val="000000"/>
                            </a:solidFill>
                            <a:latin typeface="Cambria Math" panose="02040503050406030204" pitchFamily="18" charset="0"/>
                            <a:sym typeface="Symbol" pitchFamily="18" charset="2"/>
                          </a:rPr>
                        </m:ctrlPr>
                      </m:sSupPr>
                      <m:e>
                        <m:r>
                          <a:rPr lang="en-US" altLang="en-US" i="1" dirty="0">
                            <a:solidFill>
                              <a:srgbClr val="000000"/>
                            </a:solidFill>
                            <a:latin typeface="Cambria Math" panose="02040503050406030204" pitchFamily="18" charset="0"/>
                            <a:sym typeface="Symbol" pitchFamily="18" charset="2"/>
                          </a:rPr>
                          <m:t>𝑒</m:t>
                        </m:r>
                      </m:e>
                      <m:sup>
                        <m:r>
                          <a:rPr lang="en-US" altLang="en-US" i="1" dirty="0">
                            <a:solidFill>
                              <a:srgbClr val="000000"/>
                            </a:solidFill>
                            <a:latin typeface="Cambria Math" panose="02040503050406030204" pitchFamily="18" charset="0"/>
                            <a:sym typeface="Symbol" pitchFamily="18" charset="2"/>
                          </a:rPr>
                          <m:t>−</m:t>
                        </m:r>
                        <m:f>
                          <m:fPr>
                            <m:ctrlPr>
                              <a:rPr lang="en-US" altLang="en-US" i="1" dirty="0">
                                <a:solidFill>
                                  <a:srgbClr val="000000"/>
                                </a:solidFill>
                                <a:latin typeface="Cambria Math" panose="02040503050406030204" pitchFamily="18" charset="0"/>
                                <a:sym typeface="Symbol" pitchFamily="18" charset="2"/>
                              </a:rPr>
                            </m:ctrlPr>
                          </m:fPr>
                          <m:num>
                            <m:r>
                              <a:rPr lang="en-US" altLang="en-US" i="1" dirty="0">
                                <a:solidFill>
                                  <a:srgbClr val="000000"/>
                                </a:solidFill>
                                <a:latin typeface="Cambria Math" panose="02040503050406030204" pitchFamily="18" charset="0"/>
                                <a:sym typeface="Symbol" pitchFamily="18" charset="2"/>
                              </a:rPr>
                              <m:t>𝑡</m:t>
                            </m:r>
                          </m:num>
                          <m:den>
                            <m:r>
                              <a:rPr lang="en-US" altLang="en-US" i="1" dirty="0">
                                <a:solidFill>
                                  <a:srgbClr val="000000"/>
                                </a:solidFill>
                                <a:latin typeface="Cambria Math" panose="02040503050406030204" pitchFamily="18" charset="0"/>
                                <a:ea typeface="Cambria Math" panose="02040503050406030204" pitchFamily="18" charset="0"/>
                                <a:sym typeface="Symbol" pitchFamily="18" charset="2"/>
                              </a:rPr>
                              <m:t>𝜏</m:t>
                            </m:r>
                          </m:den>
                        </m:f>
                      </m:sup>
                    </m:sSup>
                  </m:oMath>
                </a14:m>
                <a:r>
                  <a:rPr lang="en-US" altLang="en-US" dirty="0">
                    <a:sym typeface="Symbol" pitchFamily="18" charset="2"/>
                  </a:rPr>
                  <a:t>.</a:t>
                </a:r>
              </a:p>
              <a:p>
                <a:pPr>
                  <a:spcBef>
                    <a:spcPts val="0"/>
                  </a:spcBef>
                </a:pPr>
                <a:r>
                  <a:rPr lang="en-US" i="1" dirty="0">
                    <a:solidFill>
                      <a:srgbClr val="000000"/>
                    </a:solidFill>
                    <a:sym typeface="Symbol" pitchFamily="18" charset="2"/>
                  </a:rPr>
                  <a:t>	</a:t>
                </a:r>
                <a:r>
                  <a:rPr lang="en-US" i="1" dirty="0" smtClean="0">
                    <a:solidFill>
                      <a:srgbClr val="000000"/>
                    </a:solidFill>
                    <a:sym typeface="Symbol" pitchFamily="18" charset="2"/>
                  </a:rPr>
                  <a:t>       </a:t>
                </a:r>
                <a14:m>
                  <m:oMath xmlns:m="http://schemas.openxmlformats.org/officeDocument/2006/math">
                    <m:d>
                      <m:dPr>
                        <m:ctrlPr>
                          <a:rPr lang="en-US" i="1" dirty="0" smtClean="0">
                            <a:solidFill>
                              <a:srgbClr val="000000"/>
                            </a:solidFill>
                            <a:latin typeface="Cambria Math" panose="02040503050406030204" pitchFamily="18" charset="0"/>
                            <a:sym typeface="Symbol" pitchFamily="18" charset="2"/>
                          </a:rPr>
                        </m:ctrlPr>
                      </m:dPr>
                      <m:e>
                        <m:f>
                          <m:fPr>
                            <m:ctrlPr>
                              <a:rPr lang="en-US" i="1" dirty="0" smtClean="0">
                                <a:solidFill>
                                  <a:srgbClr val="000000"/>
                                </a:solidFill>
                                <a:latin typeface="Cambria Math" panose="02040503050406030204" pitchFamily="18" charset="0"/>
                                <a:sym typeface="Symbol" pitchFamily="18" charset="2"/>
                              </a:rPr>
                            </m:ctrlPr>
                          </m:fPr>
                          <m:num>
                            <m:r>
                              <a:rPr lang="en-US" i="1" dirty="0" smtClean="0">
                                <a:solidFill>
                                  <a:srgbClr val="000000"/>
                                </a:solidFill>
                                <a:latin typeface="Cambria Math" panose="02040503050406030204" pitchFamily="18" charset="0"/>
                                <a:sym typeface="Symbol" pitchFamily="18" charset="2"/>
                              </a:rPr>
                              <m:t>1</m:t>
                            </m:r>
                          </m:num>
                          <m:den>
                            <m:r>
                              <a:rPr lang="en-US" i="1" dirty="0" smtClean="0">
                                <a:solidFill>
                                  <a:srgbClr val="000000"/>
                                </a:solidFill>
                                <a:latin typeface="Cambria Math" panose="02040503050406030204" pitchFamily="18" charset="0"/>
                                <a:sym typeface="Symbol" pitchFamily="18" charset="2"/>
                              </a:rPr>
                              <m:t>2</m:t>
                            </m:r>
                          </m:den>
                        </m:f>
                      </m:e>
                    </m:d>
                    <m:r>
                      <a:rPr lang="en-US" i="1" dirty="0" smtClean="0">
                        <a:solidFill>
                          <a:srgbClr val="000000"/>
                        </a:solidFill>
                        <a:latin typeface="Cambria Math" panose="02040503050406030204" pitchFamily="18" charset="0"/>
                        <a:sym typeface="Symbol" pitchFamily="18" charset="2"/>
                      </a:rPr>
                      <m:t>𝑉</m:t>
                    </m:r>
                    <m:r>
                      <a:rPr lang="en-US" i="1" baseline="-25000" dirty="0" smtClean="0">
                        <a:solidFill>
                          <a:srgbClr val="000000"/>
                        </a:solidFill>
                        <a:latin typeface="Cambria Math" panose="02040503050406030204" pitchFamily="18" charset="0"/>
                        <a:sym typeface="Symbol" pitchFamily="18" charset="2"/>
                      </a:rPr>
                      <m:t>0</m:t>
                    </m:r>
                    <m:r>
                      <a:rPr lang="en-US" altLang="en-US" i="1" dirty="0" smtClean="0">
                        <a:solidFill>
                          <a:srgbClr val="000000"/>
                        </a:solidFill>
                        <a:latin typeface="Cambria Math" panose="02040503050406030204" pitchFamily="18" charset="0"/>
                        <a:sym typeface="Symbol" pitchFamily="18" charset="2"/>
                      </a:rPr>
                      <m:t>=</m:t>
                    </m:r>
                    <m:sSub>
                      <m:sSubPr>
                        <m:ctrlPr>
                          <a:rPr lang="en-US" altLang="en-US" i="1" dirty="0">
                            <a:solidFill>
                              <a:srgbClr val="000000"/>
                            </a:solidFill>
                            <a:latin typeface="Cambria Math" panose="02040503050406030204" pitchFamily="18" charset="0"/>
                            <a:sym typeface="Symbol" pitchFamily="18" charset="2"/>
                          </a:rPr>
                        </m:ctrlPr>
                      </m:sSubPr>
                      <m:e>
                        <m:r>
                          <a:rPr lang="en-US" altLang="en-US" i="1" dirty="0">
                            <a:solidFill>
                              <a:srgbClr val="000000"/>
                            </a:solidFill>
                            <a:latin typeface="Cambria Math" panose="02040503050406030204" pitchFamily="18" charset="0"/>
                            <a:sym typeface="Symbol" pitchFamily="18" charset="2"/>
                          </a:rPr>
                          <m:t>𝑉</m:t>
                        </m:r>
                      </m:e>
                      <m:sub>
                        <m:r>
                          <a:rPr lang="en-US" altLang="en-US" i="1" dirty="0">
                            <a:solidFill>
                              <a:srgbClr val="000000"/>
                            </a:solidFill>
                            <a:latin typeface="Cambria Math" panose="02040503050406030204" pitchFamily="18" charset="0"/>
                            <a:sym typeface="Symbol" pitchFamily="18" charset="2"/>
                          </a:rPr>
                          <m:t>0</m:t>
                        </m:r>
                      </m:sub>
                    </m:sSub>
                    <m:sSup>
                      <m:sSupPr>
                        <m:ctrlPr>
                          <a:rPr lang="en-US" altLang="en-US" i="1" dirty="0">
                            <a:solidFill>
                              <a:srgbClr val="000000"/>
                            </a:solidFill>
                            <a:latin typeface="Cambria Math" panose="02040503050406030204" pitchFamily="18" charset="0"/>
                            <a:sym typeface="Symbol" pitchFamily="18" charset="2"/>
                          </a:rPr>
                        </m:ctrlPr>
                      </m:sSupPr>
                      <m:e>
                        <m:r>
                          <a:rPr lang="en-US" altLang="en-US" i="1" dirty="0">
                            <a:solidFill>
                              <a:srgbClr val="000000"/>
                            </a:solidFill>
                            <a:latin typeface="Cambria Math" panose="02040503050406030204" pitchFamily="18" charset="0"/>
                            <a:sym typeface="Symbol" pitchFamily="18" charset="2"/>
                          </a:rPr>
                          <m:t>𝑒</m:t>
                        </m:r>
                      </m:e>
                      <m:sup>
                        <m:r>
                          <a:rPr lang="en-US" altLang="en-US" i="1" dirty="0">
                            <a:solidFill>
                              <a:srgbClr val="000000"/>
                            </a:solidFill>
                            <a:latin typeface="Cambria Math" panose="02040503050406030204" pitchFamily="18" charset="0"/>
                            <a:sym typeface="Symbol" pitchFamily="18" charset="2"/>
                          </a:rPr>
                          <m:t>−</m:t>
                        </m:r>
                        <m:f>
                          <m:fPr>
                            <m:ctrlPr>
                              <a:rPr lang="en-US" altLang="en-US" i="1" dirty="0">
                                <a:solidFill>
                                  <a:srgbClr val="000000"/>
                                </a:solidFill>
                                <a:latin typeface="Cambria Math" panose="02040503050406030204" pitchFamily="18" charset="0"/>
                                <a:sym typeface="Symbol" pitchFamily="18" charset="2"/>
                              </a:rPr>
                            </m:ctrlPr>
                          </m:fPr>
                          <m:num>
                            <m:r>
                              <a:rPr lang="en-US" altLang="en-US" i="1" dirty="0">
                                <a:solidFill>
                                  <a:srgbClr val="000000"/>
                                </a:solidFill>
                                <a:latin typeface="Cambria Math" panose="02040503050406030204" pitchFamily="18" charset="0"/>
                                <a:sym typeface="Symbol" pitchFamily="18" charset="2"/>
                              </a:rPr>
                              <m:t>𝑡</m:t>
                            </m:r>
                          </m:num>
                          <m:den>
                            <m:r>
                              <a:rPr lang="en-US" altLang="en-US" i="1" dirty="0">
                                <a:solidFill>
                                  <a:srgbClr val="000000"/>
                                </a:solidFill>
                                <a:latin typeface="Cambria Math" panose="02040503050406030204" pitchFamily="18" charset="0"/>
                                <a:ea typeface="Cambria Math" panose="02040503050406030204" pitchFamily="18" charset="0"/>
                                <a:sym typeface="Symbol" pitchFamily="18" charset="2"/>
                              </a:rPr>
                              <m:t>𝜏</m:t>
                            </m:r>
                          </m:den>
                        </m:f>
                      </m:sup>
                    </m:sSup>
                  </m:oMath>
                </a14:m>
                <a:r>
                  <a:rPr lang="en-US" dirty="0">
                    <a:sym typeface="Symbol" pitchFamily="18" charset="2"/>
                  </a:rPr>
                  <a:t>		</a:t>
                </a:r>
                <a:r>
                  <a:rPr lang="en-US" dirty="0" smtClean="0">
                    <a:sym typeface="Symbol" pitchFamily="18" charset="2"/>
                  </a:rPr>
                  <a:t>		</a:t>
                </a:r>
                <a:endParaRPr lang="en-US" dirty="0">
                  <a:sym typeface="Symbol" pitchFamily="18" charset="2"/>
                </a:endParaRPr>
              </a:p>
              <a:p>
                <a:pPr>
                  <a:spcBef>
                    <a:spcPts val="0"/>
                  </a:spcBef>
                </a:pPr>
                <a:r>
                  <a:rPr lang="en-US" dirty="0" smtClean="0">
                    <a:solidFill>
                      <a:srgbClr val="000000"/>
                    </a:solidFill>
                    <a:sym typeface="Symbol" pitchFamily="18" charset="2"/>
                  </a:rPr>
                  <a:t>		</a:t>
                </a:r>
                <a14:m>
                  <m:oMath xmlns:m="http://schemas.openxmlformats.org/officeDocument/2006/math">
                    <m:d>
                      <m:dPr>
                        <m:ctrlPr>
                          <a:rPr lang="en-US" i="1" dirty="0">
                            <a:solidFill>
                              <a:srgbClr val="000000"/>
                            </a:solidFill>
                            <a:latin typeface="Cambria Math" panose="02040503050406030204" pitchFamily="18" charset="0"/>
                            <a:sym typeface="Symbol" pitchFamily="18" charset="2"/>
                          </a:rPr>
                        </m:ctrlPr>
                      </m:dPr>
                      <m:e>
                        <m:f>
                          <m:fPr>
                            <m:ctrlPr>
                              <a:rPr lang="en-US" i="1" dirty="0">
                                <a:solidFill>
                                  <a:srgbClr val="000000"/>
                                </a:solidFill>
                                <a:latin typeface="Cambria Math" panose="02040503050406030204" pitchFamily="18" charset="0"/>
                                <a:sym typeface="Symbol" pitchFamily="18" charset="2"/>
                              </a:rPr>
                            </m:ctrlPr>
                          </m:fPr>
                          <m:num>
                            <m:r>
                              <a:rPr lang="en-US" i="1" dirty="0">
                                <a:solidFill>
                                  <a:srgbClr val="000000"/>
                                </a:solidFill>
                                <a:latin typeface="Cambria Math" panose="02040503050406030204" pitchFamily="18" charset="0"/>
                                <a:sym typeface="Symbol" pitchFamily="18" charset="2"/>
                              </a:rPr>
                              <m:t>1</m:t>
                            </m:r>
                          </m:num>
                          <m:den>
                            <m:r>
                              <a:rPr lang="en-US" i="1" dirty="0">
                                <a:solidFill>
                                  <a:srgbClr val="000000"/>
                                </a:solidFill>
                                <a:latin typeface="Cambria Math" panose="02040503050406030204" pitchFamily="18" charset="0"/>
                                <a:sym typeface="Symbol" pitchFamily="18" charset="2"/>
                              </a:rPr>
                              <m:t>2</m:t>
                            </m:r>
                          </m:den>
                        </m:f>
                      </m:e>
                    </m:d>
                    <m:r>
                      <a:rPr lang="en-US" altLang="en-US" i="1" dirty="0">
                        <a:solidFill>
                          <a:srgbClr val="000000"/>
                        </a:solidFill>
                        <a:latin typeface="Cambria Math" panose="02040503050406030204" pitchFamily="18" charset="0"/>
                        <a:sym typeface="Symbol" pitchFamily="18" charset="2"/>
                      </a:rPr>
                      <m:t>=</m:t>
                    </m:r>
                    <m:r>
                      <a:rPr lang="en-US" altLang="en-US" b="0" i="1" dirty="0" smtClean="0">
                        <a:solidFill>
                          <a:srgbClr val="000000"/>
                        </a:solidFill>
                        <a:latin typeface="Cambria Math" panose="02040503050406030204" pitchFamily="18" charset="0"/>
                        <a:sym typeface="Symbol" pitchFamily="18" charset="2"/>
                      </a:rPr>
                      <m:t>      </m:t>
                    </m:r>
                    <m:sSup>
                      <m:sSupPr>
                        <m:ctrlPr>
                          <a:rPr lang="en-US" altLang="en-US" i="1" dirty="0">
                            <a:solidFill>
                              <a:srgbClr val="000000"/>
                            </a:solidFill>
                            <a:latin typeface="Cambria Math" panose="02040503050406030204" pitchFamily="18" charset="0"/>
                            <a:sym typeface="Symbol" pitchFamily="18" charset="2"/>
                          </a:rPr>
                        </m:ctrlPr>
                      </m:sSupPr>
                      <m:e>
                        <m:r>
                          <a:rPr lang="en-US" altLang="en-US" i="1" dirty="0">
                            <a:solidFill>
                              <a:srgbClr val="000000"/>
                            </a:solidFill>
                            <a:latin typeface="Cambria Math" panose="02040503050406030204" pitchFamily="18" charset="0"/>
                            <a:sym typeface="Symbol" pitchFamily="18" charset="2"/>
                          </a:rPr>
                          <m:t>𝑒</m:t>
                        </m:r>
                      </m:e>
                      <m:sup>
                        <m:r>
                          <a:rPr lang="en-US" altLang="en-US" i="1" dirty="0">
                            <a:solidFill>
                              <a:srgbClr val="000000"/>
                            </a:solidFill>
                            <a:latin typeface="Cambria Math" panose="02040503050406030204" pitchFamily="18" charset="0"/>
                            <a:sym typeface="Symbol" pitchFamily="18" charset="2"/>
                          </a:rPr>
                          <m:t>−</m:t>
                        </m:r>
                        <m:f>
                          <m:fPr>
                            <m:ctrlPr>
                              <a:rPr lang="en-US" altLang="en-US" i="1" dirty="0">
                                <a:solidFill>
                                  <a:srgbClr val="000000"/>
                                </a:solidFill>
                                <a:latin typeface="Cambria Math" panose="02040503050406030204" pitchFamily="18" charset="0"/>
                                <a:sym typeface="Symbol" pitchFamily="18" charset="2"/>
                              </a:rPr>
                            </m:ctrlPr>
                          </m:fPr>
                          <m:num>
                            <m:r>
                              <a:rPr lang="en-US" altLang="en-US" i="1" dirty="0">
                                <a:solidFill>
                                  <a:srgbClr val="000000"/>
                                </a:solidFill>
                                <a:latin typeface="Cambria Math" panose="02040503050406030204" pitchFamily="18" charset="0"/>
                                <a:sym typeface="Symbol" pitchFamily="18" charset="2"/>
                              </a:rPr>
                              <m:t>𝑡</m:t>
                            </m:r>
                          </m:num>
                          <m:den>
                            <m:r>
                              <a:rPr lang="en-US" altLang="en-US" i="1" dirty="0">
                                <a:solidFill>
                                  <a:srgbClr val="000000"/>
                                </a:solidFill>
                                <a:latin typeface="Cambria Math" panose="02040503050406030204" pitchFamily="18" charset="0"/>
                                <a:ea typeface="Cambria Math" panose="02040503050406030204" pitchFamily="18" charset="0"/>
                                <a:sym typeface="Symbol" pitchFamily="18" charset="2"/>
                              </a:rPr>
                              <m:t>𝜏</m:t>
                            </m:r>
                          </m:den>
                        </m:f>
                      </m:sup>
                    </m:sSup>
                  </m:oMath>
                </a14:m>
                <a:r>
                  <a:rPr lang="en-US" altLang="en-US" dirty="0">
                    <a:sym typeface="Symbol" pitchFamily="18" charset="2"/>
                  </a:rPr>
                  <a:t>.</a:t>
                </a:r>
              </a:p>
              <a:p>
                <a:pPr>
                  <a:spcBef>
                    <a:spcPct val="15000"/>
                  </a:spcBef>
                </a:pPr>
                <a:r>
                  <a:rPr lang="en-US" dirty="0">
                    <a:sym typeface="Symbol" pitchFamily="18" charset="2"/>
                  </a:rPr>
                  <a:t>	       </a:t>
                </a:r>
                <a14:m>
                  <m:oMath xmlns:m="http://schemas.openxmlformats.org/officeDocument/2006/math">
                    <m:r>
                      <a:rPr lang="en-US" b="0" i="0" smtClean="0">
                        <a:latin typeface="Cambria Math" panose="02040503050406030204" pitchFamily="18" charset="0"/>
                        <a:sym typeface="Symbol" pitchFamily="18" charset="2"/>
                      </a:rPr>
                      <m:t> </m:t>
                    </m:r>
                    <m:func>
                      <m:funcPr>
                        <m:ctrlPr>
                          <a:rPr lang="en-US" i="1" smtClean="0">
                            <a:latin typeface="Cambria Math" panose="02040503050406030204" pitchFamily="18" charset="0"/>
                            <a:sym typeface="Symbol" pitchFamily="18" charset="2"/>
                          </a:rPr>
                        </m:ctrlPr>
                      </m:funcPr>
                      <m:fName>
                        <m:r>
                          <m:rPr>
                            <m:sty m:val="p"/>
                          </m:rPr>
                          <a:rPr lang="en-US" i="0" smtClean="0">
                            <a:latin typeface="Cambria Math" panose="02040503050406030204" pitchFamily="18" charset="0"/>
                            <a:sym typeface="Symbol" pitchFamily="18" charset="2"/>
                          </a:rPr>
                          <m:t>ln</m:t>
                        </m:r>
                      </m:fName>
                      <m:e>
                        <m:d>
                          <m:dPr>
                            <m:ctrlPr>
                              <a:rPr lang="en-US" b="0" i="1" smtClean="0">
                                <a:latin typeface="Cambria Math" panose="02040503050406030204" pitchFamily="18" charset="0"/>
                                <a:sym typeface="Symbol" pitchFamily="18" charset="2"/>
                              </a:rPr>
                            </m:ctrlPr>
                          </m:dPr>
                          <m:e>
                            <m:f>
                              <m:fPr>
                                <m:ctrlPr>
                                  <a:rPr lang="en-US" b="0" i="1" smtClean="0">
                                    <a:latin typeface="Cambria Math" panose="02040503050406030204" pitchFamily="18" charset="0"/>
                                    <a:sym typeface="Symbol" pitchFamily="18" charset="2"/>
                                  </a:rPr>
                                </m:ctrlPr>
                              </m:fPr>
                              <m:num>
                                <m:r>
                                  <a:rPr lang="en-US" b="0" i="1" smtClean="0">
                                    <a:latin typeface="Cambria Math" panose="02040503050406030204" pitchFamily="18" charset="0"/>
                                    <a:sym typeface="Symbol" pitchFamily="18" charset="2"/>
                                  </a:rPr>
                                  <m:t>1</m:t>
                                </m:r>
                              </m:num>
                              <m:den>
                                <m:r>
                                  <a:rPr lang="en-US" b="0" i="1" smtClean="0">
                                    <a:latin typeface="Cambria Math" panose="02040503050406030204" pitchFamily="18" charset="0"/>
                                    <a:sym typeface="Symbol" pitchFamily="18" charset="2"/>
                                  </a:rPr>
                                  <m:t>2</m:t>
                                </m:r>
                              </m:den>
                            </m:f>
                          </m:e>
                        </m:d>
                      </m:e>
                    </m:func>
                    <m:r>
                      <a:rPr lang="en-US" i="1" dirty="0" smtClean="0">
                        <a:latin typeface="Cambria Math" panose="02040503050406030204" pitchFamily="18" charset="0"/>
                        <a:sym typeface="Symbol" pitchFamily="18" charset="2"/>
                      </a:rPr>
                      <m:t>=</m:t>
                    </m:r>
                  </m:oMath>
                </a14:m>
                <a:r>
                  <a:rPr lang="en-US" dirty="0" smtClean="0">
                    <a:sym typeface="Symbol" pitchFamily="18" charset="2"/>
                  </a:rPr>
                  <a:t> </a:t>
                </a:r>
                <a14:m>
                  <m:oMath xmlns:m="http://schemas.openxmlformats.org/officeDocument/2006/math">
                    <m:r>
                      <a:rPr lang="en-US" altLang="en-US" i="1" dirty="0">
                        <a:solidFill>
                          <a:srgbClr val="000000"/>
                        </a:solidFill>
                        <a:latin typeface="Cambria Math" panose="02040503050406030204" pitchFamily="18" charset="0"/>
                        <a:sym typeface="Symbol" pitchFamily="18" charset="2"/>
                      </a:rPr>
                      <m:t>−</m:t>
                    </m:r>
                    <m:f>
                      <m:fPr>
                        <m:ctrlPr>
                          <a:rPr lang="en-US" altLang="en-US" i="1" dirty="0">
                            <a:solidFill>
                              <a:srgbClr val="000000"/>
                            </a:solidFill>
                            <a:latin typeface="Cambria Math" panose="02040503050406030204" pitchFamily="18" charset="0"/>
                            <a:sym typeface="Symbol" pitchFamily="18" charset="2"/>
                          </a:rPr>
                        </m:ctrlPr>
                      </m:fPr>
                      <m:num>
                        <m:r>
                          <a:rPr lang="en-US" altLang="en-US" i="1" dirty="0">
                            <a:solidFill>
                              <a:srgbClr val="000000"/>
                            </a:solidFill>
                            <a:latin typeface="Cambria Math" panose="02040503050406030204" pitchFamily="18" charset="0"/>
                            <a:sym typeface="Symbol" pitchFamily="18" charset="2"/>
                          </a:rPr>
                          <m:t>𝑡</m:t>
                        </m:r>
                      </m:num>
                      <m:den>
                        <m:r>
                          <a:rPr lang="en-US" altLang="en-US" i="1" dirty="0">
                            <a:solidFill>
                              <a:srgbClr val="000000"/>
                            </a:solidFill>
                            <a:latin typeface="Cambria Math" panose="02040503050406030204" pitchFamily="18" charset="0"/>
                            <a:ea typeface="Cambria Math" panose="02040503050406030204" pitchFamily="18" charset="0"/>
                            <a:sym typeface="Symbol" pitchFamily="18" charset="2"/>
                          </a:rPr>
                          <m:t>𝜏</m:t>
                        </m:r>
                      </m:den>
                    </m:f>
                  </m:oMath>
                </a14:m>
                <a:r>
                  <a:rPr lang="en-US" dirty="0" smtClean="0">
                    <a:sym typeface="Symbol" pitchFamily="18" charset="2"/>
                  </a:rPr>
                  <a:t> </a:t>
                </a:r>
                <a:endParaRPr lang="en-US" dirty="0">
                  <a:sym typeface="Symbol" pitchFamily="18" charset="2"/>
                </a:endParaRPr>
              </a:p>
              <a:p>
                <a:pPr>
                  <a:spcBef>
                    <a:spcPct val="15000"/>
                  </a:spcBef>
                </a:pPr>
                <a:r>
                  <a:rPr lang="en-US" dirty="0">
                    <a:sym typeface="Symbol" pitchFamily="18" charset="2"/>
                  </a:rPr>
                  <a:t>	      </a:t>
                </a:r>
                <a14:m>
                  <m:oMath xmlns:m="http://schemas.openxmlformats.org/officeDocument/2006/math">
                    <m:r>
                      <a:rPr lang="en-US" i="1" dirty="0" smtClean="0">
                        <a:latin typeface="Cambria Math" panose="02040503050406030204" pitchFamily="18" charset="0"/>
                        <a:sym typeface="Symbol" pitchFamily="18" charset="2"/>
                      </a:rPr>
                      <m:t>–</m:t>
                    </m:r>
                    <m:func>
                      <m:funcPr>
                        <m:ctrlPr>
                          <a:rPr lang="en-US" i="1">
                            <a:latin typeface="Cambria Math" panose="02040503050406030204" pitchFamily="18" charset="0"/>
                            <a:sym typeface="Symbol" pitchFamily="18" charset="2"/>
                          </a:rPr>
                        </m:ctrlPr>
                      </m:funcPr>
                      <m:fName>
                        <m:r>
                          <m:rPr>
                            <m:sty m:val="p"/>
                          </m:rPr>
                          <a:rPr lang="en-US">
                            <a:latin typeface="Cambria Math" panose="02040503050406030204" pitchFamily="18" charset="0"/>
                            <a:sym typeface="Symbol" pitchFamily="18" charset="2"/>
                          </a:rPr>
                          <m:t>ln</m:t>
                        </m:r>
                      </m:fName>
                      <m:e>
                        <m:d>
                          <m:dPr>
                            <m:ctrlPr>
                              <a:rPr lang="en-US" i="1">
                                <a:latin typeface="Cambria Math" panose="02040503050406030204" pitchFamily="18" charset="0"/>
                                <a:sym typeface="Symbol" pitchFamily="18" charset="2"/>
                              </a:rPr>
                            </m:ctrlPr>
                          </m:dPr>
                          <m:e>
                            <m:r>
                              <a:rPr lang="en-US" b="0" i="1" smtClean="0">
                                <a:latin typeface="Cambria Math" panose="02040503050406030204" pitchFamily="18" charset="0"/>
                                <a:sym typeface="Symbol" pitchFamily="18" charset="2"/>
                              </a:rPr>
                              <m:t>2</m:t>
                            </m:r>
                          </m:e>
                        </m:d>
                      </m:e>
                    </m:func>
                    <m:r>
                      <m:rPr>
                        <m:nor/>
                      </m:rPr>
                      <a:rPr lang="en-US" dirty="0" smtClean="0">
                        <a:sym typeface="Symbol" pitchFamily="18" charset="2"/>
                      </a:rPr>
                      <m:t>=</m:t>
                    </m:r>
                    <m:r>
                      <m:rPr>
                        <m:nor/>
                      </m:rPr>
                      <a:rPr lang="en-US" dirty="0">
                        <a:sym typeface="Symbol" pitchFamily="18" charset="2"/>
                      </a:rPr>
                      <m:t> </m:t>
                    </m:r>
                    <m:r>
                      <a:rPr lang="en-US" altLang="en-US" i="1" dirty="0">
                        <a:solidFill>
                          <a:srgbClr val="000000"/>
                        </a:solidFill>
                        <a:latin typeface="Cambria Math" panose="02040503050406030204" pitchFamily="18" charset="0"/>
                        <a:sym typeface="Symbol" pitchFamily="18" charset="2"/>
                      </a:rPr>
                      <m:t>−</m:t>
                    </m:r>
                    <m:f>
                      <m:fPr>
                        <m:ctrlPr>
                          <a:rPr lang="en-US" altLang="en-US" i="1" dirty="0">
                            <a:solidFill>
                              <a:srgbClr val="000000"/>
                            </a:solidFill>
                            <a:latin typeface="Cambria Math" panose="02040503050406030204" pitchFamily="18" charset="0"/>
                            <a:sym typeface="Symbol" pitchFamily="18" charset="2"/>
                          </a:rPr>
                        </m:ctrlPr>
                      </m:fPr>
                      <m:num>
                        <m:r>
                          <a:rPr lang="en-US" altLang="en-US" i="1" dirty="0">
                            <a:solidFill>
                              <a:srgbClr val="000000"/>
                            </a:solidFill>
                            <a:latin typeface="Cambria Math" panose="02040503050406030204" pitchFamily="18" charset="0"/>
                            <a:sym typeface="Symbol" pitchFamily="18" charset="2"/>
                          </a:rPr>
                          <m:t>𝑡</m:t>
                        </m:r>
                      </m:num>
                      <m:den>
                        <m:r>
                          <a:rPr lang="en-US" altLang="en-US" i="1" dirty="0">
                            <a:solidFill>
                              <a:srgbClr val="000000"/>
                            </a:solidFill>
                            <a:latin typeface="Cambria Math" panose="02040503050406030204" pitchFamily="18" charset="0"/>
                            <a:ea typeface="Cambria Math" panose="02040503050406030204" pitchFamily="18" charset="0"/>
                            <a:sym typeface="Symbol" pitchFamily="18" charset="2"/>
                          </a:rPr>
                          <m:t>𝜏</m:t>
                        </m:r>
                      </m:den>
                    </m:f>
                  </m:oMath>
                </a14:m>
                <a:endParaRPr lang="en-US" dirty="0">
                  <a:sym typeface="Symbol" pitchFamily="18" charset="2"/>
                </a:endParaRPr>
              </a:p>
              <a:p>
                <a:pPr>
                  <a:spcBef>
                    <a:spcPct val="15000"/>
                  </a:spcBef>
                </a:pPr>
                <a:r>
                  <a:rPr lang="en-US" dirty="0">
                    <a:sym typeface="Symbol" pitchFamily="18" charset="2"/>
                  </a:rPr>
                  <a:t>	</a:t>
                </a:r>
                <a14:m>
                  <m:oMath xmlns:m="http://schemas.openxmlformats.org/officeDocument/2006/math">
                    <m:r>
                      <a:rPr lang="en-US" b="0" i="0" smtClean="0">
                        <a:latin typeface="Cambria Math" panose="02040503050406030204" pitchFamily="18" charset="0"/>
                        <a:sym typeface="Symbol" pitchFamily="18" charset="2"/>
                      </a:rPr>
                      <m:t>           </m:t>
                    </m:r>
                    <m:func>
                      <m:funcPr>
                        <m:ctrlPr>
                          <a:rPr lang="en-US" i="1">
                            <a:latin typeface="Cambria Math" panose="02040503050406030204" pitchFamily="18" charset="0"/>
                            <a:sym typeface="Symbol" pitchFamily="18" charset="2"/>
                          </a:rPr>
                        </m:ctrlPr>
                      </m:funcPr>
                      <m:fName>
                        <m:r>
                          <m:rPr>
                            <m:sty m:val="p"/>
                          </m:rPr>
                          <a:rPr lang="en-US">
                            <a:latin typeface="Cambria Math" panose="02040503050406030204" pitchFamily="18" charset="0"/>
                            <a:sym typeface="Symbol" pitchFamily="18" charset="2"/>
                          </a:rPr>
                          <m:t>ln</m:t>
                        </m:r>
                      </m:fName>
                      <m:e>
                        <m:d>
                          <m:dPr>
                            <m:ctrlPr>
                              <a:rPr lang="en-US" i="1">
                                <a:latin typeface="Cambria Math" panose="02040503050406030204" pitchFamily="18" charset="0"/>
                                <a:sym typeface="Symbol" pitchFamily="18" charset="2"/>
                              </a:rPr>
                            </m:ctrlPr>
                          </m:dPr>
                          <m:e>
                            <m:r>
                              <a:rPr lang="en-US" b="0" i="1" smtClean="0">
                                <a:latin typeface="Cambria Math" panose="02040503050406030204" pitchFamily="18" charset="0"/>
                                <a:sym typeface="Symbol" pitchFamily="18" charset="2"/>
                              </a:rPr>
                              <m:t>2</m:t>
                            </m:r>
                          </m:e>
                        </m:d>
                      </m:e>
                    </m:func>
                    <m:r>
                      <m:rPr>
                        <m:nor/>
                      </m:rPr>
                      <a:rPr lang="en-US" dirty="0">
                        <a:sym typeface="Symbol" pitchFamily="18" charset="2"/>
                      </a:rPr>
                      <m:t>= </m:t>
                    </m:r>
                    <m:f>
                      <m:fPr>
                        <m:ctrlPr>
                          <a:rPr lang="en-US" altLang="en-US" i="1" dirty="0">
                            <a:solidFill>
                              <a:srgbClr val="000000"/>
                            </a:solidFill>
                            <a:latin typeface="Cambria Math" panose="02040503050406030204" pitchFamily="18" charset="0"/>
                            <a:sym typeface="Symbol" pitchFamily="18" charset="2"/>
                          </a:rPr>
                        </m:ctrlPr>
                      </m:fPr>
                      <m:num>
                        <m:r>
                          <a:rPr lang="en-US" altLang="en-US" i="1" dirty="0">
                            <a:solidFill>
                              <a:srgbClr val="000000"/>
                            </a:solidFill>
                            <a:latin typeface="Cambria Math" panose="02040503050406030204" pitchFamily="18" charset="0"/>
                            <a:sym typeface="Symbol" pitchFamily="18" charset="2"/>
                          </a:rPr>
                          <m:t>𝑡</m:t>
                        </m:r>
                      </m:num>
                      <m:den>
                        <m:r>
                          <a:rPr lang="en-US" altLang="en-US" i="1" dirty="0">
                            <a:solidFill>
                              <a:srgbClr val="000000"/>
                            </a:solidFill>
                            <a:latin typeface="Cambria Math" panose="02040503050406030204" pitchFamily="18" charset="0"/>
                            <a:ea typeface="Cambria Math" panose="02040503050406030204" pitchFamily="18" charset="0"/>
                            <a:sym typeface="Symbol" pitchFamily="18" charset="2"/>
                          </a:rPr>
                          <m:t>𝜏</m:t>
                        </m:r>
                      </m:den>
                    </m:f>
                  </m:oMath>
                </a14:m>
                <a:endParaRPr lang="en-US" altLang="en-US" dirty="0">
                  <a:sym typeface="Symbol" pitchFamily="18" charset="2"/>
                </a:endParaRPr>
              </a:p>
            </p:txBody>
          </p:sp>
        </mc:Choice>
        <mc:Fallback xmlns="">
          <p:sp>
            <p:nvSpPr>
              <p:cNvPr id="90115" name="Rectangle 3"/>
              <p:cNvSpPr>
                <a:spLocks noRot="1" noChangeAspect="1" noMove="1" noResize="1" noEditPoints="1" noAdjustHandles="1" noChangeArrowheads="1" noChangeShapeType="1" noTextEdit="1"/>
              </p:cNvSpPr>
              <p:nvPr/>
            </p:nvSpPr>
            <p:spPr bwMode="auto">
              <a:xfrm>
                <a:off x="685800" y="1339850"/>
                <a:ext cx="7772400" cy="5518150"/>
              </a:xfrm>
              <a:prstGeom prst="rect">
                <a:avLst/>
              </a:prstGeom>
              <a:blipFill>
                <a:blip r:embed="rId6"/>
                <a:stretch>
                  <a:fillRect l="-1255" t="-773"/>
                </a:stretch>
              </a:blipFill>
              <a:ln w="9525">
                <a:noFill/>
                <a:miter lim="800000"/>
                <a:headEnd/>
                <a:tailEnd/>
              </a:ln>
            </p:spPr>
            <p:txBody>
              <a:bodyPr/>
              <a:lstStyle/>
              <a:p>
                <a:r>
                  <a:rPr lang="en-US">
                    <a:noFill/>
                  </a:rPr>
                  <a:t> </a:t>
                </a:r>
              </a:p>
            </p:txBody>
          </p:sp>
        </mc:Fallback>
      </mc:AlternateContent>
      <p:sp>
        <p:nvSpPr>
          <p:cNvPr id="155661" name="Line 13"/>
          <p:cNvSpPr>
            <a:spLocks noChangeShapeType="1"/>
          </p:cNvSpPr>
          <p:nvPr/>
        </p:nvSpPr>
        <p:spPr bwMode="auto">
          <a:xfrm>
            <a:off x="2803843" y="3608387"/>
            <a:ext cx="192087" cy="263525"/>
          </a:xfrm>
          <a:prstGeom prst="line">
            <a:avLst/>
          </a:prstGeom>
          <a:noFill/>
          <a:ln w="28575">
            <a:solidFill>
              <a:srgbClr val="FF0000"/>
            </a:solidFill>
            <a:round/>
            <a:headEnd/>
            <a:tailEnd/>
          </a:ln>
        </p:spPr>
        <p:txBody>
          <a:bodyPr/>
          <a:lstStyle/>
          <a:p>
            <a:endParaRPr lang="en-US"/>
          </a:p>
        </p:txBody>
      </p:sp>
      <p:sp>
        <p:nvSpPr>
          <p:cNvPr id="155662" name="Line 14"/>
          <p:cNvSpPr>
            <a:spLocks noChangeShapeType="1"/>
          </p:cNvSpPr>
          <p:nvPr/>
        </p:nvSpPr>
        <p:spPr bwMode="auto">
          <a:xfrm>
            <a:off x="3480752" y="3608386"/>
            <a:ext cx="192087" cy="263525"/>
          </a:xfrm>
          <a:prstGeom prst="line">
            <a:avLst/>
          </a:prstGeom>
          <a:noFill/>
          <a:ln w="28575">
            <a:solidFill>
              <a:srgbClr val="FF0000"/>
            </a:solidFill>
            <a:round/>
            <a:headEnd/>
            <a:tailEnd/>
          </a:ln>
        </p:spPr>
        <p:txBody>
          <a:bodyPr/>
          <a:lstStyle/>
          <a:p>
            <a:endParaRPr lang="en-US"/>
          </a:p>
        </p:txBody>
      </p:sp>
      <p:sp>
        <p:nvSpPr>
          <p:cNvPr id="90132" name="Text Box 20"/>
          <p:cNvSpPr txBox="1">
            <a:spLocks noChangeArrowheads="1"/>
          </p:cNvSpPr>
          <p:nvPr/>
        </p:nvSpPr>
        <p:spPr bwMode="auto">
          <a:xfrm>
            <a:off x="2167046" y="4098925"/>
            <a:ext cx="3802062" cy="439737"/>
          </a:xfrm>
          <a:prstGeom prst="rect">
            <a:avLst/>
          </a:prstGeom>
          <a:noFill/>
          <a:ln w="9525">
            <a:noFill/>
            <a:miter lim="800000"/>
            <a:headEnd/>
            <a:tailEnd/>
          </a:ln>
          <a:effectLst/>
        </p:spPr>
        <p:txBody>
          <a:bodyPr>
            <a:spAutoFit/>
          </a:bodyPr>
          <a:lstStyle/>
          <a:p>
            <a:pPr>
              <a:lnSpc>
                <a:spcPct val="95000"/>
              </a:lnSpc>
            </a:pPr>
            <a:r>
              <a:rPr lang="en-US" dirty="0">
                <a:solidFill>
                  <a:schemeClr val="hlink"/>
                </a:solidFill>
              </a:rPr>
              <a:t>ln </a:t>
            </a:r>
            <a:r>
              <a:rPr lang="en-US" dirty="0" smtClean="0">
                <a:solidFill>
                  <a:schemeClr val="hlink"/>
                </a:solidFill>
              </a:rPr>
              <a:t>           </a:t>
            </a:r>
            <a:r>
              <a:rPr lang="en-US" dirty="0" err="1">
                <a:solidFill>
                  <a:schemeClr val="hlink"/>
                </a:solidFill>
              </a:rPr>
              <a:t>ln</a:t>
            </a:r>
            <a:endParaRPr lang="en-US" dirty="0">
              <a:solidFill>
                <a:schemeClr val="hlink"/>
              </a:solidFill>
            </a:endParaRPr>
          </a:p>
        </p:txBody>
      </p:sp>
      <p:grpSp>
        <p:nvGrpSpPr>
          <p:cNvPr id="90139" name="Group 27"/>
          <p:cNvGrpSpPr>
            <a:grpSpLocks/>
          </p:cNvGrpSpPr>
          <p:nvPr/>
        </p:nvGrpSpPr>
        <p:grpSpPr bwMode="auto">
          <a:xfrm>
            <a:off x="4572000" y="6021493"/>
            <a:ext cx="3477261" cy="460587"/>
            <a:chOff x="531" y="3697"/>
            <a:chExt cx="4701" cy="309"/>
          </a:xfrm>
        </p:grpSpPr>
        <p:sp>
          <p:nvSpPr>
            <p:cNvPr id="90134" name="Text Box 6"/>
            <p:cNvSpPr txBox="1">
              <a:spLocks noChangeArrowheads="1"/>
            </p:cNvSpPr>
            <p:nvPr/>
          </p:nvSpPr>
          <p:spPr bwMode="auto">
            <a:xfrm>
              <a:off x="3186" y="3697"/>
              <a:ext cx="2046" cy="309"/>
            </a:xfrm>
            <a:prstGeom prst="rect">
              <a:avLst/>
            </a:prstGeom>
            <a:solidFill>
              <a:srgbClr val="FF0000"/>
            </a:solidFill>
            <a:ln w="9525">
              <a:noFill/>
              <a:miter lim="800000"/>
              <a:headEnd/>
              <a:tailEnd/>
            </a:ln>
          </p:spPr>
          <p:txBody>
            <a:bodyPr wrap="square">
              <a:spAutoFit/>
            </a:bodyPr>
            <a:lstStyle/>
            <a:p>
              <a:pPr algn="ctr">
                <a:spcBef>
                  <a:spcPct val="50000"/>
                </a:spcBef>
              </a:pPr>
              <a:r>
                <a:rPr lang="en-US" dirty="0">
                  <a:solidFill>
                    <a:schemeClr val="bg1"/>
                  </a:solidFill>
                </a:rPr>
                <a:t>half-life</a:t>
              </a:r>
            </a:p>
          </p:txBody>
        </p:sp>
        <p:sp>
          <p:nvSpPr>
            <p:cNvPr id="90135" name="Rectangle 7"/>
            <p:cNvSpPr>
              <a:spLocks noChangeArrowheads="1"/>
            </p:cNvSpPr>
            <p:nvPr/>
          </p:nvSpPr>
          <p:spPr bwMode="auto">
            <a:xfrm>
              <a:off x="531" y="3700"/>
              <a:ext cx="4701" cy="306"/>
            </a:xfrm>
            <a:prstGeom prst="rect">
              <a:avLst/>
            </a:prstGeom>
            <a:noFill/>
            <a:ln w="12700">
              <a:solidFill>
                <a:schemeClr val="tx1"/>
              </a:solidFill>
              <a:miter lim="800000"/>
              <a:headEnd/>
              <a:tailEnd/>
            </a:ln>
          </p:spPr>
          <p:txBody>
            <a:bodyPr wrap="none" anchor="ctr"/>
            <a:lstStyle/>
            <a:p>
              <a:endParaRPr lang="en-US"/>
            </a:p>
          </p:txBody>
        </p:sp>
        <p:sp>
          <p:nvSpPr>
            <p:cNvPr id="90136" name="Rectangle 5"/>
            <p:cNvSpPr>
              <a:spLocks noChangeArrowheads="1"/>
            </p:cNvSpPr>
            <p:nvPr/>
          </p:nvSpPr>
          <p:spPr bwMode="auto">
            <a:xfrm>
              <a:off x="668" y="3705"/>
              <a:ext cx="2381" cy="278"/>
            </a:xfrm>
            <a:prstGeom prst="rect">
              <a:avLst/>
            </a:prstGeom>
            <a:noFill/>
            <a:ln w="9525">
              <a:noFill/>
              <a:miter lim="800000"/>
              <a:headEnd/>
              <a:tailEnd/>
            </a:ln>
          </p:spPr>
          <p:txBody>
            <a:bodyPr/>
            <a:lstStyle/>
            <a:p>
              <a:pPr eaLnBrk="0" hangingPunct="0">
                <a:lnSpc>
                  <a:spcPct val="90000"/>
                </a:lnSpc>
                <a:spcBef>
                  <a:spcPct val="20000"/>
                </a:spcBef>
              </a:pPr>
              <a:r>
                <a:rPr lang="en-US" i="1" dirty="0">
                  <a:solidFill>
                    <a:srgbClr val="000000"/>
                  </a:solidFill>
                  <a:sym typeface="Symbol" pitchFamily="18" charset="2"/>
                </a:rPr>
                <a:t>T</a:t>
              </a:r>
              <a:r>
                <a:rPr lang="en-US" baseline="-25000" dirty="0">
                  <a:solidFill>
                    <a:srgbClr val="000000"/>
                  </a:solidFill>
                  <a:sym typeface="Symbol" pitchFamily="18" charset="2"/>
                </a:rPr>
                <a:t>1/2</a:t>
              </a:r>
              <a:r>
                <a:rPr lang="en-US" dirty="0">
                  <a:solidFill>
                    <a:srgbClr val="000000"/>
                  </a:solidFill>
                  <a:sym typeface="Symbol" pitchFamily="18" charset="2"/>
                </a:rPr>
                <a:t> =  ln 2</a:t>
              </a:r>
              <a:endParaRPr lang="en-US" dirty="0">
                <a:sym typeface="Symbol" pitchFamily="18" charset="2"/>
              </a:endParaRPr>
            </a:p>
          </p:txBody>
        </p:sp>
      </p:grpSp>
      <p:sp>
        <p:nvSpPr>
          <p:cNvPr id="11" name="Rectangle 118"/>
          <p:cNvSpPr txBox="1">
            <a:spLocks noChangeArrowheads="1"/>
          </p:cNvSpPr>
          <p:nvPr/>
        </p:nvSpPr>
        <p:spPr>
          <a:xfrm>
            <a:off x="685800" y="409575"/>
            <a:ext cx="7772400" cy="896938"/>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0" cap="none" spc="0" normalizeH="0" baseline="0" noProof="0">
                <a:ln>
                  <a:noFill/>
                </a:ln>
                <a:solidFill>
                  <a:schemeClr val="tx2"/>
                </a:solidFill>
                <a:effectLst/>
                <a:uLnTx/>
                <a:uFillTx/>
                <a:latin typeface="+mj-lt"/>
                <a:ea typeface="+mj-ea"/>
                <a:cs typeface="+mj-cs"/>
              </a:rPr>
              <a:t>Topic 11: Electromagnetic induction - AHL</a:t>
            </a:r>
            <a:br>
              <a:rPr kumimoji="0" lang="en-US" altLang="en-US" sz="2800" b="1" i="0" u="none" strike="noStrike" kern="0" cap="none" spc="0" normalizeH="0" baseline="0" noProof="0">
                <a:ln>
                  <a:noFill/>
                </a:ln>
                <a:solidFill>
                  <a:schemeClr val="tx2"/>
                </a:solidFill>
                <a:effectLst/>
                <a:uLnTx/>
                <a:uFillTx/>
                <a:latin typeface="+mj-lt"/>
                <a:ea typeface="+mj-ea"/>
                <a:cs typeface="+mj-cs"/>
              </a:rPr>
            </a:br>
            <a:r>
              <a:rPr kumimoji="0" lang="en-US" altLang="en-US" sz="2800" b="0" i="0" u="none" strike="noStrike" kern="0" cap="none" spc="0" normalizeH="0" baseline="0" noProof="0">
                <a:ln>
                  <a:noFill/>
                </a:ln>
                <a:solidFill>
                  <a:schemeClr val="tx1"/>
                </a:solidFill>
                <a:effectLst/>
                <a:uLnTx/>
                <a:uFillTx/>
                <a:latin typeface="+mj-lt"/>
                <a:ea typeface="+mj-ea"/>
                <a:cs typeface="+mj-cs"/>
              </a:rPr>
              <a:t>11.3 – Capacitance</a:t>
            </a:r>
            <a:endParaRPr kumimoji="0" lang="en-US" altLang="en-US" sz="2800" b="0" i="0" u="none" strike="noStrike" kern="0" cap="none" spc="0" normalizeH="0" baseline="0" noProof="0" dirty="0">
              <a:ln>
                <a:noFill/>
              </a:ln>
              <a:solidFill>
                <a:schemeClr val="tx1"/>
              </a:solidFill>
              <a:effectLst/>
              <a:uLnTx/>
              <a:uFillTx/>
              <a:latin typeface="+mj-lt"/>
              <a:ea typeface="+mj-ea"/>
              <a:cs typeface="+mj-cs"/>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0115">
                                            <p:txEl>
                                              <p:pRg st="0" end="0"/>
                                            </p:txEl>
                                          </p:spTgt>
                                        </p:tgtEl>
                                        <p:attrNameLst>
                                          <p:attrName>style.visibility</p:attrName>
                                        </p:attrNameLst>
                                      </p:cBhvr>
                                      <p:to>
                                        <p:strVal val="visible"/>
                                      </p:to>
                                    </p:set>
                                    <p:anim calcmode="lin" valueType="num">
                                      <p:cBhvr additive="base">
                                        <p:cTn id="7" dur="500" fill="hold"/>
                                        <p:tgtEl>
                                          <p:spTgt spid="9011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01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0115">
                                            <p:txEl>
                                              <p:pRg st="1" end="1"/>
                                            </p:txEl>
                                          </p:spTgt>
                                        </p:tgtEl>
                                        <p:attrNameLst>
                                          <p:attrName>style.visibility</p:attrName>
                                        </p:attrNameLst>
                                      </p:cBhvr>
                                      <p:to>
                                        <p:strVal val="visible"/>
                                      </p:to>
                                    </p:set>
                                    <p:anim calcmode="lin" valueType="num">
                                      <p:cBhvr additive="base">
                                        <p:cTn id="13" dur="500" fill="hold"/>
                                        <p:tgtEl>
                                          <p:spTgt spid="9011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011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0115">
                                            <p:txEl>
                                              <p:pRg st="2" end="2"/>
                                            </p:txEl>
                                          </p:spTgt>
                                        </p:tgtEl>
                                        <p:attrNameLst>
                                          <p:attrName>style.visibility</p:attrName>
                                        </p:attrNameLst>
                                      </p:cBhvr>
                                      <p:to>
                                        <p:strVal val="visible"/>
                                      </p:to>
                                    </p:set>
                                    <p:anim calcmode="lin" valueType="num">
                                      <p:cBhvr additive="base">
                                        <p:cTn id="19" dur="500" fill="hold"/>
                                        <p:tgtEl>
                                          <p:spTgt spid="9011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011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0115">
                                            <p:txEl>
                                              <p:pRg st="3" end="3"/>
                                            </p:txEl>
                                          </p:spTgt>
                                        </p:tgtEl>
                                        <p:attrNameLst>
                                          <p:attrName>style.visibility</p:attrName>
                                        </p:attrNameLst>
                                      </p:cBhvr>
                                      <p:to>
                                        <p:strVal val="visible"/>
                                      </p:to>
                                    </p:set>
                                    <p:anim calcmode="lin" valueType="num">
                                      <p:cBhvr additive="base">
                                        <p:cTn id="25" dur="500" fill="hold"/>
                                        <p:tgtEl>
                                          <p:spTgt spid="9011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011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0115">
                                            <p:txEl>
                                              <p:pRg st="4" end="4"/>
                                            </p:txEl>
                                          </p:spTgt>
                                        </p:tgtEl>
                                        <p:attrNameLst>
                                          <p:attrName>style.visibility</p:attrName>
                                        </p:attrNameLst>
                                      </p:cBhvr>
                                      <p:to>
                                        <p:strVal val="visible"/>
                                      </p:to>
                                    </p:set>
                                    <p:anim calcmode="lin" valueType="num">
                                      <p:cBhvr additive="base">
                                        <p:cTn id="31" dur="500" fill="hold"/>
                                        <p:tgtEl>
                                          <p:spTgt spid="9011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011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90115">
                                            <p:txEl>
                                              <p:pRg st="5" end="5"/>
                                            </p:txEl>
                                          </p:spTgt>
                                        </p:tgtEl>
                                        <p:attrNameLst>
                                          <p:attrName>style.visibility</p:attrName>
                                        </p:attrNameLst>
                                      </p:cBhvr>
                                      <p:to>
                                        <p:strVal val="visible"/>
                                      </p:to>
                                    </p:set>
                                    <p:anim calcmode="lin" valueType="num">
                                      <p:cBhvr additive="base">
                                        <p:cTn id="37" dur="500" fill="hold"/>
                                        <p:tgtEl>
                                          <p:spTgt spid="9011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9011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90115">
                                            <p:txEl>
                                              <p:pRg st="6" end="6"/>
                                            </p:txEl>
                                          </p:spTgt>
                                        </p:tgtEl>
                                        <p:attrNameLst>
                                          <p:attrName>style.visibility</p:attrName>
                                        </p:attrNameLst>
                                      </p:cBhvr>
                                      <p:to>
                                        <p:strVal val="visible"/>
                                      </p:to>
                                    </p:set>
                                    <p:anim calcmode="lin" valueType="num">
                                      <p:cBhvr additive="base">
                                        <p:cTn id="43" dur="500" fill="hold"/>
                                        <p:tgtEl>
                                          <p:spTgt spid="90115">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9011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90115">
                                            <p:txEl>
                                              <p:pRg st="7" end="7"/>
                                            </p:txEl>
                                          </p:spTgt>
                                        </p:tgtEl>
                                        <p:attrNameLst>
                                          <p:attrName>style.visibility</p:attrName>
                                        </p:attrNameLst>
                                      </p:cBhvr>
                                      <p:to>
                                        <p:strVal val="visible"/>
                                      </p:to>
                                    </p:set>
                                    <p:anim calcmode="lin" valueType="num">
                                      <p:cBhvr additive="base">
                                        <p:cTn id="49" dur="500" fill="hold"/>
                                        <p:tgtEl>
                                          <p:spTgt spid="90115">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90115">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2" presetClass="entr" presetSubtype="4" fill="hold" grpId="0" nodeType="clickEffect">
                                  <p:stCondLst>
                                    <p:cond delay="0"/>
                                  </p:stCondLst>
                                  <p:childTnLst>
                                    <p:set>
                                      <p:cBhvr>
                                        <p:cTn id="54" dur="1" fill="hold">
                                          <p:stCondLst>
                                            <p:cond delay="0"/>
                                          </p:stCondLst>
                                        </p:cTn>
                                        <p:tgtEl>
                                          <p:spTgt spid="155661"/>
                                        </p:tgtEl>
                                        <p:attrNameLst>
                                          <p:attrName>style.visibility</p:attrName>
                                        </p:attrNameLst>
                                      </p:cBhvr>
                                      <p:to>
                                        <p:strVal val="visible"/>
                                      </p:to>
                                    </p:set>
                                    <p:animEffect transition="in" filter="wipe(down)">
                                      <p:cBhvr>
                                        <p:cTn id="55" dur="500"/>
                                        <p:tgtEl>
                                          <p:spTgt spid="155661"/>
                                        </p:tgtEl>
                                      </p:cBhvr>
                                    </p:animEffect>
                                  </p:childTnLst>
                                  <p:subTnLst>
                                    <p:audio>
                                      <p:cMediaNode>
                                        <p:cTn display="0" masterRel="sameClick">
                                          <p:stCondLst>
                                            <p:cond evt="begin" delay="0">
                                              <p:tn val="53"/>
                                            </p:cond>
                                          </p:stCondLst>
                                          <p:endCondLst>
                                            <p:cond evt="onStopAudio" delay="0">
                                              <p:tgtEl>
                                                <p:sldTgt/>
                                              </p:tgtEl>
                                            </p:cond>
                                          </p:endCondLst>
                                        </p:cTn>
                                        <p:tgtEl>
                                          <p:sndTgt r:embed="rId4" name="cashreg.wav"/>
                                        </p:tgtEl>
                                      </p:cMediaNode>
                                    </p:audio>
                                  </p:subTnLst>
                                </p:cTn>
                              </p:par>
                            </p:childTnLst>
                          </p:cTn>
                        </p:par>
                      </p:childTnLst>
                    </p:cTn>
                  </p:par>
                  <p:par>
                    <p:cTn id="56" fill="hold">
                      <p:stCondLst>
                        <p:cond delay="indefinite"/>
                      </p:stCondLst>
                      <p:childTnLst>
                        <p:par>
                          <p:cTn id="57" fill="hold">
                            <p:stCondLst>
                              <p:cond delay="0"/>
                            </p:stCondLst>
                            <p:childTnLst>
                              <p:par>
                                <p:cTn id="58" presetID="22" presetClass="entr" presetSubtype="4" fill="hold" grpId="0" nodeType="clickEffect">
                                  <p:stCondLst>
                                    <p:cond delay="0"/>
                                  </p:stCondLst>
                                  <p:childTnLst>
                                    <p:set>
                                      <p:cBhvr>
                                        <p:cTn id="59" dur="1" fill="hold">
                                          <p:stCondLst>
                                            <p:cond delay="0"/>
                                          </p:stCondLst>
                                        </p:cTn>
                                        <p:tgtEl>
                                          <p:spTgt spid="155662"/>
                                        </p:tgtEl>
                                        <p:attrNameLst>
                                          <p:attrName>style.visibility</p:attrName>
                                        </p:attrNameLst>
                                      </p:cBhvr>
                                      <p:to>
                                        <p:strVal val="visible"/>
                                      </p:to>
                                    </p:set>
                                    <p:animEffect transition="in" filter="wipe(down)">
                                      <p:cBhvr>
                                        <p:cTn id="60" dur="500"/>
                                        <p:tgtEl>
                                          <p:spTgt spid="155662"/>
                                        </p:tgtEl>
                                      </p:cBhvr>
                                    </p:animEffect>
                                  </p:childTnLst>
                                  <p:subTnLst>
                                    <p:audio>
                                      <p:cMediaNode>
                                        <p:cTn display="0" masterRel="sameClick">
                                          <p:stCondLst>
                                            <p:cond evt="begin" delay="0">
                                              <p:tn val="58"/>
                                            </p:cond>
                                          </p:stCondLst>
                                          <p:endCondLst>
                                            <p:cond evt="onStopAudio" delay="0">
                                              <p:tgtEl>
                                                <p:sldTgt/>
                                              </p:tgtEl>
                                            </p:cond>
                                          </p:endCondLst>
                                        </p:cTn>
                                        <p:tgtEl>
                                          <p:sndTgt r:embed="rId4" name="cashreg.wav"/>
                                        </p:tgtEl>
                                      </p:cMediaNode>
                                    </p:audio>
                                  </p:subTnLst>
                                </p:cTn>
                              </p:par>
                            </p:childTnLst>
                          </p:cTn>
                        </p:par>
                      </p:childTnLst>
                    </p:cTn>
                  </p:par>
                  <p:par>
                    <p:cTn id="61" fill="hold">
                      <p:stCondLst>
                        <p:cond delay="indefinite"/>
                      </p:stCondLst>
                      <p:childTnLst>
                        <p:par>
                          <p:cTn id="62" fill="hold">
                            <p:stCondLst>
                              <p:cond delay="0"/>
                            </p:stCondLst>
                            <p:childTnLst>
                              <p:par>
                                <p:cTn id="63" presetID="2" presetClass="entr" presetSubtype="4" fill="hold" grpId="0" nodeType="clickEffect">
                                  <p:stCondLst>
                                    <p:cond delay="0"/>
                                  </p:stCondLst>
                                  <p:childTnLst>
                                    <p:set>
                                      <p:cBhvr>
                                        <p:cTn id="64" dur="1" fill="hold">
                                          <p:stCondLst>
                                            <p:cond delay="0"/>
                                          </p:stCondLst>
                                        </p:cTn>
                                        <p:tgtEl>
                                          <p:spTgt spid="90132"/>
                                        </p:tgtEl>
                                        <p:attrNameLst>
                                          <p:attrName>style.visibility</p:attrName>
                                        </p:attrNameLst>
                                      </p:cBhvr>
                                      <p:to>
                                        <p:strVal val="visible"/>
                                      </p:to>
                                    </p:set>
                                    <p:anim calcmode="lin" valueType="num">
                                      <p:cBhvr additive="base">
                                        <p:cTn id="65" dur="500" fill="hold"/>
                                        <p:tgtEl>
                                          <p:spTgt spid="90132"/>
                                        </p:tgtEl>
                                        <p:attrNameLst>
                                          <p:attrName>ppt_x</p:attrName>
                                        </p:attrNameLst>
                                      </p:cBhvr>
                                      <p:tavLst>
                                        <p:tav tm="0">
                                          <p:val>
                                            <p:strVal val="#ppt_x"/>
                                          </p:val>
                                        </p:tav>
                                        <p:tav tm="100000">
                                          <p:val>
                                            <p:strVal val="#ppt_x"/>
                                          </p:val>
                                        </p:tav>
                                      </p:tavLst>
                                    </p:anim>
                                    <p:anim calcmode="lin" valueType="num">
                                      <p:cBhvr additive="base">
                                        <p:cTn id="66" dur="500" fill="hold"/>
                                        <p:tgtEl>
                                          <p:spTgt spid="9013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3"/>
                                            </p:cond>
                                          </p:stCondLst>
                                          <p:endCondLst>
                                            <p:cond evt="onStopAudio" delay="0">
                                              <p:tgtEl>
                                                <p:sldTgt/>
                                              </p:tgtEl>
                                            </p:cond>
                                          </p:endCondLst>
                                        </p:cTn>
                                        <p:tgtEl>
                                          <p:sndTgt r:embed="rId5" name="arrow.wav"/>
                                        </p:tgtEl>
                                      </p:cMediaNode>
                                    </p:audio>
                                  </p:subTnLst>
                                </p:cTn>
                              </p:par>
                            </p:childTnLst>
                          </p:cTn>
                        </p:par>
                      </p:childTnLst>
                    </p:cTn>
                  </p:par>
                  <p:par>
                    <p:cTn id="67" fill="hold">
                      <p:stCondLst>
                        <p:cond delay="indefinite"/>
                      </p:stCondLst>
                      <p:childTnLst>
                        <p:par>
                          <p:cTn id="68" fill="hold">
                            <p:stCondLst>
                              <p:cond delay="0"/>
                            </p:stCondLst>
                            <p:childTnLst>
                              <p:par>
                                <p:cTn id="69" presetID="53" presetClass="entr" presetSubtype="0" fill="hold" nodeType="clickEffect">
                                  <p:stCondLst>
                                    <p:cond delay="0"/>
                                  </p:stCondLst>
                                  <p:childTnLst>
                                    <p:set>
                                      <p:cBhvr>
                                        <p:cTn id="70" dur="1" fill="hold">
                                          <p:stCondLst>
                                            <p:cond delay="0"/>
                                          </p:stCondLst>
                                        </p:cTn>
                                        <p:tgtEl>
                                          <p:spTgt spid="90139"/>
                                        </p:tgtEl>
                                        <p:attrNameLst>
                                          <p:attrName>style.visibility</p:attrName>
                                        </p:attrNameLst>
                                      </p:cBhvr>
                                      <p:to>
                                        <p:strVal val="visible"/>
                                      </p:to>
                                    </p:set>
                                    <p:anim calcmode="lin" valueType="num">
                                      <p:cBhvr>
                                        <p:cTn id="71" dur="500" fill="hold"/>
                                        <p:tgtEl>
                                          <p:spTgt spid="90139"/>
                                        </p:tgtEl>
                                        <p:attrNameLst>
                                          <p:attrName>ppt_w</p:attrName>
                                        </p:attrNameLst>
                                      </p:cBhvr>
                                      <p:tavLst>
                                        <p:tav tm="0">
                                          <p:val>
                                            <p:fltVal val="0"/>
                                          </p:val>
                                        </p:tav>
                                        <p:tav tm="100000">
                                          <p:val>
                                            <p:strVal val="#ppt_w"/>
                                          </p:val>
                                        </p:tav>
                                      </p:tavLst>
                                    </p:anim>
                                    <p:anim calcmode="lin" valueType="num">
                                      <p:cBhvr>
                                        <p:cTn id="72" dur="500" fill="hold"/>
                                        <p:tgtEl>
                                          <p:spTgt spid="90139"/>
                                        </p:tgtEl>
                                        <p:attrNameLst>
                                          <p:attrName>ppt_h</p:attrName>
                                        </p:attrNameLst>
                                      </p:cBhvr>
                                      <p:tavLst>
                                        <p:tav tm="0">
                                          <p:val>
                                            <p:fltVal val="0"/>
                                          </p:val>
                                        </p:tav>
                                        <p:tav tm="100000">
                                          <p:val>
                                            <p:strVal val="#ppt_h"/>
                                          </p:val>
                                        </p:tav>
                                      </p:tavLst>
                                    </p:anim>
                                    <p:animEffect transition="in" filter="fade">
                                      <p:cBhvr>
                                        <p:cTn id="73" dur="500"/>
                                        <p:tgtEl>
                                          <p:spTgt spid="90139"/>
                                        </p:tgtEl>
                                      </p:cBhvr>
                                    </p:animEffect>
                                  </p:childTnLst>
                                  <p:subTnLst>
                                    <p:audio>
                                      <p:cMediaNode>
                                        <p:cTn display="0" masterRel="sameClick">
                                          <p:stCondLst>
                                            <p:cond evt="begin" delay="0">
                                              <p:tn val="69"/>
                                            </p:cond>
                                          </p:stCondLst>
                                          <p:endCondLst>
                                            <p:cond evt="onStopAudio" delay="0">
                                              <p:tgtEl>
                                                <p:sldTgt/>
                                              </p:tgtEl>
                                            </p:cond>
                                          </p:endCondLst>
                                        </p:cTn>
                                        <p:tgtEl>
                                          <p:sndTgt r:embed="rId5"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5" grpId="0" uiExpand="1" build="p"/>
      <p:bldP spid="155661" grpId="0" animBg="1"/>
      <p:bldP spid="155662" grpId="0" animBg="1"/>
      <p:bldP spid="9013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3187" name="Rectangle 3"/>
              <p:cNvSpPr>
                <a:spLocks noChangeArrowheads="1"/>
              </p:cNvSpPr>
              <p:nvPr/>
            </p:nvSpPr>
            <p:spPr bwMode="auto">
              <a:xfrm>
                <a:off x="685800" y="1339850"/>
                <a:ext cx="7772400" cy="5162550"/>
              </a:xfrm>
              <a:prstGeom prst="rect">
                <a:avLst/>
              </a:prstGeom>
              <a:solidFill>
                <a:srgbClr val="EAEAEA"/>
              </a:solidFill>
              <a:ln w="9525">
                <a:noFill/>
                <a:miter lim="800000"/>
                <a:headEnd/>
                <a:tailEnd/>
              </a:ln>
            </p:spPr>
            <p:txBody>
              <a:bodyPr/>
              <a:lstStyle/>
              <a:p>
                <a:pPr marL="633413" indent="-633413"/>
                <a:r>
                  <a:rPr lang="en-US" altLang="en-US" b="1" dirty="0" smtClean="0">
                    <a:solidFill>
                      <a:srgbClr val="FF0000"/>
                    </a:solidFill>
                  </a:rPr>
                  <a:t>Data booklet reference: </a:t>
                </a:r>
                <a:endParaRPr lang="en-US" altLang="en-US" dirty="0">
                  <a:solidFill>
                    <a:srgbClr val="FF0000"/>
                  </a:solidFill>
                </a:endParaRPr>
              </a:p>
              <a:p>
                <a:pPr marL="633413" indent="-633413"/>
                <a:r>
                  <a:rPr lang="en-US" altLang="en-US" dirty="0">
                    <a:solidFill>
                      <a:srgbClr val="FF0000"/>
                    </a:solidFill>
                  </a:rPr>
                  <a:t>• </a:t>
                </a:r>
                <a14:m>
                  <m:oMath xmlns:m="http://schemas.openxmlformats.org/officeDocument/2006/math">
                    <m:r>
                      <a:rPr lang="en-US" i="1" dirty="0" smtClean="0">
                        <a:solidFill>
                          <a:srgbClr val="FF0000"/>
                        </a:solidFill>
                        <a:latin typeface="Cambria Math" panose="02040503050406030204" pitchFamily="18" charset="0"/>
                        <a:sym typeface="Symbol" pitchFamily="18" charset="2"/>
                      </a:rPr>
                      <m:t>𝐶</m:t>
                    </m:r>
                    <m:r>
                      <a:rPr lang="en-US" i="1" dirty="0">
                        <a:solidFill>
                          <a:srgbClr val="FF0000"/>
                        </a:solidFill>
                        <a:latin typeface="Cambria Math" panose="02040503050406030204" pitchFamily="18" charset="0"/>
                      </a:rPr>
                      <m:t>=</m:t>
                    </m:r>
                    <m:f>
                      <m:fPr>
                        <m:ctrlPr>
                          <a:rPr lang="en-US" i="1" dirty="0">
                            <a:solidFill>
                              <a:srgbClr val="FF0000"/>
                            </a:solidFill>
                            <a:latin typeface="Cambria Math" panose="02040503050406030204" pitchFamily="18" charset="0"/>
                          </a:rPr>
                        </m:ctrlPr>
                      </m:fPr>
                      <m:num>
                        <m:r>
                          <a:rPr lang="en-US" i="1" dirty="0">
                            <a:solidFill>
                              <a:srgbClr val="FF0000"/>
                            </a:solidFill>
                            <a:latin typeface="Cambria Math" panose="02040503050406030204" pitchFamily="18" charset="0"/>
                          </a:rPr>
                          <m:t>𝑞</m:t>
                        </m:r>
                      </m:num>
                      <m:den>
                        <m:r>
                          <a:rPr lang="en-US" i="1" dirty="0">
                            <a:solidFill>
                              <a:srgbClr val="FF0000"/>
                            </a:solidFill>
                            <a:latin typeface="Cambria Math" panose="02040503050406030204" pitchFamily="18" charset="0"/>
                          </a:rPr>
                          <m:t>𝑉</m:t>
                        </m:r>
                      </m:den>
                    </m:f>
                  </m:oMath>
                </a14:m>
                <a:endParaRPr lang="en-US" altLang="en-US" dirty="0">
                  <a:solidFill>
                    <a:srgbClr val="FF0000"/>
                  </a:solidFill>
                </a:endParaRPr>
              </a:p>
              <a:p>
                <a:pPr marL="633413" indent="-633413"/>
                <a:r>
                  <a:rPr lang="en-US" altLang="en-US" dirty="0">
                    <a:solidFill>
                      <a:srgbClr val="FF0000"/>
                    </a:solidFill>
                  </a:rPr>
                  <a:t>• </a:t>
                </a:r>
                <a14:m>
                  <m:oMath xmlns:m="http://schemas.openxmlformats.org/officeDocument/2006/math">
                    <m:r>
                      <a:rPr lang="en-US" i="1" dirty="0" smtClean="0">
                        <a:solidFill>
                          <a:srgbClr val="FF0000"/>
                        </a:solidFill>
                        <a:latin typeface="Cambria Math" panose="02040503050406030204" pitchFamily="18" charset="0"/>
                        <a:sym typeface="Symbol" pitchFamily="18" charset="2"/>
                      </a:rPr>
                      <m:t>𝐶</m:t>
                    </m:r>
                    <m:r>
                      <a:rPr lang="en-US" i="1" baseline="-25000" dirty="0" err="1">
                        <a:solidFill>
                          <a:srgbClr val="FF0000"/>
                        </a:solidFill>
                        <a:latin typeface="Cambria Math" panose="02040503050406030204" pitchFamily="18" charset="0"/>
                        <a:sym typeface="Symbol" pitchFamily="18" charset="2"/>
                      </a:rPr>
                      <m:t>𝑝𝑎𝑟𝑎𝑙𝑙𝑒𝑙</m:t>
                    </m:r>
                    <m:r>
                      <a:rPr lang="en-US" i="1" dirty="0">
                        <a:solidFill>
                          <a:srgbClr val="FF0000"/>
                        </a:solidFill>
                        <a:latin typeface="Cambria Math" panose="02040503050406030204" pitchFamily="18" charset="0"/>
                      </a:rPr>
                      <m:t> = </m:t>
                    </m:r>
                    <m:r>
                      <a:rPr lang="en-US" i="1" dirty="0">
                        <a:solidFill>
                          <a:srgbClr val="FF0000"/>
                        </a:solidFill>
                        <a:latin typeface="Cambria Math" panose="02040503050406030204" pitchFamily="18" charset="0"/>
                      </a:rPr>
                      <m:t>𝐶</m:t>
                    </m:r>
                    <m:r>
                      <a:rPr lang="en-US" i="1" baseline="-25000" dirty="0">
                        <a:solidFill>
                          <a:srgbClr val="FF0000"/>
                        </a:solidFill>
                        <a:latin typeface="Cambria Math" panose="02040503050406030204" pitchFamily="18" charset="0"/>
                      </a:rPr>
                      <m:t>1</m:t>
                    </m:r>
                    <m:r>
                      <a:rPr lang="en-US" i="1" dirty="0">
                        <a:solidFill>
                          <a:srgbClr val="FF0000"/>
                        </a:solidFill>
                        <a:latin typeface="Cambria Math" panose="02040503050406030204" pitchFamily="18" charset="0"/>
                      </a:rPr>
                      <m:t>+</m:t>
                    </m:r>
                    <m:r>
                      <a:rPr lang="en-US" i="1" dirty="0">
                        <a:solidFill>
                          <a:srgbClr val="FF0000"/>
                        </a:solidFill>
                        <a:latin typeface="Cambria Math" panose="02040503050406030204" pitchFamily="18" charset="0"/>
                      </a:rPr>
                      <m:t>𝐶</m:t>
                    </m:r>
                    <m:r>
                      <a:rPr lang="en-US" i="1" baseline="-25000" dirty="0">
                        <a:solidFill>
                          <a:srgbClr val="FF0000"/>
                        </a:solidFill>
                        <a:latin typeface="Cambria Math" panose="02040503050406030204" pitchFamily="18" charset="0"/>
                      </a:rPr>
                      <m:t>2</m:t>
                    </m:r>
                    <m:r>
                      <a:rPr lang="en-US" i="1" dirty="0">
                        <a:solidFill>
                          <a:srgbClr val="FF0000"/>
                        </a:solidFill>
                        <a:latin typeface="Cambria Math" panose="02040503050406030204" pitchFamily="18" charset="0"/>
                      </a:rPr>
                      <m:t>+…</m:t>
                    </m:r>
                  </m:oMath>
                </a14:m>
                <a:endParaRPr lang="en-US" altLang="en-US" dirty="0">
                  <a:solidFill>
                    <a:srgbClr val="FF0000"/>
                  </a:solidFill>
                </a:endParaRPr>
              </a:p>
              <a:p>
                <a:pPr marL="633413" indent="-633413"/>
                <a:r>
                  <a:rPr lang="en-US" altLang="en-US" dirty="0">
                    <a:solidFill>
                      <a:srgbClr val="FF0000"/>
                    </a:solidFill>
                  </a:rPr>
                  <a:t>• </a:t>
                </a:r>
                <a14:m>
                  <m:oMath xmlns:m="http://schemas.openxmlformats.org/officeDocument/2006/math">
                    <m:f>
                      <m:fPr>
                        <m:ctrlPr>
                          <a:rPr lang="en-US" i="1" dirty="0" smtClean="0">
                            <a:solidFill>
                              <a:srgbClr val="FF0000"/>
                            </a:solidFill>
                            <a:latin typeface="Cambria Math" panose="02040503050406030204" pitchFamily="18" charset="0"/>
                            <a:sym typeface="Symbol" pitchFamily="18" charset="2"/>
                          </a:rPr>
                        </m:ctrlPr>
                      </m:fPr>
                      <m:num>
                        <m:r>
                          <a:rPr lang="en-US" i="1" dirty="0" smtClean="0">
                            <a:solidFill>
                              <a:srgbClr val="FF0000"/>
                            </a:solidFill>
                            <a:latin typeface="Cambria Math" panose="02040503050406030204" pitchFamily="18" charset="0"/>
                            <a:sym typeface="Symbol" pitchFamily="18" charset="2"/>
                          </a:rPr>
                          <m:t>1</m:t>
                        </m:r>
                      </m:num>
                      <m:den>
                        <m:sSub>
                          <m:sSubPr>
                            <m:ctrlPr>
                              <a:rPr lang="en-US" b="0" i="1" dirty="0" smtClean="0">
                                <a:solidFill>
                                  <a:srgbClr val="FF0000"/>
                                </a:solidFill>
                                <a:latin typeface="Cambria Math" panose="02040503050406030204" pitchFamily="18" charset="0"/>
                                <a:sym typeface="Symbol" pitchFamily="18" charset="2"/>
                              </a:rPr>
                            </m:ctrlPr>
                          </m:sSubPr>
                          <m:e>
                            <m:r>
                              <a:rPr lang="en-US" i="1" dirty="0" err="1">
                                <a:solidFill>
                                  <a:srgbClr val="FF0000"/>
                                </a:solidFill>
                                <a:latin typeface="Cambria Math" panose="02040503050406030204" pitchFamily="18" charset="0"/>
                                <a:sym typeface="Symbol" pitchFamily="18" charset="2"/>
                              </a:rPr>
                              <m:t>𝐶</m:t>
                            </m:r>
                          </m:e>
                          <m:sub>
                            <m:r>
                              <a:rPr lang="en-US" b="0" i="1" dirty="0" smtClean="0">
                                <a:solidFill>
                                  <a:srgbClr val="FF0000"/>
                                </a:solidFill>
                                <a:latin typeface="Cambria Math" panose="02040503050406030204" pitchFamily="18" charset="0"/>
                                <a:sym typeface="Symbol" pitchFamily="18" charset="2"/>
                              </a:rPr>
                              <m:t>𝑠𝑒𝑟𝑖𝑒𝑠</m:t>
                            </m:r>
                          </m:sub>
                        </m:sSub>
                      </m:den>
                    </m:f>
                    <m:r>
                      <a:rPr lang="en-US" i="1" dirty="0">
                        <a:solidFill>
                          <a:srgbClr val="FF0000"/>
                        </a:solidFill>
                        <a:latin typeface="Cambria Math" panose="02040503050406030204" pitchFamily="18" charset="0"/>
                        <a:sym typeface="Symbol" pitchFamily="18" charset="2"/>
                      </a:rPr>
                      <m:t>=</m:t>
                    </m:r>
                    <m:f>
                      <m:fPr>
                        <m:ctrlPr>
                          <a:rPr lang="en-US" i="1" dirty="0">
                            <a:solidFill>
                              <a:srgbClr val="FF0000"/>
                            </a:solidFill>
                            <a:latin typeface="Cambria Math" panose="02040503050406030204" pitchFamily="18" charset="0"/>
                            <a:sym typeface="Symbol" pitchFamily="18" charset="2"/>
                          </a:rPr>
                        </m:ctrlPr>
                      </m:fPr>
                      <m:num>
                        <m:r>
                          <a:rPr lang="en-US" i="1" dirty="0">
                            <a:solidFill>
                              <a:srgbClr val="FF0000"/>
                            </a:solidFill>
                            <a:latin typeface="Cambria Math" panose="02040503050406030204" pitchFamily="18" charset="0"/>
                            <a:sym typeface="Symbol" pitchFamily="18" charset="2"/>
                          </a:rPr>
                          <m:t>1</m:t>
                        </m:r>
                      </m:num>
                      <m:den>
                        <m:sSub>
                          <m:sSubPr>
                            <m:ctrlPr>
                              <a:rPr lang="en-US" b="0" i="1" dirty="0" smtClean="0">
                                <a:solidFill>
                                  <a:srgbClr val="FF0000"/>
                                </a:solidFill>
                                <a:latin typeface="Cambria Math" panose="02040503050406030204" pitchFamily="18" charset="0"/>
                                <a:sym typeface="Symbol" pitchFamily="18" charset="2"/>
                              </a:rPr>
                            </m:ctrlPr>
                          </m:sSubPr>
                          <m:e>
                            <m:r>
                              <a:rPr lang="en-US" i="1" dirty="0">
                                <a:solidFill>
                                  <a:srgbClr val="FF0000"/>
                                </a:solidFill>
                                <a:latin typeface="Cambria Math" panose="02040503050406030204" pitchFamily="18" charset="0"/>
                                <a:sym typeface="Symbol" pitchFamily="18" charset="2"/>
                              </a:rPr>
                              <m:t>𝐶</m:t>
                            </m:r>
                          </m:e>
                          <m:sub>
                            <m:r>
                              <a:rPr lang="en-US" b="0" i="1" dirty="0" smtClean="0">
                                <a:solidFill>
                                  <a:srgbClr val="FF0000"/>
                                </a:solidFill>
                                <a:latin typeface="Cambria Math" panose="02040503050406030204" pitchFamily="18" charset="0"/>
                                <a:sym typeface="Symbol" pitchFamily="18" charset="2"/>
                              </a:rPr>
                              <m:t>1</m:t>
                            </m:r>
                          </m:sub>
                        </m:sSub>
                      </m:den>
                    </m:f>
                    <m:r>
                      <a:rPr lang="en-US" i="1" dirty="0">
                        <a:solidFill>
                          <a:srgbClr val="FF0000"/>
                        </a:solidFill>
                        <a:latin typeface="Cambria Math" panose="02040503050406030204" pitchFamily="18" charset="0"/>
                        <a:sym typeface="Symbol" pitchFamily="18" charset="2"/>
                      </a:rPr>
                      <m:t>+</m:t>
                    </m:r>
                    <m:f>
                      <m:fPr>
                        <m:ctrlPr>
                          <a:rPr lang="en-US" i="1" dirty="0">
                            <a:solidFill>
                              <a:srgbClr val="FF0000"/>
                            </a:solidFill>
                            <a:latin typeface="Cambria Math" panose="02040503050406030204" pitchFamily="18" charset="0"/>
                            <a:sym typeface="Symbol" pitchFamily="18" charset="2"/>
                          </a:rPr>
                        </m:ctrlPr>
                      </m:fPr>
                      <m:num>
                        <m:r>
                          <a:rPr lang="en-US" i="1" dirty="0">
                            <a:solidFill>
                              <a:srgbClr val="FF0000"/>
                            </a:solidFill>
                            <a:latin typeface="Cambria Math" panose="02040503050406030204" pitchFamily="18" charset="0"/>
                            <a:sym typeface="Symbol" pitchFamily="18" charset="2"/>
                          </a:rPr>
                          <m:t>1</m:t>
                        </m:r>
                      </m:num>
                      <m:den>
                        <m:sSub>
                          <m:sSubPr>
                            <m:ctrlPr>
                              <a:rPr lang="en-US" b="0" i="1" dirty="0" smtClean="0">
                                <a:solidFill>
                                  <a:srgbClr val="FF0000"/>
                                </a:solidFill>
                                <a:latin typeface="Cambria Math" panose="02040503050406030204" pitchFamily="18" charset="0"/>
                                <a:sym typeface="Symbol" pitchFamily="18" charset="2"/>
                              </a:rPr>
                            </m:ctrlPr>
                          </m:sSubPr>
                          <m:e>
                            <m:r>
                              <a:rPr lang="en-US" i="1" dirty="0">
                                <a:solidFill>
                                  <a:srgbClr val="FF0000"/>
                                </a:solidFill>
                                <a:latin typeface="Cambria Math" panose="02040503050406030204" pitchFamily="18" charset="0"/>
                                <a:sym typeface="Symbol" pitchFamily="18" charset="2"/>
                              </a:rPr>
                              <m:t>𝐶</m:t>
                            </m:r>
                          </m:e>
                          <m:sub>
                            <m:r>
                              <a:rPr lang="en-US" b="0" i="1" dirty="0" smtClean="0">
                                <a:solidFill>
                                  <a:srgbClr val="FF0000"/>
                                </a:solidFill>
                                <a:latin typeface="Cambria Math" panose="02040503050406030204" pitchFamily="18" charset="0"/>
                                <a:sym typeface="Symbol" pitchFamily="18" charset="2"/>
                              </a:rPr>
                              <m:t>2</m:t>
                            </m:r>
                          </m:sub>
                        </m:sSub>
                      </m:den>
                    </m:f>
                    <m:r>
                      <a:rPr lang="en-US" i="1" dirty="0">
                        <a:solidFill>
                          <a:srgbClr val="FF0000"/>
                        </a:solidFill>
                        <a:latin typeface="Cambria Math" panose="02040503050406030204" pitchFamily="18" charset="0"/>
                        <a:sym typeface="Symbol" pitchFamily="18" charset="2"/>
                      </a:rPr>
                      <m:t>+…</m:t>
                    </m:r>
                    <m:r>
                      <a:rPr lang="en-US" i="1" dirty="0">
                        <a:solidFill>
                          <a:srgbClr val="FF0000"/>
                        </a:solidFill>
                        <a:latin typeface="Cambria Math" panose="02040503050406030204" pitchFamily="18" charset="0"/>
                      </a:rPr>
                      <m:t> </m:t>
                    </m:r>
                  </m:oMath>
                </a14:m>
                <a:endParaRPr lang="en-US" i="1" dirty="0">
                  <a:solidFill>
                    <a:srgbClr val="FF0000"/>
                  </a:solidFill>
                  <a:sym typeface="Symbol" pitchFamily="18" charset="2"/>
                </a:endParaRPr>
              </a:p>
              <a:p>
                <a:pPr marL="633413" indent="-633413"/>
                <a:r>
                  <a:rPr lang="en-US" altLang="en-US" dirty="0">
                    <a:solidFill>
                      <a:srgbClr val="FF0000"/>
                    </a:solidFill>
                  </a:rPr>
                  <a:t>• </a:t>
                </a:r>
                <a14:m>
                  <m:oMath xmlns:m="http://schemas.openxmlformats.org/officeDocument/2006/math">
                    <m:r>
                      <a:rPr lang="en-US" i="1" dirty="0" smtClean="0">
                        <a:solidFill>
                          <a:srgbClr val="FF0000"/>
                        </a:solidFill>
                        <a:latin typeface="Cambria Math" panose="02040503050406030204" pitchFamily="18" charset="0"/>
                        <a:sym typeface="Symbol" pitchFamily="18" charset="2"/>
                      </a:rPr>
                      <m:t>𝐶</m:t>
                    </m:r>
                    <m:r>
                      <a:rPr lang="en-US" i="1" dirty="0" smtClean="0">
                        <a:solidFill>
                          <a:srgbClr val="FF0000"/>
                        </a:solidFill>
                        <a:latin typeface="Cambria Math" panose="02040503050406030204" pitchFamily="18" charset="0"/>
                        <a:sym typeface="Symbol" pitchFamily="18" charset="2"/>
                      </a:rPr>
                      <m:t>=</m:t>
                    </m:r>
                    <m:f>
                      <m:fPr>
                        <m:ctrlPr>
                          <a:rPr lang="en-US" i="1" dirty="0" smtClean="0">
                            <a:solidFill>
                              <a:srgbClr val="FF0000"/>
                            </a:solidFill>
                            <a:latin typeface="Cambria Math" panose="02040503050406030204" pitchFamily="18" charset="0"/>
                            <a:ea typeface="Cambria Math" panose="02040503050406030204" pitchFamily="18" charset="0"/>
                            <a:sym typeface="Symbol" pitchFamily="18" charset="2"/>
                          </a:rPr>
                        </m:ctrlPr>
                      </m:fPr>
                      <m:num>
                        <m:r>
                          <a:rPr lang="en-US" i="1" dirty="0" smtClean="0">
                            <a:solidFill>
                              <a:srgbClr val="FF0000"/>
                            </a:solidFill>
                            <a:latin typeface="Cambria Math" panose="02040503050406030204" pitchFamily="18" charset="0"/>
                            <a:ea typeface="Cambria Math" panose="02040503050406030204" pitchFamily="18" charset="0"/>
                            <a:sym typeface="Symbol" pitchFamily="18" charset="2"/>
                          </a:rPr>
                          <m:t>𝜀</m:t>
                        </m:r>
                        <m:r>
                          <a:rPr lang="en-US" i="1" dirty="0" smtClean="0">
                            <a:solidFill>
                              <a:srgbClr val="FF0000"/>
                            </a:solidFill>
                            <a:latin typeface="Cambria Math" panose="02040503050406030204" pitchFamily="18" charset="0"/>
                            <a:sym typeface="Symbol" pitchFamily="18" charset="2"/>
                          </a:rPr>
                          <m:t>𝐴</m:t>
                        </m:r>
                      </m:num>
                      <m:den>
                        <m:r>
                          <a:rPr lang="en-US" i="1" dirty="0" smtClean="0">
                            <a:solidFill>
                              <a:srgbClr val="FF0000"/>
                            </a:solidFill>
                            <a:latin typeface="Cambria Math" panose="02040503050406030204" pitchFamily="18" charset="0"/>
                            <a:sym typeface="Symbol" pitchFamily="18" charset="2"/>
                          </a:rPr>
                          <m:t>𝑑</m:t>
                        </m:r>
                      </m:den>
                    </m:f>
                  </m:oMath>
                </a14:m>
                <a:endParaRPr lang="en-US" i="1" baseline="-25000" dirty="0">
                  <a:solidFill>
                    <a:srgbClr val="FF0000"/>
                  </a:solidFill>
                  <a:sym typeface="Symbol" pitchFamily="18" charset="2"/>
                </a:endParaRPr>
              </a:p>
              <a:p>
                <a:pPr marL="633413" indent="-633413"/>
                <a:r>
                  <a:rPr lang="en-US" altLang="en-US" dirty="0">
                    <a:solidFill>
                      <a:srgbClr val="FF0000"/>
                    </a:solidFill>
                  </a:rPr>
                  <a:t>• </a:t>
                </a:r>
                <a14:m>
                  <m:oMath xmlns:m="http://schemas.openxmlformats.org/officeDocument/2006/math">
                    <m:r>
                      <a:rPr lang="en-US" i="1" dirty="0" smtClean="0">
                        <a:solidFill>
                          <a:srgbClr val="FF0000"/>
                        </a:solidFill>
                        <a:latin typeface="Cambria Math" panose="02040503050406030204" pitchFamily="18" charset="0"/>
                        <a:sym typeface="Symbol" pitchFamily="18" charset="2"/>
                      </a:rPr>
                      <m:t>𝐸</m:t>
                    </m:r>
                    <m:r>
                      <a:rPr lang="en-US" i="1" dirty="0">
                        <a:solidFill>
                          <a:srgbClr val="FF0000"/>
                        </a:solidFill>
                        <a:latin typeface="Cambria Math" panose="02040503050406030204" pitchFamily="18" charset="0"/>
                      </a:rPr>
                      <m:t>=</m:t>
                    </m:r>
                    <m:d>
                      <m:dPr>
                        <m:ctrlPr>
                          <a:rPr lang="en-US" i="1" dirty="0">
                            <a:solidFill>
                              <a:srgbClr val="FF0000"/>
                            </a:solidFill>
                            <a:latin typeface="Cambria Math" panose="02040503050406030204" pitchFamily="18" charset="0"/>
                          </a:rPr>
                        </m:ctrlPr>
                      </m:dPr>
                      <m:e>
                        <m:f>
                          <m:fPr>
                            <m:ctrlPr>
                              <a:rPr lang="en-US" i="1" dirty="0">
                                <a:solidFill>
                                  <a:srgbClr val="FF0000"/>
                                </a:solidFill>
                                <a:latin typeface="Cambria Math" panose="02040503050406030204" pitchFamily="18" charset="0"/>
                              </a:rPr>
                            </m:ctrlPr>
                          </m:fPr>
                          <m:num>
                            <m:r>
                              <a:rPr lang="en-US" i="1" dirty="0">
                                <a:solidFill>
                                  <a:srgbClr val="FF0000"/>
                                </a:solidFill>
                                <a:latin typeface="Cambria Math" panose="02040503050406030204" pitchFamily="18" charset="0"/>
                              </a:rPr>
                              <m:t>1</m:t>
                            </m:r>
                          </m:num>
                          <m:den>
                            <m:r>
                              <a:rPr lang="en-US" i="1" dirty="0">
                                <a:solidFill>
                                  <a:srgbClr val="FF0000"/>
                                </a:solidFill>
                                <a:latin typeface="Cambria Math" panose="02040503050406030204" pitchFamily="18" charset="0"/>
                              </a:rPr>
                              <m:t>2</m:t>
                            </m:r>
                          </m:den>
                        </m:f>
                      </m:e>
                    </m:d>
                    <m:r>
                      <a:rPr lang="en-US" i="1" dirty="0">
                        <a:solidFill>
                          <a:srgbClr val="FF0000"/>
                        </a:solidFill>
                        <a:latin typeface="Cambria Math" panose="02040503050406030204" pitchFamily="18" charset="0"/>
                      </a:rPr>
                      <m:t>𝐶</m:t>
                    </m:r>
                    <m:sSup>
                      <m:sSupPr>
                        <m:ctrlPr>
                          <a:rPr lang="en-US" b="0" i="1" dirty="0" smtClean="0">
                            <a:solidFill>
                              <a:srgbClr val="FF0000"/>
                            </a:solidFill>
                            <a:latin typeface="Cambria Math" panose="02040503050406030204" pitchFamily="18" charset="0"/>
                          </a:rPr>
                        </m:ctrlPr>
                      </m:sSupPr>
                      <m:e>
                        <m:r>
                          <a:rPr lang="en-US" i="1" dirty="0">
                            <a:solidFill>
                              <a:srgbClr val="FF0000"/>
                            </a:solidFill>
                            <a:latin typeface="Cambria Math" panose="02040503050406030204" pitchFamily="18" charset="0"/>
                          </a:rPr>
                          <m:t>𝑉</m:t>
                        </m:r>
                      </m:e>
                      <m:sup>
                        <m:r>
                          <a:rPr lang="en-US" b="0" i="1" dirty="0" smtClean="0">
                            <a:solidFill>
                              <a:srgbClr val="FF0000"/>
                            </a:solidFill>
                            <a:latin typeface="Cambria Math" panose="02040503050406030204" pitchFamily="18" charset="0"/>
                          </a:rPr>
                          <m:t>2</m:t>
                        </m:r>
                      </m:sup>
                    </m:sSup>
                  </m:oMath>
                </a14:m>
                <a:endParaRPr lang="en-US" dirty="0">
                  <a:solidFill>
                    <a:srgbClr val="FF0000"/>
                  </a:solidFill>
                  <a:sym typeface="Symbol" pitchFamily="18" charset="2"/>
                </a:endParaRPr>
              </a:p>
              <a:p>
                <a:pPr marL="633413" indent="-633413"/>
                <a:r>
                  <a:rPr lang="en-US" altLang="en-US" dirty="0">
                    <a:solidFill>
                      <a:srgbClr val="FF0000"/>
                    </a:solidFill>
                  </a:rPr>
                  <a:t>• </a:t>
                </a:r>
                <a14:m>
                  <m:oMath xmlns:m="http://schemas.openxmlformats.org/officeDocument/2006/math">
                    <m:r>
                      <m:rPr>
                        <m:sty m:val="p"/>
                      </m:rPr>
                      <a:rPr lang="el-GR" i="1" dirty="0" smtClean="0">
                        <a:solidFill>
                          <a:srgbClr val="FF0000"/>
                        </a:solidFill>
                        <a:latin typeface="Cambria Math" panose="02040503050406030204" pitchFamily="18" charset="0"/>
                        <a:ea typeface="Cambria Math" panose="02040503050406030204" pitchFamily="18" charset="0"/>
                        <a:sym typeface="Symbol" pitchFamily="18" charset="2"/>
                      </a:rPr>
                      <m:t>τ</m:t>
                    </m:r>
                    <m:r>
                      <a:rPr lang="en-US" i="1" dirty="0" smtClean="0">
                        <a:solidFill>
                          <a:srgbClr val="FF0000"/>
                        </a:solidFill>
                        <a:latin typeface="Cambria Math" panose="02040503050406030204" pitchFamily="18" charset="0"/>
                        <a:sym typeface="Symbol" pitchFamily="18" charset="2"/>
                      </a:rPr>
                      <m:t>=</m:t>
                    </m:r>
                    <m:r>
                      <a:rPr lang="en-US" i="1" dirty="0" smtClean="0">
                        <a:solidFill>
                          <a:srgbClr val="FF0000"/>
                        </a:solidFill>
                        <a:latin typeface="Cambria Math" panose="02040503050406030204" pitchFamily="18" charset="0"/>
                        <a:sym typeface="Symbol" pitchFamily="18" charset="2"/>
                      </a:rPr>
                      <m:t>𝑅𝐶</m:t>
                    </m:r>
                  </m:oMath>
                </a14:m>
                <a:endParaRPr lang="en-US" i="1" dirty="0">
                  <a:solidFill>
                    <a:srgbClr val="FF0000"/>
                  </a:solidFill>
                  <a:sym typeface="Symbol" pitchFamily="18" charset="2"/>
                </a:endParaRPr>
              </a:p>
              <a:p>
                <a:pPr marL="633413" indent="-633413"/>
                <a:r>
                  <a:rPr lang="en-US" altLang="en-US" dirty="0">
                    <a:solidFill>
                      <a:srgbClr val="FF0000"/>
                    </a:solidFill>
                  </a:rPr>
                  <a:t>• </a:t>
                </a:r>
                <a14:m>
                  <m:oMath xmlns:m="http://schemas.openxmlformats.org/officeDocument/2006/math">
                    <m:r>
                      <a:rPr lang="en-US" altLang="en-US" i="1" dirty="0" smtClean="0">
                        <a:solidFill>
                          <a:srgbClr val="FF0000"/>
                        </a:solidFill>
                        <a:latin typeface="Cambria Math" panose="02040503050406030204" pitchFamily="18" charset="0"/>
                      </a:rPr>
                      <m:t>𝑞</m:t>
                    </m:r>
                    <m:r>
                      <a:rPr lang="en-US" altLang="en-US" i="1" dirty="0" smtClean="0">
                        <a:solidFill>
                          <a:srgbClr val="FF0000"/>
                        </a:solidFill>
                        <a:latin typeface="Cambria Math" panose="02040503050406030204" pitchFamily="18" charset="0"/>
                      </a:rPr>
                      <m:t>=</m:t>
                    </m:r>
                    <m:sSub>
                      <m:sSubPr>
                        <m:ctrlPr>
                          <a:rPr lang="en-US" altLang="en-US" b="0" i="1" dirty="0" smtClean="0">
                            <a:solidFill>
                              <a:srgbClr val="FF0000"/>
                            </a:solidFill>
                            <a:latin typeface="Cambria Math" panose="02040503050406030204" pitchFamily="18" charset="0"/>
                          </a:rPr>
                        </m:ctrlPr>
                      </m:sSubPr>
                      <m:e>
                        <m:r>
                          <a:rPr lang="en-US" altLang="en-US" i="1" dirty="0" smtClean="0">
                            <a:solidFill>
                              <a:srgbClr val="FF0000"/>
                            </a:solidFill>
                            <a:latin typeface="Cambria Math" panose="02040503050406030204" pitchFamily="18" charset="0"/>
                          </a:rPr>
                          <m:t>𝑞</m:t>
                        </m:r>
                      </m:e>
                      <m:sub>
                        <m:r>
                          <a:rPr lang="en-US" altLang="en-US" b="0" i="1" dirty="0" smtClean="0">
                            <a:solidFill>
                              <a:srgbClr val="FF0000"/>
                            </a:solidFill>
                            <a:latin typeface="Cambria Math" panose="02040503050406030204" pitchFamily="18" charset="0"/>
                          </a:rPr>
                          <m:t>0</m:t>
                        </m:r>
                      </m:sub>
                    </m:sSub>
                    <m:sSup>
                      <m:sSupPr>
                        <m:ctrlPr>
                          <a:rPr lang="en-US" altLang="en-US" b="0" i="1" dirty="0" smtClean="0">
                            <a:solidFill>
                              <a:srgbClr val="FF0000"/>
                            </a:solidFill>
                            <a:latin typeface="Cambria Math" panose="02040503050406030204" pitchFamily="18" charset="0"/>
                          </a:rPr>
                        </m:ctrlPr>
                      </m:sSupPr>
                      <m:e>
                        <m:r>
                          <a:rPr lang="en-US" altLang="en-US" i="1" dirty="0">
                            <a:solidFill>
                              <a:srgbClr val="FF0000"/>
                            </a:solidFill>
                            <a:latin typeface="Cambria Math" panose="02040503050406030204" pitchFamily="18" charset="0"/>
                          </a:rPr>
                          <m:t>𝑒</m:t>
                        </m:r>
                      </m:e>
                      <m:sup>
                        <m:r>
                          <a:rPr lang="en-US" altLang="en-US" b="0" i="1" dirty="0" smtClean="0">
                            <a:solidFill>
                              <a:srgbClr val="FF0000"/>
                            </a:solidFill>
                            <a:latin typeface="Cambria Math" panose="02040503050406030204" pitchFamily="18" charset="0"/>
                          </a:rPr>
                          <m:t>−</m:t>
                        </m:r>
                        <m:d>
                          <m:dPr>
                            <m:ctrlPr>
                              <a:rPr lang="en-US" altLang="en-US" b="0" i="1" dirty="0" smtClean="0">
                                <a:solidFill>
                                  <a:srgbClr val="FF0000"/>
                                </a:solidFill>
                                <a:latin typeface="Cambria Math" panose="02040503050406030204" pitchFamily="18" charset="0"/>
                              </a:rPr>
                            </m:ctrlPr>
                          </m:dPr>
                          <m:e>
                            <m:f>
                              <m:fPr>
                                <m:ctrlPr>
                                  <a:rPr lang="en-US" altLang="en-US" b="0" i="1" dirty="0" smtClean="0">
                                    <a:solidFill>
                                      <a:srgbClr val="FF0000"/>
                                    </a:solidFill>
                                    <a:latin typeface="Cambria Math" panose="02040503050406030204" pitchFamily="18" charset="0"/>
                                  </a:rPr>
                                </m:ctrlPr>
                              </m:fPr>
                              <m:num>
                                <m:r>
                                  <a:rPr lang="en-US" altLang="en-US" b="0" i="1" dirty="0" smtClean="0">
                                    <a:solidFill>
                                      <a:srgbClr val="FF0000"/>
                                    </a:solidFill>
                                    <a:latin typeface="Cambria Math" panose="02040503050406030204" pitchFamily="18" charset="0"/>
                                  </a:rPr>
                                  <m:t>𝑡</m:t>
                                </m:r>
                              </m:num>
                              <m:den>
                                <m:r>
                                  <a:rPr lang="en-US" altLang="en-US" b="0" i="1" dirty="0" smtClean="0">
                                    <a:solidFill>
                                      <a:srgbClr val="FF0000"/>
                                    </a:solidFill>
                                    <a:latin typeface="Cambria Math" panose="02040503050406030204" pitchFamily="18" charset="0"/>
                                    <a:ea typeface="Cambria Math" panose="02040503050406030204" pitchFamily="18" charset="0"/>
                                  </a:rPr>
                                  <m:t>𝜏</m:t>
                                </m:r>
                              </m:den>
                            </m:f>
                          </m:e>
                        </m:d>
                      </m:sup>
                    </m:sSup>
                  </m:oMath>
                </a14:m>
                <a:endParaRPr lang="en-US" altLang="en-US" i="1" dirty="0">
                  <a:solidFill>
                    <a:srgbClr val="FF0000"/>
                  </a:solidFill>
                  <a:sym typeface="Symbol" pitchFamily="18" charset="2"/>
                </a:endParaRPr>
              </a:p>
              <a:p>
                <a:pPr marL="633413" indent="-633413"/>
                <a:r>
                  <a:rPr lang="en-US" altLang="en-US" dirty="0">
                    <a:solidFill>
                      <a:srgbClr val="FF0000"/>
                    </a:solidFill>
                  </a:rPr>
                  <a:t>• </a:t>
                </a:r>
                <a14:m>
                  <m:oMath xmlns:m="http://schemas.openxmlformats.org/officeDocument/2006/math">
                    <m:r>
                      <a:rPr lang="en-US" altLang="en-US" i="1" dirty="0" smtClean="0">
                        <a:solidFill>
                          <a:srgbClr val="FF0000"/>
                        </a:solidFill>
                        <a:latin typeface="Cambria Math" panose="02040503050406030204" pitchFamily="18" charset="0"/>
                      </a:rPr>
                      <m:t>𝐼</m:t>
                    </m:r>
                    <m:r>
                      <a:rPr lang="en-US" altLang="en-US" i="1" dirty="0" smtClean="0">
                        <a:solidFill>
                          <a:srgbClr val="FF0000"/>
                        </a:solidFill>
                        <a:latin typeface="Cambria Math" panose="02040503050406030204" pitchFamily="18" charset="0"/>
                      </a:rPr>
                      <m:t>=</m:t>
                    </m:r>
                    <m:sSub>
                      <m:sSubPr>
                        <m:ctrlPr>
                          <a:rPr lang="en-US" altLang="en-US" b="0" i="1" dirty="0" smtClean="0">
                            <a:solidFill>
                              <a:srgbClr val="FF0000"/>
                            </a:solidFill>
                            <a:latin typeface="Cambria Math" panose="02040503050406030204" pitchFamily="18" charset="0"/>
                          </a:rPr>
                        </m:ctrlPr>
                      </m:sSubPr>
                      <m:e>
                        <m:r>
                          <a:rPr lang="en-US" altLang="en-US" i="1" dirty="0" smtClean="0">
                            <a:solidFill>
                              <a:srgbClr val="FF0000"/>
                            </a:solidFill>
                            <a:latin typeface="Cambria Math" panose="02040503050406030204" pitchFamily="18" charset="0"/>
                          </a:rPr>
                          <m:t>𝐼</m:t>
                        </m:r>
                      </m:e>
                      <m:sub>
                        <m:r>
                          <a:rPr lang="en-US" altLang="en-US" b="0" i="1" dirty="0" smtClean="0">
                            <a:solidFill>
                              <a:srgbClr val="FF0000"/>
                            </a:solidFill>
                            <a:latin typeface="Cambria Math" panose="02040503050406030204" pitchFamily="18" charset="0"/>
                          </a:rPr>
                          <m:t>0</m:t>
                        </m:r>
                      </m:sub>
                    </m:sSub>
                    <m:sSup>
                      <m:sSupPr>
                        <m:ctrlPr>
                          <a:rPr lang="en-US" altLang="en-US" i="1" dirty="0">
                            <a:solidFill>
                              <a:srgbClr val="FF0000"/>
                            </a:solidFill>
                            <a:latin typeface="Cambria Math" panose="02040503050406030204" pitchFamily="18" charset="0"/>
                          </a:rPr>
                        </m:ctrlPr>
                      </m:sSupPr>
                      <m:e>
                        <m:r>
                          <a:rPr lang="en-US" altLang="en-US" i="1" dirty="0">
                            <a:solidFill>
                              <a:srgbClr val="FF0000"/>
                            </a:solidFill>
                            <a:latin typeface="Cambria Math" panose="02040503050406030204" pitchFamily="18" charset="0"/>
                          </a:rPr>
                          <m:t>𝑒</m:t>
                        </m:r>
                      </m:e>
                      <m:sup>
                        <m:r>
                          <a:rPr lang="en-US" altLang="en-US" i="1" dirty="0">
                            <a:solidFill>
                              <a:srgbClr val="FF0000"/>
                            </a:solidFill>
                            <a:latin typeface="Cambria Math" panose="02040503050406030204" pitchFamily="18" charset="0"/>
                          </a:rPr>
                          <m:t>−</m:t>
                        </m:r>
                        <m:d>
                          <m:dPr>
                            <m:ctrlPr>
                              <a:rPr lang="en-US" altLang="en-US" i="1" dirty="0">
                                <a:solidFill>
                                  <a:srgbClr val="FF0000"/>
                                </a:solidFill>
                                <a:latin typeface="Cambria Math" panose="02040503050406030204" pitchFamily="18" charset="0"/>
                              </a:rPr>
                            </m:ctrlPr>
                          </m:dPr>
                          <m:e>
                            <m:f>
                              <m:fPr>
                                <m:ctrlPr>
                                  <a:rPr lang="en-US" altLang="en-US" i="1" dirty="0">
                                    <a:solidFill>
                                      <a:srgbClr val="FF0000"/>
                                    </a:solidFill>
                                    <a:latin typeface="Cambria Math" panose="02040503050406030204" pitchFamily="18" charset="0"/>
                                  </a:rPr>
                                </m:ctrlPr>
                              </m:fPr>
                              <m:num>
                                <m:r>
                                  <a:rPr lang="en-US" altLang="en-US" i="1" dirty="0">
                                    <a:solidFill>
                                      <a:srgbClr val="FF0000"/>
                                    </a:solidFill>
                                    <a:latin typeface="Cambria Math" panose="02040503050406030204" pitchFamily="18" charset="0"/>
                                  </a:rPr>
                                  <m:t>𝑡</m:t>
                                </m:r>
                              </m:num>
                              <m:den>
                                <m:r>
                                  <a:rPr lang="en-US" altLang="en-US" i="1" dirty="0">
                                    <a:solidFill>
                                      <a:srgbClr val="FF0000"/>
                                    </a:solidFill>
                                    <a:latin typeface="Cambria Math" panose="02040503050406030204" pitchFamily="18" charset="0"/>
                                    <a:ea typeface="Cambria Math" panose="02040503050406030204" pitchFamily="18" charset="0"/>
                                  </a:rPr>
                                  <m:t>𝜏</m:t>
                                </m:r>
                              </m:den>
                            </m:f>
                          </m:e>
                        </m:d>
                      </m:sup>
                    </m:sSup>
                  </m:oMath>
                </a14:m>
                <a:endParaRPr lang="en-US" altLang="en-US" dirty="0" smtClean="0">
                  <a:solidFill>
                    <a:srgbClr val="FF0000"/>
                  </a:solidFill>
                </a:endParaRPr>
              </a:p>
              <a:p>
                <a:pPr marL="633413" indent="-633413"/>
                <a:r>
                  <a:rPr lang="en-US" altLang="en-US" dirty="0" smtClean="0">
                    <a:solidFill>
                      <a:srgbClr val="FF0000"/>
                    </a:solidFill>
                  </a:rPr>
                  <a:t>• </a:t>
                </a:r>
                <a14:m>
                  <m:oMath xmlns:m="http://schemas.openxmlformats.org/officeDocument/2006/math">
                    <m:r>
                      <a:rPr lang="en-US" altLang="en-US" i="1" dirty="0" smtClean="0">
                        <a:solidFill>
                          <a:srgbClr val="FF0000"/>
                        </a:solidFill>
                        <a:latin typeface="Cambria Math" panose="02040503050406030204" pitchFamily="18" charset="0"/>
                      </a:rPr>
                      <m:t>𝑉</m:t>
                    </m:r>
                    <m:r>
                      <a:rPr lang="en-US" altLang="en-US" i="1" dirty="0" smtClean="0">
                        <a:solidFill>
                          <a:srgbClr val="FF0000"/>
                        </a:solidFill>
                        <a:latin typeface="Cambria Math" panose="02040503050406030204" pitchFamily="18" charset="0"/>
                      </a:rPr>
                      <m:t>=</m:t>
                    </m:r>
                    <m:sSub>
                      <m:sSubPr>
                        <m:ctrlPr>
                          <a:rPr lang="en-US" altLang="en-US" b="0" i="1" dirty="0" smtClean="0">
                            <a:solidFill>
                              <a:srgbClr val="FF0000"/>
                            </a:solidFill>
                            <a:latin typeface="Cambria Math" panose="02040503050406030204" pitchFamily="18" charset="0"/>
                          </a:rPr>
                        </m:ctrlPr>
                      </m:sSubPr>
                      <m:e>
                        <m:r>
                          <a:rPr lang="en-US" altLang="en-US" i="1" dirty="0" smtClean="0">
                            <a:solidFill>
                              <a:srgbClr val="FF0000"/>
                            </a:solidFill>
                            <a:latin typeface="Cambria Math" panose="02040503050406030204" pitchFamily="18" charset="0"/>
                          </a:rPr>
                          <m:t>𝑉</m:t>
                        </m:r>
                      </m:e>
                      <m:sub>
                        <m:r>
                          <a:rPr lang="en-US" altLang="en-US" b="0" i="1" dirty="0" smtClean="0">
                            <a:solidFill>
                              <a:srgbClr val="FF0000"/>
                            </a:solidFill>
                            <a:latin typeface="Cambria Math" panose="02040503050406030204" pitchFamily="18" charset="0"/>
                          </a:rPr>
                          <m:t>0</m:t>
                        </m:r>
                      </m:sub>
                    </m:sSub>
                    <m:sSup>
                      <m:sSupPr>
                        <m:ctrlPr>
                          <a:rPr lang="en-US" altLang="en-US" i="1" dirty="0">
                            <a:solidFill>
                              <a:srgbClr val="FF0000"/>
                            </a:solidFill>
                            <a:latin typeface="Cambria Math" panose="02040503050406030204" pitchFamily="18" charset="0"/>
                          </a:rPr>
                        </m:ctrlPr>
                      </m:sSupPr>
                      <m:e>
                        <m:r>
                          <a:rPr lang="en-US" altLang="en-US" i="1" dirty="0">
                            <a:solidFill>
                              <a:srgbClr val="FF0000"/>
                            </a:solidFill>
                            <a:latin typeface="Cambria Math" panose="02040503050406030204" pitchFamily="18" charset="0"/>
                          </a:rPr>
                          <m:t>𝑒</m:t>
                        </m:r>
                      </m:e>
                      <m:sup>
                        <m:r>
                          <a:rPr lang="en-US" altLang="en-US" i="1" dirty="0">
                            <a:solidFill>
                              <a:srgbClr val="FF0000"/>
                            </a:solidFill>
                            <a:latin typeface="Cambria Math" panose="02040503050406030204" pitchFamily="18" charset="0"/>
                          </a:rPr>
                          <m:t>−</m:t>
                        </m:r>
                        <m:d>
                          <m:dPr>
                            <m:ctrlPr>
                              <a:rPr lang="en-US" altLang="en-US" i="1" dirty="0">
                                <a:solidFill>
                                  <a:srgbClr val="FF0000"/>
                                </a:solidFill>
                                <a:latin typeface="Cambria Math" panose="02040503050406030204" pitchFamily="18" charset="0"/>
                              </a:rPr>
                            </m:ctrlPr>
                          </m:dPr>
                          <m:e>
                            <m:f>
                              <m:fPr>
                                <m:ctrlPr>
                                  <a:rPr lang="en-US" altLang="en-US" i="1" dirty="0">
                                    <a:solidFill>
                                      <a:srgbClr val="FF0000"/>
                                    </a:solidFill>
                                    <a:latin typeface="Cambria Math" panose="02040503050406030204" pitchFamily="18" charset="0"/>
                                  </a:rPr>
                                </m:ctrlPr>
                              </m:fPr>
                              <m:num>
                                <m:r>
                                  <a:rPr lang="en-US" altLang="en-US" i="1" dirty="0">
                                    <a:solidFill>
                                      <a:srgbClr val="FF0000"/>
                                    </a:solidFill>
                                    <a:latin typeface="Cambria Math" panose="02040503050406030204" pitchFamily="18" charset="0"/>
                                  </a:rPr>
                                  <m:t>𝑡</m:t>
                                </m:r>
                              </m:num>
                              <m:den>
                                <m:r>
                                  <a:rPr lang="en-US" altLang="en-US" i="1" dirty="0">
                                    <a:solidFill>
                                      <a:srgbClr val="FF0000"/>
                                    </a:solidFill>
                                    <a:latin typeface="Cambria Math" panose="02040503050406030204" pitchFamily="18" charset="0"/>
                                    <a:ea typeface="Cambria Math" panose="02040503050406030204" pitchFamily="18" charset="0"/>
                                  </a:rPr>
                                  <m:t>𝜏</m:t>
                                </m:r>
                              </m:den>
                            </m:f>
                          </m:e>
                        </m:d>
                      </m:sup>
                    </m:sSup>
                  </m:oMath>
                </a14:m>
                <a:endParaRPr lang="en-US" altLang="en-US" baseline="30000" dirty="0">
                  <a:solidFill>
                    <a:srgbClr val="FF0000"/>
                  </a:solidFill>
                  <a:sym typeface="Symbol" pitchFamily="18" charset="2"/>
                </a:endParaRPr>
              </a:p>
              <a:p>
                <a:pPr marL="633413" indent="-633413"/>
                <a:endParaRPr lang="en-US" altLang="en-US" baseline="30000" dirty="0">
                  <a:solidFill>
                    <a:srgbClr val="FF0000"/>
                  </a:solidFill>
                  <a:sym typeface="Symbol" pitchFamily="18" charset="2"/>
                </a:endParaRPr>
              </a:p>
            </p:txBody>
          </p:sp>
        </mc:Choice>
        <mc:Fallback xmlns="">
          <p:sp>
            <p:nvSpPr>
              <p:cNvPr id="93187" name="Rectangle 3"/>
              <p:cNvSpPr>
                <a:spLocks noRot="1" noChangeAspect="1" noMove="1" noResize="1" noEditPoints="1" noAdjustHandles="1" noChangeArrowheads="1" noChangeShapeType="1" noTextEdit="1"/>
              </p:cNvSpPr>
              <p:nvPr/>
            </p:nvSpPr>
            <p:spPr bwMode="auto">
              <a:xfrm>
                <a:off x="685800" y="1339850"/>
                <a:ext cx="7772400" cy="5162550"/>
              </a:xfrm>
              <a:prstGeom prst="rect">
                <a:avLst/>
              </a:prstGeom>
              <a:blipFill>
                <a:blip r:embed="rId5"/>
                <a:stretch>
                  <a:fillRect l="-1255" t="-826"/>
                </a:stretch>
              </a:blipFill>
              <a:ln w="9525">
                <a:noFill/>
                <a:miter lim="800000"/>
                <a:headEnd/>
                <a:tailEnd/>
              </a:ln>
            </p:spPr>
            <p:txBody>
              <a:bodyPr/>
              <a:lstStyle/>
              <a:p>
                <a:r>
                  <a:rPr lang="en-US">
                    <a:noFill/>
                  </a:rPr>
                  <a:t> </a:t>
                </a:r>
              </a:p>
            </p:txBody>
          </p:sp>
        </mc:Fallback>
      </mc:AlternateContent>
      <p:sp>
        <p:nvSpPr>
          <p:cNvPr id="4" name="Rectangle 118"/>
          <p:cNvSpPr txBox="1">
            <a:spLocks noChangeArrowheads="1"/>
          </p:cNvSpPr>
          <p:nvPr/>
        </p:nvSpPr>
        <p:spPr>
          <a:xfrm>
            <a:off x="685800" y="409575"/>
            <a:ext cx="7772400" cy="896938"/>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0" cap="none" spc="0" normalizeH="0" baseline="0" noProof="0" smtClean="0">
                <a:ln>
                  <a:noFill/>
                </a:ln>
                <a:solidFill>
                  <a:schemeClr val="tx2"/>
                </a:solidFill>
                <a:effectLst/>
                <a:uLnTx/>
                <a:uFillTx/>
                <a:latin typeface="+mj-lt"/>
                <a:ea typeface="+mj-ea"/>
                <a:cs typeface="+mj-cs"/>
              </a:rPr>
              <a:t>Topic 11: Electromagnetic induction - AHL</a:t>
            </a:r>
            <a:br>
              <a:rPr kumimoji="0" lang="en-US" altLang="en-US" sz="2800" b="1" i="0" u="none" strike="noStrike" kern="0" cap="none" spc="0" normalizeH="0" baseline="0" noProof="0" smtClean="0">
                <a:ln>
                  <a:noFill/>
                </a:ln>
                <a:solidFill>
                  <a:schemeClr val="tx2"/>
                </a:solidFill>
                <a:effectLst/>
                <a:uLnTx/>
                <a:uFillTx/>
                <a:latin typeface="+mj-lt"/>
                <a:ea typeface="+mj-ea"/>
                <a:cs typeface="+mj-cs"/>
              </a:rPr>
            </a:br>
            <a:r>
              <a:rPr kumimoji="0" lang="en-US" altLang="en-US" sz="2800" b="0" i="0" u="none" strike="noStrike" kern="0" cap="none" spc="0" normalizeH="0" baseline="0" noProof="0" smtClean="0">
                <a:ln>
                  <a:noFill/>
                </a:ln>
                <a:solidFill>
                  <a:schemeClr val="tx1"/>
                </a:solidFill>
                <a:effectLst/>
                <a:uLnTx/>
                <a:uFillTx/>
                <a:latin typeface="+mj-lt"/>
                <a:ea typeface="+mj-ea"/>
                <a:cs typeface="+mj-cs"/>
              </a:rPr>
              <a:t>11.3 – Capacitance</a:t>
            </a:r>
            <a:endParaRPr kumimoji="0" lang="en-US" altLang="en-US" sz="2800" b="0" i="0" u="none" strike="noStrike" kern="0" cap="none" spc="0" normalizeH="0" baseline="0" noProof="0" dirty="0" smtClean="0">
              <a:ln>
                <a:noFill/>
              </a:ln>
              <a:solidFill>
                <a:schemeClr val="tx1"/>
              </a:solidFill>
              <a:effectLst/>
              <a:uLnTx/>
              <a:uFillTx/>
              <a:latin typeface="+mj-lt"/>
              <a:ea typeface="+mj-ea"/>
              <a:cs typeface="+mj-cs"/>
            </a:endParaRPr>
          </a:p>
        </p:txBody>
      </p:sp>
    </p:spTree>
    <p:extLst>
      <p:ext uri="{BB962C8B-B14F-4D97-AF65-F5344CB8AC3E}">
        <p14:creationId xmlns:p14="http://schemas.microsoft.com/office/powerpoint/2010/main" val="3663544267"/>
      </p:ext>
    </p:extLst>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3187">
                                            <p:txEl>
                                              <p:pRg st="0" end="0"/>
                                            </p:txEl>
                                          </p:spTgt>
                                        </p:tgtEl>
                                        <p:attrNameLst>
                                          <p:attrName>style.visibility</p:attrName>
                                        </p:attrNameLst>
                                      </p:cBhvr>
                                      <p:to>
                                        <p:strVal val="visible"/>
                                      </p:to>
                                    </p:set>
                                    <p:anim calcmode="lin" valueType="num">
                                      <p:cBhvr additive="base">
                                        <p:cTn id="7" dur="500" fill="hold"/>
                                        <p:tgtEl>
                                          <p:spTgt spid="931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318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3187">
                                            <p:txEl>
                                              <p:pRg st="1" end="1"/>
                                            </p:txEl>
                                          </p:spTgt>
                                        </p:tgtEl>
                                        <p:attrNameLst>
                                          <p:attrName>style.visibility</p:attrName>
                                        </p:attrNameLst>
                                      </p:cBhvr>
                                      <p:to>
                                        <p:strVal val="visible"/>
                                      </p:to>
                                    </p:set>
                                    <p:anim calcmode="lin" valueType="num">
                                      <p:cBhvr additive="base">
                                        <p:cTn id="13" dur="500" fill="hold"/>
                                        <p:tgtEl>
                                          <p:spTgt spid="931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318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3187">
                                            <p:txEl>
                                              <p:pRg st="2" end="2"/>
                                            </p:txEl>
                                          </p:spTgt>
                                        </p:tgtEl>
                                        <p:attrNameLst>
                                          <p:attrName>style.visibility</p:attrName>
                                        </p:attrNameLst>
                                      </p:cBhvr>
                                      <p:to>
                                        <p:strVal val="visible"/>
                                      </p:to>
                                    </p:set>
                                    <p:anim calcmode="lin" valueType="num">
                                      <p:cBhvr additive="base">
                                        <p:cTn id="19" dur="500" fill="hold"/>
                                        <p:tgtEl>
                                          <p:spTgt spid="9318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3187">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93187">
                                            <p:txEl>
                                              <p:pRg st="3" end="3"/>
                                            </p:txEl>
                                          </p:spTgt>
                                        </p:tgtEl>
                                        <p:attrNameLst>
                                          <p:attrName>style.visibility</p:attrName>
                                        </p:attrNameLst>
                                      </p:cBhvr>
                                      <p:to>
                                        <p:strVal val="visible"/>
                                      </p:to>
                                    </p:set>
                                    <p:anim calcmode="lin" valueType="num">
                                      <p:cBhvr additive="base">
                                        <p:cTn id="25" dur="500" fill="hold"/>
                                        <p:tgtEl>
                                          <p:spTgt spid="9318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3187">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93187">
                                            <p:txEl>
                                              <p:pRg st="4" end="4"/>
                                            </p:txEl>
                                          </p:spTgt>
                                        </p:tgtEl>
                                        <p:attrNameLst>
                                          <p:attrName>style.visibility</p:attrName>
                                        </p:attrNameLst>
                                      </p:cBhvr>
                                      <p:to>
                                        <p:strVal val="visible"/>
                                      </p:to>
                                    </p:set>
                                    <p:anim calcmode="lin" valueType="num">
                                      <p:cBhvr additive="base">
                                        <p:cTn id="31" dur="500" fill="hold"/>
                                        <p:tgtEl>
                                          <p:spTgt spid="9318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3187">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93187">
                                            <p:txEl>
                                              <p:pRg st="5" end="5"/>
                                            </p:txEl>
                                          </p:spTgt>
                                        </p:tgtEl>
                                        <p:attrNameLst>
                                          <p:attrName>style.visibility</p:attrName>
                                        </p:attrNameLst>
                                      </p:cBhvr>
                                      <p:to>
                                        <p:strVal val="visible"/>
                                      </p:to>
                                    </p:set>
                                    <p:anim calcmode="lin" valueType="num">
                                      <p:cBhvr additive="base">
                                        <p:cTn id="37" dur="500" fill="hold"/>
                                        <p:tgtEl>
                                          <p:spTgt spid="93187">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93187">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93187">
                                            <p:txEl>
                                              <p:pRg st="6" end="6"/>
                                            </p:txEl>
                                          </p:spTgt>
                                        </p:tgtEl>
                                        <p:attrNameLst>
                                          <p:attrName>style.visibility</p:attrName>
                                        </p:attrNameLst>
                                      </p:cBhvr>
                                      <p:to>
                                        <p:strVal val="visible"/>
                                      </p:to>
                                    </p:set>
                                    <p:anim calcmode="lin" valueType="num">
                                      <p:cBhvr additive="base">
                                        <p:cTn id="43" dur="500" fill="hold"/>
                                        <p:tgtEl>
                                          <p:spTgt spid="93187">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93187">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93187">
                                            <p:txEl>
                                              <p:pRg st="7" end="7"/>
                                            </p:txEl>
                                          </p:spTgt>
                                        </p:tgtEl>
                                        <p:attrNameLst>
                                          <p:attrName>style.visibility</p:attrName>
                                        </p:attrNameLst>
                                      </p:cBhvr>
                                      <p:to>
                                        <p:strVal val="visible"/>
                                      </p:to>
                                    </p:set>
                                    <p:anim calcmode="lin" valueType="num">
                                      <p:cBhvr additive="base">
                                        <p:cTn id="49" dur="500" fill="hold"/>
                                        <p:tgtEl>
                                          <p:spTgt spid="93187">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93187">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4" name="arrow.wav"/>
                                        </p:tgtEl>
                                      </p:cMediaNode>
                                    </p:audio>
                                  </p:sub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93187">
                                            <p:txEl>
                                              <p:pRg st="8" end="8"/>
                                            </p:txEl>
                                          </p:spTgt>
                                        </p:tgtEl>
                                        <p:attrNameLst>
                                          <p:attrName>style.visibility</p:attrName>
                                        </p:attrNameLst>
                                      </p:cBhvr>
                                      <p:to>
                                        <p:strVal val="visible"/>
                                      </p:to>
                                    </p:set>
                                    <p:anim calcmode="lin" valueType="num">
                                      <p:cBhvr additive="base">
                                        <p:cTn id="55" dur="500" fill="hold"/>
                                        <p:tgtEl>
                                          <p:spTgt spid="93187">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93187">
                                            <p:txEl>
                                              <p:pRg st="8" end="8"/>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3"/>
                                            </p:cond>
                                          </p:stCondLst>
                                          <p:endCondLst>
                                            <p:cond evt="onStopAudio" delay="0">
                                              <p:tgtEl>
                                                <p:sldTgt/>
                                              </p:tgtEl>
                                            </p:cond>
                                          </p:endCondLst>
                                        </p:cTn>
                                        <p:tgtEl>
                                          <p:sndTgt r:embed="rId4" name="arrow.wav"/>
                                        </p:tgtEl>
                                      </p:cMediaNode>
                                    </p:audio>
                                  </p:sub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93187">
                                            <p:txEl>
                                              <p:pRg st="9" end="9"/>
                                            </p:txEl>
                                          </p:spTgt>
                                        </p:tgtEl>
                                        <p:attrNameLst>
                                          <p:attrName>style.visibility</p:attrName>
                                        </p:attrNameLst>
                                      </p:cBhvr>
                                      <p:to>
                                        <p:strVal val="visible"/>
                                      </p:to>
                                    </p:set>
                                    <p:anim calcmode="lin" valueType="num">
                                      <p:cBhvr additive="base">
                                        <p:cTn id="61" dur="500" fill="hold"/>
                                        <p:tgtEl>
                                          <p:spTgt spid="93187">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93187">
                                            <p:txEl>
                                              <p:pRg st="9" end="9"/>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9"/>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18788" name="Rectangle 4"/>
              <p:cNvSpPr>
                <a:spLocks noChangeArrowheads="1"/>
              </p:cNvSpPr>
              <p:nvPr/>
            </p:nvSpPr>
            <p:spPr bwMode="auto">
              <a:xfrm>
                <a:off x="693738" y="2286000"/>
                <a:ext cx="7764462" cy="4572000"/>
              </a:xfrm>
              <a:prstGeom prst="rect">
                <a:avLst/>
              </a:prstGeom>
              <a:solidFill>
                <a:srgbClr val="CCFFCC"/>
              </a:solidFill>
              <a:ln w="9525">
                <a:noFill/>
                <a:miter lim="800000"/>
                <a:headEnd/>
                <a:tailEnd/>
              </a:ln>
            </p:spPr>
            <p:txBody>
              <a:bodyPr/>
              <a:lstStyle/>
              <a:p>
                <a:pPr>
                  <a:spcBef>
                    <a:spcPct val="15000"/>
                  </a:spcBef>
                </a:pPr>
                <a:r>
                  <a:rPr lang="en-US" dirty="0" smtClean="0">
                    <a:sym typeface="Symbol" pitchFamily="18" charset="2"/>
                  </a:rPr>
                  <a:t>PRACTICE: A timer using a capacitor and a resistor needs the RC circuit to have a half-life of 2500 seconds. It will be using a capacitor of 275 F. What value should the resistor have?</a:t>
                </a:r>
              </a:p>
              <a:p>
                <a:pPr>
                  <a:spcBef>
                    <a:spcPct val="15000"/>
                  </a:spcBef>
                </a:pPr>
                <a:r>
                  <a:rPr lang="en-US" dirty="0">
                    <a:sym typeface="Symbol" pitchFamily="18" charset="2"/>
                  </a:rPr>
                  <a:t>SOLUTION: </a:t>
                </a:r>
              </a:p>
              <a:p>
                <a:pPr>
                  <a:spcBef>
                    <a:spcPct val="15000"/>
                  </a:spcBef>
                </a:pPr>
                <a:r>
                  <a:rPr lang="en-US" dirty="0">
                    <a:sym typeface="Symbol" pitchFamily="18" charset="2"/>
                  </a:rPr>
                  <a:t>Substitute </a:t>
                </a:r>
                <a:r>
                  <a:rPr lang="en-US" i="1" dirty="0">
                    <a:sym typeface="Symbol" pitchFamily="18" charset="2"/>
                  </a:rPr>
                  <a:t>T</a:t>
                </a:r>
                <a:r>
                  <a:rPr lang="en-US" baseline="-25000" dirty="0">
                    <a:sym typeface="Symbol" pitchFamily="18" charset="2"/>
                  </a:rPr>
                  <a:t>1/2</a:t>
                </a:r>
                <a:r>
                  <a:rPr lang="en-US" dirty="0">
                    <a:sym typeface="Symbol" pitchFamily="18" charset="2"/>
                  </a:rPr>
                  <a:t> = 2500 s into </a:t>
                </a:r>
                <a:r>
                  <a:rPr lang="en-US" i="1" dirty="0">
                    <a:solidFill>
                      <a:srgbClr val="000000"/>
                    </a:solidFill>
                    <a:sym typeface="Symbol" pitchFamily="18" charset="2"/>
                  </a:rPr>
                  <a:t>T</a:t>
                </a:r>
                <a:r>
                  <a:rPr lang="en-US" baseline="-25000" dirty="0">
                    <a:solidFill>
                      <a:srgbClr val="000000"/>
                    </a:solidFill>
                    <a:sym typeface="Symbol" pitchFamily="18" charset="2"/>
                  </a:rPr>
                  <a:t>1/2</a:t>
                </a:r>
                <a:r>
                  <a:rPr lang="en-US" dirty="0">
                    <a:solidFill>
                      <a:srgbClr val="000000"/>
                    </a:solidFill>
                    <a:sym typeface="Symbol" pitchFamily="18" charset="2"/>
                  </a:rPr>
                  <a:t> =  ln 2.</a:t>
                </a:r>
                <a:endParaRPr lang="en-US" dirty="0">
                  <a:sym typeface="Symbol" pitchFamily="18" charset="2"/>
                </a:endParaRPr>
              </a:p>
              <a:p>
                <a:pPr>
                  <a:spcBef>
                    <a:spcPct val="15000"/>
                  </a:spcBef>
                </a:pPr>
                <a:r>
                  <a:rPr lang="en-US" dirty="0">
                    <a:solidFill>
                      <a:srgbClr val="000000"/>
                    </a:solidFill>
                    <a:sym typeface="Symbol" pitchFamily="18" charset="2"/>
                  </a:rPr>
                  <a:t>	 </a:t>
                </a:r>
                <a14:m>
                  <m:oMath xmlns:m="http://schemas.openxmlformats.org/officeDocument/2006/math">
                    <m:r>
                      <a:rPr lang="en-US" i="1" dirty="0" smtClean="0">
                        <a:solidFill>
                          <a:srgbClr val="000000"/>
                        </a:solidFill>
                        <a:latin typeface="Cambria Math" panose="02040503050406030204" pitchFamily="18" charset="0"/>
                        <a:sym typeface="Symbol" pitchFamily="18" charset="2"/>
                      </a:rPr>
                      <m:t>2500	=</m:t>
                    </m:r>
                    <m:r>
                      <m:rPr>
                        <m:sty m:val="p"/>
                      </m:rPr>
                      <a:rPr lang="en-US" i="1" dirty="0" smtClean="0">
                        <a:solidFill>
                          <a:srgbClr val="000000"/>
                        </a:solidFill>
                        <a:latin typeface="Cambria Math" panose="02040503050406030204" pitchFamily="18" charset="0"/>
                        <a:sym typeface="Symbol" pitchFamily="18" charset="2"/>
                      </a:rPr>
                      <m:t>ln</m:t>
                    </m:r>
                    <m:r>
                      <a:rPr lang="en-US" i="1" dirty="0" smtClean="0">
                        <a:solidFill>
                          <a:srgbClr val="000000"/>
                        </a:solidFill>
                        <a:latin typeface="Cambria Math" panose="02040503050406030204" pitchFamily="18" charset="0"/>
                        <a:sym typeface="Symbol" pitchFamily="18" charset="2"/>
                      </a:rPr>
                      <m:t>⁡2</m:t>
                    </m:r>
                  </m:oMath>
                </a14:m>
                <a:endParaRPr lang="en-US" dirty="0">
                  <a:solidFill>
                    <a:srgbClr val="000000"/>
                  </a:solidFill>
                  <a:sym typeface="Symbol" pitchFamily="18" charset="2"/>
                </a:endParaRPr>
              </a:p>
              <a:p>
                <a:pPr>
                  <a:spcBef>
                    <a:spcPts val="0"/>
                  </a:spcBef>
                </a:pPr>
                <a:r>
                  <a:rPr lang="en-US" dirty="0">
                    <a:solidFill>
                      <a:srgbClr val="000000"/>
                    </a:solidFill>
                    <a:sym typeface="Symbol" pitchFamily="18" charset="2"/>
                  </a:rPr>
                  <a:t>	       </a:t>
                </a:r>
                <a14:m>
                  <m:oMath xmlns:m="http://schemas.openxmlformats.org/officeDocument/2006/math">
                    <m:r>
                      <a:rPr lang="en-US" i="1" dirty="0" smtClean="0">
                        <a:solidFill>
                          <a:srgbClr val="000000"/>
                        </a:solidFill>
                        <a:latin typeface="Cambria Math" panose="02040503050406030204" pitchFamily="18" charset="0"/>
                        <a:sym typeface="Symbol" pitchFamily="18" charset="2"/>
                      </a:rPr>
                      <m:t>=</m:t>
                    </m:r>
                    <m:f>
                      <m:fPr>
                        <m:ctrlPr>
                          <a:rPr lang="en-US" i="1" dirty="0">
                            <a:solidFill>
                              <a:srgbClr val="000000"/>
                            </a:solidFill>
                            <a:latin typeface="Cambria Math" panose="02040503050406030204" pitchFamily="18" charset="0"/>
                            <a:sym typeface="Symbol" pitchFamily="18" charset="2"/>
                          </a:rPr>
                        </m:ctrlPr>
                      </m:fPr>
                      <m:num>
                        <m:r>
                          <a:rPr lang="en-US" i="1" dirty="0">
                            <a:solidFill>
                              <a:srgbClr val="000000"/>
                            </a:solidFill>
                            <a:latin typeface="Cambria Math" panose="02040503050406030204" pitchFamily="18" charset="0"/>
                            <a:sym typeface="Symbol" pitchFamily="18" charset="2"/>
                          </a:rPr>
                          <m:t>2500</m:t>
                        </m:r>
                      </m:num>
                      <m:den>
                        <m:func>
                          <m:funcPr>
                            <m:ctrlPr>
                              <a:rPr lang="en-US" i="1" dirty="0">
                                <a:solidFill>
                                  <a:srgbClr val="000000"/>
                                </a:solidFill>
                                <a:latin typeface="Cambria Math" panose="02040503050406030204" pitchFamily="18" charset="0"/>
                                <a:sym typeface="Symbol" pitchFamily="18" charset="2"/>
                              </a:rPr>
                            </m:ctrlPr>
                          </m:funcPr>
                          <m:fName>
                            <m:r>
                              <m:rPr>
                                <m:sty m:val="p"/>
                              </m:rPr>
                              <a:rPr lang="en-US" i="0" dirty="0">
                                <a:solidFill>
                                  <a:srgbClr val="000000"/>
                                </a:solidFill>
                                <a:latin typeface="Cambria Math" panose="02040503050406030204" pitchFamily="18" charset="0"/>
                                <a:sym typeface="Symbol" pitchFamily="18" charset="2"/>
                              </a:rPr>
                              <m:t>ln</m:t>
                            </m:r>
                          </m:fName>
                          <m:e>
                            <m:r>
                              <a:rPr lang="en-US" i="1" dirty="0">
                                <a:solidFill>
                                  <a:srgbClr val="000000"/>
                                </a:solidFill>
                                <a:latin typeface="Cambria Math" panose="02040503050406030204" pitchFamily="18" charset="0"/>
                                <a:sym typeface="Symbol" pitchFamily="18" charset="2"/>
                              </a:rPr>
                              <m:t>2</m:t>
                            </m:r>
                          </m:e>
                        </m:func>
                      </m:den>
                    </m:f>
                    <m:r>
                      <a:rPr lang="en-US" i="1" dirty="0">
                        <a:solidFill>
                          <a:srgbClr val="000000"/>
                        </a:solidFill>
                        <a:latin typeface="Cambria Math" panose="02040503050406030204" pitchFamily="18" charset="0"/>
                        <a:sym typeface="Symbol" pitchFamily="18" charset="2"/>
                      </a:rPr>
                      <m:t>=3606.74</m:t>
                    </m:r>
                  </m:oMath>
                </a14:m>
                <a:r>
                  <a:rPr lang="en-US" dirty="0">
                    <a:solidFill>
                      <a:srgbClr val="000000"/>
                    </a:solidFill>
                    <a:sym typeface="Symbol" pitchFamily="18" charset="2"/>
                  </a:rPr>
                  <a:t> s.</a:t>
                </a:r>
              </a:p>
              <a:p>
                <a:pPr>
                  <a:spcBef>
                    <a:spcPct val="15000"/>
                  </a:spcBef>
                </a:pPr>
                <a:r>
                  <a:rPr lang="en-US" dirty="0">
                    <a:sym typeface="Symbol" pitchFamily="18" charset="2"/>
                  </a:rPr>
                  <a:t></a:t>
                </a:r>
                <a:r>
                  <a:rPr lang="en-US" dirty="0">
                    <a:solidFill>
                      <a:srgbClr val="000000"/>
                    </a:solidFill>
                    <a:sym typeface="Symbol" pitchFamily="18" charset="2"/>
                  </a:rPr>
                  <a:t>But </a:t>
                </a:r>
                <a14:m>
                  <m:oMath xmlns:m="http://schemas.openxmlformats.org/officeDocument/2006/math">
                    <m:r>
                      <a:rPr lang="en-US" sz="2000" i="1" dirty="0" smtClean="0">
                        <a:solidFill>
                          <a:srgbClr val="000000"/>
                        </a:solidFill>
                        <a:latin typeface="Cambria Math" panose="02040503050406030204" pitchFamily="18" charset="0"/>
                        <a:sym typeface="Symbol" pitchFamily="18" charset="2"/>
                      </a:rPr>
                      <m:t>=</m:t>
                    </m:r>
                    <m:r>
                      <a:rPr lang="en-US" sz="2000" i="1" dirty="0" smtClean="0">
                        <a:solidFill>
                          <a:srgbClr val="000000"/>
                        </a:solidFill>
                        <a:latin typeface="Cambria Math" panose="02040503050406030204" pitchFamily="18" charset="0"/>
                        <a:sym typeface="Symbol" pitchFamily="18" charset="2"/>
                      </a:rPr>
                      <m:t>𝑅𝐶</m:t>
                    </m:r>
                    <m:r>
                      <a:rPr lang="en-US" sz="2000" i="1" dirty="0" smtClean="0">
                        <a:solidFill>
                          <a:srgbClr val="000000"/>
                        </a:solidFill>
                        <a:latin typeface="Cambria Math" panose="02040503050406030204" pitchFamily="18" charset="0"/>
                        <a:sym typeface="Symbol" pitchFamily="18" charset="2"/>
                      </a:rPr>
                      <m:t>  </m:t>
                    </m:r>
                    <m:r>
                      <a:rPr lang="en-US" sz="2000" i="1" dirty="0" smtClean="0">
                        <a:solidFill>
                          <a:srgbClr val="000000"/>
                        </a:solidFill>
                        <a:latin typeface="Cambria Math" panose="02040503050406030204" pitchFamily="18" charset="0"/>
                        <a:sym typeface="Symbol" pitchFamily="18" charset="2"/>
                      </a:rPr>
                      <m:t>𝑅</m:t>
                    </m:r>
                    <m:r>
                      <a:rPr lang="en-US" sz="2000" i="1" dirty="0" smtClean="0">
                        <a:solidFill>
                          <a:srgbClr val="000000"/>
                        </a:solidFill>
                        <a:latin typeface="Cambria Math" panose="02040503050406030204" pitchFamily="18" charset="0"/>
                        <a:sym typeface="Symbol" pitchFamily="18" charset="2"/>
                      </a:rPr>
                      <m:t>=</m:t>
                    </m:r>
                    <m:f>
                      <m:fPr>
                        <m:ctrlPr>
                          <a:rPr lang="en-US" sz="2000" i="1" dirty="0" smtClean="0">
                            <a:solidFill>
                              <a:srgbClr val="000000"/>
                            </a:solidFill>
                            <a:latin typeface="Cambria Math" panose="02040503050406030204" pitchFamily="18" charset="0"/>
                            <a:sym typeface="Symbol" pitchFamily="18" charset="2"/>
                          </a:rPr>
                        </m:ctrlPr>
                      </m:fPr>
                      <m:num>
                        <m:r>
                          <a:rPr lang="en-US" sz="2000" i="1" dirty="0" smtClean="0">
                            <a:solidFill>
                              <a:srgbClr val="000000"/>
                            </a:solidFill>
                            <a:latin typeface="Cambria Math" panose="02040503050406030204" pitchFamily="18" charset="0"/>
                            <a:sym typeface="Symbol" pitchFamily="18" charset="2"/>
                          </a:rPr>
                          <m:t></m:t>
                        </m:r>
                      </m:num>
                      <m:den>
                        <m:r>
                          <a:rPr lang="en-US" sz="2000" i="1" dirty="0" smtClean="0">
                            <a:solidFill>
                              <a:srgbClr val="000000"/>
                            </a:solidFill>
                            <a:latin typeface="Cambria Math" panose="02040503050406030204" pitchFamily="18" charset="0"/>
                            <a:sym typeface="Symbol" pitchFamily="18" charset="2"/>
                          </a:rPr>
                          <m:t>𝐶</m:t>
                        </m:r>
                      </m:den>
                    </m:f>
                  </m:oMath>
                </a14:m>
                <a:r>
                  <a:rPr lang="en-US" dirty="0">
                    <a:solidFill>
                      <a:srgbClr val="000000"/>
                    </a:solidFill>
                    <a:sym typeface="Symbol" pitchFamily="18" charset="2"/>
                  </a:rPr>
                  <a:t>. Thus</a:t>
                </a:r>
              </a:p>
              <a:p>
                <a:pPr>
                  <a:spcBef>
                    <a:spcPct val="15000"/>
                  </a:spcBef>
                </a:pPr>
                <a:r>
                  <a:rPr lang="en-US" i="1" dirty="0">
                    <a:solidFill>
                      <a:srgbClr val="000000"/>
                    </a:solidFill>
                    <a:sym typeface="Symbol" pitchFamily="18" charset="2"/>
                  </a:rPr>
                  <a:t>      </a:t>
                </a:r>
                <a14:m>
                  <m:oMath xmlns:m="http://schemas.openxmlformats.org/officeDocument/2006/math">
                    <m:r>
                      <a:rPr lang="en-US" i="1" dirty="0" smtClean="0">
                        <a:solidFill>
                          <a:srgbClr val="000000"/>
                        </a:solidFill>
                        <a:latin typeface="Cambria Math" panose="02040503050406030204" pitchFamily="18" charset="0"/>
                        <a:sym typeface="Symbol" pitchFamily="18" charset="2"/>
                      </a:rPr>
                      <m:t>𝑅</m:t>
                    </m:r>
                    <m:r>
                      <a:rPr lang="en-US" i="1" dirty="0" smtClean="0">
                        <a:solidFill>
                          <a:srgbClr val="000000"/>
                        </a:solidFill>
                        <a:latin typeface="Cambria Math" panose="02040503050406030204" pitchFamily="18" charset="0"/>
                        <a:sym typeface="Symbol" pitchFamily="18" charset="2"/>
                      </a:rPr>
                      <m:t>	=</m:t>
                    </m:r>
                    <m:f>
                      <m:fPr>
                        <m:ctrlPr>
                          <a:rPr lang="en-US" i="1" dirty="0" smtClean="0">
                            <a:solidFill>
                              <a:srgbClr val="000000"/>
                            </a:solidFill>
                            <a:latin typeface="Cambria Math" panose="02040503050406030204" pitchFamily="18" charset="0"/>
                            <a:sym typeface="Symbol" pitchFamily="18" charset="2"/>
                          </a:rPr>
                        </m:ctrlPr>
                      </m:fPr>
                      <m:num>
                        <m:r>
                          <a:rPr lang="en-US" i="1" dirty="0" smtClean="0">
                            <a:solidFill>
                              <a:srgbClr val="000000"/>
                            </a:solidFill>
                            <a:latin typeface="Cambria Math" panose="02040503050406030204" pitchFamily="18" charset="0"/>
                            <a:sym typeface="Symbol" pitchFamily="18" charset="2"/>
                          </a:rPr>
                          <m:t></m:t>
                        </m:r>
                      </m:num>
                      <m:den>
                        <m:r>
                          <a:rPr lang="en-US" i="1" dirty="0" smtClean="0">
                            <a:solidFill>
                              <a:srgbClr val="000000"/>
                            </a:solidFill>
                            <a:latin typeface="Cambria Math" panose="02040503050406030204" pitchFamily="18" charset="0"/>
                            <a:sym typeface="Symbol" pitchFamily="18" charset="2"/>
                          </a:rPr>
                          <m:t>𝐶</m:t>
                        </m:r>
                      </m:den>
                    </m:f>
                    <m:r>
                      <a:rPr lang="en-US" i="1" dirty="0" smtClean="0">
                        <a:solidFill>
                          <a:srgbClr val="000000"/>
                        </a:solidFill>
                        <a:latin typeface="Cambria Math" panose="02040503050406030204" pitchFamily="18" charset="0"/>
                        <a:sym typeface="Symbol" pitchFamily="18" charset="2"/>
                      </a:rPr>
                      <m:t>=</m:t>
                    </m:r>
                    <m:f>
                      <m:fPr>
                        <m:ctrlPr>
                          <a:rPr lang="en-US" i="1" dirty="0" smtClean="0">
                            <a:solidFill>
                              <a:srgbClr val="000000"/>
                            </a:solidFill>
                            <a:latin typeface="Cambria Math" panose="02040503050406030204" pitchFamily="18" charset="0"/>
                            <a:sym typeface="Symbol" pitchFamily="18" charset="2"/>
                          </a:rPr>
                        </m:ctrlPr>
                      </m:fPr>
                      <m:num>
                        <m:r>
                          <a:rPr lang="en-US" i="1" dirty="0" smtClean="0">
                            <a:solidFill>
                              <a:srgbClr val="000000"/>
                            </a:solidFill>
                            <a:latin typeface="Cambria Math" panose="02040503050406030204" pitchFamily="18" charset="0"/>
                            <a:sym typeface="Symbol" pitchFamily="18" charset="2"/>
                          </a:rPr>
                          <m:t>3606.74</m:t>
                        </m:r>
                      </m:num>
                      <m:den>
                        <m:r>
                          <a:rPr lang="en-US" i="1" dirty="0" smtClean="0">
                            <a:solidFill>
                              <a:srgbClr val="000000"/>
                            </a:solidFill>
                            <a:latin typeface="Cambria Math" panose="02040503050406030204" pitchFamily="18" charset="0"/>
                            <a:sym typeface="Symbol" pitchFamily="18" charset="2"/>
                          </a:rPr>
                          <m:t>275</m:t>
                        </m:r>
                        <m:sSup>
                          <m:sSupPr>
                            <m:ctrlPr>
                              <a:rPr lang="en-US" i="1" dirty="0" smtClean="0">
                                <a:solidFill>
                                  <a:srgbClr val="000000"/>
                                </a:solidFill>
                                <a:latin typeface="Cambria Math" panose="02040503050406030204" pitchFamily="18" charset="0"/>
                                <a:sym typeface="Symbol" pitchFamily="18" charset="2"/>
                              </a:rPr>
                            </m:ctrlPr>
                          </m:sSupPr>
                          <m:e>
                            <m:r>
                              <a:rPr lang="en-US" b="0" i="1" dirty="0" smtClean="0">
                                <a:solidFill>
                                  <a:srgbClr val="000000"/>
                                </a:solidFill>
                                <a:latin typeface="Cambria Math" panose="02040503050406030204" pitchFamily="18" charset="0"/>
                                <a:sym typeface="Symbol" pitchFamily="18" charset="2"/>
                              </a:rPr>
                              <m:t>10</m:t>
                            </m:r>
                          </m:e>
                          <m:sup>
                            <m:r>
                              <a:rPr lang="en-US" b="0" i="1" dirty="0" smtClean="0">
                                <a:solidFill>
                                  <a:srgbClr val="000000"/>
                                </a:solidFill>
                                <a:latin typeface="Cambria Math" panose="02040503050406030204" pitchFamily="18" charset="0"/>
                                <a:sym typeface="Symbol" pitchFamily="18" charset="2"/>
                              </a:rPr>
                              <m:t>−6</m:t>
                            </m:r>
                          </m:sup>
                        </m:sSup>
                      </m:den>
                    </m:f>
                    <m:r>
                      <a:rPr lang="en-US" i="1" dirty="0">
                        <a:solidFill>
                          <a:srgbClr val="000000"/>
                        </a:solidFill>
                        <a:latin typeface="Cambria Math" panose="02040503050406030204" pitchFamily="18" charset="0"/>
                        <a:sym typeface="Symbol" pitchFamily="18" charset="2"/>
                      </a:rPr>
                      <m:t>= 1.31210</m:t>
                    </m:r>
                    <m:r>
                      <a:rPr lang="en-US" i="1" baseline="30000" dirty="0">
                        <a:solidFill>
                          <a:srgbClr val="000000"/>
                        </a:solidFill>
                        <a:latin typeface="Cambria Math" panose="02040503050406030204" pitchFamily="18" charset="0"/>
                        <a:sym typeface="Symbol" pitchFamily="18" charset="2"/>
                      </a:rPr>
                      <m:t>7</m:t>
                    </m:r>
                  </m:oMath>
                </a14:m>
                <a:r>
                  <a:rPr lang="en-US" dirty="0">
                    <a:solidFill>
                      <a:srgbClr val="000000"/>
                    </a:solidFill>
                    <a:sym typeface="Symbol" pitchFamily="18" charset="2"/>
                  </a:rPr>
                  <a:t>  </a:t>
                </a:r>
                <a:r>
                  <a:rPr lang="en-US" dirty="0" smtClean="0">
                    <a:solidFill>
                      <a:srgbClr val="000000"/>
                    </a:solidFill>
                    <a:sym typeface="Symbol" pitchFamily="18" charset="2"/>
                  </a:rPr>
                  <a:t>  (</a:t>
                </a:r>
                <a14:m>
                  <m:oMath xmlns:m="http://schemas.openxmlformats.org/officeDocument/2006/math">
                    <m:r>
                      <a:rPr lang="en-US" i="1" dirty="0" smtClean="0">
                        <a:solidFill>
                          <a:srgbClr val="000000"/>
                        </a:solidFill>
                        <a:latin typeface="Cambria Math" panose="02040503050406030204" pitchFamily="18" charset="0"/>
                        <a:sym typeface="Symbol" pitchFamily="18" charset="2"/>
                      </a:rPr>
                      <m:t>13.1</m:t>
                    </m:r>
                  </m:oMath>
                </a14:m>
                <a:r>
                  <a:rPr lang="en-US" dirty="0">
                    <a:solidFill>
                      <a:srgbClr val="000000"/>
                    </a:solidFill>
                    <a:sym typeface="Symbol" pitchFamily="18" charset="2"/>
                  </a:rPr>
                  <a:t> </a:t>
                </a:r>
                <a:r>
                  <a:rPr lang="en-US" dirty="0" smtClean="0">
                    <a:solidFill>
                      <a:srgbClr val="000000"/>
                    </a:solidFill>
                    <a:sym typeface="Symbol" pitchFamily="18" charset="2"/>
                  </a:rPr>
                  <a:t>M</a:t>
                </a:r>
                <a:r>
                  <a:rPr lang="en-US" dirty="0">
                    <a:solidFill>
                      <a:srgbClr val="000000"/>
                    </a:solidFill>
                    <a:sym typeface="Symbol" pitchFamily="18" charset="2"/>
                  </a:rPr>
                  <a:t>).</a:t>
                </a:r>
              </a:p>
            </p:txBody>
          </p:sp>
        </mc:Choice>
        <mc:Fallback xmlns="">
          <p:sp>
            <p:nvSpPr>
              <p:cNvPr id="118788" name="Rectangle 4"/>
              <p:cNvSpPr>
                <a:spLocks noRot="1" noChangeAspect="1" noMove="1" noResize="1" noEditPoints="1" noAdjustHandles="1" noChangeArrowheads="1" noChangeShapeType="1" noTextEdit="1"/>
              </p:cNvSpPr>
              <p:nvPr/>
            </p:nvSpPr>
            <p:spPr bwMode="auto">
              <a:xfrm>
                <a:off x="693738" y="2286000"/>
                <a:ext cx="7764462" cy="4572000"/>
              </a:xfrm>
              <a:prstGeom prst="rect">
                <a:avLst/>
              </a:prstGeom>
              <a:blipFill>
                <a:blip r:embed="rId5"/>
                <a:stretch>
                  <a:fillRect l="-1256" t="-933" r="-1962"/>
                </a:stretch>
              </a:blipFill>
              <a:ln w="9525">
                <a:noFill/>
                <a:miter lim="800000"/>
                <a:headEnd/>
                <a:tailEnd/>
              </a:ln>
            </p:spPr>
            <p:txBody>
              <a:bodyPr/>
              <a:lstStyle/>
              <a:p>
                <a:r>
                  <a:rPr lang="en-US">
                    <a:noFill/>
                  </a:rPr>
                  <a:t> </a:t>
                </a:r>
              </a:p>
            </p:txBody>
          </p:sp>
        </mc:Fallback>
      </mc:AlternateContent>
      <p:sp>
        <p:nvSpPr>
          <p:cNvPr id="92163" name="Rectangle 3"/>
          <p:cNvSpPr>
            <a:spLocks noChangeArrowheads="1"/>
          </p:cNvSpPr>
          <p:nvPr/>
        </p:nvSpPr>
        <p:spPr bwMode="auto">
          <a:xfrm>
            <a:off x="685800" y="1339850"/>
            <a:ext cx="7772400" cy="957263"/>
          </a:xfrm>
          <a:prstGeom prst="rect">
            <a:avLst/>
          </a:prstGeom>
          <a:solidFill>
            <a:srgbClr val="EAEAEA"/>
          </a:solidFill>
          <a:ln w="9525">
            <a:noFill/>
            <a:miter lim="800000"/>
            <a:headEnd/>
            <a:tailEnd/>
          </a:ln>
        </p:spPr>
        <p:txBody>
          <a:bodyPr/>
          <a:lstStyle/>
          <a:p>
            <a:r>
              <a:rPr lang="en-US" altLang="en-US" i="1">
                <a:solidFill>
                  <a:schemeClr val="accent2"/>
                </a:solidFill>
              </a:rPr>
              <a:t>RC series circuits – </a:t>
            </a:r>
            <a:r>
              <a:rPr lang="en-US" altLang="en-US">
                <a:solidFill>
                  <a:schemeClr val="accent2"/>
                </a:solidFill>
              </a:rPr>
              <a:t>discharging</a:t>
            </a:r>
            <a:endParaRPr lang="en-US" altLang="en-US">
              <a:solidFill>
                <a:srgbClr val="000000"/>
              </a:solidFill>
              <a:sym typeface="Symbol" pitchFamily="18" charset="2"/>
            </a:endParaRPr>
          </a:p>
        </p:txBody>
      </p:sp>
      <p:grpSp>
        <p:nvGrpSpPr>
          <p:cNvPr id="92172" name="Group 12"/>
          <p:cNvGrpSpPr>
            <a:grpSpLocks/>
          </p:cNvGrpSpPr>
          <p:nvPr/>
        </p:nvGrpSpPr>
        <p:grpSpPr bwMode="auto">
          <a:xfrm>
            <a:off x="842963" y="1763713"/>
            <a:ext cx="7464425" cy="457200"/>
            <a:chOff x="531" y="3698"/>
            <a:chExt cx="4702" cy="288"/>
          </a:xfrm>
        </p:grpSpPr>
        <p:sp>
          <p:nvSpPr>
            <p:cNvPr id="92173" name="Text Box 6"/>
            <p:cNvSpPr txBox="1">
              <a:spLocks noChangeArrowheads="1"/>
            </p:cNvSpPr>
            <p:nvPr/>
          </p:nvSpPr>
          <p:spPr bwMode="auto">
            <a:xfrm>
              <a:off x="4450" y="3698"/>
              <a:ext cx="783" cy="288"/>
            </a:xfrm>
            <a:prstGeom prst="rect">
              <a:avLst/>
            </a:prstGeom>
            <a:solidFill>
              <a:srgbClr val="FF0000"/>
            </a:solidFill>
            <a:ln w="9525">
              <a:noFill/>
              <a:miter lim="800000"/>
              <a:headEnd/>
              <a:tailEnd/>
            </a:ln>
          </p:spPr>
          <p:txBody>
            <a:bodyPr>
              <a:spAutoFit/>
            </a:bodyPr>
            <a:lstStyle/>
            <a:p>
              <a:pPr algn="ctr">
                <a:spcBef>
                  <a:spcPct val="50000"/>
                </a:spcBef>
              </a:pPr>
              <a:r>
                <a:rPr lang="en-US">
                  <a:solidFill>
                    <a:schemeClr val="bg1"/>
                  </a:solidFill>
                </a:rPr>
                <a:t>half-life</a:t>
              </a:r>
            </a:p>
          </p:txBody>
        </p:sp>
        <p:sp>
          <p:nvSpPr>
            <p:cNvPr id="92174" name="Rectangle 7"/>
            <p:cNvSpPr>
              <a:spLocks noChangeArrowheads="1"/>
            </p:cNvSpPr>
            <p:nvPr/>
          </p:nvSpPr>
          <p:spPr bwMode="auto">
            <a:xfrm>
              <a:off x="531" y="3700"/>
              <a:ext cx="4701" cy="280"/>
            </a:xfrm>
            <a:prstGeom prst="rect">
              <a:avLst/>
            </a:prstGeom>
            <a:noFill/>
            <a:ln w="12700">
              <a:solidFill>
                <a:schemeClr val="tx1"/>
              </a:solidFill>
              <a:miter lim="800000"/>
              <a:headEnd/>
              <a:tailEnd/>
            </a:ln>
          </p:spPr>
          <p:txBody>
            <a:bodyPr wrap="none" anchor="ctr"/>
            <a:lstStyle/>
            <a:p>
              <a:endParaRPr lang="en-US"/>
            </a:p>
          </p:txBody>
        </p:sp>
        <p:sp>
          <p:nvSpPr>
            <p:cNvPr id="92175" name="Rectangle 5"/>
            <p:cNvSpPr>
              <a:spLocks noChangeArrowheads="1"/>
            </p:cNvSpPr>
            <p:nvPr/>
          </p:nvSpPr>
          <p:spPr bwMode="auto">
            <a:xfrm>
              <a:off x="668" y="3705"/>
              <a:ext cx="1416" cy="278"/>
            </a:xfrm>
            <a:prstGeom prst="rect">
              <a:avLst/>
            </a:prstGeom>
            <a:noFill/>
            <a:ln w="9525">
              <a:noFill/>
              <a:miter lim="800000"/>
              <a:headEnd/>
              <a:tailEnd/>
            </a:ln>
          </p:spPr>
          <p:txBody>
            <a:bodyPr/>
            <a:lstStyle/>
            <a:p>
              <a:pPr eaLnBrk="0" hangingPunct="0">
                <a:lnSpc>
                  <a:spcPct val="90000"/>
                </a:lnSpc>
                <a:spcBef>
                  <a:spcPct val="20000"/>
                </a:spcBef>
              </a:pPr>
              <a:r>
                <a:rPr lang="en-US" i="1">
                  <a:solidFill>
                    <a:srgbClr val="000000"/>
                  </a:solidFill>
                  <a:sym typeface="Symbol" pitchFamily="18" charset="2"/>
                </a:rPr>
                <a:t>T</a:t>
              </a:r>
              <a:r>
                <a:rPr lang="en-US" baseline="-25000">
                  <a:solidFill>
                    <a:srgbClr val="000000"/>
                  </a:solidFill>
                  <a:sym typeface="Symbol" pitchFamily="18" charset="2"/>
                </a:rPr>
                <a:t>1/2</a:t>
              </a:r>
              <a:r>
                <a:rPr lang="en-US">
                  <a:solidFill>
                    <a:srgbClr val="000000"/>
                  </a:solidFill>
                  <a:sym typeface="Symbol" pitchFamily="18" charset="2"/>
                </a:rPr>
                <a:t> =  ln 2</a:t>
              </a:r>
              <a:endParaRPr lang="en-US">
                <a:sym typeface="Symbol" pitchFamily="18" charset="2"/>
              </a:endParaRPr>
            </a:p>
          </p:txBody>
        </p:sp>
      </p:grpSp>
      <p:sp>
        <p:nvSpPr>
          <p:cNvPr id="9" name="Rectangle 118"/>
          <p:cNvSpPr txBox="1">
            <a:spLocks noChangeArrowheads="1"/>
          </p:cNvSpPr>
          <p:nvPr/>
        </p:nvSpPr>
        <p:spPr>
          <a:xfrm>
            <a:off x="685800" y="409575"/>
            <a:ext cx="7772400" cy="896938"/>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0" cap="none" spc="0" normalizeH="0" baseline="0" noProof="0">
                <a:ln>
                  <a:noFill/>
                </a:ln>
                <a:solidFill>
                  <a:schemeClr val="tx2"/>
                </a:solidFill>
                <a:effectLst/>
                <a:uLnTx/>
                <a:uFillTx/>
                <a:latin typeface="+mj-lt"/>
                <a:ea typeface="+mj-ea"/>
                <a:cs typeface="+mj-cs"/>
              </a:rPr>
              <a:t>Topic 11: Electromagnetic induction - AHL</a:t>
            </a:r>
            <a:br>
              <a:rPr kumimoji="0" lang="en-US" altLang="en-US" sz="2800" b="1" i="0" u="none" strike="noStrike" kern="0" cap="none" spc="0" normalizeH="0" baseline="0" noProof="0">
                <a:ln>
                  <a:noFill/>
                </a:ln>
                <a:solidFill>
                  <a:schemeClr val="tx2"/>
                </a:solidFill>
                <a:effectLst/>
                <a:uLnTx/>
                <a:uFillTx/>
                <a:latin typeface="+mj-lt"/>
                <a:ea typeface="+mj-ea"/>
                <a:cs typeface="+mj-cs"/>
              </a:rPr>
            </a:br>
            <a:r>
              <a:rPr kumimoji="0" lang="en-US" altLang="en-US" sz="2800" b="0" i="0" u="none" strike="noStrike" kern="0" cap="none" spc="0" normalizeH="0" baseline="0" noProof="0">
                <a:ln>
                  <a:noFill/>
                </a:ln>
                <a:solidFill>
                  <a:schemeClr val="tx1"/>
                </a:solidFill>
                <a:effectLst/>
                <a:uLnTx/>
                <a:uFillTx/>
                <a:latin typeface="+mj-lt"/>
                <a:ea typeface="+mj-ea"/>
                <a:cs typeface="+mj-cs"/>
              </a:rPr>
              <a:t>11.3 – Capacitance</a:t>
            </a:r>
            <a:endParaRPr kumimoji="0" lang="en-US" altLang="en-US" sz="2800" b="0" i="0" u="none" strike="noStrike" kern="0" cap="none" spc="0" normalizeH="0" baseline="0" noProof="0" dirty="0">
              <a:ln>
                <a:noFill/>
              </a:ln>
              <a:solidFill>
                <a:schemeClr val="tx1"/>
              </a:solidFill>
              <a:effectLst/>
              <a:uLnTx/>
              <a:uFillTx/>
              <a:latin typeface="+mj-lt"/>
              <a:ea typeface="+mj-ea"/>
              <a:cs typeface="+mj-cs"/>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92172"/>
                                        </p:tgtEl>
                                        <p:attrNameLst>
                                          <p:attrName>style.visibility</p:attrName>
                                        </p:attrNameLst>
                                      </p:cBhvr>
                                      <p:to>
                                        <p:strVal val="visible"/>
                                      </p:to>
                                    </p:set>
                                    <p:anim calcmode="lin" valueType="num">
                                      <p:cBhvr>
                                        <p:cTn id="7" dur="500" fill="hold"/>
                                        <p:tgtEl>
                                          <p:spTgt spid="92172"/>
                                        </p:tgtEl>
                                        <p:attrNameLst>
                                          <p:attrName>ppt_w</p:attrName>
                                        </p:attrNameLst>
                                      </p:cBhvr>
                                      <p:tavLst>
                                        <p:tav tm="0">
                                          <p:val>
                                            <p:fltVal val="0"/>
                                          </p:val>
                                        </p:tav>
                                        <p:tav tm="100000">
                                          <p:val>
                                            <p:strVal val="#ppt_w"/>
                                          </p:val>
                                        </p:tav>
                                      </p:tavLst>
                                    </p:anim>
                                    <p:anim calcmode="lin" valueType="num">
                                      <p:cBhvr>
                                        <p:cTn id="8" dur="500" fill="hold"/>
                                        <p:tgtEl>
                                          <p:spTgt spid="92172"/>
                                        </p:tgtEl>
                                        <p:attrNameLst>
                                          <p:attrName>ppt_h</p:attrName>
                                        </p:attrNameLst>
                                      </p:cBhvr>
                                      <p:tavLst>
                                        <p:tav tm="0">
                                          <p:val>
                                            <p:fltVal val="0"/>
                                          </p:val>
                                        </p:tav>
                                        <p:tav tm="100000">
                                          <p:val>
                                            <p:strVal val="#ppt_h"/>
                                          </p:val>
                                        </p:tav>
                                      </p:tavLst>
                                    </p:anim>
                                    <p:animEffect transition="in" filter="fade">
                                      <p:cBhvr>
                                        <p:cTn id="9" dur="500"/>
                                        <p:tgtEl>
                                          <p:spTgt spid="92172"/>
                                        </p:tgtEl>
                                      </p:cBhvr>
                                    </p:animEffect>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118788">
                                            <p:txEl>
                                              <p:pRg st="0" end="0"/>
                                            </p:txEl>
                                          </p:spTgt>
                                        </p:tgtEl>
                                        <p:attrNameLst>
                                          <p:attrName>style.visibility</p:attrName>
                                        </p:attrNameLst>
                                      </p:cBhvr>
                                      <p:to>
                                        <p:strVal val="visible"/>
                                      </p:to>
                                    </p:set>
                                    <p:anim calcmode="lin" valueType="num">
                                      <p:cBhvr additive="base">
                                        <p:cTn id="14" dur="500" fill="hold"/>
                                        <p:tgtEl>
                                          <p:spTgt spid="118788">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11878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4" name="arrow.wav"/>
                                        </p:tgtEl>
                                      </p:cMediaNode>
                                    </p:audio>
                                  </p:sub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118788">
                                            <p:txEl>
                                              <p:pRg st="1" end="1"/>
                                            </p:txEl>
                                          </p:spTgt>
                                        </p:tgtEl>
                                        <p:attrNameLst>
                                          <p:attrName>style.visibility</p:attrName>
                                        </p:attrNameLst>
                                      </p:cBhvr>
                                      <p:to>
                                        <p:strVal val="visible"/>
                                      </p:to>
                                    </p:set>
                                    <p:anim calcmode="lin" valueType="num">
                                      <p:cBhvr additive="base">
                                        <p:cTn id="20" dur="500" fill="hold"/>
                                        <p:tgtEl>
                                          <p:spTgt spid="118788">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11878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8"/>
                                            </p:cond>
                                          </p:stCondLst>
                                          <p:endCondLst>
                                            <p:cond evt="onStopAudio" delay="0">
                                              <p:tgtEl>
                                                <p:sldTgt/>
                                              </p:tgtEl>
                                            </p:cond>
                                          </p:endCondLst>
                                        </p:cTn>
                                        <p:tgtEl>
                                          <p:sndTgt r:embed="rId4" name="arrow.wav"/>
                                        </p:tgtEl>
                                      </p:cMediaNode>
                                    </p:audio>
                                  </p:sub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118788">
                                            <p:txEl>
                                              <p:pRg st="2" end="2"/>
                                            </p:txEl>
                                          </p:spTgt>
                                        </p:tgtEl>
                                        <p:attrNameLst>
                                          <p:attrName>style.visibility</p:attrName>
                                        </p:attrNameLst>
                                      </p:cBhvr>
                                      <p:to>
                                        <p:strVal val="visible"/>
                                      </p:to>
                                    </p:set>
                                    <p:anim calcmode="lin" valueType="num">
                                      <p:cBhvr additive="base">
                                        <p:cTn id="26" dur="500" fill="hold"/>
                                        <p:tgtEl>
                                          <p:spTgt spid="118788">
                                            <p:txEl>
                                              <p:pRg st="2" end="2"/>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118788">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4"/>
                                            </p:cond>
                                          </p:stCondLst>
                                          <p:endCondLst>
                                            <p:cond evt="onStopAudio" delay="0">
                                              <p:tgtEl>
                                                <p:sldTgt/>
                                              </p:tgtEl>
                                            </p:cond>
                                          </p:endCondLst>
                                        </p:cTn>
                                        <p:tgtEl>
                                          <p:sndTgt r:embed="rId4" name="arrow.wav"/>
                                        </p:tgtEl>
                                      </p:cMediaNode>
                                    </p:audio>
                                  </p:sub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118788">
                                            <p:txEl>
                                              <p:pRg st="3" end="3"/>
                                            </p:txEl>
                                          </p:spTgt>
                                        </p:tgtEl>
                                        <p:attrNameLst>
                                          <p:attrName>style.visibility</p:attrName>
                                        </p:attrNameLst>
                                      </p:cBhvr>
                                      <p:to>
                                        <p:strVal val="visible"/>
                                      </p:to>
                                    </p:set>
                                    <p:anim calcmode="lin" valueType="num">
                                      <p:cBhvr additive="base">
                                        <p:cTn id="32" dur="500" fill="hold"/>
                                        <p:tgtEl>
                                          <p:spTgt spid="118788">
                                            <p:txEl>
                                              <p:pRg st="3" end="3"/>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118788">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0"/>
                                            </p:cond>
                                          </p:stCondLst>
                                          <p:endCondLst>
                                            <p:cond evt="onStopAudio" delay="0">
                                              <p:tgtEl>
                                                <p:sldTgt/>
                                              </p:tgtEl>
                                            </p:cond>
                                          </p:endCondLst>
                                        </p:cTn>
                                        <p:tgtEl>
                                          <p:sndTgt r:embed="rId4" name="arrow.wav"/>
                                        </p:tgtEl>
                                      </p:cMediaNode>
                                    </p:audio>
                                  </p:sub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118788">
                                            <p:txEl>
                                              <p:pRg st="4" end="4"/>
                                            </p:txEl>
                                          </p:spTgt>
                                        </p:tgtEl>
                                        <p:attrNameLst>
                                          <p:attrName>style.visibility</p:attrName>
                                        </p:attrNameLst>
                                      </p:cBhvr>
                                      <p:to>
                                        <p:strVal val="visible"/>
                                      </p:to>
                                    </p:set>
                                    <p:anim calcmode="lin" valueType="num">
                                      <p:cBhvr additive="base">
                                        <p:cTn id="38" dur="500" fill="hold"/>
                                        <p:tgtEl>
                                          <p:spTgt spid="118788">
                                            <p:txEl>
                                              <p:pRg st="4" end="4"/>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118788">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6"/>
                                            </p:cond>
                                          </p:stCondLst>
                                          <p:endCondLst>
                                            <p:cond evt="onStopAudio" delay="0">
                                              <p:tgtEl>
                                                <p:sldTgt/>
                                              </p:tgtEl>
                                            </p:cond>
                                          </p:endCondLst>
                                        </p:cTn>
                                        <p:tgtEl>
                                          <p:sndTgt r:embed="rId4" name="arrow.wav"/>
                                        </p:tgtEl>
                                      </p:cMediaNode>
                                    </p:audio>
                                  </p:sub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118788">
                                            <p:txEl>
                                              <p:pRg st="5" end="5"/>
                                            </p:txEl>
                                          </p:spTgt>
                                        </p:tgtEl>
                                        <p:attrNameLst>
                                          <p:attrName>style.visibility</p:attrName>
                                        </p:attrNameLst>
                                      </p:cBhvr>
                                      <p:to>
                                        <p:strVal val="visible"/>
                                      </p:to>
                                    </p:set>
                                    <p:anim calcmode="lin" valueType="num">
                                      <p:cBhvr additive="base">
                                        <p:cTn id="44" dur="500" fill="hold"/>
                                        <p:tgtEl>
                                          <p:spTgt spid="118788">
                                            <p:txEl>
                                              <p:pRg st="5" end="5"/>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118788">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2"/>
                                            </p:cond>
                                          </p:stCondLst>
                                          <p:endCondLst>
                                            <p:cond evt="onStopAudio" delay="0">
                                              <p:tgtEl>
                                                <p:sldTgt/>
                                              </p:tgtEl>
                                            </p:cond>
                                          </p:endCondLst>
                                        </p:cTn>
                                        <p:tgtEl>
                                          <p:sndTgt r:embed="rId4" name="arrow.wav"/>
                                        </p:tgtEl>
                                      </p:cMediaNode>
                                    </p:audio>
                                  </p:subTnLst>
                                </p:cTn>
                              </p:par>
                            </p:childTnLst>
                          </p:cTn>
                        </p:par>
                      </p:childTnLst>
                    </p:cTn>
                  </p:par>
                  <p:par>
                    <p:cTn id="46" fill="hold">
                      <p:stCondLst>
                        <p:cond delay="indefinite"/>
                      </p:stCondLst>
                      <p:childTnLst>
                        <p:par>
                          <p:cTn id="47" fill="hold">
                            <p:stCondLst>
                              <p:cond delay="0"/>
                            </p:stCondLst>
                            <p:childTnLst>
                              <p:par>
                                <p:cTn id="48" presetID="2" presetClass="entr" presetSubtype="4" fill="hold" nodeType="clickEffect">
                                  <p:stCondLst>
                                    <p:cond delay="0"/>
                                  </p:stCondLst>
                                  <p:childTnLst>
                                    <p:set>
                                      <p:cBhvr>
                                        <p:cTn id="49" dur="1" fill="hold">
                                          <p:stCondLst>
                                            <p:cond delay="0"/>
                                          </p:stCondLst>
                                        </p:cTn>
                                        <p:tgtEl>
                                          <p:spTgt spid="118788">
                                            <p:txEl>
                                              <p:pRg st="6" end="6"/>
                                            </p:txEl>
                                          </p:spTgt>
                                        </p:tgtEl>
                                        <p:attrNameLst>
                                          <p:attrName>style.visibility</p:attrName>
                                        </p:attrNameLst>
                                      </p:cBhvr>
                                      <p:to>
                                        <p:strVal val="visible"/>
                                      </p:to>
                                    </p:set>
                                    <p:anim calcmode="lin" valueType="num">
                                      <p:cBhvr additive="base">
                                        <p:cTn id="50" dur="500" fill="hold"/>
                                        <p:tgtEl>
                                          <p:spTgt spid="118788">
                                            <p:txEl>
                                              <p:pRg st="6" end="6"/>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118788">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8"/>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3"/>
          <p:cNvSpPr>
            <a:spLocks noChangeArrowheads="1"/>
          </p:cNvSpPr>
          <p:nvPr/>
        </p:nvSpPr>
        <p:spPr bwMode="auto">
          <a:xfrm>
            <a:off x="685800" y="1339850"/>
            <a:ext cx="7772400" cy="4794250"/>
          </a:xfrm>
          <a:prstGeom prst="rect">
            <a:avLst/>
          </a:prstGeom>
          <a:solidFill>
            <a:srgbClr val="EAEAEA"/>
          </a:solidFill>
          <a:ln w="9525">
            <a:noFill/>
            <a:miter lim="800000"/>
            <a:headEnd/>
            <a:tailEnd/>
          </a:ln>
        </p:spPr>
        <p:txBody>
          <a:bodyPr/>
          <a:lstStyle/>
          <a:p>
            <a:pPr marL="633413" indent="-633413"/>
            <a:r>
              <a:rPr lang="en-US" altLang="en-US" b="1">
                <a:solidFill>
                  <a:srgbClr val="000000"/>
                </a:solidFill>
              </a:rPr>
              <a:t>International-mindedness:</a:t>
            </a:r>
            <a:r>
              <a:rPr lang="en-US" altLang="en-US">
                <a:solidFill>
                  <a:srgbClr val="000000"/>
                </a:solidFill>
              </a:rPr>
              <a:t> </a:t>
            </a:r>
          </a:p>
          <a:p>
            <a:pPr marL="633413" indent="-633413"/>
            <a:r>
              <a:rPr lang="en-US" altLang="en-US">
                <a:solidFill>
                  <a:srgbClr val="000000"/>
                </a:solidFill>
              </a:rPr>
              <a:t>• Lightning is a phenomenon that has fascinated physicists from Pliny through Newton to Franklin. The charged clouds form one plate of a capacitor with other clouds or Earth forming the second plate. The frequency of lightning strikes varies globally, being particularly prevalent in equatorial regions. The impact of lightning strikes is significant with many humans and animals being killed annually and huge financial costs to industry from damage to buildings, communication and power transmission systems, and delays or the need to reroute air transport. </a:t>
            </a:r>
          </a:p>
        </p:txBody>
      </p:sp>
      <p:sp>
        <p:nvSpPr>
          <p:cNvPr id="4" name="Rectangle 118"/>
          <p:cNvSpPr txBox="1">
            <a:spLocks noChangeArrowheads="1"/>
          </p:cNvSpPr>
          <p:nvPr/>
        </p:nvSpPr>
        <p:spPr>
          <a:xfrm>
            <a:off x="685800" y="409575"/>
            <a:ext cx="7772400" cy="896938"/>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0" cap="none" spc="0" normalizeH="0" baseline="0" noProof="0" smtClean="0">
                <a:ln>
                  <a:noFill/>
                </a:ln>
                <a:solidFill>
                  <a:schemeClr val="tx2"/>
                </a:solidFill>
                <a:effectLst/>
                <a:uLnTx/>
                <a:uFillTx/>
                <a:latin typeface="+mj-lt"/>
                <a:ea typeface="+mj-ea"/>
                <a:cs typeface="+mj-cs"/>
              </a:rPr>
              <a:t>Topic 11: Electromagnetic induction - AHL</a:t>
            </a:r>
            <a:br>
              <a:rPr kumimoji="0" lang="en-US" altLang="en-US" sz="2800" b="1" i="0" u="none" strike="noStrike" kern="0" cap="none" spc="0" normalizeH="0" baseline="0" noProof="0" smtClean="0">
                <a:ln>
                  <a:noFill/>
                </a:ln>
                <a:solidFill>
                  <a:schemeClr val="tx2"/>
                </a:solidFill>
                <a:effectLst/>
                <a:uLnTx/>
                <a:uFillTx/>
                <a:latin typeface="+mj-lt"/>
                <a:ea typeface="+mj-ea"/>
                <a:cs typeface="+mj-cs"/>
              </a:rPr>
            </a:br>
            <a:r>
              <a:rPr kumimoji="0" lang="en-US" altLang="en-US" sz="2800" b="0" i="0" u="none" strike="noStrike" kern="0" cap="none" spc="0" normalizeH="0" baseline="0" noProof="0" smtClean="0">
                <a:ln>
                  <a:noFill/>
                </a:ln>
                <a:solidFill>
                  <a:schemeClr val="tx1"/>
                </a:solidFill>
                <a:effectLst/>
                <a:uLnTx/>
                <a:uFillTx/>
                <a:latin typeface="+mj-lt"/>
                <a:ea typeface="+mj-ea"/>
                <a:cs typeface="+mj-cs"/>
              </a:rPr>
              <a:t>11.3 – Capacitance</a:t>
            </a:r>
            <a:endParaRPr kumimoji="0" lang="en-US" altLang="en-US" sz="2800" b="0" i="0" u="none" strike="noStrike" kern="0" cap="none" spc="0" normalizeH="0" baseline="0" noProof="0" dirty="0" smtClean="0">
              <a:ln>
                <a:noFill/>
              </a:ln>
              <a:solidFill>
                <a:schemeClr val="tx1"/>
              </a:solidFill>
              <a:effectLst/>
              <a:uLnTx/>
              <a:uFillTx/>
              <a:latin typeface="+mj-lt"/>
              <a:ea typeface="+mj-ea"/>
              <a:cs typeface="+mj-cs"/>
            </a:endParaRPr>
          </a:p>
        </p:txBody>
      </p:sp>
    </p:spTree>
    <p:extLst>
      <p:ext uri="{BB962C8B-B14F-4D97-AF65-F5344CB8AC3E}">
        <p14:creationId xmlns:p14="http://schemas.microsoft.com/office/powerpoint/2010/main" val="706314831"/>
      </p:ext>
    </p:extLst>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3187">
                                            <p:txEl>
                                              <p:pRg st="0" end="0"/>
                                            </p:txEl>
                                          </p:spTgt>
                                        </p:tgtEl>
                                        <p:attrNameLst>
                                          <p:attrName>style.visibility</p:attrName>
                                        </p:attrNameLst>
                                      </p:cBhvr>
                                      <p:to>
                                        <p:strVal val="visible"/>
                                      </p:to>
                                    </p:set>
                                    <p:anim calcmode="lin" valueType="num">
                                      <p:cBhvr additive="base">
                                        <p:cTn id="7" dur="500" fill="hold"/>
                                        <p:tgtEl>
                                          <p:spTgt spid="931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318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3187">
                                            <p:txEl>
                                              <p:pRg st="1" end="1"/>
                                            </p:txEl>
                                          </p:spTgt>
                                        </p:tgtEl>
                                        <p:attrNameLst>
                                          <p:attrName>style.visibility</p:attrName>
                                        </p:attrNameLst>
                                      </p:cBhvr>
                                      <p:to>
                                        <p:strVal val="visible"/>
                                      </p:to>
                                    </p:set>
                                    <p:anim calcmode="lin" valueType="num">
                                      <p:cBhvr additive="base">
                                        <p:cTn id="13" dur="500" fill="hold"/>
                                        <p:tgtEl>
                                          <p:spTgt spid="931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318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3"/>
          <p:cNvSpPr>
            <a:spLocks noChangeArrowheads="1"/>
          </p:cNvSpPr>
          <p:nvPr/>
        </p:nvSpPr>
        <p:spPr bwMode="auto">
          <a:xfrm>
            <a:off x="685800" y="1339850"/>
            <a:ext cx="7772400" cy="1546225"/>
          </a:xfrm>
          <a:prstGeom prst="rect">
            <a:avLst/>
          </a:prstGeom>
          <a:solidFill>
            <a:srgbClr val="EAEAEA"/>
          </a:solidFill>
          <a:ln w="9525">
            <a:noFill/>
            <a:miter lim="800000"/>
            <a:headEnd/>
            <a:tailEnd/>
          </a:ln>
        </p:spPr>
        <p:txBody>
          <a:bodyPr/>
          <a:lstStyle/>
          <a:p>
            <a:pPr marL="633413" indent="-633413"/>
            <a:r>
              <a:rPr lang="en-US" altLang="en-US" b="1">
                <a:solidFill>
                  <a:srgbClr val="000000"/>
                </a:solidFill>
              </a:rPr>
              <a:t>Utilization:</a:t>
            </a:r>
            <a:r>
              <a:rPr lang="en-US" altLang="en-US">
                <a:solidFill>
                  <a:srgbClr val="000000"/>
                </a:solidFill>
              </a:rPr>
              <a:t> </a:t>
            </a:r>
          </a:p>
          <a:p>
            <a:pPr marL="633413" indent="-633413"/>
            <a:r>
              <a:rPr lang="en-US" altLang="en-US">
                <a:solidFill>
                  <a:srgbClr val="000000"/>
                </a:solidFill>
              </a:rPr>
              <a:t>• The charge and discharge of capacitors obeys rules that have parallels in other branches of physics including radioactivity (see </a:t>
            </a:r>
            <a:r>
              <a:rPr lang="en-US" altLang="en-US" i="1">
                <a:solidFill>
                  <a:srgbClr val="000000"/>
                </a:solidFill>
              </a:rPr>
              <a:t>Physics </a:t>
            </a:r>
            <a:r>
              <a:rPr lang="en-US" altLang="en-US">
                <a:solidFill>
                  <a:srgbClr val="000000"/>
                </a:solidFill>
              </a:rPr>
              <a:t>sub-topic </a:t>
            </a:r>
            <a:r>
              <a:rPr lang="en-US" altLang="en-US" i="1">
                <a:solidFill>
                  <a:srgbClr val="000000"/>
                </a:solidFill>
              </a:rPr>
              <a:t>7.1</a:t>
            </a:r>
            <a:r>
              <a:rPr lang="en-US" altLang="en-US">
                <a:solidFill>
                  <a:srgbClr val="000000"/>
                </a:solidFill>
              </a:rPr>
              <a:t>)</a:t>
            </a:r>
          </a:p>
        </p:txBody>
      </p:sp>
      <p:sp>
        <p:nvSpPr>
          <p:cNvPr id="4" name="Rectangle 118"/>
          <p:cNvSpPr txBox="1">
            <a:spLocks noChangeArrowheads="1"/>
          </p:cNvSpPr>
          <p:nvPr/>
        </p:nvSpPr>
        <p:spPr>
          <a:xfrm>
            <a:off x="685800" y="409575"/>
            <a:ext cx="7772400" cy="896938"/>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0" cap="none" spc="0" normalizeH="0" baseline="0" noProof="0" smtClean="0">
                <a:ln>
                  <a:noFill/>
                </a:ln>
                <a:solidFill>
                  <a:schemeClr val="tx2"/>
                </a:solidFill>
                <a:effectLst/>
                <a:uLnTx/>
                <a:uFillTx/>
                <a:latin typeface="+mj-lt"/>
                <a:ea typeface="+mj-ea"/>
                <a:cs typeface="+mj-cs"/>
              </a:rPr>
              <a:t>Topic 11: Electromagnetic induction - AHL</a:t>
            </a:r>
            <a:br>
              <a:rPr kumimoji="0" lang="en-US" altLang="en-US" sz="2800" b="1" i="0" u="none" strike="noStrike" kern="0" cap="none" spc="0" normalizeH="0" baseline="0" noProof="0" smtClean="0">
                <a:ln>
                  <a:noFill/>
                </a:ln>
                <a:solidFill>
                  <a:schemeClr val="tx2"/>
                </a:solidFill>
                <a:effectLst/>
                <a:uLnTx/>
                <a:uFillTx/>
                <a:latin typeface="+mj-lt"/>
                <a:ea typeface="+mj-ea"/>
                <a:cs typeface="+mj-cs"/>
              </a:rPr>
            </a:br>
            <a:r>
              <a:rPr kumimoji="0" lang="en-US" altLang="en-US" sz="2800" b="0" i="0" u="none" strike="noStrike" kern="0" cap="none" spc="0" normalizeH="0" baseline="0" noProof="0" smtClean="0">
                <a:ln>
                  <a:noFill/>
                </a:ln>
                <a:solidFill>
                  <a:schemeClr val="tx1"/>
                </a:solidFill>
                <a:effectLst/>
                <a:uLnTx/>
                <a:uFillTx/>
                <a:latin typeface="+mj-lt"/>
                <a:ea typeface="+mj-ea"/>
                <a:cs typeface="+mj-cs"/>
              </a:rPr>
              <a:t>11.3 – Capacitance</a:t>
            </a:r>
            <a:endParaRPr kumimoji="0" lang="en-US" altLang="en-US" sz="2800" b="0" i="0" u="none" strike="noStrike" kern="0" cap="none" spc="0" normalizeH="0" baseline="0" noProof="0" dirty="0" smtClean="0">
              <a:ln>
                <a:noFill/>
              </a:ln>
              <a:solidFill>
                <a:schemeClr val="tx1"/>
              </a:solidFill>
              <a:effectLst/>
              <a:uLnTx/>
              <a:uFillTx/>
              <a:latin typeface="+mj-lt"/>
              <a:ea typeface="+mj-ea"/>
              <a:cs typeface="+mj-cs"/>
            </a:endParaRPr>
          </a:p>
        </p:txBody>
      </p:sp>
    </p:spTree>
    <p:extLst>
      <p:ext uri="{BB962C8B-B14F-4D97-AF65-F5344CB8AC3E}">
        <p14:creationId xmlns:p14="http://schemas.microsoft.com/office/powerpoint/2010/main" val="709630428"/>
      </p:ext>
    </p:extLst>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3187">
                                            <p:txEl>
                                              <p:pRg st="0" end="0"/>
                                            </p:txEl>
                                          </p:spTgt>
                                        </p:tgtEl>
                                        <p:attrNameLst>
                                          <p:attrName>style.visibility</p:attrName>
                                        </p:attrNameLst>
                                      </p:cBhvr>
                                      <p:to>
                                        <p:strVal val="visible"/>
                                      </p:to>
                                    </p:set>
                                    <p:anim calcmode="lin" valueType="num">
                                      <p:cBhvr additive="base">
                                        <p:cTn id="7" dur="500" fill="hold"/>
                                        <p:tgtEl>
                                          <p:spTgt spid="931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318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3187">
                                            <p:txEl>
                                              <p:pRg st="1" end="1"/>
                                            </p:txEl>
                                          </p:spTgt>
                                        </p:tgtEl>
                                        <p:attrNameLst>
                                          <p:attrName>style.visibility</p:attrName>
                                        </p:attrNameLst>
                                      </p:cBhvr>
                                      <p:to>
                                        <p:strVal val="visible"/>
                                      </p:to>
                                    </p:set>
                                    <p:anim calcmode="lin" valueType="num">
                                      <p:cBhvr additive="base">
                                        <p:cTn id="13" dur="500" fill="hold"/>
                                        <p:tgtEl>
                                          <p:spTgt spid="931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318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3"/>
          <p:cNvSpPr>
            <a:spLocks noChangeArrowheads="1"/>
          </p:cNvSpPr>
          <p:nvPr/>
        </p:nvSpPr>
        <p:spPr bwMode="auto">
          <a:xfrm>
            <a:off x="685800" y="1339850"/>
            <a:ext cx="7772400" cy="4108450"/>
          </a:xfrm>
          <a:prstGeom prst="rect">
            <a:avLst/>
          </a:prstGeom>
          <a:solidFill>
            <a:srgbClr val="EAEAEA"/>
          </a:solidFill>
          <a:ln w="9525">
            <a:noFill/>
            <a:miter lim="800000"/>
            <a:headEnd/>
            <a:tailEnd/>
          </a:ln>
        </p:spPr>
        <p:txBody>
          <a:bodyPr/>
          <a:lstStyle/>
          <a:p>
            <a:pPr marL="633413" indent="-633413"/>
            <a:r>
              <a:rPr lang="en-US" altLang="en-US" b="1">
                <a:solidFill>
                  <a:srgbClr val="000000"/>
                </a:solidFill>
              </a:rPr>
              <a:t>Aims:</a:t>
            </a:r>
            <a:r>
              <a:rPr lang="en-US" altLang="en-US">
                <a:solidFill>
                  <a:srgbClr val="000000"/>
                </a:solidFill>
              </a:rPr>
              <a:t> </a:t>
            </a:r>
          </a:p>
          <a:p>
            <a:pPr marL="633413" indent="-633413"/>
            <a:r>
              <a:rPr lang="en-US" altLang="en-US">
                <a:solidFill>
                  <a:srgbClr val="000000"/>
                </a:solidFill>
              </a:rPr>
              <a:t>• </a:t>
            </a:r>
            <a:r>
              <a:rPr lang="en-US" altLang="en-US" b="1">
                <a:solidFill>
                  <a:srgbClr val="000000"/>
                </a:solidFill>
              </a:rPr>
              <a:t>Aim 3:</a:t>
            </a:r>
            <a:r>
              <a:rPr lang="en-US" altLang="en-US">
                <a:solidFill>
                  <a:srgbClr val="000000"/>
                </a:solidFill>
              </a:rPr>
              <a:t> the treatment of exponential growth and decay by graphical and algebraic methods offers both the visual and rigorous approach so often characteristic of science and technology </a:t>
            </a:r>
          </a:p>
          <a:p>
            <a:pPr marL="633413" indent="-633413"/>
            <a:r>
              <a:rPr lang="en-US" altLang="en-US">
                <a:solidFill>
                  <a:srgbClr val="000000"/>
                </a:solidFill>
              </a:rPr>
              <a:t>• </a:t>
            </a:r>
            <a:r>
              <a:rPr lang="en-US" altLang="en-US" b="1">
                <a:solidFill>
                  <a:srgbClr val="000000"/>
                </a:solidFill>
              </a:rPr>
              <a:t>Aim 6:</a:t>
            </a:r>
            <a:r>
              <a:rPr lang="en-US" altLang="en-US">
                <a:solidFill>
                  <a:srgbClr val="000000"/>
                </a:solidFill>
              </a:rPr>
              <a:t> experiments could include (but are not limited to): investigating basic RC circuits; using a capacitor in a bridge circuit; examining other types of capacitors; verifying time constant Essential idea: Generation and transmission of alternating current (ac) electricity has transformed the world.</a:t>
            </a:r>
          </a:p>
        </p:txBody>
      </p:sp>
      <p:sp>
        <p:nvSpPr>
          <p:cNvPr id="4" name="Rectangle 118"/>
          <p:cNvSpPr txBox="1">
            <a:spLocks noChangeArrowheads="1"/>
          </p:cNvSpPr>
          <p:nvPr/>
        </p:nvSpPr>
        <p:spPr>
          <a:xfrm>
            <a:off x="685800" y="409575"/>
            <a:ext cx="7772400" cy="896938"/>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0" cap="none" spc="0" normalizeH="0" baseline="0" noProof="0" smtClean="0">
                <a:ln>
                  <a:noFill/>
                </a:ln>
                <a:solidFill>
                  <a:schemeClr val="tx2"/>
                </a:solidFill>
                <a:effectLst/>
                <a:uLnTx/>
                <a:uFillTx/>
                <a:latin typeface="+mj-lt"/>
                <a:ea typeface="+mj-ea"/>
                <a:cs typeface="+mj-cs"/>
              </a:rPr>
              <a:t>Topic 11: Electromagnetic induction - AHL</a:t>
            </a:r>
            <a:br>
              <a:rPr kumimoji="0" lang="en-US" altLang="en-US" sz="2800" b="1" i="0" u="none" strike="noStrike" kern="0" cap="none" spc="0" normalizeH="0" baseline="0" noProof="0" smtClean="0">
                <a:ln>
                  <a:noFill/>
                </a:ln>
                <a:solidFill>
                  <a:schemeClr val="tx2"/>
                </a:solidFill>
                <a:effectLst/>
                <a:uLnTx/>
                <a:uFillTx/>
                <a:latin typeface="+mj-lt"/>
                <a:ea typeface="+mj-ea"/>
                <a:cs typeface="+mj-cs"/>
              </a:rPr>
            </a:br>
            <a:r>
              <a:rPr kumimoji="0" lang="en-US" altLang="en-US" sz="2800" b="0" i="0" u="none" strike="noStrike" kern="0" cap="none" spc="0" normalizeH="0" baseline="0" noProof="0" smtClean="0">
                <a:ln>
                  <a:noFill/>
                </a:ln>
                <a:solidFill>
                  <a:schemeClr val="tx1"/>
                </a:solidFill>
                <a:effectLst/>
                <a:uLnTx/>
                <a:uFillTx/>
                <a:latin typeface="+mj-lt"/>
                <a:ea typeface="+mj-ea"/>
                <a:cs typeface="+mj-cs"/>
              </a:rPr>
              <a:t>11.3 – Capacitance</a:t>
            </a:r>
            <a:endParaRPr kumimoji="0" lang="en-US" altLang="en-US" sz="2800" b="0" i="0" u="none" strike="noStrike" kern="0" cap="none" spc="0" normalizeH="0" baseline="0" noProof="0" dirty="0" smtClean="0">
              <a:ln>
                <a:noFill/>
              </a:ln>
              <a:solidFill>
                <a:schemeClr val="tx1"/>
              </a:solidFill>
              <a:effectLst/>
              <a:uLnTx/>
              <a:uFillTx/>
              <a:latin typeface="+mj-lt"/>
              <a:ea typeface="+mj-ea"/>
              <a:cs typeface="+mj-cs"/>
            </a:endParaRPr>
          </a:p>
        </p:txBody>
      </p:sp>
    </p:spTree>
    <p:extLst>
      <p:ext uri="{BB962C8B-B14F-4D97-AF65-F5344CB8AC3E}">
        <p14:creationId xmlns:p14="http://schemas.microsoft.com/office/powerpoint/2010/main" val="1786604871"/>
      </p:ext>
    </p:extLst>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3187">
                                            <p:txEl>
                                              <p:pRg st="0" end="0"/>
                                            </p:txEl>
                                          </p:spTgt>
                                        </p:tgtEl>
                                        <p:attrNameLst>
                                          <p:attrName>style.visibility</p:attrName>
                                        </p:attrNameLst>
                                      </p:cBhvr>
                                      <p:to>
                                        <p:strVal val="visible"/>
                                      </p:to>
                                    </p:set>
                                    <p:anim calcmode="lin" valueType="num">
                                      <p:cBhvr additive="base">
                                        <p:cTn id="7" dur="500" fill="hold"/>
                                        <p:tgtEl>
                                          <p:spTgt spid="931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318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3187">
                                            <p:txEl>
                                              <p:pRg st="1" end="1"/>
                                            </p:txEl>
                                          </p:spTgt>
                                        </p:tgtEl>
                                        <p:attrNameLst>
                                          <p:attrName>style.visibility</p:attrName>
                                        </p:attrNameLst>
                                      </p:cBhvr>
                                      <p:to>
                                        <p:strVal val="visible"/>
                                      </p:to>
                                    </p:set>
                                    <p:anim calcmode="lin" valueType="num">
                                      <p:cBhvr additive="base">
                                        <p:cTn id="13" dur="500" fill="hold"/>
                                        <p:tgtEl>
                                          <p:spTgt spid="931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318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3187">
                                            <p:txEl>
                                              <p:pRg st="2" end="2"/>
                                            </p:txEl>
                                          </p:spTgt>
                                        </p:tgtEl>
                                        <p:attrNameLst>
                                          <p:attrName>style.visibility</p:attrName>
                                        </p:attrNameLst>
                                      </p:cBhvr>
                                      <p:to>
                                        <p:strVal val="visible"/>
                                      </p:to>
                                    </p:set>
                                    <p:anim calcmode="lin" valueType="num">
                                      <p:cBhvr additive="base">
                                        <p:cTn id="19" dur="500" fill="hold"/>
                                        <p:tgtEl>
                                          <p:spTgt spid="9318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3187">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3"/>
          <p:cNvSpPr>
            <a:spLocks noChangeArrowheads="1"/>
          </p:cNvSpPr>
          <p:nvPr/>
        </p:nvSpPr>
        <p:spPr bwMode="auto">
          <a:xfrm>
            <a:off x="685800" y="1339850"/>
            <a:ext cx="7772400" cy="5518150"/>
          </a:xfrm>
          <a:prstGeom prst="rect">
            <a:avLst/>
          </a:prstGeom>
          <a:solidFill>
            <a:srgbClr val="EAEAEA"/>
          </a:solidFill>
          <a:ln w="9525">
            <a:noFill/>
            <a:miter lim="800000"/>
            <a:headEnd/>
            <a:tailEnd/>
          </a:ln>
        </p:spPr>
        <p:txBody>
          <a:bodyPr/>
          <a:lstStyle/>
          <a:p>
            <a:r>
              <a:rPr lang="en-US" altLang="en-US" i="1" dirty="0">
                <a:solidFill>
                  <a:schemeClr val="accent2"/>
                </a:solidFill>
              </a:rPr>
              <a:t>Capacitance</a:t>
            </a:r>
          </a:p>
          <a:p>
            <a:pPr>
              <a:lnSpc>
                <a:spcPct val="96000"/>
              </a:lnSpc>
              <a:spcAft>
                <a:spcPct val="10000"/>
              </a:spcAft>
            </a:pPr>
            <a:r>
              <a:rPr lang="en-US" dirty="0">
                <a:sym typeface="Symbol" pitchFamily="18" charset="2"/>
              </a:rPr>
              <a:t></a:t>
            </a:r>
            <a:r>
              <a:rPr lang="en-US" altLang="en-US" dirty="0">
                <a:solidFill>
                  <a:srgbClr val="000000"/>
                </a:solidFill>
              </a:rPr>
              <a:t>A </a:t>
            </a:r>
            <a:r>
              <a:rPr lang="en-US" altLang="en-US" b="1" dirty="0">
                <a:solidFill>
                  <a:srgbClr val="000000"/>
                </a:solidFill>
              </a:rPr>
              <a:t>capacitor</a:t>
            </a:r>
            <a:r>
              <a:rPr lang="en-US" altLang="en-US" dirty="0">
                <a:solidFill>
                  <a:srgbClr val="000000"/>
                </a:solidFill>
              </a:rPr>
              <a:t> is an electronic device                                that stores charge.</a:t>
            </a:r>
          </a:p>
          <a:p>
            <a:pPr>
              <a:lnSpc>
                <a:spcPct val="96000"/>
              </a:lnSpc>
              <a:spcAft>
                <a:spcPct val="10000"/>
              </a:spcAft>
            </a:pPr>
            <a:r>
              <a:rPr lang="en-US" dirty="0">
                <a:sym typeface="Symbol" pitchFamily="18" charset="2"/>
              </a:rPr>
              <a:t></a:t>
            </a:r>
            <a:r>
              <a:rPr lang="en-US" altLang="en-US" dirty="0">
                <a:solidFill>
                  <a:srgbClr val="000000"/>
                </a:solidFill>
              </a:rPr>
              <a:t>In its simplest form, it is made up                                      of two separated parallel plates.                                        In between the plates we can have                                     air, vacuum, or a non-conductive                                     material called a </a:t>
            </a:r>
            <a:r>
              <a:rPr lang="en-US" altLang="en-US" b="1" dirty="0">
                <a:solidFill>
                  <a:srgbClr val="000000"/>
                </a:solidFill>
              </a:rPr>
              <a:t>dielectric</a:t>
            </a:r>
            <a:r>
              <a:rPr lang="en-US" altLang="en-US" dirty="0">
                <a:solidFill>
                  <a:srgbClr val="000000"/>
                </a:solidFill>
              </a:rPr>
              <a:t>.</a:t>
            </a:r>
          </a:p>
          <a:p>
            <a:pPr>
              <a:lnSpc>
                <a:spcPct val="96000"/>
              </a:lnSpc>
              <a:spcAft>
                <a:spcPct val="10000"/>
              </a:spcAft>
            </a:pPr>
            <a:r>
              <a:rPr lang="en-US" dirty="0">
                <a:sym typeface="Symbol" pitchFamily="18" charset="2"/>
              </a:rPr>
              <a:t></a:t>
            </a:r>
            <a:r>
              <a:rPr lang="en-US" altLang="en-US" dirty="0">
                <a:solidFill>
                  <a:srgbClr val="000000"/>
                </a:solidFill>
              </a:rPr>
              <a:t>Although there are other types                                            of capacitors, in this topic we will                                           study the </a:t>
            </a:r>
            <a:r>
              <a:rPr lang="en-US" altLang="en-US" b="1" dirty="0">
                <a:solidFill>
                  <a:srgbClr val="000000"/>
                </a:solidFill>
              </a:rPr>
              <a:t>parallel plate capacitor</a:t>
            </a:r>
            <a:r>
              <a:rPr lang="en-US" altLang="en-US" dirty="0">
                <a:solidFill>
                  <a:srgbClr val="000000"/>
                </a:solidFill>
              </a:rPr>
              <a:t>.                                   Its schematic is shown here, and is                             comprised of two parallel lines.</a:t>
            </a:r>
          </a:p>
          <a:p>
            <a:pPr>
              <a:lnSpc>
                <a:spcPct val="96000"/>
              </a:lnSpc>
              <a:spcAft>
                <a:spcPct val="10000"/>
              </a:spcAft>
            </a:pPr>
            <a:r>
              <a:rPr lang="en-US" dirty="0">
                <a:sym typeface="Symbol" pitchFamily="18" charset="2"/>
              </a:rPr>
              <a:t></a:t>
            </a:r>
            <a:r>
              <a:rPr lang="en-US" altLang="en-US" dirty="0">
                <a:solidFill>
                  <a:srgbClr val="000000"/>
                </a:solidFill>
              </a:rPr>
              <a:t>An </a:t>
            </a:r>
            <a:r>
              <a:rPr lang="en-US" altLang="en-US" b="1" dirty="0">
                <a:solidFill>
                  <a:srgbClr val="000000"/>
                </a:solidFill>
              </a:rPr>
              <a:t>electrolytic capacitor </a:t>
            </a:r>
            <a:r>
              <a:rPr lang="en-US" altLang="en-US" dirty="0">
                <a:solidFill>
                  <a:srgbClr val="000000"/>
                </a:solidFill>
              </a:rPr>
              <a:t>has a higher                    capacity than a parallel plate capacitor.</a:t>
            </a:r>
            <a:endParaRPr lang="en-US" altLang="en-US" b="1" dirty="0">
              <a:solidFill>
                <a:srgbClr val="000000"/>
              </a:solidFill>
            </a:endParaRPr>
          </a:p>
        </p:txBody>
      </p:sp>
      <p:pic>
        <p:nvPicPr>
          <p:cNvPr id="10245" name="Picture 10"/>
          <p:cNvPicPr>
            <a:picLocks noChangeAspect="1" noChangeArrowheads="1"/>
          </p:cNvPicPr>
          <p:nvPr/>
        </p:nvPicPr>
        <p:blipFill>
          <a:blip r:embed="rId5" cstate="print">
            <a:clrChange>
              <a:clrFrom>
                <a:srgbClr val="FF0000"/>
              </a:clrFrom>
              <a:clrTo>
                <a:srgbClr val="FF0000">
                  <a:alpha val="0"/>
                </a:srgbClr>
              </a:clrTo>
            </a:clrChange>
          </a:blip>
          <a:srcRect/>
          <a:stretch>
            <a:fillRect/>
          </a:stretch>
        </p:blipFill>
        <p:spPr bwMode="auto">
          <a:xfrm>
            <a:off x="5980232" y="4781861"/>
            <a:ext cx="2720308" cy="832397"/>
          </a:xfrm>
          <a:prstGeom prst="rect">
            <a:avLst/>
          </a:prstGeom>
          <a:noFill/>
          <a:ln w="9525">
            <a:noFill/>
            <a:miter lim="800000"/>
            <a:headEnd/>
            <a:tailEnd/>
          </a:ln>
        </p:spPr>
      </p:pic>
      <p:pic>
        <p:nvPicPr>
          <p:cNvPr id="20485" name="Picture 5"/>
          <p:cNvPicPr>
            <a:picLocks noChangeAspect="1" noChangeArrowheads="1"/>
          </p:cNvPicPr>
          <p:nvPr/>
        </p:nvPicPr>
        <p:blipFill>
          <a:blip r:embed="rId6" cstate="print">
            <a:clrChange>
              <a:clrFrom>
                <a:srgbClr val="FFFFFF"/>
              </a:clrFrom>
              <a:clrTo>
                <a:srgbClr val="FFFFFF">
                  <a:alpha val="0"/>
                </a:srgbClr>
              </a:clrTo>
            </a:clrChange>
          </a:blip>
          <a:srcRect b="35567"/>
          <a:stretch>
            <a:fillRect/>
          </a:stretch>
        </p:blipFill>
        <p:spPr bwMode="auto">
          <a:xfrm>
            <a:off x="5788053" y="812800"/>
            <a:ext cx="2994025" cy="1595438"/>
          </a:xfrm>
          <a:prstGeom prst="rect">
            <a:avLst/>
          </a:prstGeom>
          <a:ln>
            <a:noFill/>
          </a:ln>
          <a:effectLst>
            <a:outerShdw blurRad="292100" dist="139700" dir="2700000" algn="tl" rotWithShape="0">
              <a:srgbClr val="333333">
                <a:alpha val="65000"/>
              </a:srgbClr>
            </a:outerShdw>
          </a:effectLst>
        </p:spPr>
      </p:pic>
      <p:pic>
        <p:nvPicPr>
          <p:cNvPr id="20483" name="Picture 3"/>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5327650" y="2265363"/>
            <a:ext cx="3816350" cy="2433637"/>
          </a:xfrm>
          <a:prstGeom prst="rect">
            <a:avLst/>
          </a:prstGeom>
          <a:ln>
            <a:noFill/>
          </a:ln>
          <a:effectLst>
            <a:outerShdw blurRad="292100" dist="139700" dir="2700000" algn="tl" rotWithShape="0">
              <a:srgbClr val="333333">
                <a:alpha val="65000"/>
              </a:srgbClr>
            </a:outerShdw>
          </a:effectLst>
        </p:spPr>
      </p:pic>
      <p:pic>
        <p:nvPicPr>
          <p:cNvPr id="10249" name="Picture 4"/>
          <p:cNvPicPr>
            <a:picLocks noChangeAspect="1" noChangeArrowheads="1"/>
          </p:cNvPicPr>
          <p:nvPr/>
        </p:nvPicPr>
        <p:blipFill>
          <a:blip r:embed="rId8" cstate="print">
            <a:clrChange>
              <a:clrFrom>
                <a:srgbClr val="FF0000"/>
              </a:clrFrom>
              <a:clrTo>
                <a:srgbClr val="FF0000">
                  <a:alpha val="0"/>
                </a:srgbClr>
              </a:clrTo>
            </a:clrChange>
          </a:blip>
          <a:srcRect/>
          <a:stretch>
            <a:fillRect/>
          </a:stretch>
        </p:blipFill>
        <p:spPr bwMode="auto">
          <a:xfrm rot="2064434">
            <a:off x="6281425" y="5353327"/>
            <a:ext cx="2640487" cy="2044522"/>
          </a:xfrm>
          <a:prstGeom prst="rect">
            <a:avLst/>
          </a:prstGeom>
          <a:ln>
            <a:noFill/>
          </a:ln>
          <a:effectLst>
            <a:outerShdw blurRad="292100" dist="139700" dir="2700000" algn="tl" rotWithShape="0">
              <a:srgbClr val="333333">
                <a:alpha val="65000"/>
              </a:srgbClr>
            </a:outerShdw>
          </a:effectLst>
        </p:spPr>
      </p:pic>
      <p:sp>
        <p:nvSpPr>
          <p:cNvPr id="8" name="Rectangle 118"/>
          <p:cNvSpPr txBox="1">
            <a:spLocks noChangeArrowheads="1"/>
          </p:cNvSpPr>
          <p:nvPr/>
        </p:nvSpPr>
        <p:spPr>
          <a:xfrm>
            <a:off x="685800" y="409575"/>
            <a:ext cx="7772400" cy="896938"/>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0" cap="none" spc="0" normalizeH="0" baseline="0" noProof="0">
                <a:ln>
                  <a:noFill/>
                </a:ln>
                <a:solidFill>
                  <a:schemeClr val="tx2"/>
                </a:solidFill>
                <a:effectLst/>
                <a:uLnTx/>
                <a:uFillTx/>
                <a:latin typeface="+mj-lt"/>
                <a:ea typeface="+mj-ea"/>
                <a:cs typeface="+mj-cs"/>
              </a:rPr>
              <a:t>Topic 11: Electromagnetic induction - AHL</a:t>
            </a:r>
            <a:br>
              <a:rPr kumimoji="0" lang="en-US" altLang="en-US" sz="2800" b="1" i="0" u="none" strike="noStrike" kern="0" cap="none" spc="0" normalizeH="0" baseline="0" noProof="0">
                <a:ln>
                  <a:noFill/>
                </a:ln>
                <a:solidFill>
                  <a:schemeClr val="tx2"/>
                </a:solidFill>
                <a:effectLst/>
                <a:uLnTx/>
                <a:uFillTx/>
                <a:latin typeface="+mj-lt"/>
                <a:ea typeface="+mj-ea"/>
                <a:cs typeface="+mj-cs"/>
              </a:rPr>
            </a:br>
            <a:r>
              <a:rPr kumimoji="0" lang="en-US" altLang="en-US" sz="2800" b="0" i="0" u="none" strike="noStrike" kern="0" cap="none" spc="0" normalizeH="0" baseline="0" noProof="0">
                <a:ln>
                  <a:noFill/>
                </a:ln>
                <a:solidFill>
                  <a:schemeClr val="tx1"/>
                </a:solidFill>
                <a:effectLst/>
                <a:uLnTx/>
                <a:uFillTx/>
                <a:latin typeface="+mj-lt"/>
                <a:ea typeface="+mj-ea"/>
                <a:cs typeface="+mj-cs"/>
              </a:rPr>
              <a:t>11.3 – Capacitance</a:t>
            </a:r>
            <a:endParaRPr kumimoji="0" lang="en-US" altLang="en-US" sz="2800" b="0" i="0" u="none" strike="noStrike" kern="0" cap="none" spc="0" normalizeH="0" baseline="0" noProof="0" dirty="0">
              <a:ln>
                <a:noFill/>
              </a:ln>
              <a:solidFill>
                <a:schemeClr val="tx1"/>
              </a:solidFill>
              <a:effectLst/>
              <a:uLnTx/>
              <a:uFillTx/>
              <a:latin typeface="+mj-lt"/>
              <a:ea typeface="+mj-ea"/>
              <a:cs typeface="+mj-cs"/>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3187">
                                            <p:txEl>
                                              <p:pRg st="0" end="0"/>
                                            </p:txEl>
                                          </p:spTgt>
                                        </p:tgtEl>
                                        <p:attrNameLst>
                                          <p:attrName>style.visibility</p:attrName>
                                        </p:attrNameLst>
                                      </p:cBhvr>
                                      <p:to>
                                        <p:strVal val="visible"/>
                                      </p:to>
                                    </p:set>
                                    <p:anim calcmode="lin" valueType="num">
                                      <p:cBhvr additive="base">
                                        <p:cTn id="7" dur="500" fill="hold"/>
                                        <p:tgtEl>
                                          <p:spTgt spid="931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318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3187">
                                            <p:txEl>
                                              <p:pRg st="1" end="1"/>
                                            </p:txEl>
                                          </p:spTgt>
                                        </p:tgtEl>
                                        <p:attrNameLst>
                                          <p:attrName>style.visibility</p:attrName>
                                        </p:attrNameLst>
                                      </p:cBhvr>
                                      <p:to>
                                        <p:strVal val="visible"/>
                                      </p:to>
                                    </p:set>
                                    <p:anim calcmode="lin" valueType="num">
                                      <p:cBhvr additive="base">
                                        <p:cTn id="13" dur="500" fill="hold"/>
                                        <p:tgtEl>
                                          <p:spTgt spid="931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318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par>
                                <p:cTn id="15" presetID="10" presetClass="entr" presetSubtype="0" fill="hold" nodeType="withEffect">
                                  <p:stCondLst>
                                    <p:cond delay="0"/>
                                  </p:stCondLst>
                                  <p:childTnLst>
                                    <p:set>
                                      <p:cBhvr>
                                        <p:cTn id="16" dur="1" fill="hold">
                                          <p:stCondLst>
                                            <p:cond delay="0"/>
                                          </p:stCondLst>
                                        </p:cTn>
                                        <p:tgtEl>
                                          <p:spTgt spid="20485"/>
                                        </p:tgtEl>
                                        <p:attrNameLst>
                                          <p:attrName>style.visibility</p:attrName>
                                        </p:attrNameLst>
                                      </p:cBhvr>
                                      <p:to>
                                        <p:strVal val="visible"/>
                                      </p:to>
                                    </p:set>
                                    <p:animEffect transition="in" filter="fade">
                                      <p:cBhvr>
                                        <p:cTn id="17" dur="2000"/>
                                        <p:tgtEl>
                                          <p:spTgt spid="20485"/>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93187">
                                            <p:txEl>
                                              <p:pRg st="2" end="2"/>
                                            </p:txEl>
                                          </p:spTgt>
                                        </p:tgtEl>
                                        <p:attrNameLst>
                                          <p:attrName>style.visibility</p:attrName>
                                        </p:attrNameLst>
                                      </p:cBhvr>
                                      <p:to>
                                        <p:strVal val="visible"/>
                                      </p:to>
                                    </p:set>
                                    <p:anim calcmode="lin" valueType="num">
                                      <p:cBhvr additive="base">
                                        <p:cTn id="22" dur="500" fill="hold"/>
                                        <p:tgtEl>
                                          <p:spTgt spid="93187">
                                            <p:txEl>
                                              <p:pRg st="2" end="2"/>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93187">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0"/>
                                            </p:cond>
                                          </p:stCondLst>
                                          <p:endCondLst>
                                            <p:cond evt="onStopAudio" delay="0">
                                              <p:tgtEl>
                                                <p:sldTgt/>
                                              </p:tgtEl>
                                            </p:cond>
                                          </p:endCondLst>
                                        </p:cTn>
                                        <p:tgtEl>
                                          <p:sndTgt r:embed="rId4" name="arrow.wav"/>
                                        </p:tgtEl>
                                      </p:cMediaNode>
                                    </p:audio>
                                  </p:subTnLst>
                                </p:cTn>
                              </p:par>
                              <p:par>
                                <p:cTn id="24" presetID="10" presetClass="entr" presetSubtype="0" fill="hold" nodeType="withEffect">
                                  <p:stCondLst>
                                    <p:cond delay="0"/>
                                  </p:stCondLst>
                                  <p:childTnLst>
                                    <p:set>
                                      <p:cBhvr>
                                        <p:cTn id="25" dur="1" fill="hold">
                                          <p:stCondLst>
                                            <p:cond delay="0"/>
                                          </p:stCondLst>
                                        </p:cTn>
                                        <p:tgtEl>
                                          <p:spTgt spid="20483"/>
                                        </p:tgtEl>
                                        <p:attrNameLst>
                                          <p:attrName>style.visibility</p:attrName>
                                        </p:attrNameLst>
                                      </p:cBhvr>
                                      <p:to>
                                        <p:strVal val="visible"/>
                                      </p:to>
                                    </p:set>
                                    <p:animEffect transition="in" filter="fade">
                                      <p:cBhvr>
                                        <p:cTn id="26" dur="2000"/>
                                        <p:tgtEl>
                                          <p:spTgt spid="20483"/>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93187">
                                            <p:txEl>
                                              <p:pRg st="3" end="3"/>
                                            </p:txEl>
                                          </p:spTgt>
                                        </p:tgtEl>
                                        <p:attrNameLst>
                                          <p:attrName>style.visibility</p:attrName>
                                        </p:attrNameLst>
                                      </p:cBhvr>
                                      <p:to>
                                        <p:strVal val="visible"/>
                                      </p:to>
                                    </p:set>
                                    <p:anim calcmode="lin" valueType="num">
                                      <p:cBhvr additive="base">
                                        <p:cTn id="31" dur="500" fill="hold"/>
                                        <p:tgtEl>
                                          <p:spTgt spid="93187">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3187">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par>
                          <p:cTn id="33" fill="hold">
                            <p:stCondLst>
                              <p:cond delay="500"/>
                            </p:stCondLst>
                            <p:childTnLst>
                              <p:par>
                                <p:cTn id="34" presetID="53" presetClass="entr" presetSubtype="0" fill="hold" nodeType="afterEffect">
                                  <p:stCondLst>
                                    <p:cond delay="0"/>
                                  </p:stCondLst>
                                  <p:childTnLst>
                                    <p:set>
                                      <p:cBhvr>
                                        <p:cTn id="35" dur="1" fill="hold">
                                          <p:stCondLst>
                                            <p:cond delay="0"/>
                                          </p:stCondLst>
                                        </p:cTn>
                                        <p:tgtEl>
                                          <p:spTgt spid="10245"/>
                                        </p:tgtEl>
                                        <p:attrNameLst>
                                          <p:attrName>style.visibility</p:attrName>
                                        </p:attrNameLst>
                                      </p:cBhvr>
                                      <p:to>
                                        <p:strVal val="visible"/>
                                      </p:to>
                                    </p:set>
                                    <p:anim calcmode="lin" valueType="num">
                                      <p:cBhvr>
                                        <p:cTn id="36" dur="500" fill="hold"/>
                                        <p:tgtEl>
                                          <p:spTgt spid="10245"/>
                                        </p:tgtEl>
                                        <p:attrNameLst>
                                          <p:attrName>ppt_w</p:attrName>
                                        </p:attrNameLst>
                                      </p:cBhvr>
                                      <p:tavLst>
                                        <p:tav tm="0">
                                          <p:val>
                                            <p:fltVal val="0"/>
                                          </p:val>
                                        </p:tav>
                                        <p:tav tm="100000">
                                          <p:val>
                                            <p:strVal val="#ppt_w"/>
                                          </p:val>
                                        </p:tav>
                                      </p:tavLst>
                                    </p:anim>
                                    <p:anim calcmode="lin" valueType="num">
                                      <p:cBhvr>
                                        <p:cTn id="37" dur="500" fill="hold"/>
                                        <p:tgtEl>
                                          <p:spTgt spid="10245"/>
                                        </p:tgtEl>
                                        <p:attrNameLst>
                                          <p:attrName>ppt_h</p:attrName>
                                        </p:attrNameLst>
                                      </p:cBhvr>
                                      <p:tavLst>
                                        <p:tav tm="0">
                                          <p:val>
                                            <p:fltVal val="0"/>
                                          </p:val>
                                        </p:tav>
                                        <p:tav tm="100000">
                                          <p:val>
                                            <p:strVal val="#ppt_h"/>
                                          </p:val>
                                        </p:tav>
                                      </p:tavLst>
                                    </p:anim>
                                    <p:animEffect transition="in" filter="fade">
                                      <p:cBhvr>
                                        <p:cTn id="38" dur="500"/>
                                        <p:tgtEl>
                                          <p:spTgt spid="10245"/>
                                        </p:tgtEl>
                                      </p:cBhvr>
                                    </p:animEffect>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93187">
                                            <p:txEl>
                                              <p:pRg st="4" end="4"/>
                                            </p:txEl>
                                          </p:spTgt>
                                        </p:tgtEl>
                                        <p:attrNameLst>
                                          <p:attrName>style.visibility</p:attrName>
                                        </p:attrNameLst>
                                      </p:cBhvr>
                                      <p:to>
                                        <p:strVal val="visible"/>
                                      </p:to>
                                    </p:set>
                                    <p:anim calcmode="lin" valueType="num">
                                      <p:cBhvr additive="base">
                                        <p:cTn id="43" dur="500" fill="hold"/>
                                        <p:tgtEl>
                                          <p:spTgt spid="93187">
                                            <p:txEl>
                                              <p:pRg st="4" end="4"/>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93187">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par>
                                <p:cTn id="45" presetID="10" presetClass="entr" presetSubtype="0" fill="hold" nodeType="withEffect">
                                  <p:stCondLst>
                                    <p:cond delay="0"/>
                                  </p:stCondLst>
                                  <p:childTnLst>
                                    <p:set>
                                      <p:cBhvr>
                                        <p:cTn id="46" dur="1" fill="hold">
                                          <p:stCondLst>
                                            <p:cond delay="0"/>
                                          </p:stCondLst>
                                        </p:cTn>
                                        <p:tgtEl>
                                          <p:spTgt spid="10249"/>
                                        </p:tgtEl>
                                        <p:attrNameLst>
                                          <p:attrName>style.visibility</p:attrName>
                                        </p:attrNameLst>
                                      </p:cBhvr>
                                      <p:to>
                                        <p:strVal val="visible"/>
                                      </p:to>
                                    </p:set>
                                    <p:animEffect transition="in" filter="fade">
                                      <p:cBhvr>
                                        <p:cTn id="47" dur="2000"/>
                                        <p:tgtEl>
                                          <p:spTgt spid="102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15729</TotalTime>
  <Words>4335</Words>
  <Application>Microsoft Office PowerPoint</Application>
  <PresentationFormat>On-screen Show (4:3)</PresentationFormat>
  <Paragraphs>614</Paragraphs>
  <Slides>50</Slides>
  <Notes>50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50</vt:i4>
      </vt:variant>
    </vt:vector>
  </HeadingPairs>
  <TitlesOfParts>
    <vt:vector size="55" baseType="lpstr">
      <vt:lpstr>Arial</vt:lpstr>
      <vt:lpstr>Cambria Math</vt:lpstr>
      <vt:lpstr>Courier New</vt:lpstr>
      <vt:lpstr>Symbol</vt:lpstr>
      <vt:lpstr>Default Design</vt:lpstr>
      <vt:lpstr>Topic 11: Electromagnetic induction - AHL 11.3 – Capacitance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Bay View High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2 Motion Along a Straight Line Position, Displacement, Average Speed</dc:title>
  <dc:creator>Timothy K Lund</dc:creator>
  <cp:lastModifiedBy>Nico G</cp:lastModifiedBy>
  <cp:revision>1151</cp:revision>
  <dcterms:created xsi:type="dcterms:W3CDTF">2006-01-31T23:43:34Z</dcterms:created>
  <dcterms:modified xsi:type="dcterms:W3CDTF">2018-08-27T06:31:13Z</dcterms:modified>
</cp:coreProperties>
</file>