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30" r:id="rId2"/>
    <p:sldId id="431" r:id="rId3"/>
    <p:sldId id="432" r:id="rId4"/>
    <p:sldId id="433" r:id="rId5"/>
    <p:sldId id="43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2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8000"/>
    <a:srgbClr val="009999"/>
    <a:srgbClr val="FFC000"/>
    <a:srgbClr val="000000"/>
    <a:srgbClr val="FF0000"/>
    <a:srgbClr val="5F5F5F"/>
    <a:srgbClr val="FF9933"/>
    <a:srgbClr val="B8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6" autoAdjust="0"/>
  </p:normalViewPr>
  <p:slideViewPr>
    <p:cSldViewPr snapToGrid="0">
      <p:cViewPr varScale="1">
        <p:scale>
          <a:sx n="95" d="100"/>
          <a:sy n="95" d="100"/>
        </p:scale>
        <p:origin x="708"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7CC59FE-851C-449D-8527-D634CFBD61C9}" type="slidenum">
              <a:rPr lang="en-US" altLang="en-US"/>
              <a:pPr>
                <a:defRPr/>
              </a:pPr>
              <a:t>‹#›</a:t>
            </a:fld>
            <a:endParaRPr lang="en-US" altLang="en-US"/>
          </a:p>
        </p:txBody>
      </p:sp>
    </p:spTree>
    <p:extLst>
      <p:ext uri="{BB962C8B-B14F-4D97-AF65-F5344CB8AC3E}">
        <p14:creationId xmlns:p14="http://schemas.microsoft.com/office/powerpoint/2010/main" val="1658170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467DD96C-312C-42D9-B5BC-35E349AAB87A}" type="slidenum">
              <a:rPr lang="en-US" altLang="en-US" smtClean="0"/>
              <a:pPr>
                <a:defRPr/>
              </a:pPr>
              <a:t>1</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484185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923303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69273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412892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898206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884500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26351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55472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671625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867298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9298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9E77A428-948B-459D-AB32-7833F5054985}" type="slidenum">
              <a:rPr lang="en-US" altLang="en-US" sz="1200">
                <a:cs typeface="+mn-cs"/>
              </a:rPr>
              <a:pPr algn="r">
                <a:defRPr/>
              </a:pPr>
              <a:t>2</a:t>
            </a:fld>
            <a:endParaRPr lang="en-US" altLang="en-US" sz="1200">
              <a:cs typeface="+mn-cs"/>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711809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85631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53257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55993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8296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87095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625923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934068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7364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4723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137105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BB52867E-F497-4A7E-AB97-B8A1A477F124}" type="slidenum">
              <a:rPr lang="en-US" altLang="en-US" sz="1200">
                <a:cs typeface="+mn-cs"/>
              </a:rPr>
              <a:pPr algn="r">
                <a:defRPr/>
              </a:pPr>
              <a:t>3</a:t>
            </a:fld>
            <a:endParaRPr lang="en-US" altLang="en-US" sz="1200">
              <a:cs typeface="+mn-cs"/>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8262752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027058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053745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0716544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09725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631357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253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593625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40785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6CEE82CE-F2C6-4A52-A24C-6FE68DAC8C5A}" type="slidenum">
              <a:rPr lang="en-US" altLang="en-US" sz="1200">
                <a:cs typeface="+mn-cs"/>
              </a:rPr>
              <a:pPr algn="r">
                <a:defRPr/>
              </a:pPr>
              <a:t>4</a:t>
            </a:fld>
            <a:endParaRPr lang="en-US" altLang="en-US" sz="1200">
              <a:cs typeface="+mn-cs"/>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321497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08E8DB99-B6A9-46C2-A55F-EA35231A7F19}" type="slidenum">
              <a:rPr lang="en-US" altLang="en-US" sz="1200">
                <a:cs typeface="+mn-cs"/>
              </a:rPr>
              <a:pPr algn="r">
                <a:defRPr/>
              </a:pPr>
              <a:t>5</a:t>
            </a:fld>
            <a:endParaRPr lang="en-US" altLang="en-US" sz="1200">
              <a:cs typeface="+mn-cs"/>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04754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164125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880839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108947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701262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883FC7-A8D6-4371-BDCF-624AE47CDCF2}"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172485-9FBC-4618-AA40-B007BBF8A92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F7A9A3-96F3-4112-98EA-7012B88E847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84A0CC-8783-4D0B-B4F4-3A374705391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3543F3-1F8D-4229-A254-19F87E63D46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06B44E-0269-4547-AE27-B98AD7220687}"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0D7FFF9-417B-4B6C-A443-26797C779D67}"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F936533-B683-4D6A-A3B5-D5C0991AA34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53AD55B-A1F6-435D-8C13-413BD1C39F41}"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8A8666-EC31-4142-A7C5-D873FC9314E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401DCD-F247-402C-B16D-BDB3648BBDE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1737E270-84E9-436D-9062-09DB9ED300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audio" Target="../media/audio6.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audio" Target="../media/audio7.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8.wav"/><Relationship Id="rId5" Type="http://schemas.openxmlformats.org/officeDocument/2006/relationships/audio" Target="../media/audio4.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audio" Target="../media/audio6.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audio" Target="../media/audio1.wav"/><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0.gif"/><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audio" Target="../media/audio6.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0.gi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audio" Target="../media/audio9.wav"/><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audio" Target="../media/audio4.wav"/><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audio" Target="../media/audio1.wav"/><Relationship Id="rId7"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audio" Target="../media/audio6.wav"/><Relationship Id="rId11" Type="http://schemas.openxmlformats.org/officeDocument/2006/relationships/image" Target="../media/image16.png"/><Relationship Id="rId5" Type="http://schemas.openxmlformats.org/officeDocument/2006/relationships/audio" Target="../media/audio10.wav"/><Relationship Id="rId10" Type="http://schemas.openxmlformats.org/officeDocument/2006/relationships/image" Target="../media/image150.png"/><Relationship Id="rId4" Type="http://schemas.openxmlformats.org/officeDocument/2006/relationships/audio" Target="../media/audio2.wav"/><Relationship Id="rId9" Type="http://schemas.openxmlformats.org/officeDocument/2006/relationships/image" Target="../media/image15.png"/></Relationships>
</file>

<file path=ppt/slides/_rels/slide2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audio" Target="../media/audio1.wav"/><Relationship Id="rId7"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audio" Target="../media/audio6.wav"/><Relationship Id="rId4" Type="http://schemas.openxmlformats.org/officeDocument/2006/relationships/audio" Target="../media/audio2.wav"/><Relationship Id="rId9" Type="http://schemas.openxmlformats.org/officeDocument/2006/relationships/image" Target="../media/image20.png"/></Relationships>
</file>

<file path=ppt/slides/_rels/slide2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audio" Target="../media/audio1.wav"/><Relationship Id="rId7"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audio" Target="../media/audio6.wav"/><Relationship Id="rId4" Type="http://schemas.openxmlformats.org/officeDocument/2006/relationships/audio" Target="../media/audio2.wav"/><Relationship Id="rId9" Type="http://schemas.openxmlformats.org/officeDocument/2006/relationships/image" Target="../media/image21.png"/></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17.png"/><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audio" Target="../media/audio6.wav"/><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4.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10.wav"/><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audio" Target="../media/audio6.wav"/><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audio" Target="../media/audio1.wav"/><Relationship Id="rId7" Type="http://schemas.openxmlformats.org/officeDocument/2006/relationships/image" Target="../media/image26.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audio" Target="../media/audio5.wav"/><Relationship Id="rId5" Type="http://schemas.openxmlformats.org/officeDocument/2006/relationships/audio" Target="../media/audio6.wav"/><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audio" Target="../media/audio1.wav"/><Relationship Id="rId7"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audio" Target="../media/audio10.wav"/><Relationship Id="rId5" Type="http://schemas.openxmlformats.org/officeDocument/2006/relationships/audio" Target="../media/audio6.wav"/><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audio" Target="../media/audio6.wav"/><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audio" Target="../media/audio1.wav"/><Relationship Id="rId7" Type="http://schemas.openxmlformats.org/officeDocument/2006/relationships/image" Target="../media/image31.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 Id="rId9" Type="http://schemas.openxmlformats.org/officeDocument/2006/relationships/image" Target="../media/image33.png"/></Relationships>
</file>

<file path=ppt/slides/_rels/slide3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audio" Target="../media/audio1.wav"/><Relationship Id="rId7" Type="http://schemas.openxmlformats.org/officeDocument/2006/relationships/image" Target="../media/image32.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audio" Target="../media/audio6.wav"/><Relationship Id="rId4" Type="http://schemas.openxmlformats.org/officeDocument/2006/relationships/audio" Target="../media/audio2.wav"/><Relationship Id="rId9" Type="http://schemas.openxmlformats.org/officeDocument/2006/relationships/image" Target="../media/image35.png"/></Relationships>
</file>

<file path=ppt/slides/_rels/slide37.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audio" Target="../media/audio1.wav"/><Relationship Id="rId7" Type="http://schemas.openxmlformats.org/officeDocument/2006/relationships/image" Target="../media/image34.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audio" Target="../media/audio2.wav"/><Relationship Id="rId9" Type="http://schemas.openxmlformats.org/officeDocument/2006/relationships/image" Target="../media/image37.pn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audio" Target="../media/audio3.wav"/><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5518150"/>
          </a:xfrm>
          <a:prstGeom prst="rect">
            <a:avLst/>
          </a:prstGeom>
          <a:solidFill>
            <a:srgbClr val="EAEAEA"/>
          </a:solidFill>
          <a:ln w="9525">
            <a:noFill/>
            <a:miter lim="800000"/>
            <a:headEnd/>
            <a:tailEnd/>
          </a:ln>
        </p:spPr>
        <p:txBody>
          <a:bodyPr/>
          <a:lstStyle/>
          <a:p>
            <a:pPr marL="633413" indent="-633413"/>
            <a:r>
              <a:rPr lang="en-US" altLang="en-US" b="1">
                <a:solidFill>
                  <a:srgbClr val="7030A0"/>
                </a:solidFill>
              </a:rPr>
              <a:t>Topic 11.1 </a:t>
            </a:r>
            <a:r>
              <a:rPr lang="en-US" altLang="en-US">
                <a:solidFill>
                  <a:srgbClr val="7030A0"/>
                </a:solidFill>
              </a:rPr>
              <a:t>is an extension of Topics 5.1, 5.4, 8.1 and 10.2.</a:t>
            </a:r>
          </a:p>
          <a:p>
            <a:pPr marL="633413" indent="-633413"/>
            <a:r>
              <a:rPr lang="en-US" altLang="en-US" b="1">
                <a:solidFill>
                  <a:srgbClr val="000000"/>
                </a:solidFill>
              </a:rPr>
              <a:t>Essential idea:</a:t>
            </a:r>
            <a:r>
              <a:rPr lang="en-US" altLang="en-US">
                <a:solidFill>
                  <a:srgbClr val="000000"/>
                </a:solidFill>
              </a:rPr>
              <a:t> The majority of electricity generated throughout the world is generated by machines that were designed to operate using the principles of electromagnetic induction.</a:t>
            </a:r>
          </a:p>
          <a:p>
            <a:pPr marL="633413" indent="-633413"/>
            <a:r>
              <a:rPr lang="en-US" altLang="en-US" b="1">
                <a:solidFill>
                  <a:srgbClr val="000000"/>
                </a:solidFill>
              </a:rPr>
              <a:t>Nature of science:</a:t>
            </a:r>
            <a:r>
              <a:rPr lang="en-US" altLang="en-US">
                <a:solidFill>
                  <a:srgbClr val="000000"/>
                </a:solidFill>
              </a:rPr>
              <a:t> Experimentation: In 1831 Michael Faraday, using primitive equipment, observed a minute pulse of current in one coil of wire only when the current in a second coil of wire was switched on or off but nothing while a constant current was established. Faraday’s observation of these small transient currents led him to perform experiments that led to his law of electromagnetic induction. </a:t>
            </a:r>
          </a:p>
        </p:txBody>
      </p:sp>
      <p:sp>
        <p:nvSpPr>
          <p:cNvPr id="205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2913075160"/>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6500" name="Rectangle 4"/>
              <p:cNvSpPr>
                <a:spLocks noChangeArrowheads="1"/>
              </p:cNvSpPr>
              <p:nvPr/>
            </p:nvSpPr>
            <p:spPr bwMode="auto">
              <a:xfrm>
                <a:off x="674688" y="1763713"/>
                <a:ext cx="7764462" cy="5094287"/>
              </a:xfrm>
              <a:prstGeom prst="rect">
                <a:avLst/>
              </a:prstGeom>
              <a:solidFill>
                <a:srgbClr val="FFFFCC"/>
              </a:solidFill>
              <a:ln w="9525">
                <a:noFill/>
                <a:miter lim="800000"/>
                <a:headEnd/>
                <a:tailEnd/>
              </a:ln>
              <a:effectLst/>
            </p:spPr>
            <p:txBody>
              <a:bodyPr/>
              <a:lstStyle/>
              <a:p>
                <a:pPr eaLnBrk="0" hangingPunct="0">
                  <a:spcBef>
                    <a:spcPct val="20000"/>
                  </a:spcBef>
                </a:pPr>
                <a:r>
                  <a:rPr lang="en-US" dirty="0" smtClean="0">
                    <a:sym typeface="Symbol" pitchFamily="18" charset="2"/>
                  </a:rPr>
                  <a:t>EXAMPLE: Show that the </a:t>
                </a:r>
                <a:r>
                  <a:rPr lang="en-US" dirty="0" err="1">
                    <a:sym typeface="Symbol" pitchFamily="18" charset="2"/>
                  </a:rPr>
                  <a:t>emf</a:t>
                </a:r>
                <a:r>
                  <a:rPr lang="en-US" dirty="0">
                    <a:sym typeface="Symbol" pitchFamily="18" charset="2"/>
                  </a:rPr>
                  <a:t>  induced in a straight conductor of length </a:t>
                </a:r>
                <a:r>
                  <a:rPr lang="en-US" i="1" dirty="0">
                    <a:sym typeface="Symbol" pitchFamily="18" charset="2"/>
                  </a:rPr>
                  <a:t>ℓ </a:t>
                </a:r>
                <a:r>
                  <a:rPr lang="en-US" dirty="0">
                    <a:sym typeface="Symbol" pitchFamily="18" charset="2"/>
                  </a:rPr>
                  <a:t>moving at velocity </a:t>
                </a:r>
                <a:r>
                  <a:rPr lang="en-US" i="1" dirty="0">
                    <a:sym typeface="Symbol" pitchFamily="18" charset="2"/>
                  </a:rPr>
                  <a:t>v </a:t>
                </a:r>
                <a:r>
                  <a:rPr lang="en-US" dirty="0">
                    <a:sym typeface="Symbol" pitchFamily="18" charset="2"/>
                  </a:rPr>
                  <a:t>through a magnetic field of strength </a:t>
                </a:r>
                <a:r>
                  <a:rPr lang="en-US" i="1" dirty="0">
                    <a:sym typeface="Symbol" pitchFamily="18" charset="2"/>
                  </a:rPr>
                  <a:t>B</a:t>
                </a:r>
                <a:r>
                  <a:rPr lang="en-US" dirty="0">
                    <a:sym typeface="Symbol" pitchFamily="18" charset="2"/>
                  </a:rPr>
                  <a:t> is</a:t>
                </a:r>
              </a:p>
              <a:p>
                <a:pPr eaLnBrk="0" hangingPunct="0">
                  <a:spcBef>
                    <a:spcPct val="20000"/>
                  </a:spcBef>
                </a:pPr>
                <a:endParaRPr lang="en-US" dirty="0">
                  <a:sym typeface="Symbol" pitchFamily="18" charset="2"/>
                </a:endParaRPr>
              </a:p>
              <a:p>
                <a:pPr eaLnBrk="0" hangingPunct="0">
                  <a:spcBef>
                    <a:spcPct val="20000"/>
                  </a:spcBef>
                </a:pPr>
                <a:endParaRPr lang="en-US" dirty="0">
                  <a:sym typeface="Symbol" pitchFamily="18" charset="2"/>
                </a:endParaRPr>
              </a:p>
              <a:p>
                <a:pPr eaLnBrk="0" hangingPunct="0">
                  <a:spcBef>
                    <a:spcPct val="20000"/>
                  </a:spcBef>
                </a:pPr>
                <a:r>
                  <a:rPr lang="en-US" dirty="0">
                    <a:sym typeface="Symbol" pitchFamily="18" charset="2"/>
                  </a:rPr>
                  <a:t>SOLUTION: Note that since </a:t>
                </a:r>
                <a:r>
                  <a:rPr lang="en-US" b="1" dirty="0">
                    <a:sym typeface="Symbol" pitchFamily="18" charset="2"/>
                  </a:rPr>
                  <a:t>v</a:t>
                </a:r>
                <a:r>
                  <a:rPr lang="en-US" dirty="0">
                    <a:sym typeface="Symbol" pitchFamily="18" charset="2"/>
                  </a:rPr>
                  <a:t>  </a:t>
                </a:r>
                <a:r>
                  <a:rPr lang="en-US" b="1" dirty="0">
                    <a:sym typeface="Symbol" pitchFamily="18" charset="2"/>
                  </a:rPr>
                  <a:t>B</a:t>
                </a:r>
                <a:r>
                  <a:rPr lang="en-US" dirty="0">
                    <a:sym typeface="Symbol" pitchFamily="18" charset="2"/>
                  </a:rPr>
                  <a:t> then </a:t>
                </a:r>
                <a:r>
                  <a:rPr lang="en-US" i="1" dirty="0">
                    <a:sym typeface="Symbol" pitchFamily="18" charset="2"/>
                  </a:rPr>
                  <a:t></a:t>
                </a:r>
                <a:r>
                  <a:rPr lang="en-US" i="1" baseline="-25000" dirty="0">
                    <a:sym typeface="Symbol" pitchFamily="18" charset="2"/>
                  </a:rPr>
                  <a:t> </a:t>
                </a:r>
                <a:r>
                  <a:rPr lang="en-US" dirty="0">
                    <a:sym typeface="Symbol" pitchFamily="18" charset="2"/>
                  </a:rPr>
                  <a:t> = 90</a:t>
                </a:r>
                <a:r>
                  <a:rPr lang="en-US" dirty="0">
                    <a:cs typeface="Courier New" pitchFamily="49" charset="0"/>
                    <a:sym typeface="Symbol" pitchFamily="18" charset="2"/>
                  </a:rPr>
                  <a:t>º:</a:t>
                </a:r>
              </a:p>
              <a:p>
                <a:pPr eaLnBrk="0" hangingPunct="0">
                  <a:spcBef>
                    <a:spcPct val="20000"/>
                  </a:spcBef>
                  <a:buFont typeface="Symbol" pitchFamily="18" charset="2"/>
                  <a:buChar char="·"/>
                </a:pPr>
                <a14:m>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err="1">
                        <a:latin typeface="Cambria Math" panose="02040503050406030204" pitchFamily="18" charset="0"/>
                      </a:rPr>
                      <m:t>𝑞𝑣𝐵</m:t>
                    </m:r>
                    <m:func>
                      <m:funcPr>
                        <m:ctrlPr>
                          <a:rPr lang="en-US" i="1" dirty="0" smtClean="0">
                            <a:latin typeface="Cambria Math" panose="02040503050406030204" pitchFamily="18" charset="0"/>
                          </a:rPr>
                        </m:ctrlPr>
                      </m:funcPr>
                      <m:fName>
                        <m:r>
                          <m:rPr>
                            <m:sty m:val="p"/>
                          </m:rPr>
                          <a:rPr lang="en-US" i="0" dirty="0" smtClean="0">
                            <a:latin typeface="Cambria Math" panose="02040503050406030204" pitchFamily="18" charset="0"/>
                          </a:rPr>
                          <m:t>sin</m:t>
                        </m:r>
                      </m:fName>
                      <m:e>
                        <m:r>
                          <a:rPr lang="en-US" i="1" dirty="0" smtClean="0">
                            <a:latin typeface="Cambria Math" panose="02040503050406030204" pitchFamily="18" charset="0"/>
                            <a:ea typeface="Cambria Math" panose="02040503050406030204" pitchFamily="18" charset="0"/>
                          </a:rPr>
                          <m:t>𝜙</m:t>
                        </m:r>
                      </m:e>
                    </m:func>
                    <m:r>
                      <a:rPr lang="en-US" i="1" baseline="-25000" dirty="0">
                        <a:latin typeface="Cambria Math" panose="02040503050406030204" pitchFamily="18" charset="0"/>
                        <a:sym typeface="Symbol" pitchFamily="18" charset="2"/>
                      </a:rPr>
                      <m:t> </m:t>
                    </m:r>
                    <m:r>
                      <a:rPr lang="en-US" i="1" dirty="0">
                        <a:latin typeface="Cambria Math" panose="02040503050406030204" pitchFamily="18" charset="0"/>
                      </a:rPr>
                      <m:t>=</m:t>
                    </m:r>
                    <m:r>
                      <a:rPr lang="en-US" i="1" dirty="0" err="1">
                        <a:latin typeface="Cambria Math" panose="02040503050406030204" pitchFamily="18" charset="0"/>
                      </a:rPr>
                      <m:t>𝑞𝑣𝐵</m:t>
                    </m:r>
                    <m:func>
                      <m:funcPr>
                        <m:ctrlPr>
                          <a:rPr lang="en-US" i="1" dirty="0" smtClean="0">
                            <a:latin typeface="Cambria Math" panose="02040503050406030204" pitchFamily="18" charset="0"/>
                          </a:rPr>
                        </m:ctrlPr>
                      </m:funcPr>
                      <m:fName>
                        <m:r>
                          <m:rPr>
                            <m:sty m:val="p"/>
                          </m:rPr>
                          <a:rPr lang="en-US" i="0" dirty="0" smtClean="0">
                            <a:latin typeface="Cambria Math" panose="02040503050406030204" pitchFamily="18" charset="0"/>
                          </a:rPr>
                          <m:t>sin</m:t>
                        </m:r>
                      </m:fName>
                      <m:e>
                        <m:r>
                          <a:rPr lang="en-US" b="0" i="1" dirty="0" smtClean="0">
                            <a:latin typeface="Cambria Math" panose="02040503050406030204" pitchFamily="18" charset="0"/>
                          </a:rPr>
                          <m:t>90</m:t>
                        </m:r>
                        <m:r>
                          <a:rPr lang="en-US" b="0" i="1" dirty="0" smtClean="0">
                            <a:latin typeface="Cambria Math" panose="02040503050406030204" pitchFamily="18" charset="0"/>
                            <a:ea typeface="Cambria Math" panose="02040503050406030204" pitchFamily="18" charset="0"/>
                          </a:rPr>
                          <m:t>°</m:t>
                        </m:r>
                      </m:e>
                    </m:func>
                    <m:r>
                      <a:rPr lang="en-US" i="1" dirty="0">
                        <a:latin typeface="Cambria Math" panose="02040503050406030204" pitchFamily="18" charset="0"/>
                        <a:cs typeface="Courier New" pitchFamily="49" charset="0"/>
                        <a:sym typeface="Symbol" pitchFamily="18" charset="2"/>
                      </a:rPr>
                      <m:t>=</m:t>
                    </m:r>
                    <m:r>
                      <a:rPr lang="en-US" i="1" dirty="0" err="1">
                        <a:latin typeface="Cambria Math" panose="02040503050406030204" pitchFamily="18" charset="0"/>
                        <a:cs typeface="Courier New" pitchFamily="49" charset="0"/>
                        <a:sym typeface="Symbol" pitchFamily="18" charset="2"/>
                      </a:rPr>
                      <m:t>𝑞𝑣𝐵</m:t>
                    </m:r>
                  </m:oMath>
                </a14:m>
                <a:r>
                  <a:rPr lang="en-US" dirty="0">
                    <a:sym typeface="Symbol" pitchFamily="18" charset="2"/>
                  </a:rPr>
                  <a:t>.</a:t>
                </a:r>
              </a:p>
              <a:p>
                <a:pPr eaLnBrk="0" hangingPunct="0">
                  <a:spcBef>
                    <a:spcPct val="20000"/>
                  </a:spcBef>
                  <a:buFont typeface="Symbol" pitchFamily="18" charset="2"/>
                  <a:buChar char="·"/>
                </a:pPr>
                <a:r>
                  <a:rPr lang="en-US" dirty="0">
                    <a:sym typeface="Symbol" pitchFamily="18" charset="2"/>
                  </a:rPr>
                  <a:t>Recall that </a:t>
                </a:r>
                <a14:m>
                  <m:oMath xmlns:m="http://schemas.openxmlformats.org/officeDocument/2006/math">
                    <m:r>
                      <a:rPr lang="en-US" sz="1800" i="1" dirty="0" smtClean="0">
                        <a:latin typeface="Cambria Math" panose="02040503050406030204" pitchFamily="18" charset="0"/>
                        <a:sym typeface="Symbol" pitchFamily="18" charset="2"/>
                      </a:rPr>
                      <m:t>𝐸</m:t>
                    </m:r>
                    <m:r>
                      <a:rPr lang="en-US" sz="1800" i="1" dirty="0" smtClean="0">
                        <a:latin typeface="Cambria Math" panose="02040503050406030204" pitchFamily="18" charset="0"/>
                        <a:sym typeface="Symbol" pitchFamily="18" charset="2"/>
                      </a:rPr>
                      <m:t>=</m:t>
                    </m:r>
                    <m:f>
                      <m:fPr>
                        <m:ctrlPr>
                          <a:rPr lang="en-US" sz="1800" i="1" dirty="0" smtClean="0">
                            <a:latin typeface="Cambria Math" panose="02040503050406030204" pitchFamily="18" charset="0"/>
                            <a:sym typeface="Symbol" pitchFamily="18" charset="2"/>
                          </a:rPr>
                        </m:ctrlPr>
                      </m:fPr>
                      <m:num>
                        <m:r>
                          <a:rPr lang="en-US" sz="1800" i="1" dirty="0" smtClean="0">
                            <a:latin typeface="Cambria Math" panose="02040503050406030204" pitchFamily="18" charset="0"/>
                            <a:sym typeface="Symbol" pitchFamily="18" charset="2"/>
                          </a:rPr>
                          <m:t>𝑉</m:t>
                        </m:r>
                      </m:num>
                      <m:den>
                        <m:r>
                          <a:rPr lang="en-US" sz="1800" i="1" dirty="0" smtClean="0">
                            <a:latin typeface="Cambria Math" panose="02040503050406030204" pitchFamily="18" charset="0"/>
                            <a:sym typeface="Symbol" pitchFamily="18" charset="2"/>
                          </a:rPr>
                          <m:t>𝑥</m:t>
                        </m:r>
                      </m:den>
                    </m:f>
                    <m:r>
                      <a:rPr lang="en-US" sz="1800" i="1" dirty="0" smtClean="0">
                        <a:latin typeface="Cambria Math" panose="02040503050406030204" pitchFamily="18" charset="0"/>
                        <a:sym typeface="Symbol" pitchFamily="18" charset="2"/>
                      </a:rPr>
                      <m:t>=</m:t>
                    </m:r>
                    <m:f>
                      <m:fPr>
                        <m:ctrlPr>
                          <a:rPr lang="en-US" sz="1800" i="1" dirty="0" smtClean="0">
                            <a:latin typeface="Cambria Math" panose="02040503050406030204" pitchFamily="18" charset="0"/>
                            <a:sym typeface="Symbol" pitchFamily="18" charset="2"/>
                          </a:rPr>
                        </m:ctrlPr>
                      </m:fPr>
                      <m:num>
                        <m:r>
                          <a:rPr lang="en-US" sz="1800" i="1" dirty="0" smtClean="0">
                            <a:latin typeface="Cambria Math" panose="02040503050406030204" pitchFamily="18" charset="0"/>
                            <a:sym typeface="Symbol" pitchFamily="18" charset="2"/>
                          </a:rPr>
                          <m:t>𝑉</m:t>
                        </m:r>
                      </m:num>
                      <m:den>
                        <m:r>
                          <a:rPr lang="en-US" sz="1800" i="1" dirty="0" smtClean="0">
                            <a:latin typeface="Cambria Math" panose="02040503050406030204" pitchFamily="18" charset="0"/>
                            <a:sym typeface="Symbol" pitchFamily="18" charset="2"/>
                          </a:rPr>
                          <m:t>ℓ</m:t>
                        </m:r>
                      </m:den>
                    </m:f>
                    <m:r>
                      <a:rPr lang="en-US" sz="1800" i="1" dirty="0" smtClean="0">
                        <a:latin typeface="Cambria Math" panose="02040503050406030204" pitchFamily="18" charset="0"/>
                        <a:sym typeface="Symbol" pitchFamily="18" charset="2"/>
                      </a:rPr>
                      <m:t>  </m:t>
                    </m:r>
                  </m:oMath>
                </a14:m>
                <a:r>
                  <a:rPr lang="en-US" dirty="0">
                    <a:sym typeface="Symbol" pitchFamily="18" charset="2"/>
                  </a:rPr>
                  <a:t>and that </a:t>
                </a:r>
                <a14:m>
                  <m:oMath xmlns:m="http://schemas.openxmlformats.org/officeDocument/2006/math">
                    <m:r>
                      <a:rPr lang="en-US" i="1" dirty="0" smtClean="0">
                        <a:latin typeface="Cambria Math" panose="02040503050406030204" pitchFamily="18" charset="0"/>
                        <a:sym typeface="Symbol" pitchFamily="18" charset="2"/>
                      </a:rPr>
                      <m:t>𝐹</m:t>
                    </m:r>
                    <m:r>
                      <a:rPr lang="en-US" i="1" dirty="0" smtClean="0">
                        <a:latin typeface="Cambria Math" panose="02040503050406030204" pitchFamily="18" charset="0"/>
                        <a:sym typeface="Symbol" pitchFamily="18" charset="2"/>
                      </a:rPr>
                      <m:t>=</m:t>
                    </m:r>
                    <m:r>
                      <a:rPr lang="en-US" i="1" dirty="0" err="1">
                        <a:latin typeface="Cambria Math" panose="02040503050406030204" pitchFamily="18" charset="0"/>
                        <a:sym typeface="Symbol" pitchFamily="18" charset="2"/>
                      </a:rPr>
                      <m:t>𝑞𝐸</m:t>
                    </m:r>
                  </m:oMath>
                </a14:m>
                <a:r>
                  <a:rPr lang="en-US" dirty="0">
                    <a:sym typeface="Symbol" pitchFamily="18" charset="2"/>
                  </a:rPr>
                  <a:t>.</a:t>
                </a:r>
              </a:p>
              <a:p>
                <a:pPr eaLnBrk="0" hangingPunct="0">
                  <a:spcBef>
                    <a:spcPct val="20000"/>
                  </a:spcBef>
                  <a:buFont typeface="Symbol" pitchFamily="18" charset="2"/>
                  <a:buChar char="·"/>
                </a:pPr>
                <a:r>
                  <a:rPr lang="en-US" dirty="0">
                    <a:sym typeface="Symbol" pitchFamily="18" charset="2"/>
                  </a:rPr>
                  <a:t>Since </a:t>
                </a:r>
                <a14:m>
                  <m:oMath xmlns:m="http://schemas.openxmlformats.org/officeDocument/2006/math">
                    <m:r>
                      <a:rPr lang="en-US" sz="1800" i="1" dirty="0" smtClean="0">
                        <a:latin typeface="Cambria Math" panose="02040503050406030204" pitchFamily="18" charset="0"/>
                        <a:sym typeface="Symbol" pitchFamily="18" charset="2"/>
                      </a:rPr>
                      <m:t>𝐹</m:t>
                    </m:r>
                    <m:r>
                      <a:rPr lang="en-US" sz="1800" i="1" dirty="0" smtClean="0">
                        <a:latin typeface="Cambria Math" panose="02040503050406030204" pitchFamily="18" charset="0"/>
                        <a:sym typeface="Symbol" pitchFamily="18" charset="2"/>
                      </a:rPr>
                      <m:t>=</m:t>
                    </m:r>
                    <m:r>
                      <a:rPr lang="en-US" sz="1800" i="1" dirty="0" err="1">
                        <a:latin typeface="Cambria Math" panose="02040503050406030204" pitchFamily="18" charset="0"/>
                        <a:sym typeface="Symbol" pitchFamily="18" charset="2"/>
                      </a:rPr>
                      <m:t>𝑞𝐸</m:t>
                    </m:r>
                    <m:r>
                      <a:rPr lang="en-US" sz="1800" i="1" dirty="0">
                        <a:latin typeface="Cambria Math" panose="02040503050406030204" pitchFamily="18" charset="0"/>
                        <a:sym typeface="Symbol" pitchFamily="18" charset="2"/>
                      </a:rPr>
                      <m:t>=</m:t>
                    </m:r>
                    <m:f>
                      <m:fPr>
                        <m:ctrlPr>
                          <a:rPr lang="en-US" sz="1800" i="1" dirty="0">
                            <a:latin typeface="Cambria Math" panose="02040503050406030204" pitchFamily="18" charset="0"/>
                            <a:sym typeface="Symbol" pitchFamily="18" charset="2"/>
                          </a:rPr>
                        </m:ctrlPr>
                      </m:fPr>
                      <m:num>
                        <m:r>
                          <a:rPr lang="en-US" sz="1800" i="1" dirty="0" err="1">
                            <a:latin typeface="Cambria Math" panose="02040503050406030204" pitchFamily="18" charset="0"/>
                            <a:sym typeface="Symbol" pitchFamily="18" charset="2"/>
                          </a:rPr>
                          <m:t>𝑞𝑉</m:t>
                        </m:r>
                      </m:num>
                      <m:den>
                        <m:r>
                          <a:rPr lang="en-US" sz="1800" i="1" dirty="0">
                            <a:latin typeface="Cambria Math" panose="02040503050406030204" pitchFamily="18" charset="0"/>
                            <a:sym typeface="Symbol" pitchFamily="18" charset="2"/>
                          </a:rPr>
                          <m:t>ℓ</m:t>
                        </m:r>
                      </m:den>
                    </m:f>
                    <m:r>
                      <a:rPr lang="en-US" sz="1800" i="1" dirty="0">
                        <a:latin typeface="Cambria Math" panose="02040503050406030204" pitchFamily="18" charset="0"/>
                        <a:sym typeface="Symbol" pitchFamily="18" charset="2"/>
                      </a:rPr>
                      <m:t> </m:t>
                    </m:r>
                  </m:oMath>
                </a14:m>
                <a:r>
                  <a:rPr lang="en-US" dirty="0">
                    <a:sym typeface="Symbol" pitchFamily="18" charset="2"/>
                  </a:rPr>
                  <a:t>and </a:t>
                </a:r>
                <a14:m>
                  <m:oMath xmlns:m="http://schemas.openxmlformats.org/officeDocument/2006/math">
                    <m:r>
                      <a:rPr lang="en-US" i="1" dirty="0" smtClean="0">
                        <a:latin typeface="Cambria Math" panose="02040503050406030204" pitchFamily="18" charset="0"/>
                        <a:sym typeface="Symbol" pitchFamily="18" charset="2"/>
                      </a:rPr>
                      <m:t>𝐹</m:t>
                    </m:r>
                    <m:r>
                      <a:rPr lang="en-US" i="1" dirty="0" smtClean="0">
                        <a:latin typeface="Cambria Math" panose="02040503050406030204" pitchFamily="18" charset="0"/>
                        <a:sym typeface="Symbol" pitchFamily="18" charset="2"/>
                      </a:rPr>
                      <m:t>=</m:t>
                    </m:r>
                    <m:r>
                      <a:rPr lang="en-US" i="1" dirty="0" err="1">
                        <a:latin typeface="Cambria Math" panose="02040503050406030204" pitchFamily="18" charset="0"/>
                        <a:sym typeface="Symbol" pitchFamily="18" charset="2"/>
                      </a:rPr>
                      <m:t>𝑞𝑣𝐵</m:t>
                    </m:r>
                  </m:oMath>
                </a14:m>
                <a:r>
                  <a:rPr lang="en-US" dirty="0">
                    <a:sym typeface="Symbol" pitchFamily="18" charset="2"/>
                  </a:rPr>
                  <a:t>, we have</a:t>
                </a:r>
              </a:p>
              <a:p>
                <a:pPr eaLnBrk="0" hangingPunct="0">
                  <a:spcBef>
                    <a:spcPct val="20000"/>
                  </a:spcBef>
                  <a:buFont typeface="Symbol" pitchFamily="18" charset="2"/>
                  <a:buNone/>
                </a:pPr>
                <a:r>
                  <a:rPr lang="en-US" i="1" dirty="0">
                    <a:sym typeface="Symbol" pitchFamily="18" charset="2"/>
                  </a:rPr>
                  <a:t>                      </a:t>
                </a:r>
                <a14:m>
                  <m:oMath xmlns:m="http://schemas.openxmlformats.org/officeDocument/2006/math">
                    <m:f>
                      <m:fPr>
                        <m:ctrlPr>
                          <a:rPr lang="en-US" i="1" dirty="0">
                            <a:latin typeface="Cambria Math" panose="02040503050406030204" pitchFamily="18" charset="0"/>
                            <a:sym typeface="Symbol" pitchFamily="18" charset="2"/>
                          </a:rPr>
                        </m:ctrlPr>
                      </m:fPr>
                      <m:num>
                        <m:r>
                          <a:rPr lang="en-US" i="1" dirty="0" smtClean="0">
                            <a:latin typeface="Cambria Math" panose="02040503050406030204" pitchFamily="18" charset="0"/>
                            <a:sym typeface="Symbol" pitchFamily="18" charset="2"/>
                          </a:rPr>
                          <m:t>𝑞𝑉</m:t>
                        </m:r>
                      </m:num>
                      <m:den>
                        <m:r>
                          <a:rPr lang="en-US" i="1" dirty="0">
                            <a:latin typeface="Cambria Math" panose="02040503050406030204" pitchFamily="18" charset="0"/>
                            <a:sym typeface="Symbol" pitchFamily="18" charset="2"/>
                          </a:rPr>
                          <m:t>ℓ</m:t>
                        </m:r>
                      </m:den>
                    </m:f>
                    <m:r>
                      <a:rPr lang="en-US" i="1" dirty="0">
                        <a:latin typeface="Cambria Math" panose="02040503050406030204" pitchFamily="18" charset="0"/>
                        <a:sym typeface="Symbol" pitchFamily="18" charset="2"/>
                      </a:rPr>
                      <m:t>=</m:t>
                    </m:r>
                    <m:r>
                      <a:rPr lang="en-US" i="1" dirty="0" err="1">
                        <a:latin typeface="Cambria Math" panose="02040503050406030204" pitchFamily="18" charset="0"/>
                        <a:sym typeface="Symbol" pitchFamily="18" charset="2"/>
                      </a:rPr>
                      <m:t>𝑞𝑣𝐵</m:t>
                    </m:r>
                  </m:oMath>
                </a14:m>
                <a:endParaRPr lang="en-US" i="1" dirty="0">
                  <a:sym typeface="Symbol" pitchFamily="18" charset="2"/>
                </a:endParaRPr>
              </a:p>
              <a:p>
                <a:pPr eaLnBrk="0" hangingPunct="0">
                  <a:spcBef>
                    <a:spcPct val="20000"/>
                  </a:spcBef>
                  <a:buFont typeface="Symbol" pitchFamily="18" charset="2"/>
                  <a:buNone/>
                </a:pPr>
                <a:r>
                  <a:rPr lang="en-US" i="1" dirty="0">
                    <a:sym typeface="Symbol" pitchFamily="18" charset="2"/>
                  </a:rPr>
                  <a:t>                     	 </a:t>
                </a:r>
                <a14:m>
                  <m:oMath xmlns:m="http://schemas.openxmlformats.org/officeDocument/2006/math">
                    <m:r>
                      <a:rPr lang="en-US" i="1" dirty="0" smtClean="0">
                        <a:latin typeface="Cambria Math" panose="02040503050406030204" pitchFamily="18" charset="0"/>
                        <a:sym typeface="Symbol" pitchFamily="18" charset="2"/>
                      </a:rPr>
                      <m:t>𝑉</m:t>
                    </m:r>
                    <m:r>
                      <a:rPr lang="en-US" i="1" dirty="0" smtClean="0">
                        <a:latin typeface="Cambria Math" panose="02040503050406030204" pitchFamily="18" charset="0"/>
                        <a:sym typeface="Symbol" pitchFamily="18" charset="2"/>
                      </a:rPr>
                      <m:t>=</m:t>
                    </m:r>
                    <m:r>
                      <a:rPr lang="en-US" i="1" dirty="0" err="1">
                        <a:latin typeface="Cambria Math" panose="02040503050406030204" pitchFamily="18" charset="0"/>
                        <a:sym typeface="Symbol" pitchFamily="18" charset="2"/>
                      </a:rPr>
                      <m:t>𝐵𝑣</m:t>
                    </m:r>
                    <m:r>
                      <a:rPr lang="en-US" i="1" dirty="0">
                        <a:latin typeface="Cambria Math" panose="02040503050406030204" pitchFamily="18" charset="0"/>
                        <a:sym typeface="Symbol" pitchFamily="18" charset="2"/>
                      </a:rPr>
                      <m:t>ℓ=</m:t>
                    </m:r>
                  </m:oMath>
                </a14:m>
                <a:r>
                  <a:rPr lang="en-US" dirty="0">
                    <a:sym typeface="Symbol" pitchFamily="18" charset="2"/>
                  </a:rPr>
                  <a:t>.</a:t>
                </a:r>
              </a:p>
              <a:p>
                <a:pPr eaLnBrk="0" hangingPunct="0">
                  <a:spcBef>
                    <a:spcPct val="20000"/>
                  </a:spcBef>
                  <a:buFont typeface="Symbol" pitchFamily="18" charset="2"/>
                  <a:buNone/>
                </a:pPr>
                <a:endParaRPr lang="en-US" dirty="0">
                  <a:sym typeface="Symbol" pitchFamily="18" charset="2"/>
                </a:endParaRPr>
              </a:p>
            </p:txBody>
          </p:sp>
        </mc:Choice>
        <mc:Fallback xmlns="">
          <p:sp>
            <p:nvSpPr>
              <p:cNvPr id="106500" name="Rectangle 4"/>
              <p:cNvSpPr>
                <a:spLocks noRot="1" noChangeAspect="1" noMove="1" noResize="1" noEditPoints="1" noAdjustHandles="1" noChangeArrowheads="1" noChangeShapeType="1" noTextEdit="1"/>
              </p:cNvSpPr>
              <p:nvPr/>
            </p:nvSpPr>
            <p:spPr bwMode="auto">
              <a:xfrm>
                <a:off x="674688" y="1763713"/>
                <a:ext cx="7764462" cy="5094287"/>
              </a:xfrm>
              <a:prstGeom prst="rect">
                <a:avLst/>
              </a:prstGeom>
              <a:blipFill>
                <a:blip r:embed="rId6"/>
                <a:stretch>
                  <a:fillRect l="-1257" t="-957"/>
                </a:stretch>
              </a:blipFill>
              <a:ln w="9525">
                <a:noFill/>
                <a:miter lim="800000"/>
                <a:headEnd/>
                <a:tailEnd/>
              </a:ln>
              <a:effectLst/>
            </p:spPr>
            <p:txBody>
              <a:bodyPr/>
              <a:lstStyle/>
              <a:p>
                <a:r>
                  <a:rPr lang="en-US">
                    <a:noFill/>
                  </a:rPr>
                  <a:t> </a:t>
                </a:r>
              </a:p>
            </p:txBody>
          </p:sp>
        </mc:Fallback>
      </mc:AlternateContent>
      <p:sp>
        <p:nvSpPr>
          <p:cNvPr id="106498" name="Rectangle 2"/>
          <p:cNvSpPr>
            <a:spLocks noChangeArrowheads="1"/>
          </p:cNvSpPr>
          <p:nvPr/>
        </p:nvSpPr>
        <p:spPr bwMode="auto">
          <a:xfrm>
            <a:off x="685800" y="1354138"/>
            <a:ext cx="7772400" cy="4397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a:t>
            </a:r>
            <a:r>
              <a:rPr lang="en-US" altLang="en-US">
                <a:solidFill>
                  <a:schemeClr val="accent2"/>
                </a:solidFill>
                <a:ea typeface="Calibri" pitchFamily="34" charset="0"/>
              </a:rPr>
              <a:t>– straight wire through B</a:t>
            </a:r>
            <a:endParaRPr lang="en-US" sz="2000">
              <a:solidFill>
                <a:srgbClr val="000000"/>
              </a:solidFill>
              <a:latin typeface="Courier New" pitchFamily="49" charset="0"/>
              <a:ea typeface="Calibri" pitchFamily="34" charset="0"/>
              <a:cs typeface="Times New Roman" pitchFamily="18" charset="0"/>
            </a:endParaRPr>
          </a:p>
        </p:txBody>
      </p:sp>
      <p:grpSp>
        <p:nvGrpSpPr>
          <p:cNvPr id="106514" name="Group 18"/>
          <p:cNvGrpSpPr>
            <a:grpSpLocks/>
          </p:cNvGrpSpPr>
          <p:nvPr/>
        </p:nvGrpSpPr>
        <p:grpSpPr bwMode="auto">
          <a:xfrm>
            <a:off x="817563" y="2936874"/>
            <a:ext cx="7464425" cy="848018"/>
            <a:chOff x="515" y="1890"/>
            <a:chExt cx="4702" cy="564"/>
          </a:xfrm>
        </p:grpSpPr>
        <p:sp>
          <p:nvSpPr>
            <p:cNvPr id="106502" name="Text Box 6"/>
            <p:cNvSpPr txBox="1">
              <a:spLocks noChangeArrowheads="1"/>
            </p:cNvSpPr>
            <p:nvPr/>
          </p:nvSpPr>
          <p:spPr bwMode="auto">
            <a:xfrm>
              <a:off x="3579" y="1905"/>
              <a:ext cx="1638" cy="51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induced emf in a straight wire</a:t>
              </a:r>
            </a:p>
          </p:txBody>
        </p:sp>
        <p:sp>
          <p:nvSpPr>
            <p:cNvPr id="106503" name="Rectangle 7"/>
            <p:cNvSpPr>
              <a:spLocks noChangeArrowheads="1"/>
            </p:cNvSpPr>
            <p:nvPr/>
          </p:nvSpPr>
          <p:spPr bwMode="auto">
            <a:xfrm>
              <a:off x="515" y="1907"/>
              <a:ext cx="4701" cy="516"/>
            </a:xfrm>
            <a:prstGeom prst="rect">
              <a:avLst/>
            </a:prstGeom>
            <a:noFill/>
            <a:ln w="12700">
              <a:solidFill>
                <a:schemeClr val="tx1"/>
              </a:solidFill>
              <a:miter lim="800000"/>
              <a:headEnd/>
              <a:tailEnd/>
            </a:ln>
            <a:effectLst/>
          </p:spPr>
          <p:txBody>
            <a:bodyPr wrap="none" anchor="ctr"/>
            <a:lstStyle/>
            <a:p>
              <a:endParaRPr lang="en-US"/>
            </a:p>
          </p:txBody>
        </p:sp>
        <p:sp>
          <p:nvSpPr>
            <p:cNvPr id="106504" name="Text Box 8"/>
            <p:cNvSpPr txBox="1">
              <a:spLocks noChangeArrowheads="1"/>
            </p:cNvSpPr>
            <p:nvPr/>
          </p:nvSpPr>
          <p:spPr bwMode="auto">
            <a:xfrm>
              <a:off x="655" y="1890"/>
              <a:ext cx="1964" cy="288"/>
            </a:xfrm>
            <a:prstGeom prst="rect">
              <a:avLst/>
            </a:prstGeom>
            <a:noFill/>
            <a:ln w="9525">
              <a:noFill/>
              <a:miter lim="800000"/>
              <a:headEnd/>
              <a:tailEnd/>
            </a:ln>
            <a:effectLst/>
          </p:spPr>
          <p:txBody>
            <a:bodyPr>
              <a:spAutoFit/>
            </a:bodyPr>
            <a:lstStyle/>
            <a:p>
              <a:pPr>
                <a:spcBef>
                  <a:spcPct val="50000"/>
                </a:spcBef>
              </a:pPr>
              <a:r>
                <a:rPr lang="en-US" i="1">
                  <a:sym typeface="Symbol" pitchFamily="18" charset="2"/>
                </a:rPr>
                <a:t></a:t>
              </a:r>
              <a:r>
                <a:rPr lang="en-US"/>
                <a:t> = </a:t>
              </a:r>
              <a:r>
                <a:rPr lang="en-US" i="1"/>
                <a:t>Bv</a:t>
              </a:r>
              <a:r>
                <a:rPr lang="en-US" i="1">
                  <a:sym typeface="Symbol" pitchFamily="18" charset="2"/>
                </a:rPr>
                <a:t>ℓ</a:t>
              </a:r>
            </a:p>
          </p:txBody>
        </p:sp>
        <p:sp>
          <p:nvSpPr>
            <p:cNvPr id="106505" name="Text Box 9"/>
            <p:cNvSpPr txBox="1">
              <a:spLocks noChangeArrowheads="1"/>
            </p:cNvSpPr>
            <p:nvPr/>
          </p:nvSpPr>
          <p:spPr bwMode="auto">
            <a:xfrm>
              <a:off x="1159" y="2188"/>
              <a:ext cx="2547" cy="266"/>
            </a:xfrm>
            <a:prstGeom prst="rect">
              <a:avLst/>
            </a:prstGeom>
            <a:noFill/>
            <a:ln w="9525">
              <a:noFill/>
              <a:miter lim="800000"/>
              <a:headEnd/>
              <a:tailEnd/>
            </a:ln>
            <a:effectLst/>
          </p:spPr>
          <p:txBody>
            <a:bodyPr wrap="square">
              <a:spAutoFit/>
            </a:bodyPr>
            <a:lstStyle/>
            <a:p>
              <a:r>
                <a:rPr lang="en-US" sz="2000" dirty="0">
                  <a:solidFill>
                    <a:schemeClr val="hlink"/>
                  </a:solidFill>
                  <a:sym typeface="Symbol" pitchFamily="18" charset="2"/>
                </a:rPr>
                <a:t>where </a:t>
              </a:r>
              <a:r>
                <a:rPr lang="en-US" sz="2000" b="1" dirty="0">
                  <a:solidFill>
                    <a:schemeClr val="hlink"/>
                  </a:solidFill>
                  <a:sym typeface="Symbol" pitchFamily="18" charset="2"/>
                </a:rPr>
                <a:t>v</a:t>
              </a:r>
              <a:r>
                <a:rPr lang="en-US" sz="2000" dirty="0">
                  <a:solidFill>
                    <a:schemeClr val="hlink"/>
                  </a:solidFill>
                  <a:sym typeface="Symbol" pitchFamily="18" charset="2"/>
                </a:rPr>
                <a:t> and </a:t>
              </a:r>
              <a:r>
                <a:rPr lang="en-US" sz="2000" b="1" dirty="0">
                  <a:solidFill>
                    <a:schemeClr val="hlink"/>
                  </a:solidFill>
                  <a:sym typeface="Symbol" pitchFamily="18" charset="2"/>
                </a:rPr>
                <a:t>B </a:t>
              </a:r>
              <a:r>
                <a:rPr lang="en-US" sz="2000" dirty="0">
                  <a:solidFill>
                    <a:schemeClr val="hlink"/>
                  </a:solidFill>
                  <a:sym typeface="Symbol" pitchFamily="18" charset="2"/>
                </a:rPr>
                <a:t>are perpendicular</a:t>
              </a:r>
            </a:p>
          </p:txBody>
        </p:sp>
      </p:grpSp>
      <p:grpSp>
        <p:nvGrpSpPr>
          <p:cNvPr id="106506" name="Group 10"/>
          <p:cNvGrpSpPr>
            <a:grpSpLocks/>
          </p:cNvGrpSpPr>
          <p:nvPr/>
        </p:nvGrpSpPr>
        <p:grpSpPr bwMode="auto">
          <a:xfrm>
            <a:off x="4827588" y="4019550"/>
            <a:ext cx="157162" cy="109538"/>
            <a:chOff x="3471" y="3501"/>
            <a:chExt cx="99" cy="69"/>
          </a:xfrm>
        </p:grpSpPr>
        <p:sp>
          <p:nvSpPr>
            <p:cNvPr id="106507" name="Line 11"/>
            <p:cNvSpPr>
              <a:spLocks noChangeShapeType="1"/>
            </p:cNvSpPr>
            <p:nvPr/>
          </p:nvSpPr>
          <p:spPr bwMode="auto">
            <a:xfrm>
              <a:off x="3471" y="3570"/>
              <a:ext cx="99" cy="0"/>
            </a:xfrm>
            <a:prstGeom prst="line">
              <a:avLst/>
            </a:prstGeom>
            <a:noFill/>
            <a:ln w="19050">
              <a:solidFill>
                <a:schemeClr val="tx1"/>
              </a:solidFill>
              <a:round/>
              <a:headEnd/>
              <a:tailEnd/>
            </a:ln>
            <a:effectLst/>
          </p:spPr>
          <p:txBody>
            <a:bodyPr/>
            <a:lstStyle/>
            <a:p>
              <a:endParaRPr lang="en-US"/>
            </a:p>
          </p:txBody>
        </p:sp>
        <p:sp>
          <p:nvSpPr>
            <p:cNvPr id="106508" name="Line 12"/>
            <p:cNvSpPr>
              <a:spLocks noChangeShapeType="1"/>
            </p:cNvSpPr>
            <p:nvPr/>
          </p:nvSpPr>
          <p:spPr bwMode="auto">
            <a:xfrm flipV="1">
              <a:off x="3517" y="3501"/>
              <a:ext cx="0" cy="69"/>
            </a:xfrm>
            <a:prstGeom prst="line">
              <a:avLst/>
            </a:prstGeom>
            <a:noFill/>
            <a:ln w="19050">
              <a:solidFill>
                <a:schemeClr val="tx1"/>
              </a:solidFill>
              <a:round/>
              <a:headEnd/>
              <a:tailEnd/>
            </a:ln>
            <a:effectLst/>
          </p:spPr>
          <p:txBody>
            <a:bodyPr/>
            <a:lstStyle/>
            <a:p>
              <a:endParaRPr lang="en-US"/>
            </a:p>
          </p:txBody>
        </p:sp>
      </p:grpSp>
      <p:sp>
        <p:nvSpPr>
          <p:cNvPr id="106509" name="Line 13"/>
          <p:cNvSpPr>
            <a:spLocks noChangeShapeType="1"/>
          </p:cNvSpPr>
          <p:nvPr/>
        </p:nvSpPr>
        <p:spPr bwMode="auto">
          <a:xfrm>
            <a:off x="2598738" y="5715000"/>
            <a:ext cx="179387" cy="241300"/>
          </a:xfrm>
          <a:prstGeom prst="line">
            <a:avLst/>
          </a:prstGeom>
          <a:noFill/>
          <a:ln w="19050">
            <a:solidFill>
              <a:srgbClr val="FF0000"/>
            </a:solidFill>
            <a:round/>
            <a:headEnd/>
            <a:tailEnd/>
          </a:ln>
          <a:effectLst/>
        </p:spPr>
        <p:txBody>
          <a:bodyPr/>
          <a:lstStyle/>
          <a:p>
            <a:endParaRPr lang="en-US"/>
          </a:p>
        </p:txBody>
      </p:sp>
      <p:sp>
        <p:nvSpPr>
          <p:cNvPr id="106510" name="Line 14"/>
          <p:cNvSpPr>
            <a:spLocks noChangeShapeType="1"/>
          </p:cNvSpPr>
          <p:nvPr/>
        </p:nvSpPr>
        <p:spPr bwMode="auto">
          <a:xfrm>
            <a:off x="3302093" y="5902138"/>
            <a:ext cx="179387" cy="241300"/>
          </a:xfrm>
          <a:prstGeom prst="line">
            <a:avLst/>
          </a:prstGeom>
          <a:noFill/>
          <a:ln w="19050">
            <a:solidFill>
              <a:srgbClr val="FF0000"/>
            </a:solidFill>
            <a:round/>
            <a:headEnd/>
            <a:tailEnd/>
          </a:ln>
          <a:effectLst/>
        </p:spPr>
        <p:txBody>
          <a:bodyPr/>
          <a:lstStyle/>
          <a:p>
            <a:endParaRPr lang="en-US"/>
          </a:p>
        </p:txBody>
      </p:sp>
      <p:sp>
        <p:nvSpPr>
          <p:cNvPr id="10651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2" name="TextBox 1"/>
          <p:cNvSpPr txBox="1"/>
          <p:nvPr/>
        </p:nvSpPr>
        <p:spPr>
          <a:xfrm>
            <a:off x="6515100" y="5237958"/>
            <a:ext cx="1924049" cy="1569660"/>
          </a:xfrm>
          <a:prstGeom prst="rect">
            <a:avLst/>
          </a:prstGeom>
          <a:noFill/>
        </p:spPr>
        <p:txBody>
          <a:bodyPr wrap="square" rtlCol="0">
            <a:spAutoFit/>
          </a:bodyPr>
          <a:lstStyle/>
          <a:p>
            <a:r>
              <a:rPr lang="en-US" dirty="0" smtClean="0">
                <a:sym typeface="Symbol" pitchFamily="18" charset="2"/>
              </a:rPr>
              <a:t>**The </a:t>
            </a:r>
            <a:r>
              <a:rPr lang="en-US" dirty="0"/>
              <a:t>IBO expects you to derive this </a:t>
            </a:r>
            <a:r>
              <a:rPr lang="en-US" dirty="0" smtClean="0"/>
              <a:t>formula**</a:t>
            </a:r>
            <a:endParaRPr lang="en-US" dirty="0"/>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6500">
                                            <p:txEl>
                                              <p:pRg st="0" end="0"/>
                                            </p:txEl>
                                          </p:spTgt>
                                        </p:tgtEl>
                                        <p:attrNameLst>
                                          <p:attrName>style.visibility</p:attrName>
                                        </p:attrNameLst>
                                      </p:cBhvr>
                                      <p:to>
                                        <p:strVal val="visible"/>
                                      </p:to>
                                    </p:set>
                                    <p:anim calcmode="lin" valueType="num">
                                      <p:cBhvr additive="base">
                                        <p:cTn id="13"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50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6514"/>
                                        </p:tgtEl>
                                        <p:attrNameLst>
                                          <p:attrName>style.visibility</p:attrName>
                                        </p:attrNameLst>
                                      </p:cBhvr>
                                      <p:to>
                                        <p:strVal val="visible"/>
                                      </p:to>
                                    </p:set>
                                    <p:anim calcmode="lin" valueType="num">
                                      <p:cBhvr>
                                        <p:cTn id="19" dur="500" fill="hold"/>
                                        <p:tgtEl>
                                          <p:spTgt spid="106514"/>
                                        </p:tgtEl>
                                        <p:attrNameLst>
                                          <p:attrName>ppt_w</p:attrName>
                                        </p:attrNameLst>
                                      </p:cBhvr>
                                      <p:tavLst>
                                        <p:tav tm="0">
                                          <p:val>
                                            <p:fltVal val="0"/>
                                          </p:val>
                                        </p:tav>
                                        <p:tav tm="100000">
                                          <p:val>
                                            <p:strVal val="#ppt_w"/>
                                          </p:val>
                                        </p:tav>
                                      </p:tavLst>
                                    </p:anim>
                                    <p:anim calcmode="lin" valueType="num">
                                      <p:cBhvr>
                                        <p:cTn id="20" dur="500" fill="hold"/>
                                        <p:tgtEl>
                                          <p:spTgt spid="106514"/>
                                        </p:tgtEl>
                                        <p:attrNameLst>
                                          <p:attrName>ppt_h</p:attrName>
                                        </p:attrNameLst>
                                      </p:cBhvr>
                                      <p:tavLst>
                                        <p:tav tm="0">
                                          <p:val>
                                            <p:fltVal val="0"/>
                                          </p:val>
                                        </p:tav>
                                        <p:tav tm="100000">
                                          <p:val>
                                            <p:strVal val="#ppt_h"/>
                                          </p:val>
                                        </p:tav>
                                      </p:tavLst>
                                    </p:anim>
                                    <p:animEffect transition="in" filter="fade">
                                      <p:cBhvr>
                                        <p:cTn id="21" dur="500"/>
                                        <p:tgtEl>
                                          <p:spTgt spid="106514"/>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6500">
                                            <p:txEl>
                                              <p:pRg st="3" end="3"/>
                                            </p:txEl>
                                          </p:spTgt>
                                        </p:tgtEl>
                                        <p:attrNameLst>
                                          <p:attrName>style.visibility</p:attrName>
                                        </p:attrNameLst>
                                      </p:cBhvr>
                                      <p:to>
                                        <p:strVal val="visible"/>
                                      </p:to>
                                    </p:set>
                                    <p:anim calcmode="lin" valueType="num">
                                      <p:cBhvr additive="base">
                                        <p:cTn id="26" dur="500" fill="hold"/>
                                        <p:tgtEl>
                                          <p:spTgt spid="106500">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0650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par>
                                <p:cTn id="28" presetID="2" presetClass="entr" presetSubtype="4" fill="hold" nodeType="withEffect">
                                  <p:stCondLst>
                                    <p:cond delay="0"/>
                                  </p:stCondLst>
                                  <p:childTnLst>
                                    <p:set>
                                      <p:cBhvr>
                                        <p:cTn id="29" dur="1" fill="hold">
                                          <p:stCondLst>
                                            <p:cond delay="0"/>
                                          </p:stCondLst>
                                        </p:cTn>
                                        <p:tgtEl>
                                          <p:spTgt spid="106506"/>
                                        </p:tgtEl>
                                        <p:attrNameLst>
                                          <p:attrName>style.visibility</p:attrName>
                                        </p:attrNameLst>
                                      </p:cBhvr>
                                      <p:to>
                                        <p:strVal val="visible"/>
                                      </p:to>
                                    </p:set>
                                    <p:anim calcmode="lin" valueType="num">
                                      <p:cBhvr additive="base">
                                        <p:cTn id="30" dur="500" fill="hold"/>
                                        <p:tgtEl>
                                          <p:spTgt spid="106506"/>
                                        </p:tgtEl>
                                        <p:attrNameLst>
                                          <p:attrName>ppt_x</p:attrName>
                                        </p:attrNameLst>
                                      </p:cBhvr>
                                      <p:tavLst>
                                        <p:tav tm="0">
                                          <p:val>
                                            <p:strVal val="#ppt_x"/>
                                          </p:val>
                                        </p:tav>
                                        <p:tav tm="100000">
                                          <p:val>
                                            <p:strVal val="#ppt_x"/>
                                          </p:val>
                                        </p:tav>
                                      </p:tavLst>
                                    </p:anim>
                                    <p:anim calcmode="lin" valueType="num">
                                      <p:cBhvr additive="base">
                                        <p:cTn id="31" dur="500" fill="hold"/>
                                        <p:tgtEl>
                                          <p:spTgt spid="10650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06500">
                                            <p:txEl>
                                              <p:pRg st="4" end="4"/>
                                            </p:txEl>
                                          </p:spTgt>
                                        </p:tgtEl>
                                        <p:attrNameLst>
                                          <p:attrName>style.visibility</p:attrName>
                                        </p:attrNameLst>
                                      </p:cBhvr>
                                      <p:to>
                                        <p:strVal val="visible"/>
                                      </p:to>
                                    </p:set>
                                    <p:anim calcmode="lin" valueType="num">
                                      <p:cBhvr additive="base">
                                        <p:cTn id="36" dur="500" fill="hold"/>
                                        <p:tgtEl>
                                          <p:spTgt spid="10650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650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06500">
                                            <p:txEl>
                                              <p:pRg st="5" end="5"/>
                                            </p:txEl>
                                          </p:spTgt>
                                        </p:tgtEl>
                                        <p:attrNameLst>
                                          <p:attrName>style.visibility</p:attrName>
                                        </p:attrNameLst>
                                      </p:cBhvr>
                                      <p:to>
                                        <p:strVal val="visible"/>
                                      </p:to>
                                    </p:set>
                                    <p:anim calcmode="lin" valueType="num">
                                      <p:cBhvr additive="base">
                                        <p:cTn id="42" dur="500" fill="hold"/>
                                        <p:tgtEl>
                                          <p:spTgt spid="106500">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0650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06500">
                                            <p:txEl>
                                              <p:pRg st="6" end="6"/>
                                            </p:txEl>
                                          </p:spTgt>
                                        </p:tgtEl>
                                        <p:attrNameLst>
                                          <p:attrName>style.visibility</p:attrName>
                                        </p:attrNameLst>
                                      </p:cBhvr>
                                      <p:to>
                                        <p:strVal val="visible"/>
                                      </p:to>
                                    </p:set>
                                    <p:anim calcmode="lin" valueType="num">
                                      <p:cBhvr additive="base">
                                        <p:cTn id="48" dur="500" fill="hold"/>
                                        <p:tgtEl>
                                          <p:spTgt spid="106500">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0650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06500">
                                            <p:txEl>
                                              <p:pRg st="7" end="7"/>
                                            </p:txEl>
                                          </p:spTgt>
                                        </p:tgtEl>
                                        <p:attrNameLst>
                                          <p:attrName>style.visibility</p:attrName>
                                        </p:attrNameLst>
                                      </p:cBhvr>
                                      <p:to>
                                        <p:strVal val="visible"/>
                                      </p:to>
                                    </p:set>
                                    <p:anim calcmode="lin" valueType="num">
                                      <p:cBhvr additive="base">
                                        <p:cTn id="54" dur="500" fill="hold"/>
                                        <p:tgtEl>
                                          <p:spTgt spid="106500">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0650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06509"/>
                                        </p:tgtEl>
                                        <p:attrNameLst>
                                          <p:attrName>style.visibility</p:attrName>
                                        </p:attrNameLst>
                                      </p:cBhvr>
                                      <p:to>
                                        <p:strVal val="visible"/>
                                      </p:to>
                                    </p:set>
                                    <p:animEffect transition="in" filter="wipe(down)">
                                      <p:cBhvr>
                                        <p:cTn id="60" dur="500"/>
                                        <p:tgtEl>
                                          <p:spTgt spid="106509"/>
                                        </p:tgtEl>
                                      </p:cBhvr>
                                    </p:animEffect>
                                  </p:childTnLst>
                                  <p:subTnLst>
                                    <p:audio>
                                      <p:cMediaNode>
                                        <p:cTn display="0" masterRel="sameClick">
                                          <p:stCondLst>
                                            <p:cond evt="begin" delay="0">
                                              <p:tn val="58"/>
                                            </p:cond>
                                          </p:stCondLst>
                                          <p:endCondLst>
                                            <p:cond evt="onStopAudio" delay="0">
                                              <p:tgtEl>
                                                <p:sldTgt/>
                                              </p:tgtEl>
                                            </p:cond>
                                          </p:endCondLst>
                                        </p:cTn>
                                        <p:tgtEl>
                                          <p:sndTgt r:embed="rId5" name="cashreg.wav"/>
                                        </p:tgtEl>
                                      </p:cMediaNode>
                                    </p:audio>
                                  </p:sub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06510"/>
                                        </p:tgtEl>
                                        <p:attrNameLst>
                                          <p:attrName>style.visibility</p:attrName>
                                        </p:attrNameLst>
                                      </p:cBhvr>
                                      <p:to>
                                        <p:strVal val="visible"/>
                                      </p:to>
                                    </p:set>
                                    <p:animEffect transition="in" filter="wipe(down)">
                                      <p:cBhvr>
                                        <p:cTn id="65" dur="500"/>
                                        <p:tgtEl>
                                          <p:spTgt spid="106510"/>
                                        </p:tgtEl>
                                      </p:cBhvr>
                                    </p:animEffect>
                                  </p:childTnLst>
                                  <p:subTnLst>
                                    <p:audio>
                                      <p:cMediaNode>
                                        <p:cTn display="0" masterRel="sameClick">
                                          <p:stCondLst>
                                            <p:cond evt="begin" delay="0">
                                              <p:tn val="63"/>
                                            </p:cond>
                                          </p:stCondLst>
                                          <p:endCondLst>
                                            <p:cond evt="onStopAudio" delay="0">
                                              <p:tgtEl>
                                                <p:sldTgt/>
                                              </p:tgtEl>
                                            </p:cond>
                                          </p:endCondLst>
                                        </p:cTn>
                                        <p:tgtEl>
                                          <p:sndTgt r:embed="rId5" name="cashreg.wav"/>
                                        </p:tgtEl>
                                      </p:cMediaNode>
                                    </p:audio>
                                  </p:sub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06500">
                                            <p:txEl>
                                              <p:pRg st="8" end="8"/>
                                            </p:txEl>
                                          </p:spTgt>
                                        </p:tgtEl>
                                        <p:attrNameLst>
                                          <p:attrName>style.visibility</p:attrName>
                                        </p:attrNameLst>
                                      </p:cBhvr>
                                      <p:to>
                                        <p:strVal val="visible"/>
                                      </p:to>
                                    </p:set>
                                    <p:anim calcmode="lin" valueType="num">
                                      <p:cBhvr additive="base">
                                        <p:cTn id="70" dur="500" fill="hold"/>
                                        <p:tgtEl>
                                          <p:spTgt spid="106500">
                                            <p:txEl>
                                              <p:pRg st="8" end="8"/>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06500">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9" grpId="0" animBg="1"/>
      <p:bldP spid="106510"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4" name="Rectangle 10"/>
          <p:cNvSpPr>
            <a:spLocks noChangeArrowheads="1"/>
          </p:cNvSpPr>
          <p:nvPr/>
        </p:nvSpPr>
        <p:spPr bwMode="auto">
          <a:xfrm>
            <a:off x="682625" y="4664075"/>
            <a:ext cx="7758113" cy="2193925"/>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sym typeface="Symbol" pitchFamily="18" charset="2"/>
              </a:rPr>
              <a:t>Sometimes weaker magnetic field strength is measured in </a:t>
            </a:r>
            <a:r>
              <a:rPr lang="en-US" i="1">
                <a:sym typeface="Symbol" pitchFamily="18" charset="2"/>
              </a:rPr>
              <a:t>gauss</a:t>
            </a:r>
            <a:r>
              <a:rPr lang="en-US">
                <a:sym typeface="Symbol" pitchFamily="18" charset="2"/>
              </a:rPr>
              <a:t> instead of tesla. </a:t>
            </a:r>
          </a:p>
          <a:p>
            <a:pPr eaLnBrk="0" hangingPunct="0">
              <a:spcBef>
                <a:spcPct val="20000"/>
              </a:spcBef>
            </a:pPr>
            <a:r>
              <a:rPr lang="en-US" b="1">
                <a:sym typeface="Symbol" pitchFamily="18" charset="2"/>
              </a:rPr>
              <a:t></a:t>
            </a:r>
            <a:r>
              <a:rPr lang="en-US">
                <a:sym typeface="Symbol" pitchFamily="18" charset="2"/>
              </a:rPr>
              <a:t>The conversion is 1</a:t>
            </a:r>
            <a:r>
              <a:rPr lang="en-US" i="1">
                <a:sym typeface="Symbol" pitchFamily="18" charset="2"/>
              </a:rPr>
              <a:t> gauss</a:t>
            </a:r>
            <a:r>
              <a:rPr lang="en-US">
                <a:sym typeface="Symbol" pitchFamily="18" charset="2"/>
              </a:rPr>
              <a:t> = 10</a:t>
            </a:r>
            <a:r>
              <a:rPr lang="en-US" baseline="30000">
                <a:sym typeface="Symbol" pitchFamily="18" charset="2"/>
              </a:rPr>
              <a:t>-4</a:t>
            </a:r>
            <a:r>
              <a:rPr lang="en-US">
                <a:sym typeface="Symbol" pitchFamily="18" charset="2"/>
              </a:rPr>
              <a:t> </a:t>
            </a:r>
            <a:r>
              <a:rPr lang="en-US" i="1">
                <a:sym typeface="Symbol" pitchFamily="18" charset="2"/>
              </a:rPr>
              <a:t>tesla</a:t>
            </a:r>
            <a:r>
              <a:rPr lang="en-US">
                <a:sym typeface="Symbol" pitchFamily="18" charset="2"/>
              </a:rPr>
              <a:t>.</a:t>
            </a:r>
          </a:p>
          <a:p>
            <a:pPr eaLnBrk="0" hangingPunct="0">
              <a:spcBef>
                <a:spcPct val="20000"/>
              </a:spcBef>
            </a:pPr>
            <a:r>
              <a:rPr lang="en-US" b="1">
                <a:sym typeface="Symbol" pitchFamily="18" charset="2"/>
              </a:rPr>
              <a:t></a:t>
            </a:r>
            <a:r>
              <a:rPr lang="en-US">
                <a:sym typeface="Symbol" pitchFamily="18" charset="2"/>
              </a:rPr>
              <a:t>Thus the B in this example is </a:t>
            </a:r>
            <a:r>
              <a:rPr lang="en-US" i="1">
                <a:sym typeface="Symbol" pitchFamily="18" charset="2"/>
              </a:rPr>
              <a:t>B</a:t>
            </a:r>
            <a:r>
              <a:rPr lang="en-US">
                <a:sym typeface="Symbol" pitchFamily="18" charset="2"/>
              </a:rPr>
              <a:t> = 0.56 gauss.</a:t>
            </a:r>
          </a:p>
        </p:txBody>
      </p:sp>
      <p:sp>
        <p:nvSpPr>
          <p:cNvPr id="108548" name="Rectangle 4"/>
          <p:cNvSpPr>
            <a:spLocks noChangeArrowheads="1"/>
          </p:cNvSpPr>
          <p:nvPr/>
        </p:nvSpPr>
        <p:spPr bwMode="auto">
          <a:xfrm>
            <a:off x="687388" y="1768475"/>
            <a:ext cx="7772400" cy="2914650"/>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a:t>
            </a:r>
          </a:p>
          <a:p>
            <a:pPr eaLnBrk="0" hangingPunct="0">
              <a:spcBef>
                <a:spcPct val="20000"/>
              </a:spcBef>
            </a:pPr>
            <a:r>
              <a:rPr lang="en-US" dirty="0">
                <a:sym typeface="Symbol" pitchFamily="18" charset="2"/>
              </a:rPr>
              <a:t>The Boeing </a:t>
            </a:r>
            <a:r>
              <a:rPr lang="en-US" i="1" dirty="0">
                <a:sym typeface="Symbol" pitchFamily="18" charset="2"/>
              </a:rPr>
              <a:t>Dreamliner</a:t>
            </a:r>
            <a:r>
              <a:rPr lang="en-US" dirty="0">
                <a:sym typeface="Symbol" pitchFamily="18" charset="2"/>
              </a:rPr>
              <a:t>, having wingspan of 60 m, is flying through Earth’s magnetic field near </a:t>
            </a:r>
            <a:r>
              <a:rPr lang="en-US" dirty="0" err="1">
                <a:sym typeface="Symbol" pitchFamily="18" charset="2"/>
              </a:rPr>
              <a:t>Tuscon</a:t>
            </a:r>
            <a:r>
              <a:rPr lang="en-US" dirty="0">
                <a:sym typeface="Symbol" pitchFamily="18" charset="2"/>
              </a:rPr>
              <a:t> </a:t>
            </a:r>
            <a:r>
              <a:rPr lang="en-US" dirty="0" smtClean="0">
                <a:sym typeface="Symbol" pitchFamily="18" charset="2"/>
              </a:rPr>
              <a:t>         (</a:t>
            </a:r>
            <a:r>
              <a:rPr lang="en-US" i="1" dirty="0">
                <a:sym typeface="Symbol" pitchFamily="18" charset="2"/>
              </a:rPr>
              <a:t>B</a:t>
            </a:r>
            <a:r>
              <a:rPr lang="en-US" dirty="0">
                <a:sym typeface="Symbol" pitchFamily="18" charset="2"/>
              </a:rPr>
              <a:t> = 56 T) at 265 ms</a:t>
            </a:r>
            <a:r>
              <a:rPr lang="en-US" baseline="30000" dirty="0">
                <a:sym typeface="Symbol" pitchFamily="18" charset="2"/>
              </a:rPr>
              <a:t>-1</a:t>
            </a:r>
            <a:r>
              <a:rPr lang="en-US" dirty="0">
                <a:sym typeface="Symbol" pitchFamily="18" charset="2"/>
              </a:rPr>
              <a:t>. Treating the wing as a straight wire, find the induced </a:t>
            </a:r>
            <a:r>
              <a:rPr lang="en-US" dirty="0" err="1">
                <a:sym typeface="Symbol" pitchFamily="18" charset="2"/>
              </a:rPr>
              <a:t>emf</a:t>
            </a:r>
            <a:r>
              <a:rPr lang="en-US" dirty="0">
                <a:sym typeface="Symbol" pitchFamily="18" charset="2"/>
              </a:rPr>
              <a:t> from wingtip to wingtip.</a:t>
            </a:r>
          </a:p>
          <a:p>
            <a:pPr eaLnBrk="0" hangingPunct="0">
              <a:spcBef>
                <a:spcPct val="20000"/>
              </a:spcBef>
            </a:pPr>
            <a:r>
              <a:rPr lang="en-US" dirty="0">
                <a:sym typeface="Symbol" pitchFamily="18" charset="2"/>
              </a:rPr>
              <a:t>SOLUTION:</a:t>
            </a:r>
          </a:p>
          <a:p>
            <a:pPr algn="ctr" eaLnBrk="0" hangingPunct="0">
              <a:spcBef>
                <a:spcPct val="20000"/>
              </a:spcBef>
            </a:pPr>
            <a:r>
              <a:rPr lang="en-US" i="1" dirty="0">
                <a:sym typeface="Symbol" pitchFamily="18" charset="2"/>
              </a:rPr>
              <a:t></a:t>
            </a:r>
            <a:r>
              <a:rPr lang="en-US" dirty="0"/>
              <a:t> = </a:t>
            </a:r>
            <a:r>
              <a:rPr lang="en-US" i="1" dirty="0" err="1"/>
              <a:t>Bv</a:t>
            </a:r>
            <a:r>
              <a:rPr lang="en-US" i="1" dirty="0">
                <a:sym typeface="Symbol" pitchFamily="18" charset="2"/>
              </a:rPr>
              <a:t>ℓ</a:t>
            </a:r>
            <a:r>
              <a:rPr lang="en-US" dirty="0"/>
              <a:t> = (56</a:t>
            </a:r>
            <a:r>
              <a:rPr lang="en-US" dirty="0">
                <a:sym typeface="Symbol" pitchFamily="18" charset="2"/>
              </a:rPr>
              <a:t>10</a:t>
            </a:r>
            <a:r>
              <a:rPr lang="en-US" baseline="30000" dirty="0">
                <a:sym typeface="Symbol" pitchFamily="18" charset="2"/>
              </a:rPr>
              <a:t>-6</a:t>
            </a:r>
            <a:r>
              <a:rPr lang="en-US" dirty="0">
                <a:sym typeface="Symbol" pitchFamily="18" charset="2"/>
              </a:rPr>
              <a:t>)(60)(265) = 0.90 V.</a:t>
            </a:r>
          </a:p>
        </p:txBody>
      </p:sp>
      <p:sp>
        <p:nvSpPr>
          <p:cNvPr id="10856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08567" name="Rectangle 23"/>
          <p:cNvSpPr>
            <a:spLocks noChangeArrowheads="1"/>
          </p:cNvSpPr>
          <p:nvPr/>
        </p:nvSpPr>
        <p:spPr bwMode="auto">
          <a:xfrm>
            <a:off x="685800" y="1354138"/>
            <a:ext cx="7772400" cy="4397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a:t>
            </a:r>
            <a:r>
              <a:rPr lang="en-US" altLang="en-US">
                <a:solidFill>
                  <a:schemeClr val="accent2"/>
                </a:solidFill>
                <a:ea typeface="Calibri" pitchFamily="34" charset="0"/>
              </a:rPr>
              <a:t>– straight wire through B</a:t>
            </a:r>
            <a:endParaRPr lang="en-US" sz="2000">
              <a:solidFill>
                <a:srgbClr val="000000"/>
              </a:solidFill>
              <a:latin typeface="Courier New" pitchFamily="49" charset="0"/>
              <a:ea typeface="Calibri" pitchFamily="34" charset="0"/>
              <a:cs typeface="Times New Roman" pitchFamily="18" charset="0"/>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 calcmode="lin" valueType="num">
                                      <p:cBhvr additive="base">
                                        <p:cTn id="7" dur="500" fill="hold"/>
                                        <p:tgtEl>
                                          <p:spTgt spid="1085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8548">
                                            <p:txEl>
                                              <p:pRg st="1" end="1"/>
                                            </p:txEl>
                                          </p:spTgt>
                                        </p:tgtEl>
                                        <p:attrNameLst>
                                          <p:attrName>style.visibility</p:attrName>
                                        </p:attrNameLst>
                                      </p:cBhvr>
                                      <p:to>
                                        <p:strVal val="visible"/>
                                      </p:to>
                                    </p:set>
                                    <p:anim calcmode="lin" valueType="num">
                                      <p:cBhvr additive="base">
                                        <p:cTn id="13" dur="500" fill="hold"/>
                                        <p:tgtEl>
                                          <p:spTgt spid="1085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8548">
                                            <p:txEl>
                                              <p:pRg st="2" end="2"/>
                                            </p:txEl>
                                          </p:spTgt>
                                        </p:tgtEl>
                                        <p:attrNameLst>
                                          <p:attrName>style.visibility</p:attrName>
                                        </p:attrNameLst>
                                      </p:cBhvr>
                                      <p:to>
                                        <p:strVal val="visible"/>
                                      </p:to>
                                    </p:set>
                                    <p:anim calcmode="lin" valueType="num">
                                      <p:cBhvr additive="base">
                                        <p:cTn id="19" dur="500" fill="hold"/>
                                        <p:tgtEl>
                                          <p:spTgt spid="1085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8548">
                                            <p:txEl>
                                              <p:pRg st="3" end="3"/>
                                            </p:txEl>
                                          </p:spTgt>
                                        </p:tgtEl>
                                        <p:attrNameLst>
                                          <p:attrName>style.visibility</p:attrName>
                                        </p:attrNameLst>
                                      </p:cBhvr>
                                      <p:to>
                                        <p:strVal val="visible"/>
                                      </p:to>
                                    </p:set>
                                    <p:anim calcmode="lin" valueType="num">
                                      <p:cBhvr additive="base">
                                        <p:cTn id="25" dur="500" fill="hold"/>
                                        <p:tgtEl>
                                          <p:spTgt spid="1085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4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8554">
                                            <p:txEl>
                                              <p:pRg st="1" end="1"/>
                                            </p:txEl>
                                          </p:spTgt>
                                        </p:tgtEl>
                                        <p:attrNameLst>
                                          <p:attrName>style.visibility</p:attrName>
                                        </p:attrNameLst>
                                      </p:cBhvr>
                                      <p:to>
                                        <p:strVal val="visible"/>
                                      </p:to>
                                    </p:set>
                                    <p:anim calcmode="lin" valueType="num">
                                      <p:cBhvr additive="base">
                                        <p:cTn id="31" dur="500" fill="hold"/>
                                        <p:tgtEl>
                                          <p:spTgt spid="10855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85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8554">
                                            <p:txEl>
                                              <p:pRg st="2" end="2"/>
                                            </p:txEl>
                                          </p:spTgt>
                                        </p:tgtEl>
                                        <p:attrNameLst>
                                          <p:attrName>style.visibility</p:attrName>
                                        </p:attrNameLst>
                                      </p:cBhvr>
                                      <p:to>
                                        <p:strVal val="visible"/>
                                      </p:to>
                                    </p:set>
                                    <p:anim calcmode="lin" valueType="num">
                                      <p:cBhvr additive="base">
                                        <p:cTn id="37" dur="500" fill="hold"/>
                                        <p:tgtEl>
                                          <p:spTgt spid="10855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855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8554">
                                            <p:txEl>
                                              <p:pRg st="3" end="3"/>
                                            </p:txEl>
                                          </p:spTgt>
                                        </p:tgtEl>
                                        <p:attrNameLst>
                                          <p:attrName>style.visibility</p:attrName>
                                        </p:attrNameLst>
                                      </p:cBhvr>
                                      <p:to>
                                        <p:strVal val="visible"/>
                                      </p:to>
                                    </p:set>
                                    <p:anim calcmode="lin" valueType="num">
                                      <p:cBhvr additive="base">
                                        <p:cTn id="43" dur="500" fill="hold"/>
                                        <p:tgtEl>
                                          <p:spTgt spid="10855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855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a:p>
            <a:pPr eaLnBrk="0" hangingPunct="0">
              <a:spcBef>
                <a:spcPct val="20000"/>
              </a:spcBef>
            </a:pPr>
            <a:r>
              <a:rPr lang="en-US">
                <a:solidFill>
                  <a:srgbClr val="000000"/>
                </a:solidFill>
                <a:cs typeface="Times New Roman" pitchFamily="18" charset="0"/>
                <a:sym typeface="Symbol" pitchFamily="18" charset="2"/>
              </a:rPr>
              <a:t></a:t>
            </a:r>
            <a:r>
              <a:rPr lang="en-US">
                <a:solidFill>
                  <a:srgbClr val="000000"/>
                </a:solidFill>
                <a:cs typeface="Times New Roman" pitchFamily="18" charset="0"/>
              </a:rPr>
              <a:t>Consider the experiment where the plane of the loop is in the same plane as the moving magnetic field:</a:t>
            </a:r>
          </a:p>
          <a:p>
            <a:pPr eaLnBrk="0" hangingPunct="0">
              <a:spcBef>
                <a:spcPct val="20000"/>
              </a:spcBef>
            </a:pPr>
            <a:r>
              <a:rPr lang="en-US"/>
              <a:t>T or F:	</a:t>
            </a:r>
            <a:r>
              <a:rPr lang="en-US" i="1"/>
              <a:t>Because of the                                            orientation of the loop                                                       most of the magnetic                                                         field lines to NOT pass                                                   through the area of                                                             the loop</a:t>
            </a:r>
            <a:r>
              <a:rPr lang="en-US"/>
              <a:t>.</a:t>
            </a:r>
          </a:p>
          <a:p>
            <a:pPr eaLnBrk="0" hangingPunct="0">
              <a:spcBef>
                <a:spcPct val="20000"/>
              </a:spcBef>
            </a:pPr>
            <a:r>
              <a:rPr lang="en-US"/>
              <a:t>T or F:	</a:t>
            </a:r>
            <a:r>
              <a:rPr lang="en-US" i="1"/>
              <a:t>There is                                                                no current                                                                 generated in                                                                      this experiment</a:t>
            </a:r>
            <a:r>
              <a:rPr lang="en-US"/>
              <a:t>.</a:t>
            </a:r>
          </a:p>
        </p:txBody>
      </p:sp>
      <p:grpSp>
        <p:nvGrpSpPr>
          <p:cNvPr id="110596" name="Group 4"/>
          <p:cNvGrpSpPr>
            <a:grpSpLocks/>
          </p:cNvGrpSpPr>
          <p:nvPr/>
        </p:nvGrpSpPr>
        <p:grpSpPr bwMode="auto">
          <a:xfrm>
            <a:off x="5108575" y="2044700"/>
            <a:ext cx="4132263" cy="2895600"/>
            <a:chOff x="2059" y="1289"/>
            <a:chExt cx="2603" cy="1824"/>
          </a:xfrm>
        </p:grpSpPr>
        <p:grpSp>
          <p:nvGrpSpPr>
            <p:cNvPr id="110597" name="Group 5"/>
            <p:cNvGrpSpPr>
              <a:grpSpLocks/>
            </p:cNvGrpSpPr>
            <p:nvPr/>
          </p:nvGrpSpPr>
          <p:grpSpPr bwMode="auto">
            <a:xfrm>
              <a:off x="2894" y="1289"/>
              <a:ext cx="1768" cy="987"/>
              <a:chOff x="3525" y="1447"/>
              <a:chExt cx="1768" cy="987"/>
            </a:xfrm>
          </p:grpSpPr>
          <p:grpSp>
            <p:nvGrpSpPr>
              <p:cNvPr id="110598" name="Group 6"/>
              <p:cNvGrpSpPr>
                <a:grpSpLocks/>
              </p:cNvGrpSpPr>
              <p:nvPr/>
            </p:nvGrpSpPr>
            <p:grpSpPr bwMode="auto">
              <a:xfrm>
                <a:off x="4183" y="1447"/>
                <a:ext cx="1110" cy="603"/>
                <a:chOff x="3525" y="1831"/>
                <a:chExt cx="1110" cy="603"/>
              </a:xfrm>
            </p:grpSpPr>
            <p:sp>
              <p:nvSpPr>
                <p:cNvPr id="110599" name="Rectangle 7"/>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0600" name="Freeform 8"/>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10601" name="Freeform 9"/>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10602" name="Group 10"/>
              <p:cNvGrpSpPr>
                <a:grpSpLocks/>
              </p:cNvGrpSpPr>
              <p:nvPr/>
            </p:nvGrpSpPr>
            <p:grpSpPr bwMode="auto">
              <a:xfrm>
                <a:off x="3525" y="1831"/>
                <a:ext cx="1110" cy="603"/>
                <a:chOff x="3525" y="1831"/>
                <a:chExt cx="1110" cy="603"/>
              </a:xfrm>
            </p:grpSpPr>
            <p:sp>
              <p:nvSpPr>
                <p:cNvPr id="110603" name="Rectangle 11"/>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10604" name="Freeform 12"/>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10605" name="Freeform 13"/>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10606" name="Freeform 14"/>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10607" name="Freeform 15"/>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10608" name="Group 16"/>
            <p:cNvGrpSpPr>
              <a:grpSpLocks/>
            </p:cNvGrpSpPr>
            <p:nvPr/>
          </p:nvGrpSpPr>
          <p:grpSpPr bwMode="auto">
            <a:xfrm>
              <a:off x="2059" y="2086"/>
              <a:ext cx="1225" cy="1027"/>
              <a:chOff x="2059" y="2086"/>
              <a:chExt cx="1225" cy="1027"/>
            </a:xfrm>
          </p:grpSpPr>
          <p:sp>
            <p:nvSpPr>
              <p:cNvPr id="110609" name="Freeform 17"/>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0" name="Freeform 18"/>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1" name="Freeform 19"/>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2" name="Freeform 20"/>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3" name="Freeform 21"/>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4" name="Freeform 22"/>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5" name="Freeform 23"/>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6" name="Freeform 24"/>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7" name="Freeform 25"/>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8" name="Freeform 26"/>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9" name="Freeform 27"/>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0" name="Freeform 28"/>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1" name="Freeform 29"/>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2" name="Freeform 30"/>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3" name="Freeform 31"/>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4" name="Freeform 32"/>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10625" name="Group 33"/>
          <p:cNvGrpSpPr>
            <a:grpSpLocks/>
          </p:cNvGrpSpPr>
          <p:nvPr/>
        </p:nvGrpSpPr>
        <p:grpSpPr bwMode="auto">
          <a:xfrm>
            <a:off x="3054350" y="2497138"/>
            <a:ext cx="5408613" cy="4183062"/>
            <a:chOff x="2186" y="999"/>
            <a:chExt cx="3407" cy="2635"/>
          </a:xfrm>
        </p:grpSpPr>
        <p:sp>
          <p:nvSpPr>
            <p:cNvPr id="110626" name="Arc 34"/>
            <p:cNvSpPr>
              <a:spLocks/>
            </p:cNvSpPr>
            <p:nvPr/>
          </p:nvSpPr>
          <p:spPr bwMode="auto">
            <a:xfrm>
              <a:off x="2549" y="2104"/>
              <a:ext cx="577" cy="998"/>
            </a:xfrm>
            <a:custGeom>
              <a:avLst/>
              <a:gdLst>
                <a:gd name="G0" fmla="+- 21600 0 0"/>
                <a:gd name="G1" fmla="+- 21600 0 0"/>
                <a:gd name="G2" fmla="+- 21600 0 0"/>
                <a:gd name="T0" fmla="*/ 16254 w 43200"/>
                <a:gd name="T1" fmla="*/ 42528 h 42528"/>
                <a:gd name="T2" fmla="*/ 37311 w 43200"/>
                <a:gd name="T3" fmla="*/ 36423 h 42528"/>
                <a:gd name="T4" fmla="*/ 21600 w 43200"/>
                <a:gd name="T5" fmla="*/ 21600 h 42528"/>
              </a:gdLst>
              <a:ahLst/>
              <a:cxnLst>
                <a:cxn ang="0">
                  <a:pos x="T0" y="T1"/>
                </a:cxn>
                <a:cxn ang="0">
                  <a:pos x="T2" y="T3"/>
                </a:cxn>
                <a:cxn ang="0">
                  <a:pos x="T4" y="T5"/>
                </a:cxn>
              </a:cxnLst>
              <a:rect l="0" t="0" r="r" b="b"/>
              <a:pathLst>
                <a:path w="43200" h="42528" fill="none" extrusionOk="0">
                  <a:moveTo>
                    <a:pt x="16254" y="42527"/>
                  </a:moveTo>
                  <a:cubicBezTo>
                    <a:pt x="6690" y="40085"/>
                    <a:pt x="0" y="31470"/>
                    <a:pt x="0" y="21600"/>
                  </a:cubicBezTo>
                  <a:cubicBezTo>
                    <a:pt x="0" y="9670"/>
                    <a:pt x="9670" y="0"/>
                    <a:pt x="21600" y="0"/>
                  </a:cubicBezTo>
                  <a:cubicBezTo>
                    <a:pt x="33529" y="0"/>
                    <a:pt x="43200" y="9670"/>
                    <a:pt x="43200" y="21600"/>
                  </a:cubicBezTo>
                  <a:cubicBezTo>
                    <a:pt x="43200" y="27111"/>
                    <a:pt x="41093" y="32414"/>
                    <a:pt x="37311" y="36423"/>
                  </a:cubicBezTo>
                </a:path>
                <a:path w="43200" h="42528" stroke="0" extrusionOk="0">
                  <a:moveTo>
                    <a:pt x="16254" y="42527"/>
                  </a:moveTo>
                  <a:cubicBezTo>
                    <a:pt x="6690" y="40085"/>
                    <a:pt x="0" y="31470"/>
                    <a:pt x="0" y="21600"/>
                  </a:cubicBezTo>
                  <a:cubicBezTo>
                    <a:pt x="0" y="9670"/>
                    <a:pt x="9670" y="0"/>
                    <a:pt x="21600" y="0"/>
                  </a:cubicBezTo>
                  <a:cubicBezTo>
                    <a:pt x="33529" y="0"/>
                    <a:pt x="43200" y="9670"/>
                    <a:pt x="43200" y="21600"/>
                  </a:cubicBezTo>
                  <a:cubicBezTo>
                    <a:pt x="43200" y="27111"/>
                    <a:pt x="41093" y="32414"/>
                    <a:pt x="37311" y="36423"/>
                  </a:cubicBezTo>
                  <a:lnTo>
                    <a:pt x="21600" y="21600"/>
                  </a:lnTo>
                  <a:close/>
                </a:path>
              </a:pathLst>
            </a:custGeom>
            <a:noFill/>
            <a:ln w="57150">
              <a:solidFill>
                <a:srgbClr val="FF9900"/>
              </a:solidFill>
              <a:round/>
              <a:headEnd/>
              <a:tailEnd/>
            </a:ln>
            <a:effectLst/>
          </p:spPr>
          <p:txBody>
            <a:bodyPr wrap="none" anchor="ctr"/>
            <a:lstStyle/>
            <a:p>
              <a:endParaRPr lang="en-US"/>
            </a:p>
          </p:txBody>
        </p:sp>
        <p:grpSp>
          <p:nvGrpSpPr>
            <p:cNvPr id="110627" name="Group 35"/>
            <p:cNvGrpSpPr>
              <a:grpSpLocks/>
            </p:cNvGrpSpPr>
            <p:nvPr/>
          </p:nvGrpSpPr>
          <p:grpSpPr bwMode="auto">
            <a:xfrm>
              <a:off x="2186" y="999"/>
              <a:ext cx="3407" cy="2635"/>
              <a:chOff x="2186" y="999"/>
              <a:chExt cx="3407" cy="2635"/>
            </a:xfrm>
          </p:grpSpPr>
          <p:grpSp>
            <p:nvGrpSpPr>
              <p:cNvPr id="110628" name="Group 36"/>
              <p:cNvGrpSpPr>
                <a:grpSpLocks/>
              </p:cNvGrpSpPr>
              <p:nvPr/>
            </p:nvGrpSpPr>
            <p:grpSpPr bwMode="auto">
              <a:xfrm>
                <a:off x="4230" y="2598"/>
                <a:ext cx="652" cy="521"/>
                <a:chOff x="4100" y="2950"/>
                <a:chExt cx="652" cy="521"/>
              </a:xfrm>
            </p:grpSpPr>
            <p:grpSp>
              <p:nvGrpSpPr>
                <p:cNvPr id="110629" name="Group 37"/>
                <p:cNvGrpSpPr>
                  <a:grpSpLocks/>
                </p:cNvGrpSpPr>
                <p:nvPr/>
              </p:nvGrpSpPr>
              <p:grpSpPr bwMode="auto">
                <a:xfrm>
                  <a:off x="4100" y="2950"/>
                  <a:ext cx="652" cy="521"/>
                  <a:chOff x="3140" y="3132"/>
                  <a:chExt cx="652" cy="521"/>
                </a:xfrm>
              </p:grpSpPr>
              <p:sp>
                <p:nvSpPr>
                  <p:cNvPr id="110630" name="Rectangle 38"/>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0631" name="Oval 39"/>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10632" name="Text Box 40"/>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10633" name="Text Box 41"/>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10634" name="Text Box 42"/>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10635" name="Oval 43"/>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10636" name="Oval 44"/>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10637" name="Group 45"/>
                <p:cNvGrpSpPr>
                  <a:grpSpLocks/>
                </p:cNvGrpSpPr>
                <p:nvPr/>
              </p:nvGrpSpPr>
              <p:grpSpPr bwMode="auto">
                <a:xfrm>
                  <a:off x="4321" y="3134"/>
                  <a:ext cx="219" cy="220"/>
                  <a:chOff x="3614" y="2770"/>
                  <a:chExt cx="219" cy="220"/>
                </a:xfrm>
              </p:grpSpPr>
              <p:sp>
                <p:nvSpPr>
                  <p:cNvPr id="110638" name="Oval 46"/>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10639" name="Line 47"/>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sp>
            <p:nvSpPr>
              <p:cNvPr id="110640" name="Freeform 48"/>
              <p:cNvSpPr>
                <a:spLocks/>
              </p:cNvSpPr>
              <p:nvPr/>
            </p:nvSpPr>
            <p:spPr bwMode="auto">
              <a:xfrm>
                <a:off x="2780" y="3058"/>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grpSp>
            <p:nvGrpSpPr>
              <p:cNvPr id="110641" name="Group 49"/>
              <p:cNvGrpSpPr>
                <a:grpSpLocks/>
              </p:cNvGrpSpPr>
              <p:nvPr/>
            </p:nvGrpSpPr>
            <p:grpSpPr bwMode="auto">
              <a:xfrm>
                <a:off x="2574" y="2144"/>
                <a:ext cx="506" cy="860"/>
                <a:chOff x="944" y="1874"/>
                <a:chExt cx="506" cy="860"/>
              </a:xfrm>
            </p:grpSpPr>
            <p:sp>
              <p:nvSpPr>
                <p:cNvPr id="110642" name="Line 50"/>
                <p:cNvSpPr>
                  <a:spLocks noChangeShapeType="1"/>
                </p:cNvSpPr>
                <p:nvPr/>
              </p:nvSpPr>
              <p:spPr bwMode="auto">
                <a:xfrm flipH="1">
                  <a:off x="944" y="2213"/>
                  <a:ext cx="506" cy="306"/>
                </a:xfrm>
                <a:prstGeom prst="line">
                  <a:avLst/>
                </a:prstGeom>
                <a:noFill/>
                <a:ln w="9525">
                  <a:solidFill>
                    <a:schemeClr val="tx1"/>
                  </a:solidFill>
                  <a:prstDash val="lgDashDot"/>
                  <a:round/>
                  <a:headEnd/>
                  <a:tailEnd/>
                </a:ln>
                <a:effectLst/>
              </p:spPr>
              <p:txBody>
                <a:bodyPr/>
                <a:lstStyle/>
                <a:p>
                  <a:endParaRPr lang="en-US"/>
                </a:p>
              </p:txBody>
            </p:sp>
            <p:sp>
              <p:nvSpPr>
                <p:cNvPr id="110643" name="Line 51"/>
                <p:cNvSpPr>
                  <a:spLocks noChangeShapeType="1"/>
                </p:cNvSpPr>
                <p:nvPr/>
              </p:nvSpPr>
              <p:spPr bwMode="auto">
                <a:xfrm>
                  <a:off x="1201" y="1874"/>
                  <a:ext cx="0" cy="860"/>
                </a:xfrm>
                <a:prstGeom prst="line">
                  <a:avLst/>
                </a:prstGeom>
                <a:noFill/>
                <a:ln w="9525">
                  <a:solidFill>
                    <a:schemeClr val="tx1"/>
                  </a:solidFill>
                  <a:prstDash val="lgDashDot"/>
                  <a:round/>
                  <a:headEnd/>
                  <a:tailEnd/>
                </a:ln>
                <a:effectLst/>
              </p:spPr>
              <p:txBody>
                <a:bodyPr/>
                <a:lstStyle/>
                <a:p>
                  <a:endParaRPr lang="en-US"/>
                </a:p>
              </p:txBody>
            </p:sp>
          </p:grpSp>
          <p:sp>
            <p:nvSpPr>
              <p:cNvPr id="110644" name="Freeform 52"/>
              <p:cNvSpPr>
                <a:spLocks/>
              </p:cNvSpPr>
              <p:nvPr/>
            </p:nvSpPr>
            <p:spPr bwMode="auto">
              <a:xfrm>
                <a:off x="2894" y="2942"/>
                <a:ext cx="1423" cy="625"/>
              </a:xfrm>
              <a:custGeom>
                <a:avLst/>
                <a:gdLst/>
                <a:ahLst/>
                <a:cxnLst>
                  <a:cxn ang="0">
                    <a:pos x="159" y="0"/>
                  </a:cxn>
                  <a:cxn ang="0">
                    <a:pos x="159" y="500"/>
                  </a:cxn>
                  <a:cxn ang="0">
                    <a:pos x="0" y="625"/>
                  </a:cxn>
                  <a:cxn ang="0">
                    <a:pos x="1423" y="625"/>
                  </a:cxn>
                  <a:cxn ang="0">
                    <a:pos x="1423" y="118"/>
                  </a:cxn>
                </a:cxnLst>
                <a:rect l="0" t="0" r="r" b="b"/>
                <a:pathLst>
                  <a:path w="1423" h="625">
                    <a:moveTo>
                      <a:pt x="159" y="0"/>
                    </a:moveTo>
                    <a:lnTo>
                      <a:pt x="159" y="500"/>
                    </a:lnTo>
                    <a:lnTo>
                      <a:pt x="0" y="625"/>
                    </a:lnTo>
                    <a:lnTo>
                      <a:pt x="1423" y="625"/>
                    </a:lnTo>
                    <a:lnTo>
                      <a:pt x="1423" y="118"/>
                    </a:lnTo>
                  </a:path>
                </a:pathLst>
              </a:custGeom>
              <a:noFill/>
              <a:ln w="57150" cmpd="sng">
                <a:solidFill>
                  <a:srgbClr val="FF9900"/>
                </a:solidFill>
                <a:round/>
                <a:headEnd/>
                <a:tailEnd/>
              </a:ln>
              <a:effectLst/>
            </p:spPr>
            <p:txBody>
              <a:bodyPr/>
              <a:lstStyle/>
              <a:p>
                <a:endParaRPr lang="en-US"/>
              </a:p>
            </p:txBody>
          </p:sp>
          <p:sp>
            <p:nvSpPr>
              <p:cNvPr id="110645" name="Line 53"/>
              <p:cNvSpPr>
                <a:spLocks noChangeShapeType="1"/>
              </p:cNvSpPr>
              <p:nvPr/>
            </p:nvSpPr>
            <p:spPr bwMode="auto">
              <a:xfrm flipV="1">
                <a:off x="2186" y="999"/>
                <a:ext cx="3407" cy="2013"/>
              </a:xfrm>
              <a:prstGeom prst="line">
                <a:avLst/>
              </a:prstGeom>
              <a:noFill/>
              <a:ln w="28575">
                <a:solidFill>
                  <a:schemeClr val="accent2"/>
                </a:solidFill>
                <a:prstDash val="lgDashDot"/>
                <a:round/>
                <a:headEnd/>
                <a:tailEnd/>
              </a:ln>
              <a:effectLst/>
            </p:spPr>
            <p:txBody>
              <a:bodyPr/>
              <a:lstStyle/>
              <a:p>
                <a:endParaRPr lang="en-US"/>
              </a:p>
            </p:txBody>
          </p:sp>
        </p:grpSp>
      </p:grpSp>
      <p:sp>
        <p:nvSpPr>
          <p:cNvPr id="110646" name="Oval 54"/>
          <p:cNvSpPr>
            <a:spLocks noChangeArrowheads="1"/>
          </p:cNvSpPr>
          <p:nvPr/>
        </p:nvSpPr>
        <p:spPr bwMode="auto">
          <a:xfrm>
            <a:off x="696913" y="2636838"/>
            <a:ext cx="357187" cy="357187"/>
          </a:xfrm>
          <a:prstGeom prst="ellipse">
            <a:avLst/>
          </a:prstGeom>
          <a:noFill/>
          <a:ln w="28575">
            <a:solidFill>
              <a:srgbClr val="FF0000"/>
            </a:solidFill>
            <a:round/>
            <a:headEnd/>
            <a:tailEnd/>
          </a:ln>
          <a:effectLst/>
        </p:spPr>
        <p:txBody>
          <a:bodyPr wrap="none" anchor="ctr"/>
          <a:lstStyle/>
          <a:p>
            <a:endParaRPr lang="en-US"/>
          </a:p>
        </p:txBody>
      </p:sp>
      <p:sp>
        <p:nvSpPr>
          <p:cNvPr id="110647" name="Oval 55"/>
          <p:cNvSpPr>
            <a:spLocks noChangeArrowheads="1"/>
          </p:cNvSpPr>
          <p:nvPr/>
        </p:nvSpPr>
        <p:spPr bwMode="auto">
          <a:xfrm>
            <a:off x="696913" y="4903788"/>
            <a:ext cx="357187" cy="357187"/>
          </a:xfrm>
          <a:prstGeom prst="ellipse">
            <a:avLst/>
          </a:prstGeom>
          <a:noFill/>
          <a:ln w="28575">
            <a:solidFill>
              <a:srgbClr val="FF0000"/>
            </a:solidFill>
            <a:round/>
            <a:headEnd/>
            <a:tailEnd/>
          </a:ln>
          <a:effectLst/>
        </p:spPr>
        <p:txBody>
          <a:bodyPr wrap="none" anchor="ctr"/>
          <a:lstStyle/>
          <a:p>
            <a:endParaRPr lang="en-US"/>
          </a:p>
        </p:txBody>
      </p:sp>
      <p:sp>
        <p:nvSpPr>
          <p:cNvPr id="11064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0594">
                                            <p:txEl>
                                              <p:pRg st="0" end="0"/>
                                            </p:txEl>
                                          </p:spTgt>
                                        </p:tgtEl>
                                        <p:attrNameLst>
                                          <p:attrName>style.visibility</p:attrName>
                                        </p:attrNameLst>
                                      </p:cBhvr>
                                      <p:to>
                                        <p:strVal val="visible"/>
                                      </p:to>
                                    </p:set>
                                    <p:anim calcmode="lin" valueType="num">
                                      <p:cBhvr additive="base">
                                        <p:cTn id="7" dur="500" fill="hold"/>
                                        <p:tgtEl>
                                          <p:spTgt spid="1105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0594">
                                            <p:txEl>
                                              <p:pRg st="1" end="1"/>
                                            </p:txEl>
                                          </p:spTgt>
                                        </p:tgtEl>
                                        <p:attrNameLst>
                                          <p:attrName>style.visibility</p:attrName>
                                        </p:attrNameLst>
                                      </p:cBhvr>
                                      <p:to>
                                        <p:strVal val="visible"/>
                                      </p:to>
                                    </p:set>
                                    <p:anim calcmode="lin" valueType="num">
                                      <p:cBhvr additive="base">
                                        <p:cTn id="13" dur="500" fill="hold"/>
                                        <p:tgtEl>
                                          <p:spTgt spid="1105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10625"/>
                                        </p:tgtEl>
                                        <p:attrNameLst>
                                          <p:attrName>style.visibility</p:attrName>
                                        </p:attrNameLst>
                                      </p:cBhvr>
                                      <p:to>
                                        <p:strVal val="visible"/>
                                      </p:to>
                                    </p:set>
                                    <p:animEffect transition="in" filter="fade">
                                      <p:cBhvr>
                                        <p:cTn id="19" dur="2000"/>
                                        <p:tgtEl>
                                          <p:spTgt spid="110625"/>
                                        </p:tgtEl>
                                      </p:cBhvr>
                                    </p:animEffect>
                                  </p:childTnLst>
                                  <p:subTnLst>
                                    <p:audio>
                                      <p:cMediaNode>
                                        <p:cTn display="0" masterRel="sameClick">
                                          <p:stCondLst>
                                            <p:cond evt="begin" delay="0">
                                              <p:tn val="17"/>
                                            </p:cond>
                                          </p:stCondLst>
                                          <p:endCondLst>
                                            <p:cond evt="onStopAudio" delay="0">
                                              <p:tgtEl>
                                                <p:sldTgt/>
                                              </p:tgtEl>
                                            </p:cond>
                                          </p:endCondLst>
                                        </p:cTn>
                                        <p:tgtEl>
                                          <p:sndTgt r:embed="rId5" name="chimes.wav"/>
                                        </p:tgtEl>
                                      </p:cMediaNode>
                                    </p:audio>
                                  </p:sub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10596"/>
                                        </p:tgtEl>
                                        <p:attrNameLst>
                                          <p:attrName>style.visibility</p:attrName>
                                        </p:attrNameLst>
                                      </p:cBhvr>
                                      <p:to>
                                        <p:strVal val="visible"/>
                                      </p:to>
                                    </p:set>
                                    <p:animEffect transition="in" filter="wipe(right)">
                                      <p:cBhvr>
                                        <p:cTn id="24" dur="1000"/>
                                        <p:tgtEl>
                                          <p:spTgt spid="110596"/>
                                        </p:tgtEl>
                                      </p:cBhvr>
                                    </p:animEffect>
                                  </p:childTnLst>
                                  <p:subTnLst>
                                    <p:audio>
                                      <p:cMediaNode>
                                        <p:cTn display="0" masterRel="sameClick">
                                          <p:stCondLst>
                                            <p:cond evt="begin" delay="0">
                                              <p:tn val="22"/>
                                            </p:cond>
                                          </p:stCondLst>
                                          <p:endCondLst>
                                            <p:cond evt="onStopAudio" delay="0">
                                              <p:tgtEl>
                                                <p:sldTgt/>
                                              </p:tgtEl>
                                            </p:cond>
                                          </p:endCondLst>
                                        </p:cTn>
                                        <p:tgtEl>
                                          <p:sndTgt r:embed="rId6" name="cashreg.wav"/>
                                        </p:tgtEl>
                                      </p:cMediaNode>
                                    </p:audio>
                                  </p:sub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nodeType="clickEffect">
                                  <p:stCondLst>
                                    <p:cond delay="0"/>
                                  </p:stCondLst>
                                  <p:childTnLst>
                                    <p:animMotion origin="layout" path="M -3.61111E-6 -2.96296E-6 L -0.21597 0.1713 " pathEditMode="relative" rAng="0" ptsTypes="AA">
                                      <p:cBhvr>
                                        <p:cTn id="28" dur="3000" fill="hold"/>
                                        <p:tgtEl>
                                          <p:spTgt spid="110596"/>
                                        </p:tgtEl>
                                        <p:attrNameLst>
                                          <p:attrName>ppt_x</p:attrName>
                                          <p:attrName>ppt_y</p:attrName>
                                        </p:attrNameLst>
                                      </p:cBhvr>
                                      <p:rCtr x="-10800" y="8600"/>
                                    </p:animMotion>
                                  </p:childTnLst>
                                </p:cTn>
                              </p:par>
                            </p:childTnLst>
                          </p:cTn>
                        </p:par>
                        <p:par>
                          <p:cTn id="29" fill="hold">
                            <p:stCondLst>
                              <p:cond delay="3000"/>
                            </p:stCondLst>
                            <p:childTnLst>
                              <p:par>
                                <p:cTn id="30" presetID="56" presetClass="path" presetSubtype="0" accel="50000" decel="50000" fill="hold" nodeType="afterEffect">
                                  <p:stCondLst>
                                    <p:cond delay="0"/>
                                  </p:stCondLst>
                                  <p:childTnLst>
                                    <p:animMotion origin="layout" path="M -0.21597 0.17153 L 0.00191 -0.00162 " pathEditMode="relative" rAng="0" ptsTypes="AA">
                                      <p:cBhvr>
                                        <p:cTn id="31" dur="2000" fill="hold"/>
                                        <p:tgtEl>
                                          <p:spTgt spid="110596"/>
                                        </p:tgtEl>
                                        <p:attrNameLst>
                                          <p:attrName>ppt_x</p:attrName>
                                          <p:attrName>ppt_y</p:attrName>
                                        </p:attrNameLst>
                                      </p:cBhvr>
                                      <p:rCtr x="10900" y="-8700"/>
                                    </p:animMotion>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10594">
                                            <p:txEl>
                                              <p:pRg st="2" end="2"/>
                                            </p:txEl>
                                          </p:spTgt>
                                        </p:tgtEl>
                                        <p:attrNameLst>
                                          <p:attrName>style.visibility</p:attrName>
                                        </p:attrNameLst>
                                      </p:cBhvr>
                                      <p:to>
                                        <p:strVal val="visible"/>
                                      </p:to>
                                    </p:set>
                                    <p:anim calcmode="lin" valueType="num">
                                      <p:cBhvr additive="base">
                                        <p:cTn id="36" dur="500" fill="hold"/>
                                        <p:tgtEl>
                                          <p:spTgt spid="11059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059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10594">
                                            <p:txEl>
                                              <p:pRg st="3" end="3"/>
                                            </p:txEl>
                                          </p:spTgt>
                                        </p:tgtEl>
                                        <p:attrNameLst>
                                          <p:attrName>style.visibility</p:attrName>
                                        </p:attrNameLst>
                                      </p:cBhvr>
                                      <p:to>
                                        <p:strVal val="visible"/>
                                      </p:to>
                                    </p:set>
                                    <p:anim calcmode="lin" valueType="num">
                                      <p:cBhvr additive="base">
                                        <p:cTn id="42" dur="500" fill="hold"/>
                                        <p:tgtEl>
                                          <p:spTgt spid="11059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1059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3" fill="hold" grpId="0" nodeType="clickEffect">
                                  <p:stCondLst>
                                    <p:cond delay="0"/>
                                  </p:stCondLst>
                                  <p:childTnLst>
                                    <p:set>
                                      <p:cBhvr>
                                        <p:cTn id="47" dur="1" fill="hold">
                                          <p:stCondLst>
                                            <p:cond delay="0"/>
                                          </p:stCondLst>
                                        </p:cTn>
                                        <p:tgtEl>
                                          <p:spTgt spid="110646"/>
                                        </p:tgtEl>
                                        <p:attrNameLst>
                                          <p:attrName>style.visibility</p:attrName>
                                        </p:attrNameLst>
                                      </p:cBhvr>
                                      <p:to>
                                        <p:strVal val="visible"/>
                                      </p:to>
                                    </p:set>
                                    <p:anim calcmode="lin" valueType="num">
                                      <p:cBhvr additive="base">
                                        <p:cTn id="48" dur="500" fill="hold"/>
                                        <p:tgtEl>
                                          <p:spTgt spid="110646"/>
                                        </p:tgtEl>
                                        <p:attrNameLst>
                                          <p:attrName>ppt_x</p:attrName>
                                        </p:attrNameLst>
                                      </p:cBhvr>
                                      <p:tavLst>
                                        <p:tav tm="0">
                                          <p:val>
                                            <p:strVal val="1+#ppt_w/2"/>
                                          </p:val>
                                        </p:tav>
                                        <p:tav tm="100000">
                                          <p:val>
                                            <p:strVal val="#ppt_x"/>
                                          </p:val>
                                        </p:tav>
                                      </p:tavLst>
                                    </p:anim>
                                    <p:anim calcmode="lin" valueType="num">
                                      <p:cBhvr additive="base">
                                        <p:cTn id="49" dur="500" fill="hold"/>
                                        <p:tgtEl>
                                          <p:spTgt spid="1106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6" name="cashreg.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3" fill="hold" grpId="0" nodeType="clickEffect">
                                  <p:stCondLst>
                                    <p:cond delay="0"/>
                                  </p:stCondLst>
                                  <p:childTnLst>
                                    <p:set>
                                      <p:cBhvr>
                                        <p:cTn id="53" dur="1" fill="hold">
                                          <p:stCondLst>
                                            <p:cond delay="0"/>
                                          </p:stCondLst>
                                        </p:cTn>
                                        <p:tgtEl>
                                          <p:spTgt spid="110647"/>
                                        </p:tgtEl>
                                        <p:attrNameLst>
                                          <p:attrName>style.visibility</p:attrName>
                                        </p:attrNameLst>
                                      </p:cBhvr>
                                      <p:to>
                                        <p:strVal val="visible"/>
                                      </p:to>
                                    </p:set>
                                    <p:anim calcmode="lin" valueType="num">
                                      <p:cBhvr additive="base">
                                        <p:cTn id="54" dur="500" fill="hold"/>
                                        <p:tgtEl>
                                          <p:spTgt spid="110647"/>
                                        </p:tgtEl>
                                        <p:attrNameLst>
                                          <p:attrName>ppt_x</p:attrName>
                                        </p:attrNameLst>
                                      </p:cBhvr>
                                      <p:tavLst>
                                        <p:tav tm="0">
                                          <p:val>
                                            <p:strVal val="1+#ppt_w/2"/>
                                          </p:val>
                                        </p:tav>
                                        <p:tav tm="100000">
                                          <p:val>
                                            <p:strVal val="#ppt_x"/>
                                          </p:val>
                                        </p:tav>
                                      </p:tavLst>
                                    </p:anim>
                                    <p:anim calcmode="lin" valueType="num">
                                      <p:cBhvr additive="base">
                                        <p:cTn id="55" dur="500" fill="hold"/>
                                        <p:tgtEl>
                                          <p:spTgt spid="11064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46" grpId="0" animBg="1"/>
      <p:bldP spid="1106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3" name="Rectangle 43"/>
          <p:cNvSpPr>
            <a:spLocks noChangeArrowheads="1"/>
          </p:cNvSpPr>
          <p:nvPr/>
        </p:nvSpPr>
        <p:spPr bwMode="auto">
          <a:xfrm>
            <a:off x="682625" y="5313363"/>
            <a:ext cx="7766050" cy="1544637"/>
          </a:xfrm>
          <a:prstGeom prst="rect">
            <a:avLst/>
          </a:prstGeom>
          <a:solidFill>
            <a:srgbClr val="FFCCCC"/>
          </a:solidFill>
          <a:ln w="9525">
            <a:noFill/>
            <a:miter lim="800000"/>
            <a:headEnd/>
            <a:tailEnd/>
          </a:ln>
          <a:effectLst/>
        </p:spPr>
        <p:txBody>
          <a:bodyPr/>
          <a:lstStyle/>
          <a:p>
            <a:pPr eaLnBrk="0" hangingPunct="0">
              <a:spcBef>
                <a:spcPct val="10000"/>
              </a:spcBef>
            </a:pPr>
            <a:r>
              <a:rPr lang="en-US" b="1" i="1"/>
              <a:t>FYI   </a:t>
            </a:r>
          </a:p>
          <a:p>
            <a:pPr eaLnBrk="0" hangingPunct="0">
              <a:spcBef>
                <a:spcPct val="10000"/>
              </a:spcBef>
            </a:pPr>
            <a:r>
              <a:rPr lang="en-US" b="1">
                <a:sym typeface="Symbol" pitchFamily="18" charset="2"/>
              </a:rPr>
              <a:t></a:t>
            </a:r>
            <a:r>
              <a:rPr lang="en-US">
                <a:sym typeface="Symbol" pitchFamily="18" charset="2"/>
              </a:rPr>
              <a:t>The moving-magnet experiments showed that the induced emf depends on the relative orientations of the B-field and area.</a:t>
            </a:r>
            <a:endParaRPr lang="en-US"/>
          </a:p>
        </p:txBody>
      </p:sp>
      <p:sp>
        <p:nvSpPr>
          <p:cNvPr id="112644" name="Rectangle 4"/>
          <p:cNvSpPr>
            <a:spLocks noChangeArrowheads="1"/>
          </p:cNvSpPr>
          <p:nvPr/>
        </p:nvSpPr>
        <p:spPr bwMode="auto">
          <a:xfrm>
            <a:off x="687388" y="1773238"/>
            <a:ext cx="7772400" cy="3562350"/>
          </a:xfrm>
          <a:prstGeom prst="rect">
            <a:avLst/>
          </a:prstGeom>
          <a:solidFill>
            <a:srgbClr val="CCFFCC"/>
          </a:solidFill>
          <a:ln w="9525">
            <a:noFill/>
            <a:miter lim="800000"/>
            <a:headEnd/>
            <a:tailEnd/>
          </a:ln>
          <a:effectLst/>
        </p:spPr>
        <p:txBody>
          <a:bodyPr/>
          <a:lstStyle/>
          <a:p>
            <a:pPr eaLnBrk="0" hangingPunct="0">
              <a:spcBef>
                <a:spcPct val="20000"/>
              </a:spcBef>
            </a:pPr>
            <a:r>
              <a:rPr lang="en-US">
                <a:sym typeface="Symbol" pitchFamily="18" charset="2"/>
              </a:rPr>
              <a:t>PRACTICE: Compare the </a:t>
            </a:r>
            <a:r>
              <a:rPr lang="en-US">
                <a:solidFill>
                  <a:srgbClr val="006600"/>
                </a:solidFill>
                <a:sym typeface="Symbol" pitchFamily="18" charset="2"/>
              </a:rPr>
              <a:t>B-field</a:t>
            </a:r>
            <a:r>
              <a:rPr lang="en-US">
                <a:sym typeface="Symbol" pitchFamily="18" charset="2"/>
              </a:rPr>
              <a:t> lines that                  intersect the area of a loop in Case 1: the </a:t>
            </a:r>
            <a:r>
              <a:rPr lang="en-US">
                <a:solidFill>
                  <a:srgbClr val="006600"/>
                </a:solidFill>
                <a:sym typeface="Symbol" pitchFamily="18" charset="2"/>
              </a:rPr>
              <a:t>B-field</a:t>
            </a:r>
            <a:r>
              <a:rPr lang="en-US">
                <a:sym typeface="Symbol" pitchFamily="18" charset="2"/>
              </a:rPr>
              <a:t> is </a:t>
            </a:r>
            <a:r>
              <a:rPr lang="en-US" u="sng">
                <a:sym typeface="Symbol" pitchFamily="18" charset="2"/>
              </a:rPr>
              <a:t>parallel</a:t>
            </a:r>
            <a:r>
              <a:rPr lang="en-US">
                <a:sym typeface="Symbol" pitchFamily="18" charset="2"/>
              </a:rPr>
              <a:t> to the plane of the loop, and in Case 2:                  the B-field is </a:t>
            </a:r>
            <a:r>
              <a:rPr lang="en-US" u="sng">
                <a:sym typeface="Symbol" pitchFamily="18" charset="2"/>
              </a:rPr>
              <a:t>perpendicular</a:t>
            </a:r>
            <a:r>
              <a:rPr lang="en-US">
                <a:sym typeface="Symbol" pitchFamily="18" charset="2"/>
              </a:rPr>
              <a:t> to the plane of the loop.</a:t>
            </a:r>
          </a:p>
          <a:p>
            <a:pPr eaLnBrk="0" hangingPunct="0">
              <a:spcBef>
                <a:spcPct val="20000"/>
              </a:spcBef>
            </a:pPr>
            <a:r>
              <a:rPr lang="en-US">
                <a:sym typeface="Symbol" pitchFamily="18" charset="2"/>
              </a:rPr>
              <a:t>SOLUTION:</a:t>
            </a:r>
          </a:p>
          <a:p>
            <a:pPr eaLnBrk="0" hangingPunct="0">
              <a:spcBef>
                <a:spcPct val="20000"/>
              </a:spcBef>
            </a:pPr>
            <a:r>
              <a:rPr lang="en-US">
                <a:sym typeface="Symbol" pitchFamily="18" charset="2"/>
              </a:rPr>
              <a:t>In (1) note that the loop has no </a:t>
            </a:r>
            <a:r>
              <a:rPr lang="en-US">
                <a:solidFill>
                  <a:srgbClr val="006600"/>
                </a:solidFill>
                <a:sym typeface="Symbol" pitchFamily="18" charset="2"/>
              </a:rPr>
              <a:t>B-field</a:t>
            </a:r>
            <a:r>
              <a:rPr lang="en-US">
                <a:sym typeface="Symbol" pitchFamily="18" charset="2"/>
              </a:rPr>
              <a:t> lines            passing through it. </a:t>
            </a:r>
          </a:p>
          <a:p>
            <a:pPr eaLnBrk="0" hangingPunct="0">
              <a:spcBef>
                <a:spcPct val="20000"/>
              </a:spcBef>
            </a:pPr>
            <a:r>
              <a:rPr lang="en-US">
                <a:sym typeface="Symbol" pitchFamily="18" charset="2"/>
              </a:rPr>
              <a:t>In (2) note that the loop has many rows of </a:t>
            </a:r>
            <a:r>
              <a:rPr lang="en-US">
                <a:solidFill>
                  <a:srgbClr val="006600"/>
                </a:solidFill>
                <a:sym typeface="Symbol" pitchFamily="18" charset="2"/>
              </a:rPr>
              <a:t>B-field</a:t>
            </a:r>
            <a:r>
              <a:rPr lang="en-US">
                <a:sym typeface="Symbol" pitchFamily="18" charset="2"/>
              </a:rPr>
              <a:t>           lines passing through it. </a:t>
            </a:r>
            <a:endParaRPr lang="en-US">
              <a:cs typeface="Courier New" pitchFamily="49" charset="0"/>
              <a:sym typeface="Symbol" pitchFamily="18" charset="2"/>
            </a:endParaRPr>
          </a:p>
        </p:txBody>
      </p:sp>
      <p:sp>
        <p:nvSpPr>
          <p:cNvPr id="112642" name="Rectangle 2"/>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p:txBody>
      </p:sp>
      <p:sp>
        <p:nvSpPr>
          <p:cNvPr id="112645" name="Line 5"/>
          <p:cNvSpPr>
            <a:spLocks noChangeShapeType="1"/>
          </p:cNvSpPr>
          <p:nvPr/>
        </p:nvSpPr>
        <p:spPr bwMode="auto">
          <a:xfrm flipV="1">
            <a:off x="7996238" y="1506538"/>
            <a:ext cx="746125" cy="433387"/>
          </a:xfrm>
          <a:prstGeom prst="line">
            <a:avLst/>
          </a:prstGeom>
          <a:noFill/>
          <a:ln w="28575">
            <a:solidFill>
              <a:srgbClr val="008000"/>
            </a:solidFill>
            <a:round/>
            <a:headEnd/>
            <a:tailEnd type="triangle" w="med" len="med"/>
          </a:ln>
          <a:effectLst/>
        </p:spPr>
        <p:txBody>
          <a:bodyPr/>
          <a:lstStyle/>
          <a:p>
            <a:endParaRPr lang="en-US"/>
          </a:p>
        </p:txBody>
      </p:sp>
      <p:sp>
        <p:nvSpPr>
          <p:cNvPr id="112646" name="Line 6"/>
          <p:cNvSpPr>
            <a:spLocks noChangeShapeType="1"/>
          </p:cNvSpPr>
          <p:nvPr/>
        </p:nvSpPr>
        <p:spPr bwMode="auto">
          <a:xfrm flipV="1">
            <a:off x="7985125" y="1749425"/>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7" name="Line 7"/>
          <p:cNvSpPr>
            <a:spLocks noChangeShapeType="1"/>
          </p:cNvSpPr>
          <p:nvPr/>
        </p:nvSpPr>
        <p:spPr bwMode="auto">
          <a:xfrm flipV="1">
            <a:off x="7999413" y="1943100"/>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8" name="Line 8"/>
          <p:cNvSpPr>
            <a:spLocks noChangeShapeType="1"/>
          </p:cNvSpPr>
          <p:nvPr/>
        </p:nvSpPr>
        <p:spPr bwMode="auto">
          <a:xfrm flipV="1">
            <a:off x="7977188" y="2162175"/>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9" name="Line 9"/>
          <p:cNvSpPr>
            <a:spLocks noChangeShapeType="1"/>
          </p:cNvSpPr>
          <p:nvPr/>
        </p:nvSpPr>
        <p:spPr bwMode="auto">
          <a:xfrm flipV="1">
            <a:off x="7989888" y="2360613"/>
            <a:ext cx="746125" cy="433387"/>
          </a:xfrm>
          <a:prstGeom prst="line">
            <a:avLst/>
          </a:prstGeom>
          <a:noFill/>
          <a:ln w="28575">
            <a:solidFill>
              <a:srgbClr val="008000"/>
            </a:solidFill>
            <a:round/>
            <a:headEnd/>
            <a:tailEnd type="triangle" w="med" len="med"/>
          </a:ln>
          <a:effectLst/>
        </p:spPr>
        <p:txBody>
          <a:bodyPr/>
          <a:lstStyle/>
          <a:p>
            <a:endParaRPr lang="en-US"/>
          </a:p>
        </p:txBody>
      </p:sp>
      <p:sp>
        <p:nvSpPr>
          <p:cNvPr id="112650" name="Line 10"/>
          <p:cNvSpPr>
            <a:spLocks noChangeShapeType="1"/>
          </p:cNvSpPr>
          <p:nvPr/>
        </p:nvSpPr>
        <p:spPr bwMode="auto">
          <a:xfrm flipV="1">
            <a:off x="7981950" y="2581275"/>
            <a:ext cx="746125" cy="433388"/>
          </a:xfrm>
          <a:prstGeom prst="line">
            <a:avLst/>
          </a:prstGeom>
          <a:noFill/>
          <a:ln w="28575">
            <a:solidFill>
              <a:srgbClr val="008000"/>
            </a:solidFill>
            <a:round/>
            <a:headEnd/>
            <a:tailEnd type="triangle" w="med" len="med"/>
          </a:ln>
          <a:effectLst/>
        </p:spPr>
        <p:txBody>
          <a:bodyPr/>
          <a:lstStyle/>
          <a:p>
            <a:endParaRPr lang="en-US"/>
          </a:p>
        </p:txBody>
      </p:sp>
      <p:grpSp>
        <p:nvGrpSpPr>
          <p:cNvPr id="112651" name="Group 11"/>
          <p:cNvGrpSpPr>
            <a:grpSpLocks/>
          </p:cNvGrpSpPr>
          <p:nvPr/>
        </p:nvGrpSpPr>
        <p:grpSpPr bwMode="auto">
          <a:xfrm>
            <a:off x="7721600" y="1849438"/>
            <a:ext cx="539750" cy="1289050"/>
            <a:chOff x="4219" y="1096"/>
            <a:chExt cx="340" cy="812"/>
          </a:xfrm>
        </p:grpSpPr>
        <p:sp>
          <p:nvSpPr>
            <p:cNvPr id="112652" name="Oval 12"/>
            <p:cNvSpPr>
              <a:spLocks noChangeArrowheads="1"/>
            </p:cNvSpPr>
            <p:nvPr/>
          </p:nvSpPr>
          <p:spPr bwMode="auto">
            <a:xfrm>
              <a:off x="4219" y="1096"/>
              <a:ext cx="340" cy="805"/>
            </a:xfrm>
            <a:prstGeom prst="ellipse">
              <a:avLst/>
            </a:prstGeom>
            <a:solidFill>
              <a:srgbClr val="BBE0E3">
                <a:alpha val="61000"/>
              </a:srgbClr>
            </a:solidFill>
            <a:ln w="9525">
              <a:solidFill>
                <a:schemeClr val="tx1"/>
              </a:solidFill>
              <a:round/>
              <a:headEnd/>
              <a:tailEnd/>
            </a:ln>
            <a:effectLst/>
          </p:spPr>
          <p:txBody>
            <a:bodyPr wrap="none" anchor="ctr"/>
            <a:lstStyle/>
            <a:p>
              <a:endParaRPr lang="en-US"/>
            </a:p>
          </p:txBody>
        </p:sp>
        <p:sp>
          <p:nvSpPr>
            <p:cNvPr id="112653" name="Line 13"/>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2654" name="Line 14"/>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2655" name="Line 15"/>
          <p:cNvSpPr>
            <a:spLocks noChangeShapeType="1"/>
          </p:cNvSpPr>
          <p:nvPr/>
        </p:nvSpPr>
        <p:spPr bwMode="auto">
          <a:xfrm flipV="1">
            <a:off x="8018463" y="358616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6" name="Line 16"/>
          <p:cNvSpPr>
            <a:spLocks noChangeShapeType="1"/>
          </p:cNvSpPr>
          <p:nvPr/>
        </p:nvSpPr>
        <p:spPr bwMode="auto">
          <a:xfrm flipV="1">
            <a:off x="8010525" y="376872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7" name="Line 17"/>
          <p:cNvSpPr>
            <a:spLocks noChangeShapeType="1"/>
          </p:cNvSpPr>
          <p:nvPr/>
        </p:nvSpPr>
        <p:spPr bwMode="auto">
          <a:xfrm flipV="1">
            <a:off x="8015288" y="395128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8" name="Line 18"/>
          <p:cNvSpPr>
            <a:spLocks noChangeShapeType="1"/>
          </p:cNvSpPr>
          <p:nvPr/>
        </p:nvSpPr>
        <p:spPr bwMode="auto">
          <a:xfrm flipV="1">
            <a:off x="8020050" y="4133850"/>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9" name="Line 19"/>
          <p:cNvSpPr>
            <a:spLocks noChangeShapeType="1"/>
          </p:cNvSpPr>
          <p:nvPr/>
        </p:nvSpPr>
        <p:spPr bwMode="auto">
          <a:xfrm flipV="1">
            <a:off x="8012113" y="431641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0" name="Line 20"/>
          <p:cNvSpPr>
            <a:spLocks noChangeShapeType="1"/>
          </p:cNvSpPr>
          <p:nvPr/>
        </p:nvSpPr>
        <p:spPr bwMode="auto">
          <a:xfrm flipV="1">
            <a:off x="8016875" y="449897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1" name="Line 21"/>
          <p:cNvSpPr>
            <a:spLocks noChangeShapeType="1"/>
          </p:cNvSpPr>
          <p:nvPr/>
        </p:nvSpPr>
        <p:spPr bwMode="auto">
          <a:xfrm flipV="1">
            <a:off x="8008938" y="468153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2" name="Text Box 22"/>
          <p:cNvSpPr txBox="1">
            <a:spLocks noChangeArrowheads="1"/>
          </p:cNvSpPr>
          <p:nvPr/>
        </p:nvSpPr>
        <p:spPr bwMode="auto">
          <a:xfrm>
            <a:off x="7659688" y="1504950"/>
            <a:ext cx="750887" cy="396875"/>
          </a:xfrm>
          <a:prstGeom prst="rect">
            <a:avLst/>
          </a:prstGeom>
          <a:noFill/>
          <a:ln w="9525">
            <a:noFill/>
            <a:miter lim="800000"/>
            <a:headEnd/>
            <a:tailEnd/>
          </a:ln>
          <a:effectLst/>
        </p:spPr>
        <p:txBody>
          <a:bodyPr>
            <a:spAutoFit/>
          </a:bodyPr>
          <a:lstStyle/>
          <a:p>
            <a:r>
              <a:rPr lang="en-US" sz="2000" b="1">
                <a:solidFill>
                  <a:schemeClr val="hlink"/>
                </a:solidFill>
                <a:latin typeface="Courier New" pitchFamily="49" charset="0"/>
              </a:rPr>
              <a:t>(1)</a:t>
            </a:r>
          </a:p>
        </p:txBody>
      </p:sp>
      <p:sp>
        <p:nvSpPr>
          <p:cNvPr id="112663" name="Text Box 23"/>
          <p:cNvSpPr txBox="1">
            <a:spLocks noChangeArrowheads="1"/>
          </p:cNvSpPr>
          <p:nvPr/>
        </p:nvSpPr>
        <p:spPr bwMode="auto">
          <a:xfrm>
            <a:off x="7688263" y="3181350"/>
            <a:ext cx="750887" cy="396875"/>
          </a:xfrm>
          <a:prstGeom prst="rect">
            <a:avLst/>
          </a:prstGeom>
          <a:noFill/>
          <a:ln w="9525">
            <a:noFill/>
            <a:miter lim="800000"/>
            <a:headEnd/>
            <a:tailEnd/>
          </a:ln>
          <a:effectLst/>
        </p:spPr>
        <p:txBody>
          <a:bodyPr>
            <a:spAutoFit/>
          </a:bodyPr>
          <a:lstStyle/>
          <a:p>
            <a:r>
              <a:rPr lang="en-US" sz="2000" b="1">
                <a:solidFill>
                  <a:schemeClr val="hlink"/>
                </a:solidFill>
                <a:latin typeface="Courier New" pitchFamily="49" charset="0"/>
              </a:rPr>
              <a:t>(2)</a:t>
            </a:r>
          </a:p>
        </p:txBody>
      </p:sp>
      <p:sp>
        <p:nvSpPr>
          <p:cNvPr id="112664" name="Line 24"/>
          <p:cNvSpPr>
            <a:spLocks noChangeShapeType="1"/>
          </p:cNvSpPr>
          <p:nvPr/>
        </p:nvSpPr>
        <p:spPr bwMode="auto">
          <a:xfrm flipV="1">
            <a:off x="8235950" y="1508125"/>
            <a:ext cx="746125" cy="433388"/>
          </a:xfrm>
          <a:prstGeom prst="line">
            <a:avLst/>
          </a:prstGeom>
          <a:noFill/>
          <a:ln w="38100">
            <a:solidFill>
              <a:srgbClr val="008000"/>
            </a:solidFill>
            <a:round/>
            <a:headEnd/>
            <a:tailEnd type="triangle" w="med" len="med"/>
          </a:ln>
          <a:effectLst/>
        </p:spPr>
        <p:txBody>
          <a:bodyPr/>
          <a:lstStyle/>
          <a:p>
            <a:endParaRPr lang="en-US"/>
          </a:p>
        </p:txBody>
      </p:sp>
      <p:sp>
        <p:nvSpPr>
          <p:cNvPr id="112665" name="Line 25"/>
          <p:cNvSpPr>
            <a:spLocks noChangeShapeType="1"/>
          </p:cNvSpPr>
          <p:nvPr/>
        </p:nvSpPr>
        <p:spPr bwMode="auto">
          <a:xfrm flipV="1">
            <a:off x="8224838" y="175101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6" name="Line 26"/>
          <p:cNvSpPr>
            <a:spLocks noChangeShapeType="1"/>
          </p:cNvSpPr>
          <p:nvPr/>
        </p:nvSpPr>
        <p:spPr bwMode="auto">
          <a:xfrm flipV="1">
            <a:off x="8239125" y="1944688"/>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7" name="Line 27"/>
          <p:cNvSpPr>
            <a:spLocks noChangeShapeType="1"/>
          </p:cNvSpPr>
          <p:nvPr/>
        </p:nvSpPr>
        <p:spPr bwMode="auto">
          <a:xfrm flipV="1">
            <a:off x="8216900" y="216376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8" name="Line 28"/>
          <p:cNvSpPr>
            <a:spLocks noChangeShapeType="1"/>
          </p:cNvSpPr>
          <p:nvPr/>
        </p:nvSpPr>
        <p:spPr bwMode="auto">
          <a:xfrm flipV="1">
            <a:off x="8229600" y="2362200"/>
            <a:ext cx="746125" cy="433388"/>
          </a:xfrm>
          <a:prstGeom prst="line">
            <a:avLst/>
          </a:prstGeom>
          <a:noFill/>
          <a:ln w="38100">
            <a:solidFill>
              <a:srgbClr val="008000"/>
            </a:solidFill>
            <a:round/>
            <a:headEnd/>
            <a:tailEnd type="triangle" w="med" len="med"/>
          </a:ln>
          <a:effectLst/>
        </p:spPr>
        <p:txBody>
          <a:bodyPr/>
          <a:lstStyle/>
          <a:p>
            <a:endParaRPr lang="en-US"/>
          </a:p>
        </p:txBody>
      </p:sp>
      <p:sp>
        <p:nvSpPr>
          <p:cNvPr id="112669" name="Line 29"/>
          <p:cNvSpPr>
            <a:spLocks noChangeShapeType="1"/>
          </p:cNvSpPr>
          <p:nvPr/>
        </p:nvSpPr>
        <p:spPr bwMode="auto">
          <a:xfrm flipV="1">
            <a:off x="8221663" y="258286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70" name="Line 30"/>
          <p:cNvSpPr>
            <a:spLocks noChangeShapeType="1"/>
          </p:cNvSpPr>
          <p:nvPr/>
        </p:nvSpPr>
        <p:spPr bwMode="auto">
          <a:xfrm flipV="1">
            <a:off x="7881938" y="368617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1" name="Line 31"/>
          <p:cNvSpPr>
            <a:spLocks noChangeShapeType="1"/>
          </p:cNvSpPr>
          <p:nvPr/>
        </p:nvSpPr>
        <p:spPr bwMode="auto">
          <a:xfrm flipV="1">
            <a:off x="7874000" y="386873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2" name="Line 32"/>
          <p:cNvSpPr>
            <a:spLocks noChangeShapeType="1"/>
          </p:cNvSpPr>
          <p:nvPr/>
        </p:nvSpPr>
        <p:spPr bwMode="auto">
          <a:xfrm flipV="1">
            <a:off x="7878763" y="405130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3" name="Line 33"/>
          <p:cNvSpPr>
            <a:spLocks noChangeShapeType="1"/>
          </p:cNvSpPr>
          <p:nvPr/>
        </p:nvSpPr>
        <p:spPr bwMode="auto">
          <a:xfrm flipV="1">
            <a:off x="7883525" y="4233863"/>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4" name="Line 34"/>
          <p:cNvSpPr>
            <a:spLocks noChangeShapeType="1"/>
          </p:cNvSpPr>
          <p:nvPr/>
        </p:nvSpPr>
        <p:spPr bwMode="auto">
          <a:xfrm flipV="1">
            <a:off x="7875588" y="441642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5" name="Line 35"/>
          <p:cNvSpPr>
            <a:spLocks noChangeShapeType="1"/>
          </p:cNvSpPr>
          <p:nvPr/>
        </p:nvSpPr>
        <p:spPr bwMode="auto">
          <a:xfrm flipV="1">
            <a:off x="7880350" y="459898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6" name="Line 36"/>
          <p:cNvSpPr>
            <a:spLocks noChangeShapeType="1"/>
          </p:cNvSpPr>
          <p:nvPr/>
        </p:nvSpPr>
        <p:spPr bwMode="auto">
          <a:xfrm flipV="1">
            <a:off x="7872413" y="4781550"/>
            <a:ext cx="866775" cy="0"/>
          </a:xfrm>
          <a:prstGeom prst="line">
            <a:avLst/>
          </a:prstGeom>
          <a:noFill/>
          <a:ln w="38100">
            <a:solidFill>
              <a:srgbClr val="008000"/>
            </a:solidFill>
            <a:round/>
            <a:headEnd/>
            <a:tailEnd type="triangle" w="med" len="med"/>
          </a:ln>
          <a:effectLst/>
        </p:spPr>
        <p:txBody>
          <a:bodyPr/>
          <a:lstStyle/>
          <a:p>
            <a:endParaRPr lang="en-US"/>
          </a:p>
        </p:txBody>
      </p:sp>
      <p:grpSp>
        <p:nvGrpSpPr>
          <p:cNvPr id="112677" name="Group 37"/>
          <p:cNvGrpSpPr>
            <a:grpSpLocks/>
          </p:cNvGrpSpPr>
          <p:nvPr/>
        </p:nvGrpSpPr>
        <p:grpSpPr bwMode="auto">
          <a:xfrm>
            <a:off x="7754938" y="3530600"/>
            <a:ext cx="539750" cy="1289050"/>
            <a:chOff x="4663" y="1468"/>
            <a:chExt cx="340" cy="812"/>
          </a:xfrm>
        </p:grpSpPr>
        <p:grpSp>
          <p:nvGrpSpPr>
            <p:cNvPr id="112678" name="Group 38"/>
            <p:cNvGrpSpPr>
              <a:grpSpLocks/>
            </p:cNvGrpSpPr>
            <p:nvPr/>
          </p:nvGrpSpPr>
          <p:grpSpPr bwMode="auto">
            <a:xfrm>
              <a:off x="4663" y="1468"/>
              <a:ext cx="340" cy="812"/>
              <a:chOff x="4219" y="1096"/>
              <a:chExt cx="340" cy="812"/>
            </a:xfrm>
          </p:grpSpPr>
          <p:sp>
            <p:nvSpPr>
              <p:cNvPr id="112679" name="Oval 39"/>
              <p:cNvSpPr>
                <a:spLocks noChangeArrowheads="1"/>
              </p:cNvSpPr>
              <p:nvPr/>
            </p:nvSpPr>
            <p:spPr bwMode="auto">
              <a:xfrm>
                <a:off x="4219" y="1096"/>
                <a:ext cx="340" cy="805"/>
              </a:xfrm>
              <a:prstGeom prst="ellipse">
                <a:avLst/>
              </a:prstGeom>
              <a:solidFill>
                <a:srgbClr val="BBE0E3">
                  <a:alpha val="72000"/>
                </a:srgbClr>
              </a:solidFill>
              <a:ln w="9525">
                <a:solidFill>
                  <a:schemeClr val="tx1"/>
                </a:solidFill>
                <a:round/>
                <a:headEnd/>
                <a:tailEnd/>
              </a:ln>
              <a:effectLst/>
            </p:spPr>
            <p:txBody>
              <a:bodyPr wrap="none" anchor="ctr"/>
              <a:lstStyle/>
              <a:p>
                <a:endParaRPr lang="en-US"/>
              </a:p>
            </p:txBody>
          </p:sp>
          <p:sp>
            <p:nvSpPr>
              <p:cNvPr id="112680" name="Line 40"/>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2681" name="Line 41"/>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2682" name="Rectangle 42"/>
            <p:cNvSpPr>
              <a:spLocks noChangeArrowheads="1"/>
            </p:cNvSpPr>
            <p:nvPr/>
          </p:nvSpPr>
          <p:spPr bwMode="auto">
            <a:xfrm>
              <a:off x="4834" y="1848"/>
              <a:ext cx="77" cy="77"/>
            </a:xfrm>
            <a:prstGeom prst="rect">
              <a:avLst/>
            </a:prstGeom>
            <a:noFill/>
            <a:ln w="19050">
              <a:solidFill>
                <a:schemeClr val="tx1"/>
              </a:solidFill>
              <a:miter lim="800000"/>
              <a:headEnd/>
              <a:tailEnd/>
            </a:ln>
            <a:effectLst/>
          </p:spPr>
          <p:txBody>
            <a:bodyPr wrap="none" anchor="ctr"/>
            <a:lstStyle/>
            <a:p>
              <a:endParaRPr lang="en-US"/>
            </a:p>
          </p:txBody>
        </p:sp>
      </p:grpSp>
      <p:sp>
        <p:nvSpPr>
          <p:cNvPr id="11268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112664"/>
                                        </p:tgtEl>
                                        <p:attrNameLst>
                                          <p:attrName>style.visibility</p:attrName>
                                        </p:attrNameLst>
                                      </p:cBhvr>
                                      <p:to>
                                        <p:strVal val="visible"/>
                                      </p:to>
                                    </p:set>
                                    <p:anim calcmode="lin" valueType="num">
                                      <p:cBhvr>
                                        <p:cTn id="12" dur="500" fill="hold"/>
                                        <p:tgtEl>
                                          <p:spTgt spid="112664"/>
                                        </p:tgtEl>
                                        <p:attrNameLst>
                                          <p:attrName>ppt_w</p:attrName>
                                        </p:attrNameLst>
                                      </p:cBhvr>
                                      <p:tavLst>
                                        <p:tav tm="0">
                                          <p:val>
                                            <p:fltVal val="0"/>
                                          </p:val>
                                        </p:tav>
                                        <p:tav tm="100000">
                                          <p:val>
                                            <p:strVal val="#ppt_w"/>
                                          </p:val>
                                        </p:tav>
                                      </p:tavLst>
                                    </p:anim>
                                    <p:anim calcmode="lin" valueType="num">
                                      <p:cBhvr>
                                        <p:cTn id="13" dur="500" fill="hold"/>
                                        <p:tgtEl>
                                          <p:spTgt spid="112664"/>
                                        </p:tgtEl>
                                        <p:attrNameLst>
                                          <p:attrName>ppt_h</p:attrName>
                                        </p:attrNameLst>
                                      </p:cBhvr>
                                      <p:tavLst>
                                        <p:tav tm="0">
                                          <p:val>
                                            <p:fltVal val="0"/>
                                          </p:val>
                                        </p:tav>
                                        <p:tav tm="100000">
                                          <p:val>
                                            <p:strVal val="#ppt_h"/>
                                          </p:val>
                                        </p:tav>
                                      </p:tavLst>
                                    </p:anim>
                                    <p:animEffect transition="in" filter="fade">
                                      <p:cBhvr>
                                        <p:cTn id="14" dur="500"/>
                                        <p:tgtEl>
                                          <p:spTgt spid="11266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5" presetID="53" presetClass="entr" presetSubtype="0" fill="hold" grpId="0" nodeType="withEffect">
                                  <p:stCondLst>
                                    <p:cond delay="0"/>
                                  </p:stCondLst>
                                  <p:childTnLst>
                                    <p:set>
                                      <p:cBhvr>
                                        <p:cTn id="16" dur="1" fill="hold">
                                          <p:stCondLst>
                                            <p:cond delay="0"/>
                                          </p:stCondLst>
                                        </p:cTn>
                                        <p:tgtEl>
                                          <p:spTgt spid="112665"/>
                                        </p:tgtEl>
                                        <p:attrNameLst>
                                          <p:attrName>style.visibility</p:attrName>
                                        </p:attrNameLst>
                                      </p:cBhvr>
                                      <p:to>
                                        <p:strVal val="visible"/>
                                      </p:to>
                                    </p:set>
                                    <p:anim calcmode="lin" valueType="num">
                                      <p:cBhvr>
                                        <p:cTn id="17" dur="500" fill="hold"/>
                                        <p:tgtEl>
                                          <p:spTgt spid="112665"/>
                                        </p:tgtEl>
                                        <p:attrNameLst>
                                          <p:attrName>ppt_w</p:attrName>
                                        </p:attrNameLst>
                                      </p:cBhvr>
                                      <p:tavLst>
                                        <p:tav tm="0">
                                          <p:val>
                                            <p:fltVal val="0"/>
                                          </p:val>
                                        </p:tav>
                                        <p:tav tm="100000">
                                          <p:val>
                                            <p:strVal val="#ppt_w"/>
                                          </p:val>
                                        </p:tav>
                                      </p:tavLst>
                                    </p:anim>
                                    <p:anim calcmode="lin" valueType="num">
                                      <p:cBhvr>
                                        <p:cTn id="18" dur="500" fill="hold"/>
                                        <p:tgtEl>
                                          <p:spTgt spid="112665"/>
                                        </p:tgtEl>
                                        <p:attrNameLst>
                                          <p:attrName>ppt_h</p:attrName>
                                        </p:attrNameLst>
                                      </p:cBhvr>
                                      <p:tavLst>
                                        <p:tav tm="0">
                                          <p:val>
                                            <p:fltVal val="0"/>
                                          </p:val>
                                        </p:tav>
                                        <p:tav tm="100000">
                                          <p:val>
                                            <p:strVal val="#ppt_h"/>
                                          </p:val>
                                        </p:tav>
                                      </p:tavLst>
                                    </p:anim>
                                    <p:animEffect transition="in" filter="fade">
                                      <p:cBhvr>
                                        <p:cTn id="19" dur="500"/>
                                        <p:tgtEl>
                                          <p:spTgt spid="11266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12666"/>
                                        </p:tgtEl>
                                        <p:attrNameLst>
                                          <p:attrName>style.visibility</p:attrName>
                                        </p:attrNameLst>
                                      </p:cBhvr>
                                      <p:to>
                                        <p:strVal val="visible"/>
                                      </p:to>
                                    </p:set>
                                    <p:anim calcmode="lin" valueType="num">
                                      <p:cBhvr>
                                        <p:cTn id="22" dur="500" fill="hold"/>
                                        <p:tgtEl>
                                          <p:spTgt spid="112666"/>
                                        </p:tgtEl>
                                        <p:attrNameLst>
                                          <p:attrName>ppt_w</p:attrName>
                                        </p:attrNameLst>
                                      </p:cBhvr>
                                      <p:tavLst>
                                        <p:tav tm="0">
                                          <p:val>
                                            <p:fltVal val="0"/>
                                          </p:val>
                                        </p:tav>
                                        <p:tav tm="100000">
                                          <p:val>
                                            <p:strVal val="#ppt_w"/>
                                          </p:val>
                                        </p:tav>
                                      </p:tavLst>
                                    </p:anim>
                                    <p:anim calcmode="lin" valueType="num">
                                      <p:cBhvr>
                                        <p:cTn id="23" dur="500" fill="hold"/>
                                        <p:tgtEl>
                                          <p:spTgt spid="112666"/>
                                        </p:tgtEl>
                                        <p:attrNameLst>
                                          <p:attrName>ppt_h</p:attrName>
                                        </p:attrNameLst>
                                      </p:cBhvr>
                                      <p:tavLst>
                                        <p:tav tm="0">
                                          <p:val>
                                            <p:fltVal val="0"/>
                                          </p:val>
                                        </p:tav>
                                        <p:tav tm="100000">
                                          <p:val>
                                            <p:strVal val="#ppt_h"/>
                                          </p:val>
                                        </p:tav>
                                      </p:tavLst>
                                    </p:anim>
                                    <p:animEffect transition="in" filter="fade">
                                      <p:cBhvr>
                                        <p:cTn id="24" dur="500"/>
                                        <p:tgtEl>
                                          <p:spTgt spid="11266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2667"/>
                                        </p:tgtEl>
                                        <p:attrNameLst>
                                          <p:attrName>style.visibility</p:attrName>
                                        </p:attrNameLst>
                                      </p:cBhvr>
                                      <p:to>
                                        <p:strVal val="visible"/>
                                      </p:to>
                                    </p:set>
                                    <p:anim calcmode="lin" valueType="num">
                                      <p:cBhvr>
                                        <p:cTn id="27" dur="500" fill="hold"/>
                                        <p:tgtEl>
                                          <p:spTgt spid="112667"/>
                                        </p:tgtEl>
                                        <p:attrNameLst>
                                          <p:attrName>ppt_w</p:attrName>
                                        </p:attrNameLst>
                                      </p:cBhvr>
                                      <p:tavLst>
                                        <p:tav tm="0">
                                          <p:val>
                                            <p:fltVal val="0"/>
                                          </p:val>
                                        </p:tav>
                                        <p:tav tm="100000">
                                          <p:val>
                                            <p:strVal val="#ppt_w"/>
                                          </p:val>
                                        </p:tav>
                                      </p:tavLst>
                                    </p:anim>
                                    <p:anim calcmode="lin" valueType="num">
                                      <p:cBhvr>
                                        <p:cTn id="28" dur="500" fill="hold"/>
                                        <p:tgtEl>
                                          <p:spTgt spid="112667"/>
                                        </p:tgtEl>
                                        <p:attrNameLst>
                                          <p:attrName>ppt_h</p:attrName>
                                        </p:attrNameLst>
                                      </p:cBhvr>
                                      <p:tavLst>
                                        <p:tav tm="0">
                                          <p:val>
                                            <p:fltVal val="0"/>
                                          </p:val>
                                        </p:tav>
                                        <p:tav tm="100000">
                                          <p:val>
                                            <p:strVal val="#ppt_h"/>
                                          </p:val>
                                        </p:tav>
                                      </p:tavLst>
                                    </p:anim>
                                    <p:animEffect transition="in" filter="fade">
                                      <p:cBhvr>
                                        <p:cTn id="29" dur="500"/>
                                        <p:tgtEl>
                                          <p:spTgt spid="112667"/>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2668"/>
                                        </p:tgtEl>
                                        <p:attrNameLst>
                                          <p:attrName>style.visibility</p:attrName>
                                        </p:attrNameLst>
                                      </p:cBhvr>
                                      <p:to>
                                        <p:strVal val="visible"/>
                                      </p:to>
                                    </p:set>
                                    <p:anim calcmode="lin" valueType="num">
                                      <p:cBhvr>
                                        <p:cTn id="32" dur="500" fill="hold"/>
                                        <p:tgtEl>
                                          <p:spTgt spid="112668"/>
                                        </p:tgtEl>
                                        <p:attrNameLst>
                                          <p:attrName>ppt_w</p:attrName>
                                        </p:attrNameLst>
                                      </p:cBhvr>
                                      <p:tavLst>
                                        <p:tav tm="0">
                                          <p:val>
                                            <p:fltVal val="0"/>
                                          </p:val>
                                        </p:tav>
                                        <p:tav tm="100000">
                                          <p:val>
                                            <p:strVal val="#ppt_w"/>
                                          </p:val>
                                        </p:tav>
                                      </p:tavLst>
                                    </p:anim>
                                    <p:anim calcmode="lin" valueType="num">
                                      <p:cBhvr>
                                        <p:cTn id="33" dur="500" fill="hold"/>
                                        <p:tgtEl>
                                          <p:spTgt spid="112668"/>
                                        </p:tgtEl>
                                        <p:attrNameLst>
                                          <p:attrName>ppt_h</p:attrName>
                                        </p:attrNameLst>
                                      </p:cBhvr>
                                      <p:tavLst>
                                        <p:tav tm="0">
                                          <p:val>
                                            <p:fltVal val="0"/>
                                          </p:val>
                                        </p:tav>
                                        <p:tav tm="100000">
                                          <p:val>
                                            <p:strVal val="#ppt_h"/>
                                          </p:val>
                                        </p:tav>
                                      </p:tavLst>
                                    </p:anim>
                                    <p:animEffect transition="in" filter="fade">
                                      <p:cBhvr>
                                        <p:cTn id="34" dur="500"/>
                                        <p:tgtEl>
                                          <p:spTgt spid="112668"/>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2669"/>
                                        </p:tgtEl>
                                        <p:attrNameLst>
                                          <p:attrName>style.visibility</p:attrName>
                                        </p:attrNameLst>
                                      </p:cBhvr>
                                      <p:to>
                                        <p:strVal val="visible"/>
                                      </p:to>
                                    </p:set>
                                    <p:anim calcmode="lin" valueType="num">
                                      <p:cBhvr>
                                        <p:cTn id="37" dur="500" fill="hold"/>
                                        <p:tgtEl>
                                          <p:spTgt spid="112669"/>
                                        </p:tgtEl>
                                        <p:attrNameLst>
                                          <p:attrName>ppt_w</p:attrName>
                                        </p:attrNameLst>
                                      </p:cBhvr>
                                      <p:tavLst>
                                        <p:tav tm="0">
                                          <p:val>
                                            <p:fltVal val="0"/>
                                          </p:val>
                                        </p:tav>
                                        <p:tav tm="100000">
                                          <p:val>
                                            <p:strVal val="#ppt_w"/>
                                          </p:val>
                                        </p:tav>
                                      </p:tavLst>
                                    </p:anim>
                                    <p:anim calcmode="lin" valueType="num">
                                      <p:cBhvr>
                                        <p:cTn id="38" dur="500" fill="hold"/>
                                        <p:tgtEl>
                                          <p:spTgt spid="112669"/>
                                        </p:tgtEl>
                                        <p:attrNameLst>
                                          <p:attrName>ppt_h</p:attrName>
                                        </p:attrNameLst>
                                      </p:cBhvr>
                                      <p:tavLst>
                                        <p:tav tm="0">
                                          <p:val>
                                            <p:fltVal val="0"/>
                                          </p:val>
                                        </p:tav>
                                        <p:tav tm="100000">
                                          <p:val>
                                            <p:strVal val="#ppt_h"/>
                                          </p:val>
                                        </p:tav>
                                      </p:tavLst>
                                    </p:anim>
                                    <p:animEffect transition="in" filter="fade">
                                      <p:cBhvr>
                                        <p:cTn id="39" dur="500"/>
                                        <p:tgtEl>
                                          <p:spTgt spid="112669"/>
                                        </p:tgtEl>
                                      </p:cBhvr>
                                    </p:animEffect>
                                  </p:childTnLst>
                                </p:cTn>
                              </p:par>
                            </p:childTnLst>
                          </p:cTn>
                        </p:par>
                        <p:par>
                          <p:cTn id="40" fill="hold">
                            <p:stCondLst>
                              <p:cond delay="1000"/>
                            </p:stCondLst>
                            <p:childTnLst>
                              <p:par>
                                <p:cTn id="41" presetID="53" presetClass="entr" presetSubtype="0" fill="hold" grpId="0" nodeType="afterEffect">
                                  <p:stCondLst>
                                    <p:cond delay="0"/>
                                  </p:stCondLst>
                                  <p:childTnLst>
                                    <p:set>
                                      <p:cBhvr>
                                        <p:cTn id="42" dur="1" fill="hold">
                                          <p:stCondLst>
                                            <p:cond delay="0"/>
                                          </p:stCondLst>
                                        </p:cTn>
                                        <p:tgtEl>
                                          <p:spTgt spid="112645"/>
                                        </p:tgtEl>
                                        <p:attrNameLst>
                                          <p:attrName>style.visibility</p:attrName>
                                        </p:attrNameLst>
                                      </p:cBhvr>
                                      <p:to>
                                        <p:strVal val="visible"/>
                                      </p:to>
                                    </p:set>
                                    <p:anim calcmode="lin" valueType="num">
                                      <p:cBhvr>
                                        <p:cTn id="43" dur="500" fill="hold"/>
                                        <p:tgtEl>
                                          <p:spTgt spid="112645"/>
                                        </p:tgtEl>
                                        <p:attrNameLst>
                                          <p:attrName>ppt_w</p:attrName>
                                        </p:attrNameLst>
                                      </p:cBhvr>
                                      <p:tavLst>
                                        <p:tav tm="0">
                                          <p:val>
                                            <p:fltVal val="0"/>
                                          </p:val>
                                        </p:tav>
                                        <p:tav tm="100000">
                                          <p:val>
                                            <p:strVal val="#ppt_w"/>
                                          </p:val>
                                        </p:tav>
                                      </p:tavLst>
                                    </p:anim>
                                    <p:anim calcmode="lin" valueType="num">
                                      <p:cBhvr>
                                        <p:cTn id="44" dur="500" fill="hold"/>
                                        <p:tgtEl>
                                          <p:spTgt spid="112645"/>
                                        </p:tgtEl>
                                        <p:attrNameLst>
                                          <p:attrName>ppt_h</p:attrName>
                                        </p:attrNameLst>
                                      </p:cBhvr>
                                      <p:tavLst>
                                        <p:tav tm="0">
                                          <p:val>
                                            <p:fltVal val="0"/>
                                          </p:val>
                                        </p:tav>
                                        <p:tav tm="100000">
                                          <p:val>
                                            <p:strVal val="#ppt_h"/>
                                          </p:val>
                                        </p:tav>
                                      </p:tavLst>
                                    </p:anim>
                                    <p:animEffect transition="in" filter="fade">
                                      <p:cBhvr>
                                        <p:cTn id="45" dur="500"/>
                                        <p:tgtEl>
                                          <p:spTgt spid="112645"/>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par>
                                <p:cTn id="46" presetID="53" presetClass="entr" presetSubtype="0" fill="hold" grpId="0" nodeType="withEffect">
                                  <p:stCondLst>
                                    <p:cond delay="0"/>
                                  </p:stCondLst>
                                  <p:childTnLst>
                                    <p:set>
                                      <p:cBhvr>
                                        <p:cTn id="47" dur="1" fill="hold">
                                          <p:stCondLst>
                                            <p:cond delay="0"/>
                                          </p:stCondLst>
                                        </p:cTn>
                                        <p:tgtEl>
                                          <p:spTgt spid="112646"/>
                                        </p:tgtEl>
                                        <p:attrNameLst>
                                          <p:attrName>style.visibility</p:attrName>
                                        </p:attrNameLst>
                                      </p:cBhvr>
                                      <p:to>
                                        <p:strVal val="visible"/>
                                      </p:to>
                                    </p:set>
                                    <p:anim calcmode="lin" valueType="num">
                                      <p:cBhvr>
                                        <p:cTn id="48" dur="500" fill="hold"/>
                                        <p:tgtEl>
                                          <p:spTgt spid="112646"/>
                                        </p:tgtEl>
                                        <p:attrNameLst>
                                          <p:attrName>ppt_w</p:attrName>
                                        </p:attrNameLst>
                                      </p:cBhvr>
                                      <p:tavLst>
                                        <p:tav tm="0">
                                          <p:val>
                                            <p:fltVal val="0"/>
                                          </p:val>
                                        </p:tav>
                                        <p:tav tm="100000">
                                          <p:val>
                                            <p:strVal val="#ppt_w"/>
                                          </p:val>
                                        </p:tav>
                                      </p:tavLst>
                                    </p:anim>
                                    <p:anim calcmode="lin" valueType="num">
                                      <p:cBhvr>
                                        <p:cTn id="49" dur="500" fill="hold"/>
                                        <p:tgtEl>
                                          <p:spTgt spid="112646"/>
                                        </p:tgtEl>
                                        <p:attrNameLst>
                                          <p:attrName>ppt_h</p:attrName>
                                        </p:attrNameLst>
                                      </p:cBhvr>
                                      <p:tavLst>
                                        <p:tav tm="0">
                                          <p:val>
                                            <p:fltVal val="0"/>
                                          </p:val>
                                        </p:tav>
                                        <p:tav tm="100000">
                                          <p:val>
                                            <p:strVal val="#ppt_h"/>
                                          </p:val>
                                        </p:tav>
                                      </p:tavLst>
                                    </p:anim>
                                    <p:animEffect transition="in" filter="fade">
                                      <p:cBhvr>
                                        <p:cTn id="50" dur="500"/>
                                        <p:tgtEl>
                                          <p:spTgt spid="112646"/>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12647"/>
                                        </p:tgtEl>
                                        <p:attrNameLst>
                                          <p:attrName>style.visibility</p:attrName>
                                        </p:attrNameLst>
                                      </p:cBhvr>
                                      <p:to>
                                        <p:strVal val="visible"/>
                                      </p:to>
                                    </p:set>
                                    <p:anim calcmode="lin" valueType="num">
                                      <p:cBhvr>
                                        <p:cTn id="53" dur="500" fill="hold"/>
                                        <p:tgtEl>
                                          <p:spTgt spid="112647"/>
                                        </p:tgtEl>
                                        <p:attrNameLst>
                                          <p:attrName>ppt_w</p:attrName>
                                        </p:attrNameLst>
                                      </p:cBhvr>
                                      <p:tavLst>
                                        <p:tav tm="0">
                                          <p:val>
                                            <p:fltVal val="0"/>
                                          </p:val>
                                        </p:tav>
                                        <p:tav tm="100000">
                                          <p:val>
                                            <p:strVal val="#ppt_w"/>
                                          </p:val>
                                        </p:tav>
                                      </p:tavLst>
                                    </p:anim>
                                    <p:anim calcmode="lin" valueType="num">
                                      <p:cBhvr>
                                        <p:cTn id="54" dur="500" fill="hold"/>
                                        <p:tgtEl>
                                          <p:spTgt spid="112647"/>
                                        </p:tgtEl>
                                        <p:attrNameLst>
                                          <p:attrName>ppt_h</p:attrName>
                                        </p:attrNameLst>
                                      </p:cBhvr>
                                      <p:tavLst>
                                        <p:tav tm="0">
                                          <p:val>
                                            <p:fltVal val="0"/>
                                          </p:val>
                                        </p:tav>
                                        <p:tav tm="100000">
                                          <p:val>
                                            <p:strVal val="#ppt_h"/>
                                          </p:val>
                                        </p:tav>
                                      </p:tavLst>
                                    </p:anim>
                                    <p:animEffect transition="in" filter="fade">
                                      <p:cBhvr>
                                        <p:cTn id="55" dur="500"/>
                                        <p:tgtEl>
                                          <p:spTgt spid="112647"/>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112648"/>
                                        </p:tgtEl>
                                        <p:attrNameLst>
                                          <p:attrName>style.visibility</p:attrName>
                                        </p:attrNameLst>
                                      </p:cBhvr>
                                      <p:to>
                                        <p:strVal val="visible"/>
                                      </p:to>
                                    </p:set>
                                    <p:anim calcmode="lin" valueType="num">
                                      <p:cBhvr>
                                        <p:cTn id="58" dur="500" fill="hold"/>
                                        <p:tgtEl>
                                          <p:spTgt spid="112648"/>
                                        </p:tgtEl>
                                        <p:attrNameLst>
                                          <p:attrName>ppt_w</p:attrName>
                                        </p:attrNameLst>
                                      </p:cBhvr>
                                      <p:tavLst>
                                        <p:tav tm="0">
                                          <p:val>
                                            <p:fltVal val="0"/>
                                          </p:val>
                                        </p:tav>
                                        <p:tav tm="100000">
                                          <p:val>
                                            <p:strVal val="#ppt_w"/>
                                          </p:val>
                                        </p:tav>
                                      </p:tavLst>
                                    </p:anim>
                                    <p:anim calcmode="lin" valueType="num">
                                      <p:cBhvr>
                                        <p:cTn id="59" dur="500" fill="hold"/>
                                        <p:tgtEl>
                                          <p:spTgt spid="112648"/>
                                        </p:tgtEl>
                                        <p:attrNameLst>
                                          <p:attrName>ppt_h</p:attrName>
                                        </p:attrNameLst>
                                      </p:cBhvr>
                                      <p:tavLst>
                                        <p:tav tm="0">
                                          <p:val>
                                            <p:fltVal val="0"/>
                                          </p:val>
                                        </p:tav>
                                        <p:tav tm="100000">
                                          <p:val>
                                            <p:strVal val="#ppt_h"/>
                                          </p:val>
                                        </p:tav>
                                      </p:tavLst>
                                    </p:anim>
                                    <p:animEffect transition="in" filter="fade">
                                      <p:cBhvr>
                                        <p:cTn id="60" dur="500"/>
                                        <p:tgtEl>
                                          <p:spTgt spid="112648"/>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112649"/>
                                        </p:tgtEl>
                                        <p:attrNameLst>
                                          <p:attrName>style.visibility</p:attrName>
                                        </p:attrNameLst>
                                      </p:cBhvr>
                                      <p:to>
                                        <p:strVal val="visible"/>
                                      </p:to>
                                    </p:set>
                                    <p:anim calcmode="lin" valueType="num">
                                      <p:cBhvr>
                                        <p:cTn id="63" dur="500" fill="hold"/>
                                        <p:tgtEl>
                                          <p:spTgt spid="112649"/>
                                        </p:tgtEl>
                                        <p:attrNameLst>
                                          <p:attrName>ppt_w</p:attrName>
                                        </p:attrNameLst>
                                      </p:cBhvr>
                                      <p:tavLst>
                                        <p:tav tm="0">
                                          <p:val>
                                            <p:fltVal val="0"/>
                                          </p:val>
                                        </p:tav>
                                        <p:tav tm="100000">
                                          <p:val>
                                            <p:strVal val="#ppt_w"/>
                                          </p:val>
                                        </p:tav>
                                      </p:tavLst>
                                    </p:anim>
                                    <p:anim calcmode="lin" valueType="num">
                                      <p:cBhvr>
                                        <p:cTn id="64" dur="500" fill="hold"/>
                                        <p:tgtEl>
                                          <p:spTgt spid="112649"/>
                                        </p:tgtEl>
                                        <p:attrNameLst>
                                          <p:attrName>ppt_h</p:attrName>
                                        </p:attrNameLst>
                                      </p:cBhvr>
                                      <p:tavLst>
                                        <p:tav tm="0">
                                          <p:val>
                                            <p:fltVal val="0"/>
                                          </p:val>
                                        </p:tav>
                                        <p:tav tm="100000">
                                          <p:val>
                                            <p:strVal val="#ppt_h"/>
                                          </p:val>
                                        </p:tav>
                                      </p:tavLst>
                                    </p:anim>
                                    <p:animEffect transition="in" filter="fade">
                                      <p:cBhvr>
                                        <p:cTn id="65" dur="500"/>
                                        <p:tgtEl>
                                          <p:spTgt spid="112649"/>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112650"/>
                                        </p:tgtEl>
                                        <p:attrNameLst>
                                          <p:attrName>style.visibility</p:attrName>
                                        </p:attrNameLst>
                                      </p:cBhvr>
                                      <p:to>
                                        <p:strVal val="visible"/>
                                      </p:to>
                                    </p:set>
                                    <p:anim calcmode="lin" valueType="num">
                                      <p:cBhvr>
                                        <p:cTn id="68" dur="500" fill="hold"/>
                                        <p:tgtEl>
                                          <p:spTgt spid="112650"/>
                                        </p:tgtEl>
                                        <p:attrNameLst>
                                          <p:attrName>ppt_w</p:attrName>
                                        </p:attrNameLst>
                                      </p:cBhvr>
                                      <p:tavLst>
                                        <p:tav tm="0">
                                          <p:val>
                                            <p:fltVal val="0"/>
                                          </p:val>
                                        </p:tav>
                                        <p:tav tm="100000">
                                          <p:val>
                                            <p:strVal val="#ppt_w"/>
                                          </p:val>
                                        </p:tav>
                                      </p:tavLst>
                                    </p:anim>
                                    <p:anim calcmode="lin" valueType="num">
                                      <p:cBhvr>
                                        <p:cTn id="69" dur="500" fill="hold"/>
                                        <p:tgtEl>
                                          <p:spTgt spid="112650"/>
                                        </p:tgtEl>
                                        <p:attrNameLst>
                                          <p:attrName>ppt_h</p:attrName>
                                        </p:attrNameLst>
                                      </p:cBhvr>
                                      <p:tavLst>
                                        <p:tav tm="0">
                                          <p:val>
                                            <p:fltVal val="0"/>
                                          </p:val>
                                        </p:tav>
                                        <p:tav tm="100000">
                                          <p:val>
                                            <p:strVal val="#ppt_h"/>
                                          </p:val>
                                        </p:tav>
                                      </p:tavLst>
                                    </p:anim>
                                    <p:animEffect transition="in" filter="fade">
                                      <p:cBhvr>
                                        <p:cTn id="70" dur="500"/>
                                        <p:tgtEl>
                                          <p:spTgt spid="112650"/>
                                        </p:tgtEl>
                                      </p:cBhvr>
                                    </p:animEffect>
                                  </p:childTnLst>
                                </p:cTn>
                              </p:par>
                              <p:par>
                                <p:cTn id="71" presetID="53" presetClass="entr" presetSubtype="0" fill="hold" nodeType="withEffect">
                                  <p:stCondLst>
                                    <p:cond delay="0"/>
                                  </p:stCondLst>
                                  <p:childTnLst>
                                    <p:set>
                                      <p:cBhvr>
                                        <p:cTn id="72" dur="1" fill="hold">
                                          <p:stCondLst>
                                            <p:cond delay="0"/>
                                          </p:stCondLst>
                                        </p:cTn>
                                        <p:tgtEl>
                                          <p:spTgt spid="112651"/>
                                        </p:tgtEl>
                                        <p:attrNameLst>
                                          <p:attrName>style.visibility</p:attrName>
                                        </p:attrNameLst>
                                      </p:cBhvr>
                                      <p:to>
                                        <p:strVal val="visible"/>
                                      </p:to>
                                    </p:set>
                                    <p:anim calcmode="lin" valueType="num">
                                      <p:cBhvr>
                                        <p:cTn id="73" dur="500" fill="hold"/>
                                        <p:tgtEl>
                                          <p:spTgt spid="112651"/>
                                        </p:tgtEl>
                                        <p:attrNameLst>
                                          <p:attrName>ppt_w</p:attrName>
                                        </p:attrNameLst>
                                      </p:cBhvr>
                                      <p:tavLst>
                                        <p:tav tm="0">
                                          <p:val>
                                            <p:fltVal val="0"/>
                                          </p:val>
                                        </p:tav>
                                        <p:tav tm="100000">
                                          <p:val>
                                            <p:strVal val="#ppt_w"/>
                                          </p:val>
                                        </p:tav>
                                      </p:tavLst>
                                    </p:anim>
                                    <p:anim calcmode="lin" valueType="num">
                                      <p:cBhvr>
                                        <p:cTn id="74" dur="500" fill="hold"/>
                                        <p:tgtEl>
                                          <p:spTgt spid="112651"/>
                                        </p:tgtEl>
                                        <p:attrNameLst>
                                          <p:attrName>ppt_h</p:attrName>
                                        </p:attrNameLst>
                                      </p:cBhvr>
                                      <p:tavLst>
                                        <p:tav tm="0">
                                          <p:val>
                                            <p:fltVal val="0"/>
                                          </p:val>
                                        </p:tav>
                                        <p:tav tm="100000">
                                          <p:val>
                                            <p:strVal val="#ppt_h"/>
                                          </p:val>
                                        </p:tav>
                                      </p:tavLst>
                                    </p:anim>
                                    <p:animEffect transition="in" filter="fade">
                                      <p:cBhvr>
                                        <p:cTn id="75" dur="500"/>
                                        <p:tgtEl>
                                          <p:spTgt spid="112651"/>
                                        </p:tgtEl>
                                      </p:cBhvr>
                                    </p:animEffect>
                                  </p:childTnLst>
                                </p:cTn>
                              </p:par>
                            </p:childTnLst>
                          </p:cTn>
                        </p:par>
                        <p:par>
                          <p:cTn id="76" fill="hold">
                            <p:stCondLst>
                              <p:cond delay="1500"/>
                            </p:stCondLst>
                            <p:childTnLst>
                              <p:par>
                                <p:cTn id="77" presetID="2" presetClass="entr" presetSubtype="2" fill="hold" grpId="0" nodeType="afterEffect">
                                  <p:stCondLst>
                                    <p:cond delay="0"/>
                                  </p:stCondLst>
                                  <p:iterate type="lt">
                                    <p:tmPct val="10000"/>
                                  </p:iterate>
                                  <p:childTnLst>
                                    <p:set>
                                      <p:cBhvr>
                                        <p:cTn id="78" dur="1" fill="hold">
                                          <p:stCondLst>
                                            <p:cond delay="0"/>
                                          </p:stCondLst>
                                        </p:cTn>
                                        <p:tgtEl>
                                          <p:spTgt spid="112662"/>
                                        </p:tgtEl>
                                        <p:attrNameLst>
                                          <p:attrName>style.visibility</p:attrName>
                                        </p:attrNameLst>
                                      </p:cBhvr>
                                      <p:to>
                                        <p:strVal val="visible"/>
                                      </p:to>
                                    </p:set>
                                    <p:anim calcmode="lin" valueType="num">
                                      <p:cBhvr additive="base">
                                        <p:cTn id="79" dur="500" fill="hold"/>
                                        <p:tgtEl>
                                          <p:spTgt spid="112662"/>
                                        </p:tgtEl>
                                        <p:attrNameLst>
                                          <p:attrName>ppt_x</p:attrName>
                                        </p:attrNameLst>
                                      </p:cBhvr>
                                      <p:tavLst>
                                        <p:tav tm="0">
                                          <p:val>
                                            <p:strVal val="1+#ppt_w/2"/>
                                          </p:val>
                                        </p:tav>
                                        <p:tav tm="100000">
                                          <p:val>
                                            <p:strVal val="#ppt_x"/>
                                          </p:val>
                                        </p:tav>
                                      </p:tavLst>
                                    </p:anim>
                                    <p:anim calcmode="lin" valueType="num">
                                      <p:cBhvr additive="base">
                                        <p:cTn id="80" dur="500" fill="hold"/>
                                        <p:tgtEl>
                                          <p:spTgt spid="1126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5" name="type.wav"/>
                                        </p:tgtEl>
                                      </p:cMediaNode>
                                    </p:audio>
                                  </p:subTnLst>
                                </p:cTn>
                              </p:par>
                            </p:childTnLst>
                          </p:cTn>
                        </p:par>
                        <p:par>
                          <p:cTn id="81" fill="hold">
                            <p:stCondLst>
                              <p:cond delay="2100"/>
                            </p:stCondLst>
                            <p:childTnLst>
                              <p:par>
                                <p:cTn id="82" presetID="53" presetClass="entr" presetSubtype="0" fill="hold" grpId="0" nodeType="afterEffect">
                                  <p:stCondLst>
                                    <p:cond delay="0"/>
                                  </p:stCondLst>
                                  <p:childTnLst>
                                    <p:set>
                                      <p:cBhvr>
                                        <p:cTn id="83" dur="1" fill="hold">
                                          <p:stCondLst>
                                            <p:cond delay="0"/>
                                          </p:stCondLst>
                                        </p:cTn>
                                        <p:tgtEl>
                                          <p:spTgt spid="112670"/>
                                        </p:tgtEl>
                                        <p:attrNameLst>
                                          <p:attrName>style.visibility</p:attrName>
                                        </p:attrNameLst>
                                      </p:cBhvr>
                                      <p:to>
                                        <p:strVal val="visible"/>
                                      </p:to>
                                    </p:set>
                                    <p:anim calcmode="lin" valueType="num">
                                      <p:cBhvr>
                                        <p:cTn id="84" dur="500" fill="hold"/>
                                        <p:tgtEl>
                                          <p:spTgt spid="112670"/>
                                        </p:tgtEl>
                                        <p:attrNameLst>
                                          <p:attrName>ppt_w</p:attrName>
                                        </p:attrNameLst>
                                      </p:cBhvr>
                                      <p:tavLst>
                                        <p:tav tm="0">
                                          <p:val>
                                            <p:fltVal val="0"/>
                                          </p:val>
                                        </p:tav>
                                        <p:tav tm="100000">
                                          <p:val>
                                            <p:strVal val="#ppt_w"/>
                                          </p:val>
                                        </p:tav>
                                      </p:tavLst>
                                    </p:anim>
                                    <p:anim calcmode="lin" valueType="num">
                                      <p:cBhvr>
                                        <p:cTn id="85" dur="500" fill="hold"/>
                                        <p:tgtEl>
                                          <p:spTgt spid="112670"/>
                                        </p:tgtEl>
                                        <p:attrNameLst>
                                          <p:attrName>ppt_h</p:attrName>
                                        </p:attrNameLst>
                                      </p:cBhvr>
                                      <p:tavLst>
                                        <p:tav tm="0">
                                          <p:val>
                                            <p:fltVal val="0"/>
                                          </p:val>
                                        </p:tav>
                                        <p:tav tm="100000">
                                          <p:val>
                                            <p:strVal val="#ppt_h"/>
                                          </p:val>
                                        </p:tav>
                                      </p:tavLst>
                                    </p:anim>
                                    <p:animEffect transition="in" filter="fade">
                                      <p:cBhvr>
                                        <p:cTn id="86" dur="500"/>
                                        <p:tgtEl>
                                          <p:spTgt spid="112670"/>
                                        </p:tgtEl>
                                      </p:cBhvr>
                                    </p:animEffect>
                                  </p:childTnLst>
                                  <p:subTnLst>
                                    <p:audio>
                                      <p:cMediaNode>
                                        <p:cTn display="0" masterRel="sameClick">
                                          <p:stCondLst>
                                            <p:cond evt="begin" delay="0">
                                              <p:tn val="82"/>
                                            </p:cond>
                                          </p:stCondLst>
                                          <p:endCondLst>
                                            <p:cond evt="onStopAudio" delay="0">
                                              <p:tgtEl>
                                                <p:sldTgt/>
                                              </p:tgtEl>
                                            </p:cond>
                                          </p:endCondLst>
                                        </p:cTn>
                                        <p:tgtEl>
                                          <p:sndTgt r:embed="rId3" name="camera.wav"/>
                                        </p:tgtEl>
                                      </p:cMediaNode>
                                    </p:audio>
                                  </p:subTnLst>
                                </p:cTn>
                              </p:par>
                              <p:par>
                                <p:cTn id="87" presetID="53" presetClass="entr" presetSubtype="0" fill="hold" grpId="0" nodeType="withEffect">
                                  <p:stCondLst>
                                    <p:cond delay="0"/>
                                  </p:stCondLst>
                                  <p:childTnLst>
                                    <p:set>
                                      <p:cBhvr>
                                        <p:cTn id="88" dur="1" fill="hold">
                                          <p:stCondLst>
                                            <p:cond delay="0"/>
                                          </p:stCondLst>
                                        </p:cTn>
                                        <p:tgtEl>
                                          <p:spTgt spid="112671"/>
                                        </p:tgtEl>
                                        <p:attrNameLst>
                                          <p:attrName>style.visibility</p:attrName>
                                        </p:attrNameLst>
                                      </p:cBhvr>
                                      <p:to>
                                        <p:strVal val="visible"/>
                                      </p:to>
                                    </p:set>
                                    <p:anim calcmode="lin" valueType="num">
                                      <p:cBhvr>
                                        <p:cTn id="89" dur="500" fill="hold"/>
                                        <p:tgtEl>
                                          <p:spTgt spid="112671"/>
                                        </p:tgtEl>
                                        <p:attrNameLst>
                                          <p:attrName>ppt_w</p:attrName>
                                        </p:attrNameLst>
                                      </p:cBhvr>
                                      <p:tavLst>
                                        <p:tav tm="0">
                                          <p:val>
                                            <p:fltVal val="0"/>
                                          </p:val>
                                        </p:tav>
                                        <p:tav tm="100000">
                                          <p:val>
                                            <p:strVal val="#ppt_w"/>
                                          </p:val>
                                        </p:tav>
                                      </p:tavLst>
                                    </p:anim>
                                    <p:anim calcmode="lin" valueType="num">
                                      <p:cBhvr>
                                        <p:cTn id="90" dur="500" fill="hold"/>
                                        <p:tgtEl>
                                          <p:spTgt spid="112671"/>
                                        </p:tgtEl>
                                        <p:attrNameLst>
                                          <p:attrName>ppt_h</p:attrName>
                                        </p:attrNameLst>
                                      </p:cBhvr>
                                      <p:tavLst>
                                        <p:tav tm="0">
                                          <p:val>
                                            <p:fltVal val="0"/>
                                          </p:val>
                                        </p:tav>
                                        <p:tav tm="100000">
                                          <p:val>
                                            <p:strVal val="#ppt_h"/>
                                          </p:val>
                                        </p:tav>
                                      </p:tavLst>
                                    </p:anim>
                                    <p:animEffect transition="in" filter="fade">
                                      <p:cBhvr>
                                        <p:cTn id="91" dur="500"/>
                                        <p:tgtEl>
                                          <p:spTgt spid="112671"/>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112672"/>
                                        </p:tgtEl>
                                        <p:attrNameLst>
                                          <p:attrName>style.visibility</p:attrName>
                                        </p:attrNameLst>
                                      </p:cBhvr>
                                      <p:to>
                                        <p:strVal val="visible"/>
                                      </p:to>
                                    </p:set>
                                    <p:anim calcmode="lin" valueType="num">
                                      <p:cBhvr>
                                        <p:cTn id="94" dur="500" fill="hold"/>
                                        <p:tgtEl>
                                          <p:spTgt spid="112672"/>
                                        </p:tgtEl>
                                        <p:attrNameLst>
                                          <p:attrName>ppt_w</p:attrName>
                                        </p:attrNameLst>
                                      </p:cBhvr>
                                      <p:tavLst>
                                        <p:tav tm="0">
                                          <p:val>
                                            <p:fltVal val="0"/>
                                          </p:val>
                                        </p:tav>
                                        <p:tav tm="100000">
                                          <p:val>
                                            <p:strVal val="#ppt_w"/>
                                          </p:val>
                                        </p:tav>
                                      </p:tavLst>
                                    </p:anim>
                                    <p:anim calcmode="lin" valueType="num">
                                      <p:cBhvr>
                                        <p:cTn id="95" dur="500" fill="hold"/>
                                        <p:tgtEl>
                                          <p:spTgt spid="112672"/>
                                        </p:tgtEl>
                                        <p:attrNameLst>
                                          <p:attrName>ppt_h</p:attrName>
                                        </p:attrNameLst>
                                      </p:cBhvr>
                                      <p:tavLst>
                                        <p:tav tm="0">
                                          <p:val>
                                            <p:fltVal val="0"/>
                                          </p:val>
                                        </p:tav>
                                        <p:tav tm="100000">
                                          <p:val>
                                            <p:strVal val="#ppt_h"/>
                                          </p:val>
                                        </p:tav>
                                      </p:tavLst>
                                    </p:anim>
                                    <p:animEffect transition="in" filter="fade">
                                      <p:cBhvr>
                                        <p:cTn id="96" dur="500"/>
                                        <p:tgtEl>
                                          <p:spTgt spid="112672"/>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112673"/>
                                        </p:tgtEl>
                                        <p:attrNameLst>
                                          <p:attrName>style.visibility</p:attrName>
                                        </p:attrNameLst>
                                      </p:cBhvr>
                                      <p:to>
                                        <p:strVal val="visible"/>
                                      </p:to>
                                    </p:set>
                                    <p:anim calcmode="lin" valueType="num">
                                      <p:cBhvr>
                                        <p:cTn id="99" dur="500" fill="hold"/>
                                        <p:tgtEl>
                                          <p:spTgt spid="112673"/>
                                        </p:tgtEl>
                                        <p:attrNameLst>
                                          <p:attrName>ppt_w</p:attrName>
                                        </p:attrNameLst>
                                      </p:cBhvr>
                                      <p:tavLst>
                                        <p:tav tm="0">
                                          <p:val>
                                            <p:fltVal val="0"/>
                                          </p:val>
                                        </p:tav>
                                        <p:tav tm="100000">
                                          <p:val>
                                            <p:strVal val="#ppt_w"/>
                                          </p:val>
                                        </p:tav>
                                      </p:tavLst>
                                    </p:anim>
                                    <p:anim calcmode="lin" valueType="num">
                                      <p:cBhvr>
                                        <p:cTn id="100" dur="500" fill="hold"/>
                                        <p:tgtEl>
                                          <p:spTgt spid="112673"/>
                                        </p:tgtEl>
                                        <p:attrNameLst>
                                          <p:attrName>ppt_h</p:attrName>
                                        </p:attrNameLst>
                                      </p:cBhvr>
                                      <p:tavLst>
                                        <p:tav tm="0">
                                          <p:val>
                                            <p:fltVal val="0"/>
                                          </p:val>
                                        </p:tav>
                                        <p:tav tm="100000">
                                          <p:val>
                                            <p:strVal val="#ppt_h"/>
                                          </p:val>
                                        </p:tav>
                                      </p:tavLst>
                                    </p:anim>
                                    <p:animEffect transition="in" filter="fade">
                                      <p:cBhvr>
                                        <p:cTn id="101" dur="500"/>
                                        <p:tgtEl>
                                          <p:spTgt spid="112673"/>
                                        </p:tgtEl>
                                      </p:cBhvr>
                                    </p:animEffect>
                                  </p:childTnLst>
                                </p:cTn>
                              </p:par>
                              <p:par>
                                <p:cTn id="102" presetID="53" presetClass="entr" presetSubtype="0" fill="hold" grpId="0" nodeType="withEffect">
                                  <p:stCondLst>
                                    <p:cond delay="0"/>
                                  </p:stCondLst>
                                  <p:childTnLst>
                                    <p:set>
                                      <p:cBhvr>
                                        <p:cTn id="103" dur="1" fill="hold">
                                          <p:stCondLst>
                                            <p:cond delay="0"/>
                                          </p:stCondLst>
                                        </p:cTn>
                                        <p:tgtEl>
                                          <p:spTgt spid="112674"/>
                                        </p:tgtEl>
                                        <p:attrNameLst>
                                          <p:attrName>style.visibility</p:attrName>
                                        </p:attrNameLst>
                                      </p:cBhvr>
                                      <p:to>
                                        <p:strVal val="visible"/>
                                      </p:to>
                                    </p:set>
                                    <p:anim calcmode="lin" valueType="num">
                                      <p:cBhvr>
                                        <p:cTn id="104" dur="500" fill="hold"/>
                                        <p:tgtEl>
                                          <p:spTgt spid="112674"/>
                                        </p:tgtEl>
                                        <p:attrNameLst>
                                          <p:attrName>ppt_w</p:attrName>
                                        </p:attrNameLst>
                                      </p:cBhvr>
                                      <p:tavLst>
                                        <p:tav tm="0">
                                          <p:val>
                                            <p:fltVal val="0"/>
                                          </p:val>
                                        </p:tav>
                                        <p:tav tm="100000">
                                          <p:val>
                                            <p:strVal val="#ppt_w"/>
                                          </p:val>
                                        </p:tav>
                                      </p:tavLst>
                                    </p:anim>
                                    <p:anim calcmode="lin" valueType="num">
                                      <p:cBhvr>
                                        <p:cTn id="105" dur="500" fill="hold"/>
                                        <p:tgtEl>
                                          <p:spTgt spid="112674"/>
                                        </p:tgtEl>
                                        <p:attrNameLst>
                                          <p:attrName>ppt_h</p:attrName>
                                        </p:attrNameLst>
                                      </p:cBhvr>
                                      <p:tavLst>
                                        <p:tav tm="0">
                                          <p:val>
                                            <p:fltVal val="0"/>
                                          </p:val>
                                        </p:tav>
                                        <p:tav tm="100000">
                                          <p:val>
                                            <p:strVal val="#ppt_h"/>
                                          </p:val>
                                        </p:tav>
                                      </p:tavLst>
                                    </p:anim>
                                    <p:animEffect transition="in" filter="fade">
                                      <p:cBhvr>
                                        <p:cTn id="106" dur="500"/>
                                        <p:tgtEl>
                                          <p:spTgt spid="112674"/>
                                        </p:tgtEl>
                                      </p:cBhvr>
                                    </p:animEffect>
                                  </p:childTnLst>
                                </p:cTn>
                              </p:par>
                              <p:par>
                                <p:cTn id="107" presetID="53" presetClass="entr" presetSubtype="0" fill="hold" grpId="0" nodeType="withEffect">
                                  <p:stCondLst>
                                    <p:cond delay="0"/>
                                  </p:stCondLst>
                                  <p:childTnLst>
                                    <p:set>
                                      <p:cBhvr>
                                        <p:cTn id="108" dur="1" fill="hold">
                                          <p:stCondLst>
                                            <p:cond delay="0"/>
                                          </p:stCondLst>
                                        </p:cTn>
                                        <p:tgtEl>
                                          <p:spTgt spid="112675"/>
                                        </p:tgtEl>
                                        <p:attrNameLst>
                                          <p:attrName>style.visibility</p:attrName>
                                        </p:attrNameLst>
                                      </p:cBhvr>
                                      <p:to>
                                        <p:strVal val="visible"/>
                                      </p:to>
                                    </p:set>
                                    <p:anim calcmode="lin" valueType="num">
                                      <p:cBhvr>
                                        <p:cTn id="109" dur="500" fill="hold"/>
                                        <p:tgtEl>
                                          <p:spTgt spid="112675"/>
                                        </p:tgtEl>
                                        <p:attrNameLst>
                                          <p:attrName>ppt_w</p:attrName>
                                        </p:attrNameLst>
                                      </p:cBhvr>
                                      <p:tavLst>
                                        <p:tav tm="0">
                                          <p:val>
                                            <p:fltVal val="0"/>
                                          </p:val>
                                        </p:tav>
                                        <p:tav tm="100000">
                                          <p:val>
                                            <p:strVal val="#ppt_w"/>
                                          </p:val>
                                        </p:tav>
                                      </p:tavLst>
                                    </p:anim>
                                    <p:anim calcmode="lin" valueType="num">
                                      <p:cBhvr>
                                        <p:cTn id="110" dur="500" fill="hold"/>
                                        <p:tgtEl>
                                          <p:spTgt spid="112675"/>
                                        </p:tgtEl>
                                        <p:attrNameLst>
                                          <p:attrName>ppt_h</p:attrName>
                                        </p:attrNameLst>
                                      </p:cBhvr>
                                      <p:tavLst>
                                        <p:tav tm="0">
                                          <p:val>
                                            <p:fltVal val="0"/>
                                          </p:val>
                                        </p:tav>
                                        <p:tav tm="100000">
                                          <p:val>
                                            <p:strVal val="#ppt_h"/>
                                          </p:val>
                                        </p:tav>
                                      </p:tavLst>
                                    </p:anim>
                                    <p:animEffect transition="in" filter="fade">
                                      <p:cBhvr>
                                        <p:cTn id="111" dur="500"/>
                                        <p:tgtEl>
                                          <p:spTgt spid="112675"/>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112676"/>
                                        </p:tgtEl>
                                        <p:attrNameLst>
                                          <p:attrName>style.visibility</p:attrName>
                                        </p:attrNameLst>
                                      </p:cBhvr>
                                      <p:to>
                                        <p:strVal val="visible"/>
                                      </p:to>
                                    </p:set>
                                    <p:anim calcmode="lin" valueType="num">
                                      <p:cBhvr>
                                        <p:cTn id="114" dur="500" fill="hold"/>
                                        <p:tgtEl>
                                          <p:spTgt spid="112676"/>
                                        </p:tgtEl>
                                        <p:attrNameLst>
                                          <p:attrName>ppt_w</p:attrName>
                                        </p:attrNameLst>
                                      </p:cBhvr>
                                      <p:tavLst>
                                        <p:tav tm="0">
                                          <p:val>
                                            <p:fltVal val="0"/>
                                          </p:val>
                                        </p:tav>
                                        <p:tav tm="100000">
                                          <p:val>
                                            <p:strVal val="#ppt_w"/>
                                          </p:val>
                                        </p:tav>
                                      </p:tavLst>
                                    </p:anim>
                                    <p:anim calcmode="lin" valueType="num">
                                      <p:cBhvr>
                                        <p:cTn id="115" dur="500" fill="hold"/>
                                        <p:tgtEl>
                                          <p:spTgt spid="112676"/>
                                        </p:tgtEl>
                                        <p:attrNameLst>
                                          <p:attrName>ppt_h</p:attrName>
                                        </p:attrNameLst>
                                      </p:cBhvr>
                                      <p:tavLst>
                                        <p:tav tm="0">
                                          <p:val>
                                            <p:fltVal val="0"/>
                                          </p:val>
                                        </p:tav>
                                        <p:tav tm="100000">
                                          <p:val>
                                            <p:strVal val="#ppt_h"/>
                                          </p:val>
                                        </p:tav>
                                      </p:tavLst>
                                    </p:anim>
                                    <p:animEffect transition="in" filter="fade">
                                      <p:cBhvr>
                                        <p:cTn id="116" dur="500"/>
                                        <p:tgtEl>
                                          <p:spTgt spid="112676"/>
                                        </p:tgtEl>
                                      </p:cBhvr>
                                    </p:animEffect>
                                  </p:childTnLst>
                                </p:cTn>
                              </p:par>
                            </p:childTnLst>
                          </p:cTn>
                        </p:par>
                        <p:par>
                          <p:cTn id="117" fill="hold">
                            <p:stCondLst>
                              <p:cond delay="2600"/>
                            </p:stCondLst>
                            <p:childTnLst>
                              <p:par>
                                <p:cTn id="118" presetID="53" presetClass="entr" presetSubtype="0" fill="hold" grpId="0" nodeType="afterEffect">
                                  <p:stCondLst>
                                    <p:cond delay="0"/>
                                  </p:stCondLst>
                                  <p:childTnLst>
                                    <p:set>
                                      <p:cBhvr>
                                        <p:cTn id="119" dur="1" fill="hold">
                                          <p:stCondLst>
                                            <p:cond delay="0"/>
                                          </p:stCondLst>
                                        </p:cTn>
                                        <p:tgtEl>
                                          <p:spTgt spid="112655"/>
                                        </p:tgtEl>
                                        <p:attrNameLst>
                                          <p:attrName>style.visibility</p:attrName>
                                        </p:attrNameLst>
                                      </p:cBhvr>
                                      <p:to>
                                        <p:strVal val="visible"/>
                                      </p:to>
                                    </p:set>
                                    <p:anim calcmode="lin" valueType="num">
                                      <p:cBhvr>
                                        <p:cTn id="120" dur="500" fill="hold"/>
                                        <p:tgtEl>
                                          <p:spTgt spid="112655"/>
                                        </p:tgtEl>
                                        <p:attrNameLst>
                                          <p:attrName>ppt_w</p:attrName>
                                        </p:attrNameLst>
                                      </p:cBhvr>
                                      <p:tavLst>
                                        <p:tav tm="0">
                                          <p:val>
                                            <p:fltVal val="0"/>
                                          </p:val>
                                        </p:tav>
                                        <p:tav tm="100000">
                                          <p:val>
                                            <p:strVal val="#ppt_w"/>
                                          </p:val>
                                        </p:tav>
                                      </p:tavLst>
                                    </p:anim>
                                    <p:anim calcmode="lin" valueType="num">
                                      <p:cBhvr>
                                        <p:cTn id="121" dur="500" fill="hold"/>
                                        <p:tgtEl>
                                          <p:spTgt spid="112655"/>
                                        </p:tgtEl>
                                        <p:attrNameLst>
                                          <p:attrName>ppt_h</p:attrName>
                                        </p:attrNameLst>
                                      </p:cBhvr>
                                      <p:tavLst>
                                        <p:tav tm="0">
                                          <p:val>
                                            <p:fltVal val="0"/>
                                          </p:val>
                                        </p:tav>
                                        <p:tav tm="100000">
                                          <p:val>
                                            <p:strVal val="#ppt_h"/>
                                          </p:val>
                                        </p:tav>
                                      </p:tavLst>
                                    </p:anim>
                                    <p:animEffect transition="in" filter="fade">
                                      <p:cBhvr>
                                        <p:cTn id="122" dur="500"/>
                                        <p:tgtEl>
                                          <p:spTgt spid="112655"/>
                                        </p:tgtEl>
                                      </p:cBhvr>
                                    </p:animEffect>
                                  </p:childTnLst>
                                  <p:subTnLst>
                                    <p:audio>
                                      <p:cMediaNode>
                                        <p:cTn display="0" masterRel="sameClick">
                                          <p:stCondLst>
                                            <p:cond evt="begin" delay="0">
                                              <p:tn val="118"/>
                                            </p:cond>
                                          </p:stCondLst>
                                          <p:endCondLst>
                                            <p:cond evt="onStopAudio" delay="0">
                                              <p:tgtEl>
                                                <p:sldTgt/>
                                              </p:tgtEl>
                                            </p:cond>
                                          </p:endCondLst>
                                        </p:cTn>
                                        <p:tgtEl>
                                          <p:sndTgt r:embed="rId3" name="camera.wav"/>
                                        </p:tgtEl>
                                      </p:cMediaNode>
                                    </p:audio>
                                  </p:subTnLst>
                                </p:cTn>
                              </p:par>
                              <p:par>
                                <p:cTn id="123" presetID="53" presetClass="entr" presetSubtype="0" fill="hold" grpId="0" nodeType="withEffect">
                                  <p:stCondLst>
                                    <p:cond delay="0"/>
                                  </p:stCondLst>
                                  <p:childTnLst>
                                    <p:set>
                                      <p:cBhvr>
                                        <p:cTn id="124" dur="1" fill="hold">
                                          <p:stCondLst>
                                            <p:cond delay="0"/>
                                          </p:stCondLst>
                                        </p:cTn>
                                        <p:tgtEl>
                                          <p:spTgt spid="112656"/>
                                        </p:tgtEl>
                                        <p:attrNameLst>
                                          <p:attrName>style.visibility</p:attrName>
                                        </p:attrNameLst>
                                      </p:cBhvr>
                                      <p:to>
                                        <p:strVal val="visible"/>
                                      </p:to>
                                    </p:set>
                                    <p:anim calcmode="lin" valueType="num">
                                      <p:cBhvr>
                                        <p:cTn id="125" dur="500" fill="hold"/>
                                        <p:tgtEl>
                                          <p:spTgt spid="112656"/>
                                        </p:tgtEl>
                                        <p:attrNameLst>
                                          <p:attrName>ppt_w</p:attrName>
                                        </p:attrNameLst>
                                      </p:cBhvr>
                                      <p:tavLst>
                                        <p:tav tm="0">
                                          <p:val>
                                            <p:fltVal val="0"/>
                                          </p:val>
                                        </p:tav>
                                        <p:tav tm="100000">
                                          <p:val>
                                            <p:strVal val="#ppt_w"/>
                                          </p:val>
                                        </p:tav>
                                      </p:tavLst>
                                    </p:anim>
                                    <p:anim calcmode="lin" valueType="num">
                                      <p:cBhvr>
                                        <p:cTn id="126" dur="500" fill="hold"/>
                                        <p:tgtEl>
                                          <p:spTgt spid="112656"/>
                                        </p:tgtEl>
                                        <p:attrNameLst>
                                          <p:attrName>ppt_h</p:attrName>
                                        </p:attrNameLst>
                                      </p:cBhvr>
                                      <p:tavLst>
                                        <p:tav tm="0">
                                          <p:val>
                                            <p:fltVal val="0"/>
                                          </p:val>
                                        </p:tav>
                                        <p:tav tm="100000">
                                          <p:val>
                                            <p:strVal val="#ppt_h"/>
                                          </p:val>
                                        </p:tav>
                                      </p:tavLst>
                                    </p:anim>
                                    <p:animEffect transition="in" filter="fade">
                                      <p:cBhvr>
                                        <p:cTn id="127" dur="500"/>
                                        <p:tgtEl>
                                          <p:spTgt spid="112656"/>
                                        </p:tgtEl>
                                      </p:cBhvr>
                                    </p:animEffect>
                                  </p:childTnLst>
                                </p:cTn>
                              </p:par>
                              <p:par>
                                <p:cTn id="128" presetID="53" presetClass="entr" presetSubtype="0" fill="hold" grpId="0" nodeType="withEffect">
                                  <p:stCondLst>
                                    <p:cond delay="0"/>
                                  </p:stCondLst>
                                  <p:childTnLst>
                                    <p:set>
                                      <p:cBhvr>
                                        <p:cTn id="129" dur="1" fill="hold">
                                          <p:stCondLst>
                                            <p:cond delay="0"/>
                                          </p:stCondLst>
                                        </p:cTn>
                                        <p:tgtEl>
                                          <p:spTgt spid="112657"/>
                                        </p:tgtEl>
                                        <p:attrNameLst>
                                          <p:attrName>style.visibility</p:attrName>
                                        </p:attrNameLst>
                                      </p:cBhvr>
                                      <p:to>
                                        <p:strVal val="visible"/>
                                      </p:to>
                                    </p:set>
                                    <p:anim calcmode="lin" valueType="num">
                                      <p:cBhvr>
                                        <p:cTn id="130" dur="500" fill="hold"/>
                                        <p:tgtEl>
                                          <p:spTgt spid="112657"/>
                                        </p:tgtEl>
                                        <p:attrNameLst>
                                          <p:attrName>ppt_w</p:attrName>
                                        </p:attrNameLst>
                                      </p:cBhvr>
                                      <p:tavLst>
                                        <p:tav tm="0">
                                          <p:val>
                                            <p:fltVal val="0"/>
                                          </p:val>
                                        </p:tav>
                                        <p:tav tm="100000">
                                          <p:val>
                                            <p:strVal val="#ppt_w"/>
                                          </p:val>
                                        </p:tav>
                                      </p:tavLst>
                                    </p:anim>
                                    <p:anim calcmode="lin" valueType="num">
                                      <p:cBhvr>
                                        <p:cTn id="131" dur="500" fill="hold"/>
                                        <p:tgtEl>
                                          <p:spTgt spid="112657"/>
                                        </p:tgtEl>
                                        <p:attrNameLst>
                                          <p:attrName>ppt_h</p:attrName>
                                        </p:attrNameLst>
                                      </p:cBhvr>
                                      <p:tavLst>
                                        <p:tav tm="0">
                                          <p:val>
                                            <p:fltVal val="0"/>
                                          </p:val>
                                        </p:tav>
                                        <p:tav tm="100000">
                                          <p:val>
                                            <p:strVal val="#ppt_h"/>
                                          </p:val>
                                        </p:tav>
                                      </p:tavLst>
                                    </p:anim>
                                    <p:animEffect transition="in" filter="fade">
                                      <p:cBhvr>
                                        <p:cTn id="132" dur="500"/>
                                        <p:tgtEl>
                                          <p:spTgt spid="112657"/>
                                        </p:tgtEl>
                                      </p:cBhvr>
                                    </p:animEffect>
                                  </p:childTnLst>
                                </p:cTn>
                              </p:par>
                              <p:par>
                                <p:cTn id="133" presetID="53" presetClass="entr" presetSubtype="0" fill="hold" grpId="0" nodeType="withEffect">
                                  <p:stCondLst>
                                    <p:cond delay="0"/>
                                  </p:stCondLst>
                                  <p:childTnLst>
                                    <p:set>
                                      <p:cBhvr>
                                        <p:cTn id="134" dur="1" fill="hold">
                                          <p:stCondLst>
                                            <p:cond delay="0"/>
                                          </p:stCondLst>
                                        </p:cTn>
                                        <p:tgtEl>
                                          <p:spTgt spid="112658"/>
                                        </p:tgtEl>
                                        <p:attrNameLst>
                                          <p:attrName>style.visibility</p:attrName>
                                        </p:attrNameLst>
                                      </p:cBhvr>
                                      <p:to>
                                        <p:strVal val="visible"/>
                                      </p:to>
                                    </p:set>
                                    <p:anim calcmode="lin" valueType="num">
                                      <p:cBhvr>
                                        <p:cTn id="135" dur="500" fill="hold"/>
                                        <p:tgtEl>
                                          <p:spTgt spid="112658"/>
                                        </p:tgtEl>
                                        <p:attrNameLst>
                                          <p:attrName>ppt_w</p:attrName>
                                        </p:attrNameLst>
                                      </p:cBhvr>
                                      <p:tavLst>
                                        <p:tav tm="0">
                                          <p:val>
                                            <p:fltVal val="0"/>
                                          </p:val>
                                        </p:tav>
                                        <p:tav tm="100000">
                                          <p:val>
                                            <p:strVal val="#ppt_w"/>
                                          </p:val>
                                        </p:tav>
                                      </p:tavLst>
                                    </p:anim>
                                    <p:anim calcmode="lin" valueType="num">
                                      <p:cBhvr>
                                        <p:cTn id="136" dur="500" fill="hold"/>
                                        <p:tgtEl>
                                          <p:spTgt spid="112658"/>
                                        </p:tgtEl>
                                        <p:attrNameLst>
                                          <p:attrName>ppt_h</p:attrName>
                                        </p:attrNameLst>
                                      </p:cBhvr>
                                      <p:tavLst>
                                        <p:tav tm="0">
                                          <p:val>
                                            <p:fltVal val="0"/>
                                          </p:val>
                                        </p:tav>
                                        <p:tav tm="100000">
                                          <p:val>
                                            <p:strVal val="#ppt_h"/>
                                          </p:val>
                                        </p:tav>
                                      </p:tavLst>
                                    </p:anim>
                                    <p:animEffect transition="in" filter="fade">
                                      <p:cBhvr>
                                        <p:cTn id="137" dur="500"/>
                                        <p:tgtEl>
                                          <p:spTgt spid="112658"/>
                                        </p:tgtEl>
                                      </p:cBhvr>
                                    </p:animEffect>
                                  </p:childTnLst>
                                </p:cTn>
                              </p:par>
                              <p:par>
                                <p:cTn id="138" presetID="53" presetClass="entr" presetSubtype="0" fill="hold" grpId="0" nodeType="withEffect">
                                  <p:stCondLst>
                                    <p:cond delay="0"/>
                                  </p:stCondLst>
                                  <p:childTnLst>
                                    <p:set>
                                      <p:cBhvr>
                                        <p:cTn id="139" dur="1" fill="hold">
                                          <p:stCondLst>
                                            <p:cond delay="0"/>
                                          </p:stCondLst>
                                        </p:cTn>
                                        <p:tgtEl>
                                          <p:spTgt spid="112659"/>
                                        </p:tgtEl>
                                        <p:attrNameLst>
                                          <p:attrName>style.visibility</p:attrName>
                                        </p:attrNameLst>
                                      </p:cBhvr>
                                      <p:to>
                                        <p:strVal val="visible"/>
                                      </p:to>
                                    </p:set>
                                    <p:anim calcmode="lin" valueType="num">
                                      <p:cBhvr>
                                        <p:cTn id="140" dur="500" fill="hold"/>
                                        <p:tgtEl>
                                          <p:spTgt spid="112659"/>
                                        </p:tgtEl>
                                        <p:attrNameLst>
                                          <p:attrName>ppt_w</p:attrName>
                                        </p:attrNameLst>
                                      </p:cBhvr>
                                      <p:tavLst>
                                        <p:tav tm="0">
                                          <p:val>
                                            <p:fltVal val="0"/>
                                          </p:val>
                                        </p:tav>
                                        <p:tav tm="100000">
                                          <p:val>
                                            <p:strVal val="#ppt_w"/>
                                          </p:val>
                                        </p:tav>
                                      </p:tavLst>
                                    </p:anim>
                                    <p:anim calcmode="lin" valueType="num">
                                      <p:cBhvr>
                                        <p:cTn id="141" dur="500" fill="hold"/>
                                        <p:tgtEl>
                                          <p:spTgt spid="112659"/>
                                        </p:tgtEl>
                                        <p:attrNameLst>
                                          <p:attrName>ppt_h</p:attrName>
                                        </p:attrNameLst>
                                      </p:cBhvr>
                                      <p:tavLst>
                                        <p:tav tm="0">
                                          <p:val>
                                            <p:fltVal val="0"/>
                                          </p:val>
                                        </p:tav>
                                        <p:tav tm="100000">
                                          <p:val>
                                            <p:strVal val="#ppt_h"/>
                                          </p:val>
                                        </p:tav>
                                      </p:tavLst>
                                    </p:anim>
                                    <p:animEffect transition="in" filter="fade">
                                      <p:cBhvr>
                                        <p:cTn id="142" dur="500"/>
                                        <p:tgtEl>
                                          <p:spTgt spid="112659"/>
                                        </p:tgtEl>
                                      </p:cBhvr>
                                    </p:animEffect>
                                  </p:childTnLst>
                                </p:cTn>
                              </p:par>
                              <p:par>
                                <p:cTn id="143" presetID="53" presetClass="entr" presetSubtype="0" fill="hold" grpId="0" nodeType="withEffect">
                                  <p:stCondLst>
                                    <p:cond delay="0"/>
                                  </p:stCondLst>
                                  <p:childTnLst>
                                    <p:set>
                                      <p:cBhvr>
                                        <p:cTn id="144" dur="1" fill="hold">
                                          <p:stCondLst>
                                            <p:cond delay="0"/>
                                          </p:stCondLst>
                                        </p:cTn>
                                        <p:tgtEl>
                                          <p:spTgt spid="112660"/>
                                        </p:tgtEl>
                                        <p:attrNameLst>
                                          <p:attrName>style.visibility</p:attrName>
                                        </p:attrNameLst>
                                      </p:cBhvr>
                                      <p:to>
                                        <p:strVal val="visible"/>
                                      </p:to>
                                    </p:set>
                                    <p:anim calcmode="lin" valueType="num">
                                      <p:cBhvr>
                                        <p:cTn id="145" dur="500" fill="hold"/>
                                        <p:tgtEl>
                                          <p:spTgt spid="112660"/>
                                        </p:tgtEl>
                                        <p:attrNameLst>
                                          <p:attrName>ppt_w</p:attrName>
                                        </p:attrNameLst>
                                      </p:cBhvr>
                                      <p:tavLst>
                                        <p:tav tm="0">
                                          <p:val>
                                            <p:fltVal val="0"/>
                                          </p:val>
                                        </p:tav>
                                        <p:tav tm="100000">
                                          <p:val>
                                            <p:strVal val="#ppt_w"/>
                                          </p:val>
                                        </p:tav>
                                      </p:tavLst>
                                    </p:anim>
                                    <p:anim calcmode="lin" valueType="num">
                                      <p:cBhvr>
                                        <p:cTn id="146" dur="500" fill="hold"/>
                                        <p:tgtEl>
                                          <p:spTgt spid="112660"/>
                                        </p:tgtEl>
                                        <p:attrNameLst>
                                          <p:attrName>ppt_h</p:attrName>
                                        </p:attrNameLst>
                                      </p:cBhvr>
                                      <p:tavLst>
                                        <p:tav tm="0">
                                          <p:val>
                                            <p:fltVal val="0"/>
                                          </p:val>
                                        </p:tav>
                                        <p:tav tm="100000">
                                          <p:val>
                                            <p:strVal val="#ppt_h"/>
                                          </p:val>
                                        </p:tav>
                                      </p:tavLst>
                                    </p:anim>
                                    <p:animEffect transition="in" filter="fade">
                                      <p:cBhvr>
                                        <p:cTn id="147" dur="500"/>
                                        <p:tgtEl>
                                          <p:spTgt spid="112660"/>
                                        </p:tgtEl>
                                      </p:cBhvr>
                                    </p:animEffect>
                                  </p:childTnLst>
                                </p:cTn>
                              </p:par>
                              <p:par>
                                <p:cTn id="148" presetID="53" presetClass="entr" presetSubtype="0" fill="hold" grpId="0" nodeType="withEffect">
                                  <p:stCondLst>
                                    <p:cond delay="0"/>
                                  </p:stCondLst>
                                  <p:childTnLst>
                                    <p:set>
                                      <p:cBhvr>
                                        <p:cTn id="149" dur="1" fill="hold">
                                          <p:stCondLst>
                                            <p:cond delay="0"/>
                                          </p:stCondLst>
                                        </p:cTn>
                                        <p:tgtEl>
                                          <p:spTgt spid="112661"/>
                                        </p:tgtEl>
                                        <p:attrNameLst>
                                          <p:attrName>style.visibility</p:attrName>
                                        </p:attrNameLst>
                                      </p:cBhvr>
                                      <p:to>
                                        <p:strVal val="visible"/>
                                      </p:to>
                                    </p:set>
                                    <p:anim calcmode="lin" valueType="num">
                                      <p:cBhvr>
                                        <p:cTn id="150" dur="500" fill="hold"/>
                                        <p:tgtEl>
                                          <p:spTgt spid="112661"/>
                                        </p:tgtEl>
                                        <p:attrNameLst>
                                          <p:attrName>ppt_w</p:attrName>
                                        </p:attrNameLst>
                                      </p:cBhvr>
                                      <p:tavLst>
                                        <p:tav tm="0">
                                          <p:val>
                                            <p:fltVal val="0"/>
                                          </p:val>
                                        </p:tav>
                                        <p:tav tm="100000">
                                          <p:val>
                                            <p:strVal val="#ppt_w"/>
                                          </p:val>
                                        </p:tav>
                                      </p:tavLst>
                                    </p:anim>
                                    <p:anim calcmode="lin" valueType="num">
                                      <p:cBhvr>
                                        <p:cTn id="151" dur="500" fill="hold"/>
                                        <p:tgtEl>
                                          <p:spTgt spid="112661"/>
                                        </p:tgtEl>
                                        <p:attrNameLst>
                                          <p:attrName>ppt_h</p:attrName>
                                        </p:attrNameLst>
                                      </p:cBhvr>
                                      <p:tavLst>
                                        <p:tav tm="0">
                                          <p:val>
                                            <p:fltVal val="0"/>
                                          </p:val>
                                        </p:tav>
                                        <p:tav tm="100000">
                                          <p:val>
                                            <p:strVal val="#ppt_h"/>
                                          </p:val>
                                        </p:tav>
                                      </p:tavLst>
                                    </p:anim>
                                    <p:animEffect transition="in" filter="fade">
                                      <p:cBhvr>
                                        <p:cTn id="152" dur="500"/>
                                        <p:tgtEl>
                                          <p:spTgt spid="112661"/>
                                        </p:tgtEl>
                                      </p:cBhvr>
                                    </p:animEffect>
                                  </p:childTnLst>
                                </p:cTn>
                              </p:par>
                              <p:par>
                                <p:cTn id="153" presetID="10" presetClass="entr" presetSubtype="0" fill="hold" nodeType="withEffect">
                                  <p:stCondLst>
                                    <p:cond delay="0"/>
                                  </p:stCondLst>
                                  <p:childTnLst>
                                    <p:set>
                                      <p:cBhvr>
                                        <p:cTn id="154" dur="1" fill="hold">
                                          <p:stCondLst>
                                            <p:cond delay="0"/>
                                          </p:stCondLst>
                                        </p:cTn>
                                        <p:tgtEl>
                                          <p:spTgt spid="112677"/>
                                        </p:tgtEl>
                                        <p:attrNameLst>
                                          <p:attrName>style.visibility</p:attrName>
                                        </p:attrNameLst>
                                      </p:cBhvr>
                                      <p:to>
                                        <p:strVal val="visible"/>
                                      </p:to>
                                    </p:set>
                                    <p:animEffect transition="in" filter="fade">
                                      <p:cBhvr>
                                        <p:cTn id="155" dur="500"/>
                                        <p:tgtEl>
                                          <p:spTgt spid="112677"/>
                                        </p:tgtEl>
                                      </p:cBhvr>
                                    </p:animEffect>
                                  </p:childTnLst>
                                </p:cTn>
                              </p:par>
                            </p:childTnLst>
                          </p:cTn>
                        </p:par>
                        <p:par>
                          <p:cTn id="156" fill="hold">
                            <p:stCondLst>
                              <p:cond delay="3100"/>
                            </p:stCondLst>
                            <p:childTnLst>
                              <p:par>
                                <p:cTn id="157" presetID="2" presetClass="entr" presetSubtype="2" fill="hold" grpId="0" nodeType="afterEffect">
                                  <p:stCondLst>
                                    <p:cond delay="0"/>
                                  </p:stCondLst>
                                  <p:iterate type="lt">
                                    <p:tmPct val="10000"/>
                                  </p:iterate>
                                  <p:childTnLst>
                                    <p:set>
                                      <p:cBhvr>
                                        <p:cTn id="158" dur="1" fill="hold">
                                          <p:stCondLst>
                                            <p:cond delay="0"/>
                                          </p:stCondLst>
                                        </p:cTn>
                                        <p:tgtEl>
                                          <p:spTgt spid="112663"/>
                                        </p:tgtEl>
                                        <p:attrNameLst>
                                          <p:attrName>style.visibility</p:attrName>
                                        </p:attrNameLst>
                                      </p:cBhvr>
                                      <p:to>
                                        <p:strVal val="visible"/>
                                      </p:to>
                                    </p:set>
                                    <p:anim calcmode="lin" valueType="num">
                                      <p:cBhvr additive="base">
                                        <p:cTn id="159" dur="500" fill="hold"/>
                                        <p:tgtEl>
                                          <p:spTgt spid="112663"/>
                                        </p:tgtEl>
                                        <p:attrNameLst>
                                          <p:attrName>ppt_x</p:attrName>
                                        </p:attrNameLst>
                                      </p:cBhvr>
                                      <p:tavLst>
                                        <p:tav tm="0">
                                          <p:val>
                                            <p:strVal val="1+#ppt_w/2"/>
                                          </p:val>
                                        </p:tav>
                                        <p:tav tm="100000">
                                          <p:val>
                                            <p:strVal val="#ppt_x"/>
                                          </p:val>
                                        </p:tav>
                                      </p:tavLst>
                                    </p:anim>
                                    <p:anim calcmode="lin" valueType="num">
                                      <p:cBhvr additive="base">
                                        <p:cTn id="160" dur="500" fill="hold"/>
                                        <p:tgtEl>
                                          <p:spTgt spid="11266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7"/>
                                            </p:cond>
                                          </p:stCondLst>
                                          <p:endCondLst>
                                            <p:cond evt="onStopAudio" delay="0">
                                              <p:tgtEl>
                                                <p:sldTgt/>
                                              </p:tgtEl>
                                            </p:cond>
                                          </p:endCondLst>
                                        </p:cTn>
                                        <p:tgtEl>
                                          <p:sndTgt r:embed="rId5" name="type.wav"/>
                                        </p:tgtEl>
                                      </p:cMediaNode>
                                    </p:audio>
                                  </p:subTnLst>
                                </p:cTn>
                              </p:par>
                            </p:childTnLst>
                          </p:cTn>
                        </p:par>
                        <p:par>
                          <p:cTn id="161" fill="hold">
                            <p:stCondLst>
                              <p:cond delay="3700"/>
                            </p:stCondLst>
                            <p:childTnLst>
                              <p:par>
                                <p:cTn id="162" presetID="56" presetClass="path" presetSubtype="0" repeatCount="indefinite" accel="50000" decel="50000" autoRev="1" fill="hold" nodeType="afterEffect">
                                  <p:stCondLst>
                                    <p:cond delay="0"/>
                                  </p:stCondLst>
                                  <p:childTnLst>
                                    <p:animMotion origin="layout" path="M -1.38889E-6 -1.48148E-6 L 0.0474 -0.03866 " pathEditMode="relative" rAng="0" ptsTypes="AA">
                                      <p:cBhvr>
                                        <p:cTn id="163" dur="3000" fill="hold"/>
                                        <p:tgtEl>
                                          <p:spTgt spid="112651"/>
                                        </p:tgtEl>
                                        <p:attrNameLst>
                                          <p:attrName>ppt_x</p:attrName>
                                          <p:attrName>ppt_y</p:attrName>
                                        </p:attrNameLst>
                                      </p:cBhvr>
                                      <p:rCtr x="24" y="-19"/>
                                    </p:animMotion>
                                  </p:childTnLst>
                                </p:cTn>
                              </p:par>
                            </p:childTnLst>
                          </p:cTn>
                        </p:par>
                        <p:par>
                          <p:cTn id="164" fill="hold">
                            <p:stCondLst>
                              <p:cond delay="9700"/>
                            </p:stCondLst>
                            <p:childTnLst>
                              <p:par>
                                <p:cTn id="165" presetID="63" presetClass="path" presetSubtype="0" repeatCount="indefinite" accel="50000" decel="50000" autoRev="1" fill="hold" nodeType="afterEffect">
                                  <p:stCondLst>
                                    <p:cond delay="0"/>
                                  </p:stCondLst>
                                  <p:childTnLst>
                                    <p:animMotion origin="layout" path="M -2.5E-6 3.7037E-6 L 0.05139 3.7037E-6 " pathEditMode="relative" rAng="0" ptsTypes="AA">
                                      <p:cBhvr>
                                        <p:cTn id="166" dur="2000" fill="hold"/>
                                        <p:tgtEl>
                                          <p:spTgt spid="112677"/>
                                        </p:tgtEl>
                                        <p:attrNameLst>
                                          <p:attrName>ppt_x</p:attrName>
                                          <p:attrName>ppt_y</p:attrName>
                                        </p:attrNameLst>
                                      </p:cBhvr>
                                      <p:rCtr x="26" y="0"/>
                                    </p:animMotion>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nodeType="clickEffect">
                                  <p:stCondLst>
                                    <p:cond delay="0"/>
                                  </p:stCondLst>
                                  <p:childTnLst>
                                    <p:set>
                                      <p:cBhvr>
                                        <p:cTn id="170" dur="1" fill="hold">
                                          <p:stCondLst>
                                            <p:cond delay="0"/>
                                          </p:stCondLst>
                                        </p:cTn>
                                        <p:tgtEl>
                                          <p:spTgt spid="112644">
                                            <p:txEl>
                                              <p:pRg st="1" end="1"/>
                                            </p:txEl>
                                          </p:spTgt>
                                        </p:tgtEl>
                                        <p:attrNameLst>
                                          <p:attrName>style.visibility</p:attrName>
                                        </p:attrNameLst>
                                      </p:cBhvr>
                                      <p:to>
                                        <p:strVal val="visible"/>
                                      </p:to>
                                    </p:set>
                                    <p:anim calcmode="lin" valueType="num">
                                      <p:cBhvr additive="base">
                                        <p:cTn id="171" dur="500" fill="hold"/>
                                        <p:tgtEl>
                                          <p:spTgt spid="112644">
                                            <p:txEl>
                                              <p:pRg st="1" end="1"/>
                                            </p:txEl>
                                          </p:spTgt>
                                        </p:tgtEl>
                                        <p:attrNameLst>
                                          <p:attrName>ppt_x</p:attrName>
                                        </p:attrNameLst>
                                      </p:cBhvr>
                                      <p:tavLst>
                                        <p:tav tm="0">
                                          <p:val>
                                            <p:strVal val="#ppt_x"/>
                                          </p:val>
                                        </p:tav>
                                        <p:tav tm="100000">
                                          <p:val>
                                            <p:strVal val="#ppt_x"/>
                                          </p:val>
                                        </p:tav>
                                      </p:tavLst>
                                    </p:anim>
                                    <p:anim calcmode="lin" valueType="num">
                                      <p:cBhvr additive="base">
                                        <p:cTn id="172" dur="500" fill="hold"/>
                                        <p:tgtEl>
                                          <p:spTgt spid="11264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9"/>
                                            </p:cond>
                                          </p:stCondLst>
                                          <p:endCondLst>
                                            <p:cond evt="onStopAudio" delay="0">
                                              <p:tgtEl>
                                                <p:sldTgt/>
                                              </p:tgtEl>
                                            </p:cond>
                                          </p:endCondLst>
                                        </p:cTn>
                                        <p:tgtEl>
                                          <p:sndTgt r:embed="rId4" name="arrow.wav"/>
                                        </p:tgtEl>
                                      </p:cMediaNode>
                                    </p:audio>
                                  </p:subTnLst>
                                </p:cTn>
                              </p:par>
                            </p:childTnLst>
                          </p:cTn>
                        </p:par>
                      </p:childTnLst>
                    </p:cTn>
                  </p:par>
                  <p:par>
                    <p:cTn id="173" fill="hold">
                      <p:stCondLst>
                        <p:cond delay="indefinite"/>
                      </p:stCondLst>
                      <p:childTnLst>
                        <p:par>
                          <p:cTn id="174" fill="hold">
                            <p:stCondLst>
                              <p:cond delay="0"/>
                            </p:stCondLst>
                            <p:childTnLst>
                              <p:par>
                                <p:cTn id="175" presetID="2" presetClass="entr" presetSubtype="4" fill="hold" nodeType="clickEffect">
                                  <p:stCondLst>
                                    <p:cond delay="0"/>
                                  </p:stCondLst>
                                  <p:childTnLst>
                                    <p:set>
                                      <p:cBhvr>
                                        <p:cTn id="176" dur="1" fill="hold">
                                          <p:stCondLst>
                                            <p:cond delay="0"/>
                                          </p:stCondLst>
                                        </p:cTn>
                                        <p:tgtEl>
                                          <p:spTgt spid="112644">
                                            <p:txEl>
                                              <p:pRg st="2" end="2"/>
                                            </p:txEl>
                                          </p:spTgt>
                                        </p:tgtEl>
                                        <p:attrNameLst>
                                          <p:attrName>style.visibility</p:attrName>
                                        </p:attrNameLst>
                                      </p:cBhvr>
                                      <p:to>
                                        <p:strVal val="visible"/>
                                      </p:to>
                                    </p:set>
                                    <p:anim calcmode="lin" valueType="num">
                                      <p:cBhvr additive="base">
                                        <p:cTn id="177" dur="500" fill="hold"/>
                                        <p:tgtEl>
                                          <p:spTgt spid="112644">
                                            <p:txEl>
                                              <p:pRg st="2" end="2"/>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11264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5"/>
                                            </p:cond>
                                          </p:stCondLst>
                                          <p:endCondLst>
                                            <p:cond evt="onStopAudio" delay="0">
                                              <p:tgtEl>
                                                <p:sldTgt/>
                                              </p:tgtEl>
                                            </p:cond>
                                          </p:endCondLst>
                                        </p:cTn>
                                        <p:tgtEl>
                                          <p:sndTgt r:embed="rId4" name="arrow.wav"/>
                                        </p:tgtEl>
                                      </p:cMediaNode>
                                    </p:audio>
                                  </p:subTnLst>
                                </p:cTn>
                              </p:par>
                            </p:childTnLst>
                          </p:cTn>
                        </p:par>
                      </p:childTnLst>
                    </p:cTn>
                  </p:par>
                  <p:par>
                    <p:cTn id="179" fill="hold">
                      <p:stCondLst>
                        <p:cond delay="indefinite"/>
                      </p:stCondLst>
                      <p:childTnLst>
                        <p:par>
                          <p:cTn id="180" fill="hold">
                            <p:stCondLst>
                              <p:cond delay="0"/>
                            </p:stCondLst>
                            <p:childTnLst>
                              <p:par>
                                <p:cTn id="181" presetID="2" presetClass="entr" presetSubtype="4" fill="hold" nodeType="clickEffect">
                                  <p:stCondLst>
                                    <p:cond delay="0"/>
                                  </p:stCondLst>
                                  <p:childTnLst>
                                    <p:set>
                                      <p:cBhvr>
                                        <p:cTn id="182" dur="1" fill="hold">
                                          <p:stCondLst>
                                            <p:cond delay="0"/>
                                          </p:stCondLst>
                                        </p:cTn>
                                        <p:tgtEl>
                                          <p:spTgt spid="112644">
                                            <p:txEl>
                                              <p:pRg st="3" end="3"/>
                                            </p:txEl>
                                          </p:spTgt>
                                        </p:tgtEl>
                                        <p:attrNameLst>
                                          <p:attrName>style.visibility</p:attrName>
                                        </p:attrNameLst>
                                      </p:cBhvr>
                                      <p:to>
                                        <p:strVal val="visible"/>
                                      </p:to>
                                    </p:set>
                                    <p:anim calcmode="lin" valueType="num">
                                      <p:cBhvr additive="base">
                                        <p:cTn id="183" dur="500" fill="hold"/>
                                        <p:tgtEl>
                                          <p:spTgt spid="112644">
                                            <p:txEl>
                                              <p:pRg st="3" end="3"/>
                                            </p:txEl>
                                          </p:spTgt>
                                        </p:tgtEl>
                                        <p:attrNameLst>
                                          <p:attrName>ppt_x</p:attrName>
                                        </p:attrNameLst>
                                      </p:cBhvr>
                                      <p:tavLst>
                                        <p:tav tm="0">
                                          <p:val>
                                            <p:strVal val="#ppt_x"/>
                                          </p:val>
                                        </p:tav>
                                        <p:tav tm="100000">
                                          <p:val>
                                            <p:strVal val="#ppt_x"/>
                                          </p:val>
                                        </p:tav>
                                      </p:tavLst>
                                    </p:anim>
                                    <p:anim calcmode="lin" valueType="num">
                                      <p:cBhvr additive="base">
                                        <p:cTn id="184" dur="500" fill="hold"/>
                                        <p:tgtEl>
                                          <p:spTgt spid="11264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1"/>
                                            </p:cond>
                                          </p:stCondLst>
                                          <p:endCondLst>
                                            <p:cond evt="onStopAudio" delay="0">
                                              <p:tgtEl>
                                                <p:sldTgt/>
                                              </p:tgtEl>
                                            </p:cond>
                                          </p:endCondLst>
                                        </p:cTn>
                                        <p:tgtEl>
                                          <p:sndTgt r:embed="rId4" name="arrow.wav"/>
                                        </p:tgtEl>
                                      </p:cMediaNode>
                                    </p:audio>
                                  </p:subTnLst>
                                </p:cTn>
                              </p:par>
                            </p:childTnLst>
                          </p:cTn>
                        </p:par>
                      </p:childTnLst>
                    </p:cTn>
                  </p:par>
                  <p:par>
                    <p:cTn id="185" fill="hold">
                      <p:stCondLst>
                        <p:cond delay="indefinite"/>
                      </p:stCondLst>
                      <p:childTnLst>
                        <p:par>
                          <p:cTn id="186" fill="hold">
                            <p:stCondLst>
                              <p:cond delay="0"/>
                            </p:stCondLst>
                            <p:childTnLst>
                              <p:par>
                                <p:cTn id="187" presetID="2" presetClass="entr" presetSubtype="4" fill="hold" nodeType="clickEffect">
                                  <p:stCondLst>
                                    <p:cond delay="0"/>
                                  </p:stCondLst>
                                  <p:childTnLst>
                                    <p:set>
                                      <p:cBhvr>
                                        <p:cTn id="188" dur="1" fill="hold">
                                          <p:stCondLst>
                                            <p:cond delay="0"/>
                                          </p:stCondLst>
                                        </p:cTn>
                                        <p:tgtEl>
                                          <p:spTgt spid="112683">
                                            <p:txEl>
                                              <p:pRg st="1" end="1"/>
                                            </p:txEl>
                                          </p:spTgt>
                                        </p:tgtEl>
                                        <p:attrNameLst>
                                          <p:attrName>style.visibility</p:attrName>
                                        </p:attrNameLst>
                                      </p:cBhvr>
                                      <p:to>
                                        <p:strVal val="visible"/>
                                      </p:to>
                                    </p:set>
                                    <p:anim calcmode="lin" valueType="num">
                                      <p:cBhvr additive="base">
                                        <p:cTn id="189" dur="500" fill="hold"/>
                                        <p:tgtEl>
                                          <p:spTgt spid="112683">
                                            <p:txEl>
                                              <p:pRg st="1" end="1"/>
                                            </p:txEl>
                                          </p:spTgt>
                                        </p:tgtEl>
                                        <p:attrNameLst>
                                          <p:attrName>ppt_x</p:attrName>
                                        </p:attrNameLst>
                                      </p:cBhvr>
                                      <p:tavLst>
                                        <p:tav tm="0">
                                          <p:val>
                                            <p:strVal val="#ppt_x"/>
                                          </p:val>
                                        </p:tav>
                                        <p:tav tm="100000">
                                          <p:val>
                                            <p:strVal val="#ppt_x"/>
                                          </p:val>
                                        </p:tav>
                                      </p:tavLst>
                                    </p:anim>
                                    <p:anim calcmode="lin" valueType="num">
                                      <p:cBhvr additive="base">
                                        <p:cTn id="190" dur="500" fill="hold"/>
                                        <p:tgtEl>
                                          <p:spTgt spid="11268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animBg="1"/>
      <p:bldP spid="112646" grpId="0" animBg="1"/>
      <p:bldP spid="112647" grpId="0" animBg="1"/>
      <p:bldP spid="112648" grpId="0" animBg="1"/>
      <p:bldP spid="112649" grpId="0" animBg="1"/>
      <p:bldP spid="112650" grpId="0" animBg="1"/>
      <p:bldP spid="112655" grpId="0" animBg="1"/>
      <p:bldP spid="112656" grpId="0" animBg="1"/>
      <p:bldP spid="112657" grpId="0" animBg="1"/>
      <p:bldP spid="112658" grpId="0" animBg="1"/>
      <p:bldP spid="112659" grpId="0" animBg="1"/>
      <p:bldP spid="112660" grpId="0" animBg="1"/>
      <p:bldP spid="112661" grpId="0" animBg="1"/>
      <p:bldP spid="112662" grpId="0"/>
      <p:bldP spid="112663" grpId="0"/>
      <p:bldP spid="112664" grpId="0" animBg="1"/>
      <p:bldP spid="112665" grpId="0" animBg="1"/>
      <p:bldP spid="112666" grpId="0" animBg="1"/>
      <p:bldP spid="112667" grpId="0" animBg="1"/>
      <p:bldP spid="112668" grpId="0" animBg="1"/>
      <p:bldP spid="112669" grpId="0" animBg="1"/>
      <p:bldP spid="112670" grpId="0" animBg="1"/>
      <p:bldP spid="112671" grpId="0" animBg="1"/>
      <p:bldP spid="112672" grpId="0" animBg="1"/>
      <p:bldP spid="112673" grpId="0" animBg="1"/>
      <p:bldP spid="112674" grpId="0" animBg="1"/>
      <p:bldP spid="112675" grpId="0" animBg="1"/>
      <p:bldP spid="1126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a:p>
            <a:pPr eaLnBrk="0" hangingPunct="0">
              <a:spcBef>
                <a:spcPct val="20000"/>
              </a:spcBef>
            </a:pPr>
            <a:r>
              <a:rPr lang="en-US">
                <a:solidFill>
                  <a:srgbClr val="000000"/>
                </a:solidFill>
                <a:cs typeface="Times New Roman" pitchFamily="18" charset="0"/>
                <a:sym typeface="Symbol" pitchFamily="18" charset="2"/>
              </a:rPr>
              <a:t>Because of the importance in orientation between the</a:t>
            </a:r>
            <a:r>
              <a:rPr lang="en-US">
                <a:solidFill>
                  <a:srgbClr val="000000"/>
                </a:solidFill>
                <a:cs typeface="Times New Roman" pitchFamily="18" charset="0"/>
              </a:rPr>
              <a:t> area </a:t>
            </a:r>
            <a:r>
              <a:rPr lang="en-US" i="1">
                <a:solidFill>
                  <a:srgbClr val="000000"/>
                </a:solidFill>
                <a:cs typeface="Times New Roman" pitchFamily="18" charset="0"/>
              </a:rPr>
              <a:t>A</a:t>
            </a:r>
            <a:r>
              <a:rPr lang="en-US">
                <a:solidFill>
                  <a:srgbClr val="000000"/>
                </a:solidFill>
                <a:cs typeface="Times New Roman" pitchFamily="18" charset="0"/>
              </a:rPr>
              <a:t> of the loop and the magnetic field </a:t>
            </a:r>
            <a:r>
              <a:rPr lang="en-US" i="1">
                <a:solidFill>
                  <a:srgbClr val="000000"/>
                </a:solidFill>
                <a:cs typeface="Times New Roman" pitchFamily="18" charset="0"/>
              </a:rPr>
              <a:t>B</a:t>
            </a:r>
            <a:r>
              <a:rPr lang="en-US">
                <a:solidFill>
                  <a:srgbClr val="000000"/>
                </a:solidFill>
                <a:cs typeface="Times New Roman" pitchFamily="18" charset="0"/>
              </a:rPr>
              <a:t>, a new quantity called </a:t>
            </a:r>
            <a:r>
              <a:rPr lang="en-US" b="1">
                <a:solidFill>
                  <a:srgbClr val="000000"/>
                </a:solidFill>
                <a:cs typeface="Times New Roman" pitchFamily="18" charset="0"/>
              </a:rPr>
              <a:t>magnetic flux</a:t>
            </a:r>
            <a:r>
              <a:rPr lang="en-US">
                <a:solidFill>
                  <a:srgbClr val="000000"/>
                </a:solidFill>
                <a:cs typeface="Times New Roman" pitchFamily="18" charset="0"/>
              </a:rPr>
              <a:t> </a:t>
            </a:r>
            <a:r>
              <a:rPr lang="en-US">
                <a:solidFill>
                  <a:srgbClr val="000000"/>
                </a:solidFill>
                <a:cs typeface="Times New Roman" pitchFamily="18" charset="0"/>
                <a:sym typeface="Symbol" pitchFamily="18" charset="2"/>
              </a:rPr>
              <a:t> </a:t>
            </a:r>
            <a:r>
              <a:rPr lang="en-US">
                <a:solidFill>
                  <a:srgbClr val="000000"/>
                </a:solidFill>
                <a:cs typeface="Times New Roman" pitchFamily="18" charset="0"/>
              </a:rPr>
              <a:t>is here defined.</a:t>
            </a:r>
          </a:p>
          <a:p>
            <a:pPr eaLnBrk="0" hangingPunct="0">
              <a:spcBef>
                <a:spcPct val="20000"/>
              </a:spcBef>
            </a:pPr>
            <a:endParaRPr lang="en-US">
              <a:solidFill>
                <a:srgbClr val="000000"/>
              </a:solidFill>
              <a:cs typeface="Times New Roman" pitchFamily="18" charset="0"/>
            </a:endParaRPr>
          </a:p>
          <a:p>
            <a:pPr eaLnBrk="0" hangingPunct="0">
              <a:spcBef>
                <a:spcPct val="20000"/>
              </a:spcBef>
            </a:pPr>
            <a:r>
              <a:rPr lang="en-US">
                <a:solidFill>
                  <a:srgbClr val="000000"/>
                </a:solidFill>
                <a:cs typeface="Times New Roman" pitchFamily="18" charset="0"/>
                <a:sym typeface="Symbol" pitchFamily="18" charset="2"/>
              </a:rPr>
              <a:t>Obviously we have to somehow define the direction of an area. Quite simply, </a:t>
            </a:r>
            <a:r>
              <a:rPr lang="en-US" i="1">
                <a:cs typeface="Times New Roman" pitchFamily="18" charset="0"/>
                <a:sym typeface="Symbol" pitchFamily="18" charset="2"/>
              </a:rPr>
              <a:t>the</a:t>
            </a:r>
            <a:r>
              <a:rPr lang="en-US">
                <a:cs typeface="Times New Roman" pitchFamily="18" charset="0"/>
                <a:sym typeface="Symbol" pitchFamily="18" charset="2"/>
              </a:rPr>
              <a:t> </a:t>
            </a:r>
            <a:r>
              <a:rPr lang="en-US" i="1">
                <a:cs typeface="Times New Roman" pitchFamily="18" charset="0"/>
                <a:sym typeface="Symbol" pitchFamily="18" charset="2"/>
              </a:rPr>
              <a:t>direction of an area is </a:t>
            </a:r>
            <a:r>
              <a:rPr lang="en-US" b="1" i="1">
                <a:cs typeface="Times New Roman" pitchFamily="18" charset="0"/>
                <a:sym typeface="Symbol" pitchFamily="18" charset="2"/>
              </a:rPr>
              <a:t>perpendicular</a:t>
            </a:r>
            <a:r>
              <a:rPr lang="en-US" i="1">
                <a:cs typeface="Times New Roman" pitchFamily="18" charset="0"/>
                <a:sym typeface="Symbol" pitchFamily="18" charset="2"/>
              </a:rPr>
              <a:t> (or </a:t>
            </a:r>
            <a:r>
              <a:rPr lang="en-US" b="1" i="1">
                <a:cs typeface="Times New Roman" pitchFamily="18" charset="0"/>
                <a:sym typeface="Symbol" pitchFamily="18" charset="2"/>
              </a:rPr>
              <a:t>normal</a:t>
            </a:r>
            <a:r>
              <a:rPr lang="en-US" i="1">
                <a:cs typeface="Times New Roman" pitchFamily="18" charset="0"/>
                <a:sym typeface="Symbol" pitchFamily="18" charset="2"/>
              </a:rPr>
              <a:t>) to the plane of that area</a:t>
            </a:r>
            <a:r>
              <a:rPr lang="en-US" b="1">
                <a:solidFill>
                  <a:srgbClr val="000000"/>
                </a:solidFill>
                <a:cs typeface="Times New Roman" pitchFamily="18" charset="0"/>
                <a:sym typeface="Symbol" pitchFamily="18" charset="2"/>
              </a:rPr>
              <a:t>.</a:t>
            </a:r>
          </a:p>
        </p:txBody>
      </p:sp>
      <p:grpSp>
        <p:nvGrpSpPr>
          <p:cNvPr id="114743" name="Group 55"/>
          <p:cNvGrpSpPr>
            <a:grpSpLocks/>
          </p:cNvGrpSpPr>
          <p:nvPr/>
        </p:nvGrpSpPr>
        <p:grpSpPr bwMode="auto">
          <a:xfrm>
            <a:off x="817563" y="2968625"/>
            <a:ext cx="7464425" cy="512763"/>
            <a:chOff x="515" y="1870"/>
            <a:chExt cx="4702" cy="323"/>
          </a:xfrm>
        </p:grpSpPr>
        <p:sp>
          <p:nvSpPr>
            <p:cNvPr id="114693" name="Text Box 5"/>
            <p:cNvSpPr txBox="1">
              <a:spLocks noChangeArrowheads="1"/>
            </p:cNvSpPr>
            <p:nvPr/>
          </p:nvSpPr>
          <p:spPr bwMode="auto">
            <a:xfrm>
              <a:off x="3912" y="1885"/>
              <a:ext cx="1305"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magnetic flux</a:t>
              </a:r>
            </a:p>
          </p:txBody>
        </p:sp>
        <p:sp>
          <p:nvSpPr>
            <p:cNvPr id="114694" name="Rectangle 6"/>
            <p:cNvSpPr>
              <a:spLocks noChangeArrowheads="1"/>
            </p:cNvSpPr>
            <p:nvPr/>
          </p:nvSpPr>
          <p:spPr bwMode="auto">
            <a:xfrm>
              <a:off x="515" y="1887"/>
              <a:ext cx="4701" cy="289"/>
            </a:xfrm>
            <a:prstGeom prst="rect">
              <a:avLst/>
            </a:prstGeom>
            <a:noFill/>
            <a:ln w="12700">
              <a:solidFill>
                <a:schemeClr val="tx1"/>
              </a:solidFill>
              <a:miter lim="800000"/>
              <a:headEnd/>
              <a:tailEnd/>
            </a:ln>
            <a:effectLst/>
          </p:spPr>
          <p:txBody>
            <a:bodyPr wrap="none" anchor="ctr"/>
            <a:lstStyle/>
            <a:p>
              <a:endParaRPr lang="en-US"/>
            </a:p>
          </p:txBody>
        </p:sp>
        <p:sp>
          <p:nvSpPr>
            <p:cNvPr id="114695" name="Text Box 7"/>
            <p:cNvSpPr txBox="1">
              <a:spLocks noChangeArrowheads="1"/>
            </p:cNvSpPr>
            <p:nvPr/>
          </p:nvSpPr>
          <p:spPr bwMode="auto">
            <a:xfrm>
              <a:off x="655" y="1870"/>
              <a:ext cx="1964" cy="288"/>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sym typeface="Symbol" pitchFamily="18" charset="2"/>
                </a:rPr>
                <a:t></a:t>
              </a:r>
              <a:r>
                <a:rPr lang="en-US" dirty="0"/>
                <a:t> = </a:t>
              </a:r>
              <a:r>
                <a:rPr lang="en-US" i="1" dirty="0"/>
                <a:t>BA</a:t>
              </a:r>
              <a:r>
                <a:rPr lang="en-US" i="1" baseline="-25000" dirty="0"/>
                <a:t> </a:t>
              </a:r>
              <a:r>
                <a:rPr lang="en-US" dirty="0"/>
                <a:t>cos</a:t>
              </a:r>
              <a:r>
                <a:rPr lang="en-US" baseline="-25000" dirty="0"/>
                <a:t> </a:t>
              </a:r>
              <a:r>
                <a:rPr lang="en-US" dirty="0">
                  <a:sym typeface="Symbol" pitchFamily="18" charset="2"/>
                </a:rPr>
                <a:t></a:t>
              </a:r>
            </a:p>
          </p:txBody>
        </p:sp>
        <p:sp>
          <p:nvSpPr>
            <p:cNvPr id="114696" name="Text Box 8"/>
            <p:cNvSpPr txBox="1">
              <a:spLocks noChangeArrowheads="1"/>
            </p:cNvSpPr>
            <p:nvPr/>
          </p:nvSpPr>
          <p:spPr bwMode="auto">
            <a:xfrm>
              <a:off x="1826" y="1943"/>
              <a:ext cx="2119" cy="250"/>
            </a:xfrm>
            <a:prstGeom prst="rect">
              <a:avLst/>
            </a:prstGeom>
            <a:noFill/>
            <a:ln w="9525">
              <a:noFill/>
              <a:miter lim="800000"/>
              <a:headEnd/>
              <a:tailEnd/>
            </a:ln>
            <a:effectLst/>
          </p:spPr>
          <p:txBody>
            <a:bodyPr>
              <a:spAutoFit/>
            </a:bodyPr>
            <a:lstStyle/>
            <a:p>
              <a:pPr algn="r"/>
              <a:r>
                <a:rPr lang="en-US" sz="2000">
                  <a:solidFill>
                    <a:schemeClr val="hlink"/>
                  </a:solidFill>
                  <a:sym typeface="Symbol" pitchFamily="18" charset="2"/>
                </a:rPr>
                <a:t> is angle between </a:t>
              </a:r>
              <a:r>
                <a:rPr lang="en-US" sz="2000" b="1">
                  <a:solidFill>
                    <a:schemeClr val="hlink"/>
                  </a:solidFill>
                  <a:sym typeface="Symbol" pitchFamily="18" charset="2"/>
                </a:rPr>
                <a:t>A</a:t>
              </a:r>
              <a:r>
                <a:rPr lang="en-US" sz="2000">
                  <a:solidFill>
                    <a:schemeClr val="hlink"/>
                  </a:solidFill>
                  <a:sym typeface="Symbol" pitchFamily="18" charset="2"/>
                </a:rPr>
                <a:t> and </a:t>
              </a:r>
              <a:r>
                <a:rPr lang="en-US" sz="2000" b="1">
                  <a:solidFill>
                    <a:schemeClr val="hlink"/>
                  </a:solidFill>
                  <a:sym typeface="Symbol" pitchFamily="18" charset="2"/>
                </a:rPr>
                <a:t>B</a:t>
              </a:r>
              <a:endParaRPr lang="en-US" sz="2000">
                <a:solidFill>
                  <a:schemeClr val="hlink"/>
                </a:solidFill>
                <a:sym typeface="Symbol" pitchFamily="18" charset="2"/>
              </a:endParaRPr>
            </a:p>
          </p:txBody>
        </p:sp>
      </p:grpSp>
      <p:grpSp>
        <p:nvGrpSpPr>
          <p:cNvPr id="114697" name="Group 9"/>
          <p:cNvGrpSpPr>
            <a:grpSpLocks/>
          </p:cNvGrpSpPr>
          <p:nvPr/>
        </p:nvGrpSpPr>
        <p:grpSpPr bwMode="auto">
          <a:xfrm>
            <a:off x="752475" y="4791075"/>
            <a:ext cx="539750" cy="1289050"/>
            <a:chOff x="4219" y="1096"/>
            <a:chExt cx="340" cy="812"/>
          </a:xfrm>
        </p:grpSpPr>
        <p:sp>
          <p:nvSpPr>
            <p:cNvPr id="114698" name="Oval 10"/>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4699" name="Line 11"/>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4700" name="Line 12"/>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grpSp>
        <p:nvGrpSpPr>
          <p:cNvPr id="114701" name="Group 13"/>
          <p:cNvGrpSpPr>
            <a:grpSpLocks/>
          </p:cNvGrpSpPr>
          <p:nvPr/>
        </p:nvGrpSpPr>
        <p:grpSpPr bwMode="auto">
          <a:xfrm>
            <a:off x="2509838" y="4702175"/>
            <a:ext cx="463550" cy="1400175"/>
            <a:chOff x="4802" y="1006"/>
            <a:chExt cx="292" cy="882"/>
          </a:xfrm>
        </p:grpSpPr>
        <p:sp>
          <p:nvSpPr>
            <p:cNvPr id="114702" name="Freeform 14"/>
            <p:cNvSpPr>
              <a:spLocks/>
            </p:cNvSpPr>
            <p:nvPr/>
          </p:nvSpPr>
          <p:spPr bwMode="auto">
            <a:xfrm>
              <a:off x="4802" y="1006"/>
              <a:ext cx="292" cy="882"/>
            </a:xfrm>
            <a:custGeom>
              <a:avLst/>
              <a:gdLst/>
              <a:ahLst/>
              <a:cxnLst>
                <a:cxn ang="0">
                  <a:pos x="292" y="0"/>
                </a:cxn>
                <a:cxn ang="0">
                  <a:pos x="0" y="169"/>
                </a:cxn>
                <a:cxn ang="0">
                  <a:pos x="0" y="882"/>
                </a:cxn>
                <a:cxn ang="0">
                  <a:pos x="289" y="715"/>
                </a:cxn>
                <a:cxn ang="0">
                  <a:pos x="292" y="0"/>
                </a:cxn>
              </a:cxnLst>
              <a:rect l="0" t="0" r="r" b="b"/>
              <a:pathLst>
                <a:path w="292" h="882">
                  <a:moveTo>
                    <a:pt x="292" y="0"/>
                  </a:moveTo>
                  <a:lnTo>
                    <a:pt x="0" y="169"/>
                  </a:lnTo>
                  <a:lnTo>
                    <a:pt x="0" y="882"/>
                  </a:lnTo>
                  <a:lnTo>
                    <a:pt x="289" y="715"/>
                  </a:lnTo>
                  <a:lnTo>
                    <a:pt x="292" y="0"/>
                  </a:lnTo>
                  <a:close/>
                </a:path>
              </a:pathLst>
            </a:custGeom>
            <a:solidFill>
              <a:schemeClr val="accent1"/>
            </a:solidFill>
            <a:ln w="9525">
              <a:solidFill>
                <a:schemeClr val="tx1"/>
              </a:solidFill>
              <a:round/>
              <a:headEnd/>
              <a:tailEnd/>
            </a:ln>
            <a:effectLst/>
          </p:spPr>
          <p:txBody>
            <a:bodyPr/>
            <a:lstStyle/>
            <a:p>
              <a:endParaRPr lang="en-US"/>
            </a:p>
          </p:txBody>
        </p:sp>
        <p:sp>
          <p:nvSpPr>
            <p:cNvPr id="114703" name="Line 15"/>
            <p:cNvSpPr>
              <a:spLocks noChangeShapeType="1"/>
            </p:cNvSpPr>
            <p:nvPr/>
          </p:nvSpPr>
          <p:spPr bwMode="auto">
            <a:xfrm>
              <a:off x="4948" y="1083"/>
              <a:ext cx="0" cy="714"/>
            </a:xfrm>
            <a:prstGeom prst="line">
              <a:avLst/>
            </a:prstGeom>
            <a:noFill/>
            <a:ln w="9525">
              <a:solidFill>
                <a:schemeClr val="tx1"/>
              </a:solidFill>
              <a:prstDash val="lgDashDot"/>
              <a:round/>
              <a:headEnd/>
              <a:tailEnd/>
            </a:ln>
            <a:effectLst/>
          </p:spPr>
          <p:txBody>
            <a:bodyPr/>
            <a:lstStyle/>
            <a:p>
              <a:endParaRPr lang="en-US"/>
            </a:p>
          </p:txBody>
        </p:sp>
        <p:sp>
          <p:nvSpPr>
            <p:cNvPr id="114704" name="Line 16"/>
            <p:cNvSpPr>
              <a:spLocks noChangeShapeType="1"/>
            </p:cNvSpPr>
            <p:nvPr/>
          </p:nvSpPr>
          <p:spPr bwMode="auto">
            <a:xfrm flipH="1">
              <a:off x="4811" y="1367"/>
              <a:ext cx="276" cy="160"/>
            </a:xfrm>
            <a:prstGeom prst="line">
              <a:avLst/>
            </a:prstGeom>
            <a:noFill/>
            <a:ln w="9525">
              <a:solidFill>
                <a:schemeClr val="tx1"/>
              </a:solidFill>
              <a:prstDash val="lgDashDot"/>
              <a:round/>
              <a:headEnd/>
              <a:tailEnd/>
            </a:ln>
            <a:effectLst/>
          </p:spPr>
          <p:txBody>
            <a:bodyPr/>
            <a:lstStyle/>
            <a:p>
              <a:endParaRPr lang="en-US"/>
            </a:p>
          </p:txBody>
        </p:sp>
      </p:grpSp>
      <p:sp>
        <p:nvSpPr>
          <p:cNvPr id="114705" name="Text Box 17"/>
          <p:cNvSpPr txBox="1">
            <a:spLocks noChangeArrowheads="1"/>
          </p:cNvSpPr>
          <p:nvPr/>
        </p:nvSpPr>
        <p:spPr bwMode="auto">
          <a:xfrm>
            <a:off x="652463" y="6048375"/>
            <a:ext cx="1463675" cy="701675"/>
          </a:xfrm>
          <a:prstGeom prst="rect">
            <a:avLst/>
          </a:prstGeom>
          <a:noFill/>
          <a:ln w="9525">
            <a:noFill/>
            <a:miter lim="800000"/>
            <a:headEnd/>
            <a:tailEnd/>
          </a:ln>
          <a:effectLst/>
        </p:spPr>
        <p:txBody>
          <a:bodyPr>
            <a:spAutoFit/>
          </a:bodyPr>
          <a:lstStyle/>
          <a:p>
            <a:pPr algn="ctr"/>
            <a:r>
              <a:rPr lang="en-US" sz="2000">
                <a:solidFill>
                  <a:srgbClr val="5F5F5F"/>
                </a:solidFill>
              </a:rPr>
              <a:t>circular area ( </a:t>
            </a:r>
            <a:r>
              <a:rPr lang="en-US" sz="2000">
                <a:solidFill>
                  <a:srgbClr val="5F5F5F"/>
                </a:solidFill>
                <a:sym typeface="Symbol" pitchFamily="18" charset="2"/>
              </a:rPr>
              <a:t></a:t>
            </a:r>
            <a:r>
              <a:rPr lang="en-US" sz="2000" i="1">
                <a:solidFill>
                  <a:srgbClr val="5F5F5F"/>
                </a:solidFill>
                <a:sym typeface="Symbol" pitchFamily="18" charset="2"/>
              </a:rPr>
              <a:t>r</a:t>
            </a:r>
            <a:r>
              <a:rPr lang="en-US" sz="2000" baseline="30000">
                <a:solidFill>
                  <a:srgbClr val="5F5F5F"/>
                </a:solidFill>
                <a:sym typeface="Symbol" pitchFamily="18" charset="2"/>
              </a:rPr>
              <a:t> 2</a:t>
            </a:r>
            <a:r>
              <a:rPr lang="en-US" sz="2000">
                <a:solidFill>
                  <a:srgbClr val="5F5F5F"/>
                </a:solidFill>
                <a:sym typeface="Symbol" pitchFamily="18" charset="2"/>
              </a:rPr>
              <a:t> )</a:t>
            </a:r>
          </a:p>
        </p:txBody>
      </p:sp>
      <p:sp>
        <p:nvSpPr>
          <p:cNvPr id="114706" name="Text Box 18"/>
          <p:cNvSpPr txBox="1">
            <a:spLocks noChangeArrowheads="1"/>
          </p:cNvSpPr>
          <p:nvPr/>
        </p:nvSpPr>
        <p:spPr bwMode="auto">
          <a:xfrm>
            <a:off x="2455863" y="6048375"/>
            <a:ext cx="1765300" cy="701675"/>
          </a:xfrm>
          <a:prstGeom prst="rect">
            <a:avLst/>
          </a:prstGeom>
          <a:noFill/>
          <a:ln w="9525">
            <a:noFill/>
            <a:miter lim="800000"/>
            <a:headEnd/>
            <a:tailEnd/>
          </a:ln>
          <a:effectLst/>
        </p:spPr>
        <p:txBody>
          <a:bodyPr>
            <a:spAutoFit/>
          </a:bodyPr>
          <a:lstStyle/>
          <a:p>
            <a:pPr algn="ctr"/>
            <a:r>
              <a:rPr lang="en-US" sz="2000">
                <a:solidFill>
                  <a:srgbClr val="5F5F5F"/>
                </a:solidFill>
              </a:rPr>
              <a:t>rectangular area ( </a:t>
            </a:r>
            <a:r>
              <a:rPr lang="en-US" sz="2000" i="1">
                <a:solidFill>
                  <a:srgbClr val="5F5F5F"/>
                </a:solidFill>
              </a:rPr>
              <a:t>L</a:t>
            </a:r>
            <a:r>
              <a:rPr lang="en-US" sz="2000">
                <a:solidFill>
                  <a:srgbClr val="5F5F5F"/>
                </a:solidFill>
                <a:sym typeface="Symbol" pitchFamily="18" charset="2"/>
              </a:rPr>
              <a:t></a:t>
            </a:r>
            <a:r>
              <a:rPr lang="en-US" sz="2000" i="1">
                <a:solidFill>
                  <a:srgbClr val="5F5F5F"/>
                </a:solidFill>
                <a:sym typeface="Symbol" pitchFamily="18" charset="2"/>
              </a:rPr>
              <a:t>W</a:t>
            </a:r>
            <a:r>
              <a:rPr lang="en-US" sz="2000">
                <a:solidFill>
                  <a:srgbClr val="5F5F5F"/>
                </a:solidFill>
                <a:sym typeface="Symbol" pitchFamily="18" charset="2"/>
              </a:rPr>
              <a:t> )</a:t>
            </a:r>
          </a:p>
        </p:txBody>
      </p:sp>
      <p:sp>
        <p:nvSpPr>
          <p:cNvPr id="114707" name="Line 19"/>
          <p:cNvSpPr>
            <a:spLocks noChangeShapeType="1"/>
          </p:cNvSpPr>
          <p:nvPr/>
        </p:nvSpPr>
        <p:spPr bwMode="auto">
          <a:xfrm>
            <a:off x="1017588" y="5421313"/>
            <a:ext cx="738187" cy="0"/>
          </a:xfrm>
          <a:prstGeom prst="line">
            <a:avLst/>
          </a:prstGeom>
          <a:noFill/>
          <a:ln w="38100">
            <a:solidFill>
              <a:srgbClr val="FF0000"/>
            </a:solidFill>
            <a:round/>
            <a:headEnd/>
            <a:tailEnd type="triangle" w="med" len="med"/>
          </a:ln>
          <a:effectLst/>
        </p:spPr>
        <p:txBody>
          <a:bodyPr/>
          <a:lstStyle/>
          <a:p>
            <a:endParaRPr lang="en-US"/>
          </a:p>
        </p:txBody>
      </p:sp>
      <p:sp>
        <p:nvSpPr>
          <p:cNvPr id="114708" name="Line 20"/>
          <p:cNvSpPr>
            <a:spLocks noChangeShapeType="1"/>
          </p:cNvSpPr>
          <p:nvPr/>
        </p:nvSpPr>
        <p:spPr bwMode="auto">
          <a:xfrm>
            <a:off x="2741613" y="5405438"/>
            <a:ext cx="738187" cy="0"/>
          </a:xfrm>
          <a:prstGeom prst="line">
            <a:avLst/>
          </a:prstGeom>
          <a:noFill/>
          <a:ln w="38100">
            <a:solidFill>
              <a:srgbClr val="FF0000"/>
            </a:solidFill>
            <a:round/>
            <a:headEnd/>
            <a:tailEnd type="triangle" w="med" len="med"/>
          </a:ln>
          <a:effectLst/>
        </p:spPr>
        <p:txBody>
          <a:bodyPr/>
          <a:lstStyle/>
          <a:p>
            <a:endParaRPr lang="en-US"/>
          </a:p>
        </p:txBody>
      </p:sp>
      <p:sp>
        <p:nvSpPr>
          <p:cNvPr id="114709" name="Text Box 21"/>
          <p:cNvSpPr txBox="1">
            <a:spLocks noChangeArrowheads="1"/>
          </p:cNvSpPr>
          <p:nvPr/>
        </p:nvSpPr>
        <p:spPr bwMode="auto">
          <a:xfrm>
            <a:off x="2967038" y="4676775"/>
            <a:ext cx="1436687" cy="701675"/>
          </a:xfrm>
          <a:prstGeom prst="rect">
            <a:avLst/>
          </a:prstGeom>
          <a:noFill/>
          <a:ln w="9525">
            <a:noFill/>
            <a:miter lim="800000"/>
            <a:headEnd/>
            <a:tailEnd/>
          </a:ln>
          <a:effectLst/>
        </p:spPr>
        <p:txBody>
          <a:bodyPr>
            <a:spAutoFit/>
          </a:bodyPr>
          <a:lstStyle/>
          <a:p>
            <a:r>
              <a:rPr lang="en-US" sz="2000">
                <a:solidFill>
                  <a:schemeClr val="hlink"/>
                </a:solidFill>
              </a:rPr>
              <a:t>direction of rectangle</a:t>
            </a:r>
          </a:p>
        </p:txBody>
      </p:sp>
      <p:sp>
        <p:nvSpPr>
          <p:cNvPr id="114710" name="Rectangle 22"/>
          <p:cNvSpPr>
            <a:spLocks noChangeArrowheads="1"/>
          </p:cNvSpPr>
          <p:nvPr/>
        </p:nvSpPr>
        <p:spPr bwMode="auto">
          <a:xfrm>
            <a:off x="1011238" y="5421313"/>
            <a:ext cx="230187" cy="230187"/>
          </a:xfrm>
          <a:prstGeom prst="rect">
            <a:avLst/>
          </a:prstGeom>
          <a:noFill/>
          <a:ln w="19050">
            <a:solidFill>
              <a:srgbClr val="FF0000"/>
            </a:solidFill>
            <a:miter lim="800000"/>
            <a:headEnd/>
            <a:tailEnd/>
          </a:ln>
          <a:effectLst/>
        </p:spPr>
        <p:txBody>
          <a:bodyPr wrap="none" anchor="ctr"/>
          <a:lstStyle/>
          <a:p>
            <a:endParaRPr lang="en-US"/>
          </a:p>
        </p:txBody>
      </p:sp>
      <p:sp>
        <p:nvSpPr>
          <p:cNvPr id="114711" name="Rectangle 23"/>
          <p:cNvSpPr>
            <a:spLocks noChangeArrowheads="1"/>
          </p:cNvSpPr>
          <p:nvPr/>
        </p:nvSpPr>
        <p:spPr bwMode="auto">
          <a:xfrm>
            <a:off x="2741613" y="5407025"/>
            <a:ext cx="230187" cy="230188"/>
          </a:xfrm>
          <a:prstGeom prst="rect">
            <a:avLst/>
          </a:prstGeom>
          <a:noFill/>
          <a:ln w="19050">
            <a:solidFill>
              <a:srgbClr val="FF0000"/>
            </a:solidFill>
            <a:miter lim="800000"/>
            <a:headEnd/>
            <a:tailEnd/>
          </a:ln>
          <a:effectLst/>
        </p:spPr>
        <p:txBody>
          <a:bodyPr wrap="none" anchor="ctr"/>
          <a:lstStyle/>
          <a:p>
            <a:endParaRPr lang="en-US"/>
          </a:p>
        </p:txBody>
      </p:sp>
      <p:sp>
        <p:nvSpPr>
          <p:cNvPr id="114712" name="Line 24"/>
          <p:cNvSpPr>
            <a:spLocks noChangeShapeType="1"/>
          </p:cNvSpPr>
          <p:nvPr/>
        </p:nvSpPr>
        <p:spPr bwMode="auto">
          <a:xfrm flipV="1">
            <a:off x="4778375" y="484981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3" name="Line 25"/>
          <p:cNvSpPr>
            <a:spLocks noChangeShapeType="1"/>
          </p:cNvSpPr>
          <p:nvPr/>
        </p:nvSpPr>
        <p:spPr bwMode="auto">
          <a:xfrm flipV="1">
            <a:off x="4770438" y="503237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4" name="Line 26"/>
          <p:cNvSpPr>
            <a:spLocks noChangeShapeType="1"/>
          </p:cNvSpPr>
          <p:nvPr/>
        </p:nvSpPr>
        <p:spPr bwMode="auto">
          <a:xfrm flipV="1">
            <a:off x="4775200" y="521493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5" name="Line 27"/>
          <p:cNvSpPr>
            <a:spLocks noChangeShapeType="1"/>
          </p:cNvSpPr>
          <p:nvPr/>
        </p:nvSpPr>
        <p:spPr bwMode="auto">
          <a:xfrm flipV="1">
            <a:off x="4779963" y="5397500"/>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6" name="Line 28"/>
          <p:cNvSpPr>
            <a:spLocks noChangeShapeType="1"/>
          </p:cNvSpPr>
          <p:nvPr/>
        </p:nvSpPr>
        <p:spPr bwMode="auto">
          <a:xfrm flipV="1">
            <a:off x="4772025" y="558006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7" name="Line 29"/>
          <p:cNvSpPr>
            <a:spLocks noChangeShapeType="1"/>
          </p:cNvSpPr>
          <p:nvPr/>
        </p:nvSpPr>
        <p:spPr bwMode="auto">
          <a:xfrm flipV="1">
            <a:off x="4776788" y="576262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8" name="Line 30"/>
          <p:cNvSpPr>
            <a:spLocks noChangeShapeType="1"/>
          </p:cNvSpPr>
          <p:nvPr/>
        </p:nvSpPr>
        <p:spPr bwMode="auto">
          <a:xfrm flipV="1">
            <a:off x="4768850" y="594518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9" name="Line 31"/>
          <p:cNvSpPr>
            <a:spLocks noChangeShapeType="1"/>
          </p:cNvSpPr>
          <p:nvPr/>
        </p:nvSpPr>
        <p:spPr bwMode="auto">
          <a:xfrm flipV="1">
            <a:off x="4641850" y="494982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0" name="Line 32"/>
          <p:cNvSpPr>
            <a:spLocks noChangeShapeType="1"/>
          </p:cNvSpPr>
          <p:nvPr/>
        </p:nvSpPr>
        <p:spPr bwMode="auto">
          <a:xfrm flipV="1">
            <a:off x="4633913" y="513238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1" name="Line 33"/>
          <p:cNvSpPr>
            <a:spLocks noChangeShapeType="1"/>
          </p:cNvSpPr>
          <p:nvPr/>
        </p:nvSpPr>
        <p:spPr bwMode="auto">
          <a:xfrm flipV="1">
            <a:off x="4638675" y="531495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2" name="Line 34"/>
          <p:cNvSpPr>
            <a:spLocks noChangeShapeType="1"/>
          </p:cNvSpPr>
          <p:nvPr/>
        </p:nvSpPr>
        <p:spPr bwMode="auto">
          <a:xfrm flipV="1">
            <a:off x="4643438" y="5497513"/>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3" name="Line 35"/>
          <p:cNvSpPr>
            <a:spLocks noChangeShapeType="1"/>
          </p:cNvSpPr>
          <p:nvPr/>
        </p:nvSpPr>
        <p:spPr bwMode="auto">
          <a:xfrm flipV="1">
            <a:off x="4635500" y="568007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4" name="Line 36"/>
          <p:cNvSpPr>
            <a:spLocks noChangeShapeType="1"/>
          </p:cNvSpPr>
          <p:nvPr/>
        </p:nvSpPr>
        <p:spPr bwMode="auto">
          <a:xfrm flipV="1">
            <a:off x="4640263" y="586263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5" name="Line 37"/>
          <p:cNvSpPr>
            <a:spLocks noChangeShapeType="1"/>
          </p:cNvSpPr>
          <p:nvPr/>
        </p:nvSpPr>
        <p:spPr bwMode="auto">
          <a:xfrm flipV="1">
            <a:off x="4632325" y="604520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6" name="Text Box 38"/>
          <p:cNvSpPr txBox="1">
            <a:spLocks noChangeArrowheads="1"/>
          </p:cNvSpPr>
          <p:nvPr/>
        </p:nvSpPr>
        <p:spPr bwMode="auto">
          <a:xfrm>
            <a:off x="5338763" y="4454525"/>
            <a:ext cx="404812" cy="457200"/>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nvGrpSpPr>
          <p:cNvPr id="114727" name="Group 39"/>
          <p:cNvGrpSpPr>
            <a:grpSpLocks/>
          </p:cNvGrpSpPr>
          <p:nvPr/>
        </p:nvGrpSpPr>
        <p:grpSpPr bwMode="auto">
          <a:xfrm>
            <a:off x="4486275" y="4752975"/>
            <a:ext cx="968375" cy="1400175"/>
            <a:chOff x="3546" y="864"/>
            <a:chExt cx="610" cy="882"/>
          </a:xfrm>
        </p:grpSpPr>
        <p:grpSp>
          <p:nvGrpSpPr>
            <p:cNvPr id="114728" name="Group 40"/>
            <p:cNvGrpSpPr>
              <a:grpSpLocks/>
            </p:cNvGrpSpPr>
            <p:nvPr/>
          </p:nvGrpSpPr>
          <p:grpSpPr bwMode="auto">
            <a:xfrm>
              <a:off x="3546" y="864"/>
              <a:ext cx="292" cy="882"/>
              <a:chOff x="4802" y="1006"/>
              <a:chExt cx="292" cy="882"/>
            </a:xfrm>
          </p:grpSpPr>
          <p:sp>
            <p:nvSpPr>
              <p:cNvPr id="114729" name="Freeform 41"/>
              <p:cNvSpPr>
                <a:spLocks/>
              </p:cNvSpPr>
              <p:nvPr/>
            </p:nvSpPr>
            <p:spPr bwMode="auto">
              <a:xfrm>
                <a:off x="4802" y="1006"/>
                <a:ext cx="292" cy="882"/>
              </a:xfrm>
              <a:custGeom>
                <a:avLst/>
                <a:gdLst/>
                <a:ahLst/>
                <a:cxnLst>
                  <a:cxn ang="0">
                    <a:pos x="292" y="0"/>
                  </a:cxn>
                  <a:cxn ang="0">
                    <a:pos x="0" y="169"/>
                  </a:cxn>
                  <a:cxn ang="0">
                    <a:pos x="0" y="882"/>
                  </a:cxn>
                  <a:cxn ang="0">
                    <a:pos x="289" y="715"/>
                  </a:cxn>
                  <a:cxn ang="0">
                    <a:pos x="292" y="0"/>
                  </a:cxn>
                </a:cxnLst>
                <a:rect l="0" t="0" r="r" b="b"/>
                <a:pathLst>
                  <a:path w="292" h="882">
                    <a:moveTo>
                      <a:pt x="292" y="0"/>
                    </a:moveTo>
                    <a:lnTo>
                      <a:pt x="0" y="169"/>
                    </a:lnTo>
                    <a:lnTo>
                      <a:pt x="0" y="882"/>
                    </a:lnTo>
                    <a:lnTo>
                      <a:pt x="289" y="715"/>
                    </a:lnTo>
                    <a:lnTo>
                      <a:pt x="292" y="0"/>
                    </a:lnTo>
                    <a:close/>
                  </a:path>
                </a:pathLst>
              </a:custGeom>
              <a:solidFill>
                <a:srgbClr val="BBE0E3">
                  <a:alpha val="57001"/>
                </a:srgbClr>
              </a:solidFill>
              <a:ln w="9525">
                <a:solidFill>
                  <a:schemeClr val="tx1"/>
                </a:solidFill>
                <a:round/>
                <a:headEnd/>
                <a:tailEnd/>
              </a:ln>
              <a:effectLst/>
            </p:spPr>
            <p:txBody>
              <a:bodyPr/>
              <a:lstStyle/>
              <a:p>
                <a:endParaRPr lang="en-US"/>
              </a:p>
            </p:txBody>
          </p:sp>
          <p:sp>
            <p:nvSpPr>
              <p:cNvPr id="114730" name="Line 42"/>
              <p:cNvSpPr>
                <a:spLocks noChangeShapeType="1"/>
              </p:cNvSpPr>
              <p:nvPr/>
            </p:nvSpPr>
            <p:spPr bwMode="auto">
              <a:xfrm>
                <a:off x="4948" y="1083"/>
                <a:ext cx="0" cy="714"/>
              </a:xfrm>
              <a:prstGeom prst="line">
                <a:avLst/>
              </a:prstGeom>
              <a:noFill/>
              <a:ln w="9525">
                <a:solidFill>
                  <a:schemeClr val="tx1"/>
                </a:solidFill>
                <a:prstDash val="lgDashDot"/>
                <a:round/>
                <a:headEnd/>
                <a:tailEnd/>
              </a:ln>
              <a:effectLst/>
            </p:spPr>
            <p:txBody>
              <a:bodyPr/>
              <a:lstStyle/>
              <a:p>
                <a:endParaRPr lang="en-US"/>
              </a:p>
            </p:txBody>
          </p:sp>
          <p:sp>
            <p:nvSpPr>
              <p:cNvPr id="114731" name="Line 43"/>
              <p:cNvSpPr>
                <a:spLocks noChangeShapeType="1"/>
              </p:cNvSpPr>
              <p:nvPr/>
            </p:nvSpPr>
            <p:spPr bwMode="auto">
              <a:xfrm flipH="1">
                <a:off x="4811" y="1367"/>
                <a:ext cx="276" cy="160"/>
              </a:xfrm>
              <a:prstGeom prst="line">
                <a:avLst/>
              </a:prstGeom>
              <a:noFill/>
              <a:ln w="9525">
                <a:solidFill>
                  <a:schemeClr val="tx1"/>
                </a:solidFill>
                <a:prstDash val="lgDashDot"/>
                <a:round/>
                <a:headEnd/>
                <a:tailEnd/>
              </a:ln>
              <a:effectLst/>
            </p:spPr>
            <p:txBody>
              <a:bodyPr/>
              <a:lstStyle/>
              <a:p>
                <a:endParaRPr lang="en-US"/>
              </a:p>
            </p:txBody>
          </p:sp>
        </p:grpSp>
        <p:sp>
          <p:nvSpPr>
            <p:cNvPr id="114732" name="Line 44"/>
            <p:cNvSpPr>
              <a:spLocks noChangeShapeType="1"/>
            </p:cNvSpPr>
            <p:nvPr/>
          </p:nvSpPr>
          <p:spPr bwMode="auto">
            <a:xfrm>
              <a:off x="3691" y="1299"/>
              <a:ext cx="465" cy="0"/>
            </a:xfrm>
            <a:prstGeom prst="line">
              <a:avLst/>
            </a:prstGeom>
            <a:noFill/>
            <a:ln w="38100">
              <a:solidFill>
                <a:srgbClr val="FF0000"/>
              </a:solidFill>
              <a:round/>
              <a:headEnd/>
              <a:tailEnd type="triangle" w="med" len="med"/>
            </a:ln>
            <a:effectLst/>
          </p:spPr>
          <p:txBody>
            <a:bodyPr/>
            <a:lstStyle/>
            <a:p>
              <a:endParaRPr lang="en-US"/>
            </a:p>
          </p:txBody>
        </p:sp>
        <p:sp>
          <p:nvSpPr>
            <p:cNvPr id="114733" name="Rectangle 45"/>
            <p:cNvSpPr>
              <a:spLocks noChangeArrowheads="1"/>
            </p:cNvSpPr>
            <p:nvPr/>
          </p:nvSpPr>
          <p:spPr bwMode="auto">
            <a:xfrm>
              <a:off x="3699" y="1300"/>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4734" name="Text Box 46"/>
          <p:cNvSpPr txBox="1">
            <a:spLocks noChangeArrowheads="1"/>
          </p:cNvSpPr>
          <p:nvPr/>
        </p:nvSpPr>
        <p:spPr bwMode="auto">
          <a:xfrm>
            <a:off x="1262063" y="4679950"/>
            <a:ext cx="1193800" cy="701675"/>
          </a:xfrm>
          <a:prstGeom prst="rect">
            <a:avLst/>
          </a:prstGeom>
          <a:noFill/>
          <a:ln w="9525">
            <a:noFill/>
            <a:miter lim="800000"/>
            <a:headEnd/>
            <a:tailEnd/>
          </a:ln>
          <a:effectLst/>
        </p:spPr>
        <p:txBody>
          <a:bodyPr>
            <a:spAutoFit/>
          </a:bodyPr>
          <a:lstStyle/>
          <a:p>
            <a:r>
              <a:rPr lang="en-US" sz="2000">
                <a:solidFill>
                  <a:schemeClr val="hlink"/>
                </a:solidFill>
              </a:rPr>
              <a:t>direction of circle</a:t>
            </a:r>
          </a:p>
        </p:txBody>
      </p:sp>
      <p:sp>
        <p:nvSpPr>
          <p:cNvPr id="114735" name="Text Box 47"/>
          <p:cNvSpPr txBox="1">
            <a:spLocks noChangeArrowheads="1"/>
          </p:cNvSpPr>
          <p:nvPr/>
        </p:nvSpPr>
        <p:spPr bwMode="auto">
          <a:xfrm>
            <a:off x="1487488" y="5368925"/>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6" name="Text Box 48"/>
          <p:cNvSpPr txBox="1">
            <a:spLocks noChangeArrowheads="1"/>
          </p:cNvSpPr>
          <p:nvPr/>
        </p:nvSpPr>
        <p:spPr bwMode="auto">
          <a:xfrm>
            <a:off x="3255963" y="5362575"/>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7" name="Text Box 49"/>
          <p:cNvSpPr txBox="1">
            <a:spLocks noChangeArrowheads="1"/>
          </p:cNvSpPr>
          <p:nvPr/>
        </p:nvSpPr>
        <p:spPr bwMode="auto">
          <a:xfrm>
            <a:off x="5335588" y="5980113"/>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8" name="Text Box 50"/>
          <p:cNvSpPr txBox="1">
            <a:spLocks noChangeArrowheads="1"/>
          </p:cNvSpPr>
          <p:nvPr/>
        </p:nvSpPr>
        <p:spPr bwMode="auto">
          <a:xfrm>
            <a:off x="6067425" y="4495800"/>
            <a:ext cx="2428875" cy="822325"/>
          </a:xfrm>
          <a:prstGeom prst="rect">
            <a:avLst/>
          </a:prstGeom>
          <a:noFill/>
          <a:ln w="9525">
            <a:noFill/>
            <a:miter lim="800000"/>
            <a:headEnd/>
            <a:tailEnd/>
          </a:ln>
          <a:effectLst/>
        </p:spPr>
        <p:txBody>
          <a:bodyPr>
            <a:spAutoFit/>
          </a:bodyPr>
          <a:lstStyle/>
          <a:p>
            <a:r>
              <a:rPr lang="en-US">
                <a:sym typeface="Symbol" pitchFamily="18" charset="2"/>
              </a:rPr>
              <a:t></a:t>
            </a:r>
            <a:r>
              <a:rPr lang="en-US"/>
              <a:t>Note that as    </a:t>
            </a:r>
            <a:r>
              <a:rPr lang="en-US">
                <a:sym typeface="Symbol" pitchFamily="18" charset="2"/>
              </a:rPr>
              <a:t>  90</a:t>
            </a:r>
            <a:r>
              <a:rPr lang="en-US">
                <a:cs typeface="Courier New" pitchFamily="49" charset="0"/>
                <a:sym typeface="Symbol" pitchFamily="18" charset="2"/>
              </a:rPr>
              <a:t>º,   0.</a:t>
            </a:r>
          </a:p>
        </p:txBody>
      </p:sp>
      <p:sp>
        <p:nvSpPr>
          <p:cNvPr id="114739" name="Text Box 51"/>
          <p:cNvSpPr txBox="1">
            <a:spLocks noChangeArrowheads="1"/>
          </p:cNvSpPr>
          <p:nvPr/>
        </p:nvSpPr>
        <p:spPr bwMode="auto">
          <a:xfrm>
            <a:off x="6067425" y="5197475"/>
            <a:ext cx="2428875" cy="1187450"/>
          </a:xfrm>
          <a:prstGeom prst="rect">
            <a:avLst/>
          </a:prstGeom>
          <a:noFill/>
          <a:ln w="9525">
            <a:noFill/>
            <a:miter lim="800000"/>
            <a:headEnd/>
            <a:tailEnd/>
          </a:ln>
          <a:effectLst/>
        </p:spPr>
        <p:txBody>
          <a:bodyPr>
            <a:spAutoFit/>
          </a:bodyPr>
          <a:lstStyle/>
          <a:p>
            <a:r>
              <a:rPr lang="en-US">
                <a:sym typeface="Symbol" pitchFamily="18" charset="2"/>
              </a:rPr>
              <a:t></a:t>
            </a:r>
            <a:r>
              <a:rPr lang="en-US"/>
              <a:t>At </a:t>
            </a:r>
            <a:r>
              <a:rPr lang="en-US">
                <a:sym typeface="Symbol" pitchFamily="18" charset="2"/>
              </a:rPr>
              <a:t> = 90</a:t>
            </a:r>
            <a:r>
              <a:rPr lang="en-US">
                <a:cs typeface="Courier New" pitchFamily="49" charset="0"/>
                <a:sym typeface="Symbol" pitchFamily="18" charset="2"/>
              </a:rPr>
              <a:t>º, no </a:t>
            </a:r>
            <a:r>
              <a:rPr lang="en-US">
                <a:solidFill>
                  <a:srgbClr val="008000"/>
                </a:solidFill>
                <a:cs typeface="Courier New" pitchFamily="49" charset="0"/>
                <a:sym typeface="Symbol" pitchFamily="18" charset="2"/>
              </a:rPr>
              <a:t>B</a:t>
            </a:r>
            <a:r>
              <a:rPr lang="en-US">
                <a:cs typeface="Courier New" pitchFamily="49" charset="0"/>
                <a:sym typeface="Symbol" pitchFamily="18" charset="2"/>
              </a:rPr>
              <a:t>-field lines “pierce” </a:t>
            </a:r>
            <a:r>
              <a:rPr lang="en-US">
                <a:solidFill>
                  <a:srgbClr val="FF0000"/>
                </a:solidFill>
                <a:cs typeface="Courier New" pitchFamily="49" charset="0"/>
                <a:sym typeface="Symbol" pitchFamily="18" charset="2"/>
              </a:rPr>
              <a:t>A</a:t>
            </a:r>
            <a:r>
              <a:rPr lang="en-US">
                <a:cs typeface="Courier New" pitchFamily="49" charset="0"/>
                <a:sym typeface="Symbol" pitchFamily="18" charset="2"/>
              </a:rPr>
              <a:t>.</a:t>
            </a:r>
          </a:p>
        </p:txBody>
      </p:sp>
      <p:sp>
        <p:nvSpPr>
          <p:cNvPr id="11474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xEl>
                                              <p:pRg st="1" end="1"/>
                                            </p:txEl>
                                          </p:spTgt>
                                        </p:tgtEl>
                                        <p:attrNameLst>
                                          <p:attrName>style.visibility</p:attrName>
                                        </p:attrNameLst>
                                      </p:cBhvr>
                                      <p:to>
                                        <p:strVal val="visible"/>
                                      </p:to>
                                    </p:set>
                                    <p:anim calcmode="lin" valueType="num">
                                      <p:cBhvr additive="base">
                                        <p:cTn id="7" dur="500" fill="hold"/>
                                        <p:tgtEl>
                                          <p:spTgt spid="11469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14743"/>
                                        </p:tgtEl>
                                        <p:attrNameLst>
                                          <p:attrName>style.visibility</p:attrName>
                                        </p:attrNameLst>
                                      </p:cBhvr>
                                      <p:to>
                                        <p:strVal val="visible"/>
                                      </p:to>
                                    </p:set>
                                    <p:anim calcmode="lin" valueType="num">
                                      <p:cBhvr>
                                        <p:cTn id="13" dur="500" fill="hold"/>
                                        <p:tgtEl>
                                          <p:spTgt spid="114743"/>
                                        </p:tgtEl>
                                        <p:attrNameLst>
                                          <p:attrName>ppt_w</p:attrName>
                                        </p:attrNameLst>
                                      </p:cBhvr>
                                      <p:tavLst>
                                        <p:tav tm="0">
                                          <p:val>
                                            <p:fltVal val="0"/>
                                          </p:val>
                                        </p:tav>
                                        <p:tav tm="100000">
                                          <p:val>
                                            <p:strVal val="#ppt_w"/>
                                          </p:val>
                                        </p:tav>
                                      </p:tavLst>
                                    </p:anim>
                                    <p:anim calcmode="lin" valueType="num">
                                      <p:cBhvr>
                                        <p:cTn id="14" dur="500" fill="hold"/>
                                        <p:tgtEl>
                                          <p:spTgt spid="114743"/>
                                        </p:tgtEl>
                                        <p:attrNameLst>
                                          <p:attrName>ppt_h</p:attrName>
                                        </p:attrNameLst>
                                      </p:cBhvr>
                                      <p:tavLst>
                                        <p:tav tm="0">
                                          <p:val>
                                            <p:fltVal val="0"/>
                                          </p:val>
                                        </p:tav>
                                        <p:tav tm="100000">
                                          <p:val>
                                            <p:strVal val="#ppt_h"/>
                                          </p:val>
                                        </p:tav>
                                      </p:tavLst>
                                    </p:anim>
                                    <p:animEffect transition="in" filter="fade">
                                      <p:cBhvr>
                                        <p:cTn id="15" dur="500"/>
                                        <p:tgtEl>
                                          <p:spTgt spid="114743"/>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4690">
                                            <p:txEl>
                                              <p:pRg st="3" end="3"/>
                                            </p:txEl>
                                          </p:spTgt>
                                        </p:tgtEl>
                                        <p:attrNameLst>
                                          <p:attrName>style.visibility</p:attrName>
                                        </p:attrNameLst>
                                      </p:cBhvr>
                                      <p:to>
                                        <p:strVal val="visible"/>
                                      </p:to>
                                    </p:set>
                                    <p:anim calcmode="lin" valueType="num">
                                      <p:cBhvr additive="base">
                                        <p:cTn id="20" dur="500" fill="hold"/>
                                        <p:tgtEl>
                                          <p:spTgt spid="114690">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469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4705"/>
                                        </p:tgtEl>
                                        <p:attrNameLst>
                                          <p:attrName>style.visibility</p:attrName>
                                        </p:attrNameLst>
                                      </p:cBhvr>
                                      <p:to>
                                        <p:strVal val="visible"/>
                                      </p:to>
                                    </p:set>
                                    <p:anim calcmode="lin" valueType="num">
                                      <p:cBhvr additive="base">
                                        <p:cTn id="26" dur="500" fill="hold"/>
                                        <p:tgtEl>
                                          <p:spTgt spid="114705"/>
                                        </p:tgtEl>
                                        <p:attrNameLst>
                                          <p:attrName>ppt_x</p:attrName>
                                        </p:attrNameLst>
                                      </p:cBhvr>
                                      <p:tavLst>
                                        <p:tav tm="0">
                                          <p:val>
                                            <p:strVal val="#ppt_x"/>
                                          </p:val>
                                        </p:tav>
                                        <p:tav tm="100000">
                                          <p:val>
                                            <p:strVal val="#ppt_x"/>
                                          </p:val>
                                        </p:tav>
                                      </p:tavLst>
                                    </p:anim>
                                    <p:anim calcmode="lin" valueType="num">
                                      <p:cBhvr additive="base">
                                        <p:cTn id="27" dur="500" fill="hold"/>
                                        <p:tgtEl>
                                          <p:spTgt spid="1147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par>
                                <p:cTn id="28" presetID="10" presetClass="entr" presetSubtype="0" fill="hold" nodeType="withEffect">
                                  <p:stCondLst>
                                    <p:cond delay="0"/>
                                  </p:stCondLst>
                                  <p:childTnLst>
                                    <p:set>
                                      <p:cBhvr>
                                        <p:cTn id="29" dur="1" fill="hold">
                                          <p:stCondLst>
                                            <p:cond delay="0"/>
                                          </p:stCondLst>
                                        </p:cTn>
                                        <p:tgtEl>
                                          <p:spTgt spid="114697"/>
                                        </p:tgtEl>
                                        <p:attrNameLst>
                                          <p:attrName>style.visibility</p:attrName>
                                        </p:attrNameLst>
                                      </p:cBhvr>
                                      <p:to>
                                        <p:strVal val="visible"/>
                                      </p:to>
                                    </p:set>
                                    <p:animEffect transition="in" filter="fade">
                                      <p:cBhvr>
                                        <p:cTn id="30" dur="2000"/>
                                        <p:tgtEl>
                                          <p:spTgt spid="114697"/>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4706"/>
                                        </p:tgtEl>
                                        <p:attrNameLst>
                                          <p:attrName>style.visibility</p:attrName>
                                        </p:attrNameLst>
                                      </p:cBhvr>
                                      <p:to>
                                        <p:strVal val="visible"/>
                                      </p:to>
                                    </p:set>
                                    <p:anim calcmode="lin" valueType="num">
                                      <p:cBhvr additive="base">
                                        <p:cTn id="35" dur="500" fill="hold"/>
                                        <p:tgtEl>
                                          <p:spTgt spid="114706"/>
                                        </p:tgtEl>
                                        <p:attrNameLst>
                                          <p:attrName>ppt_x</p:attrName>
                                        </p:attrNameLst>
                                      </p:cBhvr>
                                      <p:tavLst>
                                        <p:tav tm="0">
                                          <p:val>
                                            <p:strVal val="#ppt_x"/>
                                          </p:val>
                                        </p:tav>
                                        <p:tav tm="100000">
                                          <p:val>
                                            <p:strVal val="#ppt_x"/>
                                          </p:val>
                                        </p:tav>
                                      </p:tavLst>
                                    </p:anim>
                                    <p:anim calcmode="lin" valueType="num">
                                      <p:cBhvr additive="base">
                                        <p:cTn id="36" dur="500" fill="hold"/>
                                        <p:tgtEl>
                                          <p:spTgt spid="11470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par>
                                <p:cTn id="37" presetID="10" presetClass="entr" presetSubtype="0" fill="hold" nodeType="withEffect">
                                  <p:stCondLst>
                                    <p:cond delay="0"/>
                                  </p:stCondLst>
                                  <p:childTnLst>
                                    <p:set>
                                      <p:cBhvr>
                                        <p:cTn id="38" dur="1" fill="hold">
                                          <p:stCondLst>
                                            <p:cond delay="0"/>
                                          </p:stCondLst>
                                        </p:cTn>
                                        <p:tgtEl>
                                          <p:spTgt spid="114701"/>
                                        </p:tgtEl>
                                        <p:attrNameLst>
                                          <p:attrName>style.visibility</p:attrName>
                                        </p:attrNameLst>
                                      </p:cBhvr>
                                      <p:to>
                                        <p:strVal val="visible"/>
                                      </p:to>
                                    </p:set>
                                    <p:animEffect transition="in" filter="fade">
                                      <p:cBhvr>
                                        <p:cTn id="39" dur="2000"/>
                                        <p:tgtEl>
                                          <p:spTgt spid="11470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14734"/>
                                        </p:tgtEl>
                                        <p:attrNameLst>
                                          <p:attrName>style.visibility</p:attrName>
                                        </p:attrNameLst>
                                      </p:cBhvr>
                                      <p:to>
                                        <p:strVal val="visible"/>
                                      </p:to>
                                    </p:set>
                                    <p:anim calcmode="lin" valueType="num">
                                      <p:cBhvr>
                                        <p:cTn id="44" dur="500" fill="hold"/>
                                        <p:tgtEl>
                                          <p:spTgt spid="114734"/>
                                        </p:tgtEl>
                                        <p:attrNameLst>
                                          <p:attrName>ppt_w</p:attrName>
                                        </p:attrNameLst>
                                      </p:cBhvr>
                                      <p:tavLst>
                                        <p:tav tm="0">
                                          <p:val>
                                            <p:fltVal val="0"/>
                                          </p:val>
                                        </p:tav>
                                        <p:tav tm="100000">
                                          <p:val>
                                            <p:strVal val="#ppt_w"/>
                                          </p:val>
                                        </p:tav>
                                      </p:tavLst>
                                    </p:anim>
                                    <p:anim calcmode="lin" valueType="num">
                                      <p:cBhvr>
                                        <p:cTn id="45" dur="500" fill="hold"/>
                                        <p:tgtEl>
                                          <p:spTgt spid="114734"/>
                                        </p:tgtEl>
                                        <p:attrNameLst>
                                          <p:attrName>ppt_h</p:attrName>
                                        </p:attrNameLst>
                                      </p:cBhvr>
                                      <p:tavLst>
                                        <p:tav tm="0">
                                          <p:val>
                                            <p:fltVal val="0"/>
                                          </p:val>
                                        </p:tav>
                                        <p:tav tm="100000">
                                          <p:val>
                                            <p:strVal val="#ppt_h"/>
                                          </p:val>
                                        </p:tav>
                                      </p:tavLst>
                                    </p:anim>
                                    <p:animEffect transition="in" filter="fade">
                                      <p:cBhvr>
                                        <p:cTn id="46" dur="500"/>
                                        <p:tgtEl>
                                          <p:spTgt spid="114734"/>
                                        </p:tgtEl>
                                      </p:cBhvr>
                                    </p:animEffect>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par>
                                <p:cTn id="47" presetID="22" presetClass="entr" presetSubtype="8" fill="hold" grpId="0" nodeType="withEffect">
                                  <p:stCondLst>
                                    <p:cond delay="0"/>
                                  </p:stCondLst>
                                  <p:childTnLst>
                                    <p:set>
                                      <p:cBhvr>
                                        <p:cTn id="48" dur="1" fill="hold">
                                          <p:stCondLst>
                                            <p:cond delay="0"/>
                                          </p:stCondLst>
                                        </p:cTn>
                                        <p:tgtEl>
                                          <p:spTgt spid="114707"/>
                                        </p:tgtEl>
                                        <p:attrNameLst>
                                          <p:attrName>style.visibility</p:attrName>
                                        </p:attrNameLst>
                                      </p:cBhvr>
                                      <p:to>
                                        <p:strVal val="visible"/>
                                      </p:to>
                                    </p:set>
                                    <p:animEffect transition="in" filter="wipe(left)">
                                      <p:cBhvr>
                                        <p:cTn id="49" dur="2000"/>
                                        <p:tgtEl>
                                          <p:spTgt spid="114707"/>
                                        </p:tgtEl>
                                      </p:cBhvr>
                                    </p:animEffect>
                                  </p:childTnLst>
                                </p:cTn>
                              </p:par>
                            </p:childTnLst>
                          </p:cTn>
                        </p:par>
                        <p:par>
                          <p:cTn id="50" fill="hold">
                            <p:stCondLst>
                              <p:cond delay="2000"/>
                            </p:stCondLst>
                            <p:childTnLst>
                              <p:par>
                                <p:cTn id="51" presetID="53" presetClass="entr" presetSubtype="0" fill="hold" nodeType="afterEffect">
                                  <p:stCondLst>
                                    <p:cond delay="0"/>
                                  </p:stCondLst>
                                  <p:childTnLst>
                                    <p:set>
                                      <p:cBhvr>
                                        <p:cTn id="52" dur="1" fill="hold">
                                          <p:stCondLst>
                                            <p:cond delay="0"/>
                                          </p:stCondLst>
                                        </p:cTn>
                                        <p:tgtEl>
                                          <p:spTgt spid="114735">
                                            <p:txEl>
                                              <p:pRg st="0" end="0"/>
                                            </p:txEl>
                                          </p:spTgt>
                                        </p:tgtEl>
                                        <p:attrNameLst>
                                          <p:attrName>style.visibility</p:attrName>
                                        </p:attrNameLst>
                                      </p:cBhvr>
                                      <p:to>
                                        <p:strVal val="visible"/>
                                      </p:to>
                                    </p:set>
                                    <p:anim calcmode="lin" valueType="num">
                                      <p:cBhvr>
                                        <p:cTn id="53" dur="500" fill="hold"/>
                                        <p:tgtEl>
                                          <p:spTgt spid="114735">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114735">
                                            <p:txEl>
                                              <p:pRg st="0" end="0"/>
                                            </p:txEl>
                                          </p:spTgt>
                                        </p:tgtEl>
                                        <p:attrNameLst>
                                          <p:attrName>ppt_h</p:attrName>
                                        </p:attrNameLst>
                                      </p:cBhvr>
                                      <p:tavLst>
                                        <p:tav tm="0">
                                          <p:val>
                                            <p:fltVal val="0"/>
                                          </p:val>
                                        </p:tav>
                                        <p:tav tm="100000">
                                          <p:val>
                                            <p:strVal val="#ppt_h"/>
                                          </p:val>
                                        </p:tav>
                                      </p:tavLst>
                                    </p:anim>
                                    <p:animEffect transition="in" filter="fade">
                                      <p:cBhvr>
                                        <p:cTn id="55" dur="500"/>
                                        <p:tgtEl>
                                          <p:spTgt spid="114735">
                                            <p:txEl>
                                              <p:pRg st="0" end="0"/>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14709"/>
                                        </p:tgtEl>
                                        <p:attrNameLst>
                                          <p:attrName>style.visibility</p:attrName>
                                        </p:attrNameLst>
                                      </p:cBhvr>
                                      <p:to>
                                        <p:strVal val="visible"/>
                                      </p:to>
                                    </p:set>
                                    <p:anim calcmode="lin" valueType="num">
                                      <p:cBhvr>
                                        <p:cTn id="60" dur="500" fill="hold"/>
                                        <p:tgtEl>
                                          <p:spTgt spid="114709"/>
                                        </p:tgtEl>
                                        <p:attrNameLst>
                                          <p:attrName>ppt_w</p:attrName>
                                        </p:attrNameLst>
                                      </p:cBhvr>
                                      <p:tavLst>
                                        <p:tav tm="0">
                                          <p:val>
                                            <p:fltVal val="0"/>
                                          </p:val>
                                        </p:tav>
                                        <p:tav tm="100000">
                                          <p:val>
                                            <p:strVal val="#ppt_w"/>
                                          </p:val>
                                        </p:tav>
                                      </p:tavLst>
                                    </p:anim>
                                    <p:anim calcmode="lin" valueType="num">
                                      <p:cBhvr>
                                        <p:cTn id="61" dur="500" fill="hold"/>
                                        <p:tgtEl>
                                          <p:spTgt spid="114709"/>
                                        </p:tgtEl>
                                        <p:attrNameLst>
                                          <p:attrName>ppt_h</p:attrName>
                                        </p:attrNameLst>
                                      </p:cBhvr>
                                      <p:tavLst>
                                        <p:tav tm="0">
                                          <p:val>
                                            <p:fltVal val="0"/>
                                          </p:val>
                                        </p:tav>
                                        <p:tav tm="100000">
                                          <p:val>
                                            <p:strVal val="#ppt_h"/>
                                          </p:val>
                                        </p:tav>
                                      </p:tavLst>
                                    </p:anim>
                                    <p:animEffect transition="in" filter="fade">
                                      <p:cBhvr>
                                        <p:cTn id="62" dur="500"/>
                                        <p:tgtEl>
                                          <p:spTgt spid="114709"/>
                                        </p:tgtEl>
                                      </p:cBhvr>
                                    </p:animEffect>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par>
                                <p:cTn id="63" presetID="22" presetClass="entr" presetSubtype="8" fill="hold" grpId="0" nodeType="withEffect">
                                  <p:stCondLst>
                                    <p:cond delay="0"/>
                                  </p:stCondLst>
                                  <p:childTnLst>
                                    <p:set>
                                      <p:cBhvr>
                                        <p:cTn id="64" dur="1" fill="hold">
                                          <p:stCondLst>
                                            <p:cond delay="0"/>
                                          </p:stCondLst>
                                        </p:cTn>
                                        <p:tgtEl>
                                          <p:spTgt spid="114708"/>
                                        </p:tgtEl>
                                        <p:attrNameLst>
                                          <p:attrName>style.visibility</p:attrName>
                                        </p:attrNameLst>
                                      </p:cBhvr>
                                      <p:to>
                                        <p:strVal val="visible"/>
                                      </p:to>
                                    </p:set>
                                    <p:animEffect transition="in" filter="wipe(left)">
                                      <p:cBhvr>
                                        <p:cTn id="65" dur="2000"/>
                                        <p:tgtEl>
                                          <p:spTgt spid="114708"/>
                                        </p:tgtEl>
                                      </p:cBhvr>
                                    </p:animEffect>
                                  </p:childTnLst>
                                </p:cTn>
                              </p:par>
                            </p:childTnLst>
                          </p:cTn>
                        </p:par>
                        <p:par>
                          <p:cTn id="66" fill="hold">
                            <p:stCondLst>
                              <p:cond delay="2000"/>
                            </p:stCondLst>
                            <p:childTnLst>
                              <p:par>
                                <p:cTn id="67" presetID="53" presetClass="entr" presetSubtype="0" fill="hold" nodeType="afterEffect">
                                  <p:stCondLst>
                                    <p:cond delay="0"/>
                                  </p:stCondLst>
                                  <p:childTnLst>
                                    <p:set>
                                      <p:cBhvr>
                                        <p:cTn id="68" dur="1" fill="hold">
                                          <p:stCondLst>
                                            <p:cond delay="0"/>
                                          </p:stCondLst>
                                        </p:cTn>
                                        <p:tgtEl>
                                          <p:spTgt spid="114736">
                                            <p:txEl>
                                              <p:pRg st="0" end="0"/>
                                            </p:txEl>
                                          </p:spTgt>
                                        </p:tgtEl>
                                        <p:attrNameLst>
                                          <p:attrName>style.visibility</p:attrName>
                                        </p:attrNameLst>
                                      </p:cBhvr>
                                      <p:to>
                                        <p:strVal val="visible"/>
                                      </p:to>
                                    </p:set>
                                    <p:anim calcmode="lin" valueType="num">
                                      <p:cBhvr>
                                        <p:cTn id="69" dur="500" fill="hold"/>
                                        <p:tgtEl>
                                          <p:spTgt spid="114736">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114736">
                                            <p:txEl>
                                              <p:pRg st="0" end="0"/>
                                            </p:txEl>
                                          </p:spTgt>
                                        </p:tgtEl>
                                        <p:attrNameLst>
                                          <p:attrName>ppt_h</p:attrName>
                                        </p:attrNameLst>
                                      </p:cBhvr>
                                      <p:tavLst>
                                        <p:tav tm="0">
                                          <p:val>
                                            <p:fltVal val="0"/>
                                          </p:val>
                                        </p:tav>
                                        <p:tav tm="100000">
                                          <p:val>
                                            <p:strVal val="#ppt_h"/>
                                          </p:val>
                                        </p:tav>
                                      </p:tavLst>
                                    </p:anim>
                                    <p:animEffect transition="in" filter="fade">
                                      <p:cBhvr>
                                        <p:cTn id="71" dur="500"/>
                                        <p:tgtEl>
                                          <p:spTgt spid="114736">
                                            <p:txEl>
                                              <p:pRg st="0" end="0"/>
                                            </p:txEl>
                                          </p:spTgt>
                                        </p:tgtEl>
                                      </p:cBhvr>
                                    </p:animEffect>
                                  </p:childTnLst>
                                  <p:subTnLst>
                                    <p:audio>
                                      <p:cMediaNode>
                                        <p:cTn display="0" masterRel="sameClick">
                                          <p:stCondLst>
                                            <p:cond evt="begin" delay="0">
                                              <p:tn val="67"/>
                                            </p:cond>
                                          </p:stCondLst>
                                          <p:endCondLst>
                                            <p:cond evt="onStopAudio" delay="0">
                                              <p:tgtEl>
                                                <p:sldTgt/>
                                              </p:tgtEl>
                                            </p:cond>
                                          </p:endCondLst>
                                        </p:cTn>
                                        <p:tgtEl>
                                          <p:sndTgt r:embed="rId3" name="camera.wav"/>
                                        </p:tgtEl>
                                      </p:cMediaNode>
                                    </p:audio>
                                  </p:sub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14710"/>
                                        </p:tgtEl>
                                        <p:attrNameLst>
                                          <p:attrName>style.visibility</p:attrName>
                                        </p:attrNameLst>
                                      </p:cBhvr>
                                      <p:to>
                                        <p:strVal val="visible"/>
                                      </p:to>
                                    </p:set>
                                    <p:anim calcmode="lin" valueType="num">
                                      <p:cBhvr additive="base">
                                        <p:cTn id="76" dur="500" fill="hold"/>
                                        <p:tgtEl>
                                          <p:spTgt spid="114710"/>
                                        </p:tgtEl>
                                        <p:attrNameLst>
                                          <p:attrName>ppt_x</p:attrName>
                                        </p:attrNameLst>
                                      </p:cBhvr>
                                      <p:tavLst>
                                        <p:tav tm="0">
                                          <p:val>
                                            <p:strVal val="#ppt_x"/>
                                          </p:val>
                                        </p:tav>
                                        <p:tav tm="100000">
                                          <p:val>
                                            <p:strVal val="#ppt_x"/>
                                          </p:val>
                                        </p:tav>
                                      </p:tavLst>
                                    </p:anim>
                                    <p:anim calcmode="lin" valueType="num">
                                      <p:cBhvr additive="base">
                                        <p:cTn id="77" dur="500" fill="hold"/>
                                        <p:tgtEl>
                                          <p:spTgt spid="114710"/>
                                        </p:tgtEl>
                                        <p:attrNameLst>
                                          <p:attrName>ppt_y</p:attrName>
                                        </p:attrNameLst>
                                      </p:cBhvr>
                                      <p:tavLst>
                                        <p:tav tm="0">
                                          <p:val>
                                            <p:strVal val="1+#ppt_h/2"/>
                                          </p:val>
                                        </p:tav>
                                        <p:tav tm="100000">
                                          <p:val>
                                            <p:strVal val="#ppt_y"/>
                                          </p:val>
                                        </p:tav>
                                      </p:tavLst>
                                    </p:anim>
                                  </p:childTnLst>
                                </p:cTn>
                              </p:par>
                              <p:par>
                                <p:cTn id="78" presetID="8" presetClass="emph" presetSubtype="0" fill="hold" grpId="1" nodeType="withEffect">
                                  <p:stCondLst>
                                    <p:cond delay="0"/>
                                  </p:stCondLst>
                                  <p:childTnLst>
                                    <p:animRot by="21600000">
                                      <p:cBhvr>
                                        <p:cTn id="79" dur="2000" fill="hold"/>
                                        <p:tgtEl>
                                          <p:spTgt spid="114710"/>
                                        </p:tgtEl>
                                        <p:attrNameLst>
                                          <p:attrName>r</p:attrName>
                                        </p:attrNameLst>
                                      </p:cBhvr>
                                    </p:animRot>
                                  </p:childTnLst>
                                  <p:subTnLst>
                                    <p:audio>
                                      <p:cMediaNode>
                                        <p:cTn display="0" masterRel="sameClick">
                                          <p:stCondLst>
                                            <p:cond evt="begin" delay="0">
                                              <p:tn val="78"/>
                                            </p:cond>
                                          </p:stCondLst>
                                          <p:endCondLst>
                                            <p:cond evt="onStopAudio" delay="0">
                                              <p:tgtEl>
                                                <p:sldTgt/>
                                              </p:tgtEl>
                                            </p:cond>
                                          </p:endCondLst>
                                        </p:cTn>
                                        <p:tgtEl>
                                          <p:sndTgt r:embed="rId5" name="chimes.wav"/>
                                        </p:tgtEl>
                                      </p:cMediaNode>
                                    </p:audio>
                                  </p:sub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14711"/>
                                        </p:tgtEl>
                                        <p:attrNameLst>
                                          <p:attrName>style.visibility</p:attrName>
                                        </p:attrNameLst>
                                      </p:cBhvr>
                                      <p:to>
                                        <p:strVal val="visible"/>
                                      </p:to>
                                    </p:set>
                                    <p:anim calcmode="lin" valueType="num">
                                      <p:cBhvr additive="base">
                                        <p:cTn id="84" dur="500" fill="hold"/>
                                        <p:tgtEl>
                                          <p:spTgt spid="114711"/>
                                        </p:tgtEl>
                                        <p:attrNameLst>
                                          <p:attrName>ppt_x</p:attrName>
                                        </p:attrNameLst>
                                      </p:cBhvr>
                                      <p:tavLst>
                                        <p:tav tm="0">
                                          <p:val>
                                            <p:strVal val="#ppt_x"/>
                                          </p:val>
                                        </p:tav>
                                        <p:tav tm="100000">
                                          <p:val>
                                            <p:strVal val="#ppt_x"/>
                                          </p:val>
                                        </p:tav>
                                      </p:tavLst>
                                    </p:anim>
                                    <p:anim calcmode="lin" valueType="num">
                                      <p:cBhvr additive="base">
                                        <p:cTn id="85" dur="500" fill="hold"/>
                                        <p:tgtEl>
                                          <p:spTgt spid="114711"/>
                                        </p:tgtEl>
                                        <p:attrNameLst>
                                          <p:attrName>ppt_y</p:attrName>
                                        </p:attrNameLst>
                                      </p:cBhvr>
                                      <p:tavLst>
                                        <p:tav tm="0">
                                          <p:val>
                                            <p:strVal val="1+#ppt_h/2"/>
                                          </p:val>
                                        </p:tav>
                                        <p:tav tm="100000">
                                          <p:val>
                                            <p:strVal val="#ppt_y"/>
                                          </p:val>
                                        </p:tav>
                                      </p:tavLst>
                                    </p:anim>
                                  </p:childTnLst>
                                </p:cTn>
                              </p:par>
                              <p:par>
                                <p:cTn id="86" presetID="8" presetClass="emph" presetSubtype="0" fill="hold" grpId="1" nodeType="withEffect">
                                  <p:stCondLst>
                                    <p:cond delay="0"/>
                                  </p:stCondLst>
                                  <p:childTnLst>
                                    <p:animRot by="21600000">
                                      <p:cBhvr>
                                        <p:cTn id="87" dur="2000" fill="hold"/>
                                        <p:tgtEl>
                                          <p:spTgt spid="114711"/>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5" name="chimes.wav"/>
                                        </p:tgtEl>
                                      </p:cMediaNode>
                                    </p:audio>
                                  </p:subTnLst>
                                </p:cTn>
                              </p:par>
                            </p:childTnLst>
                          </p:cTn>
                        </p:par>
                      </p:childTnLst>
                    </p:cTn>
                  </p:par>
                  <p:par>
                    <p:cTn id="88" fill="hold">
                      <p:stCondLst>
                        <p:cond delay="indefinite"/>
                      </p:stCondLst>
                      <p:childTnLst>
                        <p:par>
                          <p:cTn id="89" fill="hold">
                            <p:stCondLst>
                              <p:cond delay="0"/>
                            </p:stCondLst>
                            <p:childTnLst>
                              <p:par>
                                <p:cTn id="90" presetID="53" presetClass="entr" presetSubtype="0" fill="hold" nodeType="clickEffect">
                                  <p:stCondLst>
                                    <p:cond delay="0"/>
                                  </p:stCondLst>
                                  <p:childTnLst>
                                    <p:set>
                                      <p:cBhvr>
                                        <p:cTn id="91" dur="1" fill="hold">
                                          <p:stCondLst>
                                            <p:cond delay="0"/>
                                          </p:stCondLst>
                                        </p:cTn>
                                        <p:tgtEl>
                                          <p:spTgt spid="114727"/>
                                        </p:tgtEl>
                                        <p:attrNameLst>
                                          <p:attrName>style.visibility</p:attrName>
                                        </p:attrNameLst>
                                      </p:cBhvr>
                                      <p:to>
                                        <p:strVal val="visible"/>
                                      </p:to>
                                    </p:set>
                                    <p:anim calcmode="lin" valueType="num">
                                      <p:cBhvr>
                                        <p:cTn id="92" dur="500" fill="hold"/>
                                        <p:tgtEl>
                                          <p:spTgt spid="114727"/>
                                        </p:tgtEl>
                                        <p:attrNameLst>
                                          <p:attrName>ppt_w</p:attrName>
                                        </p:attrNameLst>
                                      </p:cBhvr>
                                      <p:tavLst>
                                        <p:tav tm="0">
                                          <p:val>
                                            <p:fltVal val="0"/>
                                          </p:val>
                                        </p:tav>
                                        <p:tav tm="100000">
                                          <p:val>
                                            <p:strVal val="#ppt_w"/>
                                          </p:val>
                                        </p:tav>
                                      </p:tavLst>
                                    </p:anim>
                                    <p:anim calcmode="lin" valueType="num">
                                      <p:cBhvr>
                                        <p:cTn id="93" dur="500" fill="hold"/>
                                        <p:tgtEl>
                                          <p:spTgt spid="114727"/>
                                        </p:tgtEl>
                                        <p:attrNameLst>
                                          <p:attrName>ppt_h</p:attrName>
                                        </p:attrNameLst>
                                      </p:cBhvr>
                                      <p:tavLst>
                                        <p:tav tm="0">
                                          <p:val>
                                            <p:fltVal val="0"/>
                                          </p:val>
                                        </p:tav>
                                        <p:tav tm="100000">
                                          <p:val>
                                            <p:strVal val="#ppt_h"/>
                                          </p:val>
                                        </p:tav>
                                      </p:tavLst>
                                    </p:anim>
                                    <p:animEffect transition="in" filter="fade">
                                      <p:cBhvr>
                                        <p:cTn id="94" dur="500"/>
                                        <p:tgtEl>
                                          <p:spTgt spid="114727"/>
                                        </p:tgtEl>
                                      </p:cBhvr>
                                    </p:animEffect>
                                  </p:childTnLst>
                                  <p:subTnLst>
                                    <p:audio>
                                      <p:cMediaNode>
                                        <p:cTn display="0" masterRel="sameClick">
                                          <p:stCondLst>
                                            <p:cond evt="begin" delay="0">
                                              <p:tn val="90"/>
                                            </p:cond>
                                          </p:stCondLst>
                                          <p:endCondLst>
                                            <p:cond evt="onStopAudio" delay="0">
                                              <p:tgtEl>
                                                <p:sldTgt/>
                                              </p:tgtEl>
                                            </p:cond>
                                          </p:endCondLst>
                                        </p:cTn>
                                        <p:tgtEl>
                                          <p:sndTgt r:embed="rId3" name="camera.wav"/>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114719"/>
                                        </p:tgtEl>
                                        <p:attrNameLst>
                                          <p:attrName>style.visibility</p:attrName>
                                        </p:attrNameLst>
                                      </p:cBhvr>
                                      <p:to>
                                        <p:strVal val="visible"/>
                                      </p:to>
                                    </p:set>
                                    <p:anim calcmode="lin" valueType="num">
                                      <p:cBhvr>
                                        <p:cTn id="98" dur="500" fill="hold"/>
                                        <p:tgtEl>
                                          <p:spTgt spid="114719"/>
                                        </p:tgtEl>
                                        <p:attrNameLst>
                                          <p:attrName>ppt_w</p:attrName>
                                        </p:attrNameLst>
                                      </p:cBhvr>
                                      <p:tavLst>
                                        <p:tav tm="0">
                                          <p:val>
                                            <p:fltVal val="0"/>
                                          </p:val>
                                        </p:tav>
                                        <p:tav tm="100000">
                                          <p:val>
                                            <p:strVal val="#ppt_w"/>
                                          </p:val>
                                        </p:tav>
                                      </p:tavLst>
                                    </p:anim>
                                    <p:anim calcmode="lin" valueType="num">
                                      <p:cBhvr>
                                        <p:cTn id="99" dur="500" fill="hold"/>
                                        <p:tgtEl>
                                          <p:spTgt spid="114719"/>
                                        </p:tgtEl>
                                        <p:attrNameLst>
                                          <p:attrName>ppt_h</p:attrName>
                                        </p:attrNameLst>
                                      </p:cBhvr>
                                      <p:tavLst>
                                        <p:tav tm="0">
                                          <p:val>
                                            <p:fltVal val="0"/>
                                          </p:val>
                                        </p:tav>
                                        <p:tav tm="100000">
                                          <p:val>
                                            <p:strVal val="#ppt_h"/>
                                          </p:val>
                                        </p:tav>
                                      </p:tavLst>
                                    </p:anim>
                                    <p:animEffect transition="in" filter="fade">
                                      <p:cBhvr>
                                        <p:cTn id="100" dur="500"/>
                                        <p:tgtEl>
                                          <p:spTgt spid="114719"/>
                                        </p:tgtEl>
                                      </p:cBhvr>
                                    </p:animEffect>
                                  </p:childTnLst>
                                  <p:subTnLst>
                                    <p:audio>
                                      <p:cMediaNode>
                                        <p:cTn display="0" masterRel="sameClick">
                                          <p:stCondLst>
                                            <p:cond evt="begin" delay="0">
                                              <p:tn val="96"/>
                                            </p:cond>
                                          </p:stCondLst>
                                          <p:endCondLst>
                                            <p:cond evt="onStopAudio" delay="0">
                                              <p:tgtEl>
                                                <p:sldTgt/>
                                              </p:tgtEl>
                                            </p:cond>
                                          </p:endCondLst>
                                        </p:cTn>
                                        <p:tgtEl>
                                          <p:sndTgt r:embed="rId3" name="camera.wav"/>
                                        </p:tgtEl>
                                      </p:cMediaNode>
                                    </p:audio>
                                  </p:subTnLst>
                                </p:cTn>
                              </p:par>
                              <p:par>
                                <p:cTn id="101" presetID="53" presetClass="entr" presetSubtype="0" fill="hold" grpId="0" nodeType="withEffect">
                                  <p:stCondLst>
                                    <p:cond delay="0"/>
                                  </p:stCondLst>
                                  <p:childTnLst>
                                    <p:set>
                                      <p:cBhvr>
                                        <p:cTn id="102" dur="1" fill="hold">
                                          <p:stCondLst>
                                            <p:cond delay="0"/>
                                          </p:stCondLst>
                                        </p:cTn>
                                        <p:tgtEl>
                                          <p:spTgt spid="114720"/>
                                        </p:tgtEl>
                                        <p:attrNameLst>
                                          <p:attrName>style.visibility</p:attrName>
                                        </p:attrNameLst>
                                      </p:cBhvr>
                                      <p:to>
                                        <p:strVal val="visible"/>
                                      </p:to>
                                    </p:set>
                                    <p:anim calcmode="lin" valueType="num">
                                      <p:cBhvr>
                                        <p:cTn id="103" dur="500" fill="hold"/>
                                        <p:tgtEl>
                                          <p:spTgt spid="114720"/>
                                        </p:tgtEl>
                                        <p:attrNameLst>
                                          <p:attrName>ppt_w</p:attrName>
                                        </p:attrNameLst>
                                      </p:cBhvr>
                                      <p:tavLst>
                                        <p:tav tm="0">
                                          <p:val>
                                            <p:fltVal val="0"/>
                                          </p:val>
                                        </p:tav>
                                        <p:tav tm="100000">
                                          <p:val>
                                            <p:strVal val="#ppt_w"/>
                                          </p:val>
                                        </p:tav>
                                      </p:tavLst>
                                    </p:anim>
                                    <p:anim calcmode="lin" valueType="num">
                                      <p:cBhvr>
                                        <p:cTn id="104" dur="500" fill="hold"/>
                                        <p:tgtEl>
                                          <p:spTgt spid="114720"/>
                                        </p:tgtEl>
                                        <p:attrNameLst>
                                          <p:attrName>ppt_h</p:attrName>
                                        </p:attrNameLst>
                                      </p:cBhvr>
                                      <p:tavLst>
                                        <p:tav tm="0">
                                          <p:val>
                                            <p:fltVal val="0"/>
                                          </p:val>
                                        </p:tav>
                                        <p:tav tm="100000">
                                          <p:val>
                                            <p:strVal val="#ppt_h"/>
                                          </p:val>
                                        </p:tav>
                                      </p:tavLst>
                                    </p:anim>
                                    <p:animEffect transition="in" filter="fade">
                                      <p:cBhvr>
                                        <p:cTn id="105" dur="500"/>
                                        <p:tgtEl>
                                          <p:spTgt spid="114720"/>
                                        </p:tgtEl>
                                      </p:cBhvr>
                                    </p:animEffect>
                                  </p:childTnLst>
                                </p:cTn>
                              </p:par>
                              <p:par>
                                <p:cTn id="106" presetID="53" presetClass="entr" presetSubtype="0" fill="hold" grpId="0" nodeType="withEffect">
                                  <p:stCondLst>
                                    <p:cond delay="0"/>
                                  </p:stCondLst>
                                  <p:childTnLst>
                                    <p:set>
                                      <p:cBhvr>
                                        <p:cTn id="107" dur="1" fill="hold">
                                          <p:stCondLst>
                                            <p:cond delay="0"/>
                                          </p:stCondLst>
                                        </p:cTn>
                                        <p:tgtEl>
                                          <p:spTgt spid="114721"/>
                                        </p:tgtEl>
                                        <p:attrNameLst>
                                          <p:attrName>style.visibility</p:attrName>
                                        </p:attrNameLst>
                                      </p:cBhvr>
                                      <p:to>
                                        <p:strVal val="visible"/>
                                      </p:to>
                                    </p:set>
                                    <p:anim calcmode="lin" valueType="num">
                                      <p:cBhvr>
                                        <p:cTn id="108" dur="500" fill="hold"/>
                                        <p:tgtEl>
                                          <p:spTgt spid="114721"/>
                                        </p:tgtEl>
                                        <p:attrNameLst>
                                          <p:attrName>ppt_w</p:attrName>
                                        </p:attrNameLst>
                                      </p:cBhvr>
                                      <p:tavLst>
                                        <p:tav tm="0">
                                          <p:val>
                                            <p:fltVal val="0"/>
                                          </p:val>
                                        </p:tav>
                                        <p:tav tm="100000">
                                          <p:val>
                                            <p:strVal val="#ppt_w"/>
                                          </p:val>
                                        </p:tav>
                                      </p:tavLst>
                                    </p:anim>
                                    <p:anim calcmode="lin" valueType="num">
                                      <p:cBhvr>
                                        <p:cTn id="109" dur="500" fill="hold"/>
                                        <p:tgtEl>
                                          <p:spTgt spid="114721"/>
                                        </p:tgtEl>
                                        <p:attrNameLst>
                                          <p:attrName>ppt_h</p:attrName>
                                        </p:attrNameLst>
                                      </p:cBhvr>
                                      <p:tavLst>
                                        <p:tav tm="0">
                                          <p:val>
                                            <p:fltVal val="0"/>
                                          </p:val>
                                        </p:tav>
                                        <p:tav tm="100000">
                                          <p:val>
                                            <p:strVal val="#ppt_h"/>
                                          </p:val>
                                        </p:tav>
                                      </p:tavLst>
                                    </p:anim>
                                    <p:animEffect transition="in" filter="fade">
                                      <p:cBhvr>
                                        <p:cTn id="110" dur="500"/>
                                        <p:tgtEl>
                                          <p:spTgt spid="114721"/>
                                        </p:tgtEl>
                                      </p:cBhvr>
                                    </p:animEffect>
                                  </p:childTnLst>
                                </p:cTn>
                              </p:par>
                              <p:par>
                                <p:cTn id="111" presetID="53" presetClass="entr" presetSubtype="0" fill="hold" grpId="0" nodeType="withEffect">
                                  <p:stCondLst>
                                    <p:cond delay="0"/>
                                  </p:stCondLst>
                                  <p:childTnLst>
                                    <p:set>
                                      <p:cBhvr>
                                        <p:cTn id="112" dur="1" fill="hold">
                                          <p:stCondLst>
                                            <p:cond delay="0"/>
                                          </p:stCondLst>
                                        </p:cTn>
                                        <p:tgtEl>
                                          <p:spTgt spid="114722"/>
                                        </p:tgtEl>
                                        <p:attrNameLst>
                                          <p:attrName>style.visibility</p:attrName>
                                        </p:attrNameLst>
                                      </p:cBhvr>
                                      <p:to>
                                        <p:strVal val="visible"/>
                                      </p:to>
                                    </p:set>
                                    <p:anim calcmode="lin" valueType="num">
                                      <p:cBhvr>
                                        <p:cTn id="113" dur="500" fill="hold"/>
                                        <p:tgtEl>
                                          <p:spTgt spid="114722"/>
                                        </p:tgtEl>
                                        <p:attrNameLst>
                                          <p:attrName>ppt_w</p:attrName>
                                        </p:attrNameLst>
                                      </p:cBhvr>
                                      <p:tavLst>
                                        <p:tav tm="0">
                                          <p:val>
                                            <p:fltVal val="0"/>
                                          </p:val>
                                        </p:tav>
                                        <p:tav tm="100000">
                                          <p:val>
                                            <p:strVal val="#ppt_w"/>
                                          </p:val>
                                        </p:tav>
                                      </p:tavLst>
                                    </p:anim>
                                    <p:anim calcmode="lin" valueType="num">
                                      <p:cBhvr>
                                        <p:cTn id="114" dur="500" fill="hold"/>
                                        <p:tgtEl>
                                          <p:spTgt spid="114722"/>
                                        </p:tgtEl>
                                        <p:attrNameLst>
                                          <p:attrName>ppt_h</p:attrName>
                                        </p:attrNameLst>
                                      </p:cBhvr>
                                      <p:tavLst>
                                        <p:tav tm="0">
                                          <p:val>
                                            <p:fltVal val="0"/>
                                          </p:val>
                                        </p:tav>
                                        <p:tav tm="100000">
                                          <p:val>
                                            <p:strVal val="#ppt_h"/>
                                          </p:val>
                                        </p:tav>
                                      </p:tavLst>
                                    </p:anim>
                                    <p:animEffect transition="in" filter="fade">
                                      <p:cBhvr>
                                        <p:cTn id="115" dur="500"/>
                                        <p:tgtEl>
                                          <p:spTgt spid="114722"/>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114723"/>
                                        </p:tgtEl>
                                        <p:attrNameLst>
                                          <p:attrName>style.visibility</p:attrName>
                                        </p:attrNameLst>
                                      </p:cBhvr>
                                      <p:to>
                                        <p:strVal val="visible"/>
                                      </p:to>
                                    </p:set>
                                    <p:anim calcmode="lin" valueType="num">
                                      <p:cBhvr>
                                        <p:cTn id="118" dur="500" fill="hold"/>
                                        <p:tgtEl>
                                          <p:spTgt spid="114723"/>
                                        </p:tgtEl>
                                        <p:attrNameLst>
                                          <p:attrName>ppt_w</p:attrName>
                                        </p:attrNameLst>
                                      </p:cBhvr>
                                      <p:tavLst>
                                        <p:tav tm="0">
                                          <p:val>
                                            <p:fltVal val="0"/>
                                          </p:val>
                                        </p:tav>
                                        <p:tav tm="100000">
                                          <p:val>
                                            <p:strVal val="#ppt_w"/>
                                          </p:val>
                                        </p:tav>
                                      </p:tavLst>
                                    </p:anim>
                                    <p:anim calcmode="lin" valueType="num">
                                      <p:cBhvr>
                                        <p:cTn id="119" dur="500" fill="hold"/>
                                        <p:tgtEl>
                                          <p:spTgt spid="114723"/>
                                        </p:tgtEl>
                                        <p:attrNameLst>
                                          <p:attrName>ppt_h</p:attrName>
                                        </p:attrNameLst>
                                      </p:cBhvr>
                                      <p:tavLst>
                                        <p:tav tm="0">
                                          <p:val>
                                            <p:fltVal val="0"/>
                                          </p:val>
                                        </p:tav>
                                        <p:tav tm="100000">
                                          <p:val>
                                            <p:strVal val="#ppt_h"/>
                                          </p:val>
                                        </p:tav>
                                      </p:tavLst>
                                    </p:anim>
                                    <p:animEffect transition="in" filter="fade">
                                      <p:cBhvr>
                                        <p:cTn id="120" dur="500"/>
                                        <p:tgtEl>
                                          <p:spTgt spid="114723"/>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114724"/>
                                        </p:tgtEl>
                                        <p:attrNameLst>
                                          <p:attrName>style.visibility</p:attrName>
                                        </p:attrNameLst>
                                      </p:cBhvr>
                                      <p:to>
                                        <p:strVal val="visible"/>
                                      </p:to>
                                    </p:set>
                                    <p:anim calcmode="lin" valueType="num">
                                      <p:cBhvr>
                                        <p:cTn id="123" dur="500" fill="hold"/>
                                        <p:tgtEl>
                                          <p:spTgt spid="114724"/>
                                        </p:tgtEl>
                                        <p:attrNameLst>
                                          <p:attrName>ppt_w</p:attrName>
                                        </p:attrNameLst>
                                      </p:cBhvr>
                                      <p:tavLst>
                                        <p:tav tm="0">
                                          <p:val>
                                            <p:fltVal val="0"/>
                                          </p:val>
                                        </p:tav>
                                        <p:tav tm="100000">
                                          <p:val>
                                            <p:strVal val="#ppt_w"/>
                                          </p:val>
                                        </p:tav>
                                      </p:tavLst>
                                    </p:anim>
                                    <p:anim calcmode="lin" valueType="num">
                                      <p:cBhvr>
                                        <p:cTn id="124" dur="500" fill="hold"/>
                                        <p:tgtEl>
                                          <p:spTgt spid="114724"/>
                                        </p:tgtEl>
                                        <p:attrNameLst>
                                          <p:attrName>ppt_h</p:attrName>
                                        </p:attrNameLst>
                                      </p:cBhvr>
                                      <p:tavLst>
                                        <p:tav tm="0">
                                          <p:val>
                                            <p:fltVal val="0"/>
                                          </p:val>
                                        </p:tav>
                                        <p:tav tm="100000">
                                          <p:val>
                                            <p:strVal val="#ppt_h"/>
                                          </p:val>
                                        </p:tav>
                                      </p:tavLst>
                                    </p:anim>
                                    <p:animEffect transition="in" filter="fade">
                                      <p:cBhvr>
                                        <p:cTn id="125" dur="500"/>
                                        <p:tgtEl>
                                          <p:spTgt spid="114724"/>
                                        </p:tgtEl>
                                      </p:cBhvr>
                                    </p:animEffect>
                                  </p:childTnLst>
                                </p:cTn>
                              </p:par>
                              <p:par>
                                <p:cTn id="126" presetID="53" presetClass="entr" presetSubtype="0" fill="hold" grpId="0" nodeType="withEffect">
                                  <p:stCondLst>
                                    <p:cond delay="0"/>
                                  </p:stCondLst>
                                  <p:childTnLst>
                                    <p:set>
                                      <p:cBhvr>
                                        <p:cTn id="127" dur="1" fill="hold">
                                          <p:stCondLst>
                                            <p:cond delay="0"/>
                                          </p:stCondLst>
                                        </p:cTn>
                                        <p:tgtEl>
                                          <p:spTgt spid="114725"/>
                                        </p:tgtEl>
                                        <p:attrNameLst>
                                          <p:attrName>style.visibility</p:attrName>
                                        </p:attrNameLst>
                                      </p:cBhvr>
                                      <p:to>
                                        <p:strVal val="visible"/>
                                      </p:to>
                                    </p:set>
                                    <p:anim calcmode="lin" valueType="num">
                                      <p:cBhvr>
                                        <p:cTn id="128" dur="500" fill="hold"/>
                                        <p:tgtEl>
                                          <p:spTgt spid="114725"/>
                                        </p:tgtEl>
                                        <p:attrNameLst>
                                          <p:attrName>ppt_w</p:attrName>
                                        </p:attrNameLst>
                                      </p:cBhvr>
                                      <p:tavLst>
                                        <p:tav tm="0">
                                          <p:val>
                                            <p:fltVal val="0"/>
                                          </p:val>
                                        </p:tav>
                                        <p:tav tm="100000">
                                          <p:val>
                                            <p:strVal val="#ppt_w"/>
                                          </p:val>
                                        </p:tav>
                                      </p:tavLst>
                                    </p:anim>
                                    <p:anim calcmode="lin" valueType="num">
                                      <p:cBhvr>
                                        <p:cTn id="129" dur="500" fill="hold"/>
                                        <p:tgtEl>
                                          <p:spTgt spid="114725"/>
                                        </p:tgtEl>
                                        <p:attrNameLst>
                                          <p:attrName>ppt_h</p:attrName>
                                        </p:attrNameLst>
                                      </p:cBhvr>
                                      <p:tavLst>
                                        <p:tav tm="0">
                                          <p:val>
                                            <p:fltVal val="0"/>
                                          </p:val>
                                        </p:tav>
                                        <p:tav tm="100000">
                                          <p:val>
                                            <p:strVal val="#ppt_h"/>
                                          </p:val>
                                        </p:tav>
                                      </p:tavLst>
                                    </p:anim>
                                    <p:animEffect transition="in" filter="fade">
                                      <p:cBhvr>
                                        <p:cTn id="130" dur="500"/>
                                        <p:tgtEl>
                                          <p:spTgt spid="114725"/>
                                        </p:tgtEl>
                                      </p:cBhvr>
                                    </p:animEffect>
                                  </p:childTnLst>
                                </p:cTn>
                              </p:par>
                            </p:childTnLst>
                          </p:cTn>
                        </p:par>
                        <p:par>
                          <p:cTn id="131" fill="hold">
                            <p:stCondLst>
                              <p:cond delay="1000"/>
                            </p:stCondLst>
                            <p:childTnLst>
                              <p:par>
                                <p:cTn id="132" presetID="53" presetClass="entr" presetSubtype="0" fill="hold" grpId="0" nodeType="afterEffect">
                                  <p:stCondLst>
                                    <p:cond delay="0"/>
                                  </p:stCondLst>
                                  <p:childTnLst>
                                    <p:set>
                                      <p:cBhvr>
                                        <p:cTn id="133" dur="1" fill="hold">
                                          <p:stCondLst>
                                            <p:cond delay="0"/>
                                          </p:stCondLst>
                                        </p:cTn>
                                        <p:tgtEl>
                                          <p:spTgt spid="114712"/>
                                        </p:tgtEl>
                                        <p:attrNameLst>
                                          <p:attrName>style.visibility</p:attrName>
                                        </p:attrNameLst>
                                      </p:cBhvr>
                                      <p:to>
                                        <p:strVal val="visible"/>
                                      </p:to>
                                    </p:set>
                                    <p:anim calcmode="lin" valueType="num">
                                      <p:cBhvr>
                                        <p:cTn id="134" dur="500" fill="hold"/>
                                        <p:tgtEl>
                                          <p:spTgt spid="114712"/>
                                        </p:tgtEl>
                                        <p:attrNameLst>
                                          <p:attrName>ppt_w</p:attrName>
                                        </p:attrNameLst>
                                      </p:cBhvr>
                                      <p:tavLst>
                                        <p:tav tm="0">
                                          <p:val>
                                            <p:fltVal val="0"/>
                                          </p:val>
                                        </p:tav>
                                        <p:tav tm="100000">
                                          <p:val>
                                            <p:strVal val="#ppt_w"/>
                                          </p:val>
                                        </p:tav>
                                      </p:tavLst>
                                    </p:anim>
                                    <p:anim calcmode="lin" valueType="num">
                                      <p:cBhvr>
                                        <p:cTn id="135" dur="500" fill="hold"/>
                                        <p:tgtEl>
                                          <p:spTgt spid="114712"/>
                                        </p:tgtEl>
                                        <p:attrNameLst>
                                          <p:attrName>ppt_h</p:attrName>
                                        </p:attrNameLst>
                                      </p:cBhvr>
                                      <p:tavLst>
                                        <p:tav tm="0">
                                          <p:val>
                                            <p:fltVal val="0"/>
                                          </p:val>
                                        </p:tav>
                                        <p:tav tm="100000">
                                          <p:val>
                                            <p:strVal val="#ppt_h"/>
                                          </p:val>
                                        </p:tav>
                                      </p:tavLst>
                                    </p:anim>
                                    <p:animEffect transition="in" filter="fade">
                                      <p:cBhvr>
                                        <p:cTn id="136" dur="500"/>
                                        <p:tgtEl>
                                          <p:spTgt spid="114712"/>
                                        </p:tgtEl>
                                      </p:cBhvr>
                                    </p:animEffect>
                                  </p:childTnLst>
                                  <p:subTnLst>
                                    <p:audio>
                                      <p:cMediaNode>
                                        <p:cTn display="0" masterRel="sameClick">
                                          <p:stCondLst>
                                            <p:cond evt="begin" delay="0">
                                              <p:tn val="132"/>
                                            </p:cond>
                                          </p:stCondLst>
                                          <p:endCondLst>
                                            <p:cond evt="onStopAudio" delay="0">
                                              <p:tgtEl>
                                                <p:sldTgt/>
                                              </p:tgtEl>
                                            </p:cond>
                                          </p:endCondLst>
                                        </p:cTn>
                                        <p:tgtEl>
                                          <p:sndTgt r:embed="rId3" name="camera.wav"/>
                                        </p:tgtEl>
                                      </p:cMediaNode>
                                    </p:audio>
                                  </p:subTnLst>
                                </p:cTn>
                              </p:par>
                              <p:par>
                                <p:cTn id="137" presetID="53" presetClass="entr" presetSubtype="0" fill="hold" grpId="0" nodeType="withEffect">
                                  <p:stCondLst>
                                    <p:cond delay="0"/>
                                  </p:stCondLst>
                                  <p:childTnLst>
                                    <p:set>
                                      <p:cBhvr>
                                        <p:cTn id="138" dur="1" fill="hold">
                                          <p:stCondLst>
                                            <p:cond delay="0"/>
                                          </p:stCondLst>
                                        </p:cTn>
                                        <p:tgtEl>
                                          <p:spTgt spid="114713"/>
                                        </p:tgtEl>
                                        <p:attrNameLst>
                                          <p:attrName>style.visibility</p:attrName>
                                        </p:attrNameLst>
                                      </p:cBhvr>
                                      <p:to>
                                        <p:strVal val="visible"/>
                                      </p:to>
                                    </p:set>
                                    <p:anim calcmode="lin" valueType="num">
                                      <p:cBhvr>
                                        <p:cTn id="139" dur="500" fill="hold"/>
                                        <p:tgtEl>
                                          <p:spTgt spid="114713"/>
                                        </p:tgtEl>
                                        <p:attrNameLst>
                                          <p:attrName>ppt_w</p:attrName>
                                        </p:attrNameLst>
                                      </p:cBhvr>
                                      <p:tavLst>
                                        <p:tav tm="0">
                                          <p:val>
                                            <p:fltVal val="0"/>
                                          </p:val>
                                        </p:tav>
                                        <p:tav tm="100000">
                                          <p:val>
                                            <p:strVal val="#ppt_w"/>
                                          </p:val>
                                        </p:tav>
                                      </p:tavLst>
                                    </p:anim>
                                    <p:anim calcmode="lin" valueType="num">
                                      <p:cBhvr>
                                        <p:cTn id="140" dur="500" fill="hold"/>
                                        <p:tgtEl>
                                          <p:spTgt spid="114713"/>
                                        </p:tgtEl>
                                        <p:attrNameLst>
                                          <p:attrName>ppt_h</p:attrName>
                                        </p:attrNameLst>
                                      </p:cBhvr>
                                      <p:tavLst>
                                        <p:tav tm="0">
                                          <p:val>
                                            <p:fltVal val="0"/>
                                          </p:val>
                                        </p:tav>
                                        <p:tav tm="100000">
                                          <p:val>
                                            <p:strVal val="#ppt_h"/>
                                          </p:val>
                                        </p:tav>
                                      </p:tavLst>
                                    </p:anim>
                                    <p:animEffect transition="in" filter="fade">
                                      <p:cBhvr>
                                        <p:cTn id="141" dur="500"/>
                                        <p:tgtEl>
                                          <p:spTgt spid="114713"/>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114714"/>
                                        </p:tgtEl>
                                        <p:attrNameLst>
                                          <p:attrName>style.visibility</p:attrName>
                                        </p:attrNameLst>
                                      </p:cBhvr>
                                      <p:to>
                                        <p:strVal val="visible"/>
                                      </p:to>
                                    </p:set>
                                    <p:anim calcmode="lin" valueType="num">
                                      <p:cBhvr>
                                        <p:cTn id="144" dur="500" fill="hold"/>
                                        <p:tgtEl>
                                          <p:spTgt spid="114714"/>
                                        </p:tgtEl>
                                        <p:attrNameLst>
                                          <p:attrName>ppt_w</p:attrName>
                                        </p:attrNameLst>
                                      </p:cBhvr>
                                      <p:tavLst>
                                        <p:tav tm="0">
                                          <p:val>
                                            <p:fltVal val="0"/>
                                          </p:val>
                                        </p:tav>
                                        <p:tav tm="100000">
                                          <p:val>
                                            <p:strVal val="#ppt_w"/>
                                          </p:val>
                                        </p:tav>
                                      </p:tavLst>
                                    </p:anim>
                                    <p:anim calcmode="lin" valueType="num">
                                      <p:cBhvr>
                                        <p:cTn id="145" dur="500" fill="hold"/>
                                        <p:tgtEl>
                                          <p:spTgt spid="114714"/>
                                        </p:tgtEl>
                                        <p:attrNameLst>
                                          <p:attrName>ppt_h</p:attrName>
                                        </p:attrNameLst>
                                      </p:cBhvr>
                                      <p:tavLst>
                                        <p:tav tm="0">
                                          <p:val>
                                            <p:fltVal val="0"/>
                                          </p:val>
                                        </p:tav>
                                        <p:tav tm="100000">
                                          <p:val>
                                            <p:strVal val="#ppt_h"/>
                                          </p:val>
                                        </p:tav>
                                      </p:tavLst>
                                    </p:anim>
                                    <p:animEffect transition="in" filter="fade">
                                      <p:cBhvr>
                                        <p:cTn id="146" dur="500"/>
                                        <p:tgtEl>
                                          <p:spTgt spid="114714"/>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114715"/>
                                        </p:tgtEl>
                                        <p:attrNameLst>
                                          <p:attrName>style.visibility</p:attrName>
                                        </p:attrNameLst>
                                      </p:cBhvr>
                                      <p:to>
                                        <p:strVal val="visible"/>
                                      </p:to>
                                    </p:set>
                                    <p:anim calcmode="lin" valueType="num">
                                      <p:cBhvr>
                                        <p:cTn id="149" dur="500" fill="hold"/>
                                        <p:tgtEl>
                                          <p:spTgt spid="114715"/>
                                        </p:tgtEl>
                                        <p:attrNameLst>
                                          <p:attrName>ppt_w</p:attrName>
                                        </p:attrNameLst>
                                      </p:cBhvr>
                                      <p:tavLst>
                                        <p:tav tm="0">
                                          <p:val>
                                            <p:fltVal val="0"/>
                                          </p:val>
                                        </p:tav>
                                        <p:tav tm="100000">
                                          <p:val>
                                            <p:strVal val="#ppt_w"/>
                                          </p:val>
                                        </p:tav>
                                      </p:tavLst>
                                    </p:anim>
                                    <p:anim calcmode="lin" valueType="num">
                                      <p:cBhvr>
                                        <p:cTn id="150" dur="500" fill="hold"/>
                                        <p:tgtEl>
                                          <p:spTgt spid="114715"/>
                                        </p:tgtEl>
                                        <p:attrNameLst>
                                          <p:attrName>ppt_h</p:attrName>
                                        </p:attrNameLst>
                                      </p:cBhvr>
                                      <p:tavLst>
                                        <p:tav tm="0">
                                          <p:val>
                                            <p:fltVal val="0"/>
                                          </p:val>
                                        </p:tav>
                                        <p:tav tm="100000">
                                          <p:val>
                                            <p:strVal val="#ppt_h"/>
                                          </p:val>
                                        </p:tav>
                                      </p:tavLst>
                                    </p:anim>
                                    <p:animEffect transition="in" filter="fade">
                                      <p:cBhvr>
                                        <p:cTn id="151" dur="500"/>
                                        <p:tgtEl>
                                          <p:spTgt spid="114715"/>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114716"/>
                                        </p:tgtEl>
                                        <p:attrNameLst>
                                          <p:attrName>style.visibility</p:attrName>
                                        </p:attrNameLst>
                                      </p:cBhvr>
                                      <p:to>
                                        <p:strVal val="visible"/>
                                      </p:to>
                                    </p:set>
                                    <p:anim calcmode="lin" valueType="num">
                                      <p:cBhvr>
                                        <p:cTn id="154" dur="500" fill="hold"/>
                                        <p:tgtEl>
                                          <p:spTgt spid="114716"/>
                                        </p:tgtEl>
                                        <p:attrNameLst>
                                          <p:attrName>ppt_w</p:attrName>
                                        </p:attrNameLst>
                                      </p:cBhvr>
                                      <p:tavLst>
                                        <p:tav tm="0">
                                          <p:val>
                                            <p:fltVal val="0"/>
                                          </p:val>
                                        </p:tav>
                                        <p:tav tm="100000">
                                          <p:val>
                                            <p:strVal val="#ppt_w"/>
                                          </p:val>
                                        </p:tav>
                                      </p:tavLst>
                                    </p:anim>
                                    <p:anim calcmode="lin" valueType="num">
                                      <p:cBhvr>
                                        <p:cTn id="155" dur="500" fill="hold"/>
                                        <p:tgtEl>
                                          <p:spTgt spid="114716"/>
                                        </p:tgtEl>
                                        <p:attrNameLst>
                                          <p:attrName>ppt_h</p:attrName>
                                        </p:attrNameLst>
                                      </p:cBhvr>
                                      <p:tavLst>
                                        <p:tav tm="0">
                                          <p:val>
                                            <p:fltVal val="0"/>
                                          </p:val>
                                        </p:tav>
                                        <p:tav tm="100000">
                                          <p:val>
                                            <p:strVal val="#ppt_h"/>
                                          </p:val>
                                        </p:tav>
                                      </p:tavLst>
                                    </p:anim>
                                    <p:animEffect transition="in" filter="fade">
                                      <p:cBhvr>
                                        <p:cTn id="156" dur="500"/>
                                        <p:tgtEl>
                                          <p:spTgt spid="114716"/>
                                        </p:tgtEl>
                                      </p:cBhvr>
                                    </p:animEffect>
                                  </p:childTnLst>
                                </p:cTn>
                              </p:par>
                              <p:par>
                                <p:cTn id="157" presetID="53" presetClass="entr" presetSubtype="0" fill="hold" grpId="0" nodeType="withEffect">
                                  <p:stCondLst>
                                    <p:cond delay="0"/>
                                  </p:stCondLst>
                                  <p:childTnLst>
                                    <p:set>
                                      <p:cBhvr>
                                        <p:cTn id="158" dur="1" fill="hold">
                                          <p:stCondLst>
                                            <p:cond delay="0"/>
                                          </p:stCondLst>
                                        </p:cTn>
                                        <p:tgtEl>
                                          <p:spTgt spid="114717"/>
                                        </p:tgtEl>
                                        <p:attrNameLst>
                                          <p:attrName>style.visibility</p:attrName>
                                        </p:attrNameLst>
                                      </p:cBhvr>
                                      <p:to>
                                        <p:strVal val="visible"/>
                                      </p:to>
                                    </p:set>
                                    <p:anim calcmode="lin" valueType="num">
                                      <p:cBhvr>
                                        <p:cTn id="159" dur="500" fill="hold"/>
                                        <p:tgtEl>
                                          <p:spTgt spid="114717"/>
                                        </p:tgtEl>
                                        <p:attrNameLst>
                                          <p:attrName>ppt_w</p:attrName>
                                        </p:attrNameLst>
                                      </p:cBhvr>
                                      <p:tavLst>
                                        <p:tav tm="0">
                                          <p:val>
                                            <p:fltVal val="0"/>
                                          </p:val>
                                        </p:tav>
                                        <p:tav tm="100000">
                                          <p:val>
                                            <p:strVal val="#ppt_w"/>
                                          </p:val>
                                        </p:tav>
                                      </p:tavLst>
                                    </p:anim>
                                    <p:anim calcmode="lin" valueType="num">
                                      <p:cBhvr>
                                        <p:cTn id="160" dur="500" fill="hold"/>
                                        <p:tgtEl>
                                          <p:spTgt spid="114717"/>
                                        </p:tgtEl>
                                        <p:attrNameLst>
                                          <p:attrName>ppt_h</p:attrName>
                                        </p:attrNameLst>
                                      </p:cBhvr>
                                      <p:tavLst>
                                        <p:tav tm="0">
                                          <p:val>
                                            <p:fltVal val="0"/>
                                          </p:val>
                                        </p:tav>
                                        <p:tav tm="100000">
                                          <p:val>
                                            <p:strVal val="#ppt_h"/>
                                          </p:val>
                                        </p:tav>
                                      </p:tavLst>
                                    </p:anim>
                                    <p:animEffect transition="in" filter="fade">
                                      <p:cBhvr>
                                        <p:cTn id="161" dur="500"/>
                                        <p:tgtEl>
                                          <p:spTgt spid="114717"/>
                                        </p:tgtEl>
                                      </p:cBhvr>
                                    </p:animEffect>
                                  </p:childTnLst>
                                </p:cTn>
                              </p:par>
                              <p:par>
                                <p:cTn id="162" presetID="53" presetClass="entr" presetSubtype="0" fill="hold" grpId="0" nodeType="withEffect">
                                  <p:stCondLst>
                                    <p:cond delay="0"/>
                                  </p:stCondLst>
                                  <p:childTnLst>
                                    <p:set>
                                      <p:cBhvr>
                                        <p:cTn id="163" dur="1" fill="hold">
                                          <p:stCondLst>
                                            <p:cond delay="0"/>
                                          </p:stCondLst>
                                        </p:cTn>
                                        <p:tgtEl>
                                          <p:spTgt spid="114718"/>
                                        </p:tgtEl>
                                        <p:attrNameLst>
                                          <p:attrName>style.visibility</p:attrName>
                                        </p:attrNameLst>
                                      </p:cBhvr>
                                      <p:to>
                                        <p:strVal val="visible"/>
                                      </p:to>
                                    </p:set>
                                    <p:anim calcmode="lin" valueType="num">
                                      <p:cBhvr>
                                        <p:cTn id="164" dur="500" fill="hold"/>
                                        <p:tgtEl>
                                          <p:spTgt spid="114718"/>
                                        </p:tgtEl>
                                        <p:attrNameLst>
                                          <p:attrName>ppt_w</p:attrName>
                                        </p:attrNameLst>
                                      </p:cBhvr>
                                      <p:tavLst>
                                        <p:tav tm="0">
                                          <p:val>
                                            <p:fltVal val="0"/>
                                          </p:val>
                                        </p:tav>
                                        <p:tav tm="100000">
                                          <p:val>
                                            <p:strVal val="#ppt_w"/>
                                          </p:val>
                                        </p:tav>
                                      </p:tavLst>
                                    </p:anim>
                                    <p:anim calcmode="lin" valueType="num">
                                      <p:cBhvr>
                                        <p:cTn id="165" dur="500" fill="hold"/>
                                        <p:tgtEl>
                                          <p:spTgt spid="114718"/>
                                        </p:tgtEl>
                                        <p:attrNameLst>
                                          <p:attrName>ppt_h</p:attrName>
                                        </p:attrNameLst>
                                      </p:cBhvr>
                                      <p:tavLst>
                                        <p:tav tm="0">
                                          <p:val>
                                            <p:fltVal val="0"/>
                                          </p:val>
                                        </p:tav>
                                        <p:tav tm="100000">
                                          <p:val>
                                            <p:strVal val="#ppt_h"/>
                                          </p:val>
                                        </p:tav>
                                      </p:tavLst>
                                    </p:anim>
                                    <p:animEffect transition="in" filter="fade">
                                      <p:cBhvr>
                                        <p:cTn id="166" dur="500"/>
                                        <p:tgtEl>
                                          <p:spTgt spid="114718"/>
                                        </p:tgtEl>
                                      </p:cBhvr>
                                    </p:animEffect>
                                  </p:childTnLst>
                                </p:cTn>
                              </p:par>
                            </p:childTnLst>
                          </p:cTn>
                        </p:par>
                        <p:par>
                          <p:cTn id="167" fill="hold">
                            <p:stCondLst>
                              <p:cond delay="1500"/>
                            </p:stCondLst>
                            <p:childTnLst>
                              <p:par>
                                <p:cTn id="168" presetID="53" presetClass="entr" presetSubtype="0" fill="hold" nodeType="afterEffect">
                                  <p:stCondLst>
                                    <p:cond delay="0"/>
                                  </p:stCondLst>
                                  <p:childTnLst>
                                    <p:set>
                                      <p:cBhvr>
                                        <p:cTn id="169" dur="1" fill="hold">
                                          <p:stCondLst>
                                            <p:cond delay="0"/>
                                          </p:stCondLst>
                                        </p:cTn>
                                        <p:tgtEl>
                                          <p:spTgt spid="114726">
                                            <p:txEl>
                                              <p:pRg st="0" end="0"/>
                                            </p:txEl>
                                          </p:spTgt>
                                        </p:tgtEl>
                                        <p:attrNameLst>
                                          <p:attrName>style.visibility</p:attrName>
                                        </p:attrNameLst>
                                      </p:cBhvr>
                                      <p:to>
                                        <p:strVal val="visible"/>
                                      </p:to>
                                    </p:set>
                                    <p:anim calcmode="lin" valueType="num">
                                      <p:cBhvr>
                                        <p:cTn id="170" dur="500" fill="hold"/>
                                        <p:tgtEl>
                                          <p:spTgt spid="114726">
                                            <p:txEl>
                                              <p:pRg st="0" end="0"/>
                                            </p:txEl>
                                          </p:spTgt>
                                        </p:tgtEl>
                                        <p:attrNameLst>
                                          <p:attrName>ppt_w</p:attrName>
                                        </p:attrNameLst>
                                      </p:cBhvr>
                                      <p:tavLst>
                                        <p:tav tm="0">
                                          <p:val>
                                            <p:fltVal val="0"/>
                                          </p:val>
                                        </p:tav>
                                        <p:tav tm="100000">
                                          <p:val>
                                            <p:strVal val="#ppt_w"/>
                                          </p:val>
                                        </p:tav>
                                      </p:tavLst>
                                    </p:anim>
                                    <p:anim calcmode="lin" valueType="num">
                                      <p:cBhvr>
                                        <p:cTn id="171" dur="500" fill="hold"/>
                                        <p:tgtEl>
                                          <p:spTgt spid="114726">
                                            <p:txEl>
                                              <p:pRg st="0" end="0"/>
                                            </p:txEl>
                                          </p:spTgt>
                                        </p:tgtEl>
                                        <p:attrNameLst>
                                          <p:attrName>ppt_h</p:attrName>
                                        </p:attrNameLst>
                                      </p:cBhvr>
                                      <p:tavLst>
                                        <p:tav tm="0">
                                          <p:val>
                                            <p:fltVal val="0"/>
                                          </p:val>
                                        </p:tav>
                                        <p:tav tm="100000">
                                          <p:val>
                                            <p:strVal val="#ppt_h"/>
                                          </p:val>
                                        </p:tav>
                                      </p:tavLst>
                                    </p:anim>
                                    <p:animEffect transition="in" filter="fade">
                                      <p:cBhvr>
                                        <p:cTn id="172" dur="500"/>
                                        <p:tgtEl>
                                          <p:spTgt spid="114726">
                                            <p:txEl>
                                              <p:pRg st="0" end="0"/>
                                            </p:txEl>
                                          </p:spTgt>
                                        </p:tgtEl>
                                      </p:cBhvr>
                                    </p:animEffect>
                                  </p:childTnLst>
                                  <p:subTnLst>
                                    <p:audio>
                                      <p:cMediaNode>
                                        <p:cTn display="0" masterRel="sameClick">
                                          <p:stCondLst>
                                            <p:cond evt="begin" delay="0">
                                              <p:tn val="168"/>
                                            </p:cond>
                                          </p:stCondLst>
                                          <p:endCondLst>
                                            <p:cond evt="onStopAudio" delay="0">
                                              <p:tgtEl>
                                                <p:sldTgt/>
                                              </p:tgtEl>
                                            </p:cond>
                                          </p:endCondLst>
                                        </p:cTn>
                                        <p:tgtEl>
                                          <p:sndTgt r:embed="rId3" name="camera.wav"/>
                                        </p:tgtEl>
                                      </p:cMediaNode>
                                    </p:audio>
                                  </p:subTnLst>
                                </p:cTn>
                              </p:par>
                            </p:childTnLst>
                          </p:cTn>
                        </p:par>
                      </p:childTnLst>
                    </p:cTn>
                  </p:par>
                  <p:par>
                    <p:cTn id="173" fill="hold">
                      <p:stCondLst>
                        <p:cond delay="indefinite"/>
                      </p:stCondLst>
                      <p:childTnLst>
                        <p:par>
                          <p:cTn id="174" fill="hold">
                            <p:stCondLst>
                              <p:cond delay="0"/>
                            </p:stCondLst>
                            <p:childTnLst>
                              <p:par>
                                <p:cTn id="175" presetID="63" presetClass="path" presetSubtype="0" accel="50000" decel="50000" fill="hold" nodeType="clickEffect">
                                  <p:stCondLst>
                                    <p:cond delay="0"/>
                                  </p:stCondLst>
                                  <p:childTnLst>
                                    <p:animMotion origin="layout" path="M 3.61111E-6 -3.33333E-6 L 0.04201 0.06111 " pathEditMode="relative" rAng="0" ptsTypes="AA">
                                      <p:cBhvr>
                                        <p:cTn id="176" dur="5000" fill="hold"/>
                                        <p:tgtEl>
                                          <p:spTgt spid="114727"/>
                                        </p:tgtEl>
                                        <p:attrNameLst>
                                          <p:attrName>ppt_x</p:attrName>
                                          <p:attrName>ppt_y</p:attrName>
                                        </p:attrNameLst>
                                      </p:cBhvr>
                                      <p:rCtr x="2100" y="3100"/>
                                    </p:animMotion>
                                  </p:childTnLst>
                                  <p:subTnLst>
                                    <p:audio>
                                      <p:cMediaNode>
                                        <p:cTn display="0" masterRel="sameClick">
                                          <p:stCondLst>
                                            <p:cond evt="begin" delay="0">
                                              <p:tn val="175"/>
                                            </p:cond>
                                          </p:stCondLst>
                                          <p:endCondLst>
                                            <p:cond evt="onStopAudio" delay="0">
                                              <p:tgtEl>
                                                <p:sldTgt/>
                                              </p:tgtEl>
                                            </p:cond>
                                          </p:endCondLst>
                                        </p:cTn>
                                        <p:tgtEl>
                                          <p:sndTgt r:embed="rId6" name="Creaky door.wav"/>
                                        </p:tgtEl>
                                      </p:cMediaNode>
                                    </p:audio>
                                  </p:subTnLst>
                                </p:cTn>
                              </p:par>
                              <p:par>
                                <p:cTn id="177" presetID="6" presetClass="emph" presetSubtype="0" fill="hold" nodeType="withEffect">
                                  <p:stCondLst>
                                    <p:cond delay="0"/>
                                  </p:stCondLst>
                                  <p:childTnLst>
                                    <p:animScale>
                                      <p:cBhvr>
                                        <p:cTn id="178" dur="5000" fill="hold"/>
                                        <p:tgtEl>
                                          <p:spTgt spid="114727"/>
                                        </p:tgtEl>
                                      </p:cBhvr>
                                      <p:by x="50000" y="100000"/>
                                    </p:animScale>
                                  </p:childTnLst>
                                </p:cTn>
                              </p:par>
                              <p:par>
                                <p:cTn id="179" presetID="8" presetClass="emph" presetSubtype="0" fill="hold" nodeType="withEffect">
                                  <p:stCondLst>
                                    <p:cond delay="0"/>
                                  </p:stCondLst>
                                  <p:childTnLst>
                                    <p:animRot by="5400000">
                                      <p:cBhvr>
                                        <p:cTn id="180" dur="5000" fill="hold"/>
                                        <p:tgtEl>
                                          <p:spTgt spid="114727"/>
                                        </p:tgtEl>
                                        <p:attrNameLst>
                                          <p:attrName>r</p:attrName>
                                        </p:attrNameLst>
                                      </p:cBhvr>
                                    </p:animRot>
                                  </p:childTnLst>
                                </p:cTn>
                              </p:par>
                            </p:childTnLst>
                          </p:cTn>
                        </p:par>
                        <p:par>
                          <p:cTn id="181" fill="hold">
                            <p:stCondLst>
                              <p:cond delay="5000"/>
                            </p:stCondLst>
                            <p:childTnLst>
                              <p:par>
                                <p:cTn id="182" presetID="53" presetClass="entr" presetSubtype="0" fill="hold" nodeType="afterEffect">
                                  <p:stCondLst>
                                    <p:cond delay="0"/>
                                  </p:stCondLst>
                                  <p:childTnLst>
                                    <p:set>
                                      <p:cBhvr>
                                        <p:cTn id="183" dur="1" fill="hold">
                                          <p:stCondLst>
                                            <p:cond delay="0"/>
                                          </p:stCondLst>
                                        </p:cTn>
                                        <p:tgtEl>
                                          <p:spTgt spid="114737">
                                            <p:txEl>
                                              <p:pRg st="0" end="0"/>
                                            </p:txEl>
                                          </p:spTgt>
                                        </p:tgtEl>
                                        <p:attrNameLst>
                                          <p:attrName>style.visibility</p:attrName>
                                        </p:attrNameLst>
                                      </p:cBhvr>
                                      <p:to>
                                        <p:strVal val="visible"/>
                                      </p:to>
                                    </p:set>
                                    <p:anim calcmode="lin" valueType="num">
                                      <p:cBhvr>
                                        <p:cTn id="184" dur="500" fill="hold"/>
                                        <p:tgtEl>
                                          <p:spTgt spid="114737">
                                            <p:txEl>
                                              <p:pRg st="0" end="0"/>
                                            </p:txEl>
                                          </p:spTgt>
                                        </p:tgtEl>
                                        <p:attrNameLst>
                                          <p:attrName>ppt_w</p:attrName>
                                        </p:attrNameLst>
                                      </p:cBhvr>
                                      <p:tavLst>
                                        <p:tav tm="0">
                                          <p:val>
                                            <p:fltVal val="0"/>
                                          </p:val>
                                        </p:tav>
                                        <p:tav tm="100000">
                                          <p:val>
                                            <p:strVal val="#ppt_w"/>
                                          </p:val>
                                        </p:tav>
                                      </p:tavLst>
                                    </p:anim>
                                    <p:anim calcmode="lin" valueType="num">
                                      <p:cBhvr>
                                        <p:cTn id="185" dur="500" fill="hold"/>
                                        <p:tgtEl>
                                          <p:spTgt spid="114737">
                                            <p:txEl>
                                              <p:pRg st="0" end="0"/>
                                            </p:txEl>
                                          </p:spTgt>
                                        </p:tgtEl>
                                        <p:attrNameLst>
                                          <p:attrName>ppt_h</p:attrName>
                                        </p:attrNameLst>
                                      </p:cBhvr>
                                      <p:tavLst>
                                        <p:tav tm="0">
                                          <p:val>
                                            <p:fltVal val="0"/>
                                          </p:val>
                                        </p:tav>
                                        <p:tav tm="100000">
                                          <p:val>
                                            <p:strVal val="#ppt_h"/>
                                          </p:val>
                                        </p:tav>
                                      </p:tavLst>
                                    </p:anim>
                                    <p:animEffect transition="in" filter="fade">
                                      <p:cBhvr>
                                        <p:cTn id="186" dur="500"/>
                                        <p:tgtEl>
                                          <p:spTgt spid="114737">
                                            <p:txEl>
                                              <p:pRg st="0" end="0"/>
                                            </p:txEl>
                                          </p:spTgt>
                                        </p:tgtEl>
                                      </p:cBhvr>
                                    </p:animEffect>
                                  </p:childTnLst>
                                  <p:subTnLst>
                                    <p:audio>
                                      <p:cMediaNode>
                                        <p:cTn display="0" masterRel="sameClick">
                                          <p:stCondLst>
                                            <p:cond evt="begin" delay="0">
                                              <p:tn val="182"/>
                                            </p:cond>
                                          </p:stCondLst>
                                          <p:endCondLst>
                                            <p:cond evt="onStopAudio" delay="0">
                                              <p:tgtEl>
                                                <p:sldTgt/>
                                              </p:tgtEl>
                                            </p:cond>
                                          </p:endCondLst>
                                        </p:cTn>
                                        <p:tgtEl>
                                          <p:sndTgt r:embed="rId3" name="camera.wav"/>
                                        </p:tgtEl>
                                      </p:cMediaNode>
                                    </p:audio>
                                  </p:sub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114738"/>
                                        </p:tgtEl>
                                        <p:attrNameLst>
                                          <p:attrName>style.visibility</p:attrName>
                                        </p:attrNameLst>
                                      </p:cBhvr>
                                      <p:to>
                                        <p:strVal val="visible"/>
                                      </p:to>
                                    </p:set>
                                    <p:anim calcmode="lin" valueType="num">
                                      <p:cBhvr additive="base">
                                        <p:cTn id="191" dur="500" fill="hold"/>
                                        <p:tgtEl>
                                          <p:spTgt spid="114738"/>
                                        </p:tgtEl>
                                        <p:attrNameLst>
                                          <p:attrName>ppt_x</p:attrName>
                                        </p:attrNameLst>
                                      </p:cBhvr>
                                      <p:tavLst>
                                        <p:tav tm="0">
                                          <p:val>
                                            <p:strVal val="#ppt_x"/>
                                          </p:val>
                                        </p:tav>
                                        <p:tav tm="100000">
                                          <p:val>
                                            <p:strVal val="#ppt_x"/>
                                          </p:val>
                                        </p:tav>
                                      </p:tavLst>
                                    </p:anim>
                                    <p:anim calcmode="lin" valueType="num">
                                      <p:cBhvr additive="base">
                                        <p:cTn id="192" dur="500" fill="hold"/>
                                        <p:tgtEl>
                                          <p:spTgt spid="1147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9"/>
                                            </p:cond>
                                          </p:stCondLst>
                                          <p:endCondLst>
                                            <p:cond evt="onStopAudio" delay="0">
                                              <p:tgtEl>
                                                <p:sldTgt/>
                                              </p:tgtEl>
                                            </p:cond>
                                          </p:endCondLst>
                                        </p:cTn>
                                        <p:tgtEl>
                                          <p:sndTgt r:embed="rId4" name="arrow.wav"/>
                                        </p:tgtEl>
                                      </p:cMediaNode>
                                    </p:audio>
                                  </p:subTnLst>
                                </p:cTn>
                              </p:par>
                            </p:childTnLst>
                          </p:cTn>
                        </p:par>
                      </p:childTnLst>
                    </p:cTn>
                  </p:par>
                  <p:par>
                    <p:cTn id="193" fill="hold">
                      <p:stCondLst>
                        <p:cond delay="indefinite"/>
                      </p:stCondLst>
                      <p:childTnLst>
                        <p:par>
                          <p:cTn id="194" fill="hold">
                            <p:stCondLst>
                              <p:cond delay="0"/>
                            </p:stCondLst>
                            <p:childTnLst>
                              <p:par>
                                <p:cTn id="195" presetID="2" presetClass="entr" presetSubtype="4" fill="hold" grpId="0" nodeType="clickEffect">
                                  <p:stCondLst>
                                    <p:cond delay="0"/>
                                  </p:stCondLst>
                                  <p:childTnLst>
                                    <p:set>
                                      <p:cBhvr>
                                        <p:cTn id="196" dur="1" fill="hold">
                                          <p:stCondLst>
                                            <p:cond delay="0"/>
                                          </p:stCondLst>
                                        </p:cTn>
                                        <p:tgtEl>
                                          <p:spTgt spid="114739"/>
                                        </p:tgtEl>
                                        <p:attrNameLst>
                                          <p:attrName>style.visibility</p:attrName>
                                        </p:attrNameLst>
                                      </p:cBhvr>
                                      <p:to>
                                        <p:strVal val="visible"/>
                                      </p:to>
                                    </p:set>
                                    <p:anim calcmode="lin" valueType="num">
                                      <p:cBhvr additive="base">
                                        <p:cTn id="197" dur="500" fill="hold"/>
                                        <p:tgtEl>
                                          <p:spTgt spid="114739"/>
                                        </p:tgtEl>
                                        <p:attrNameLst>
                                          <p:attrName>ppt_x</p:attrName>
                                        </p:attrNameLst>
                                      </p:cBhvr>
                                      <p:tavLst>
                                        <p:tav tm="0">
                                          <p:val>
                                            <p:strVal val="#ppt_x"/>
                                          </p:val>
                                        </p:tav>
                                        <p:tav tm="100000">
                                          <p:val>
                                            <p:strVal val="#ppt_x"/>
                                          </p:val>
                                        </p:tav>
                                      </p:tavLst>
                                    </p:anim>
                                    <p:anim calcmode="lin" valueType="num">
                                      <p:cBhvr additive="base">
                                        <p:cTn id="198" dur="500" fill="hold"/>
                                        <p:tgtEl>
                                          <p:spTgt spid="1147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5" grpId="0"/>
      <p:bldP spid="114706" grpId="0"/>
      <p:bldP spid="114707" grpId="0" animBg="1"/>
      <p:bldP spid="114708" grpId="0" animBg="1"/>
      <p:bldP spid="114709" grpId="0"/>
      <p:bldP spid="114710" grpId="0" animBg="1"/>
      <p:bldP spid="114710" grpId="1" animBg="1"/>
      <p:bldP spid="114711" grpId="0" animBg="1"/>
      <p:bldP spid="114711" grpId="1" animBg="1"/>
      <p:bldP spid="114712" grpId="0" animBg="1"/>
      <p:bldP spid="114713" grpId="0" animBg="1"/>
      <p:bldP spid="114714" grpId="0" animBg="1"/>
      <p:bldP spid="114715" grpId="0" animBg="1"/>
      <p:bldP spid="114716" grpId="0" animBg="1"/>
      <p:bldP spid="114717" grpId="0" animBg="1"/>
      <p:bldP spid="114718" grpId="0" animBg="1"/>
      <p:bldP spid="114719" grpId="0" animBg="1"/>
      <p:bldP spid="114720" grpId="0" animBg="1"/>
      <p:bldP spid="114721" grpId="0" animBg="1"/>
      <p:bldP spid="114722" grpId="0" animBg="1"/>
      <p:bldP spid="114723" grpId="0" animBg="1"/>
      <p:bldP spid="114724" grpId="0" animBg="1"/>
      <p:bldP spid="114725" grpId="0" animBg="1"/>
      <p:bldP spid="114734" grpId="0"/>
      <p:bldP spid="114738" grpId="0"/>
      <p:bldP spid="1147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ChangeArrowheads="1"/>
          </p:cNvSpPr>
          <p:nvPr/>
        </p:nvSpPr>
        <p:spPr bwMode="auto">
          <a:xfrm>
            <a:off x="687388" y="1736725"/>
            <a:ext cx="7772400" cy="5121275"/>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a:t>
            </a:r>
          </a:p>
          <a:p>
            <a:pPr eaLnBrk="0" hangingPunct="0">
              <a:spcBef>
                <a:spcPct val="20000"/>
              </a:spcBef>
            </a:pPr>
            <a:r>
              <a:rPr lang="en-US" dirty="0">
                <a:sym typeface="Symbol" pitchFamily="18" charset="2"/>
              </a:rPr>
              <a:t>Find the magnetic flux in each case. In each case the strength of the B-field is 1.5 T and the area is 0.20 m</a:t>
            </a:r>
            <a:r>
              <a:rPr lang="en-US" baseline="30000" dirty="0">
                <a:sym typeface="Symbol" pitchFamily="18" charset="2"/>
              </a:rPr>
              <a:t>2</a:t>
            </a:r>
            <a:r>
              <a:rPr lang="en-US" dirty="0">
                <a:sym typeface="Symbol" pitchFamily="18" charset="2"/>
              </a:rPr>
              <a:t>.</a:t>
            </a:r>
          </a:p>
          <a:p>
            <a:pPr eaLnBrk="0" hangingPunct="0">
              <a:spcBef>
                <a:spcPct val="20000"/>
              </a:spcBef>
            </a:pPr>
            <a:endParaRPr lang="en-US" dirty="0">
              <a:sym typeface="Symbol" pitchFamily="18" charset="2"/>
            </a:endParaRPr>
          </a:p>
          <a:p>
            <a:pPr eaLnBrk="0" hangingPunct="0">
              <a:spcBef>
                <a:spcPct val="20000"/>
              </a:spcBef>
            </a:pPr>
            <a:endParaRPr lang="en-US" sz="2000" dirty="0">
              <a:latin typeface="Courier New" pitchFamily="49" charset="0"/>
              <a:sym typeface="Symbol" pitchFamily="18" charset="2"/>
            </a:endParaRPr>
          </a:p>
          <a:p>
            <a:pPr eaLnBrk="0" hangingPunct="0">
              <a:spcBef>
                <a:spcPct val="20000"/>
              </a:spcBef>
            </a:pPr>
            <a:endParaRPr lang="en-US" sz="2000" dirty="0">
              <a:latin typeface="Courier New" pitchFamily="49" charset="0"/>
              <a:sym typeface="Symbol" pitchFamily="18" charset="2"/>
            </a:endParaRPr>
          </a:p>
          <a:p>
            <a:pPr eaLnBrk="0" hangingPunct="0">
              <a:spcBef>
                <a:spcPct val="40000"/>
              </a:spcBef>
            </a:pPr>
            <a:r>
              <a:rPr lang="en-US" dirty="0">
                <a:sym typeface="Symbol" pitchFamily="18" charset="2"/>
              </a:rPr>
              <a:t>SOLUTION: Use </a:t>
            </a:r>
            <a:r>
              <a:rPr lang="en-US" dirty="0">
                <a:solidFill>
                  <a:srgbClr val="000000"/>
                </a:solidFill>
                <a:sym typeface="Symbol" pitchFamily="18" charset="2"/>
              </a:rPr>
              <a:t></a:t>
            </a:r>
            <a:r>
              <a:rPr lang="en-US" dirty="0"/>
              <a:t> = </a:t>
            </a:r>
            <a:r>
              <a:rPr lang="en-US" i="1" dirty="0"/>
              <a:t>BA</a:t>
            </a:r>
            <a:r>
              <a:rPr lang="en-US" i="1" baseline="-25000" dirty="0"/>
              <a:t> </a:t>
            </a:r>
            <a:r>
              <a:rPr lang="en-US" dirty="0"/>
              <a:t>cos</a:t>
            </a:r>
            <a:r>
              <a:rPr lang="en-US" baseline="-25000" dirty="0"/>
              <a:t> </a:t>
            </a:r>
            <a:r>
              <a:rPr lang="en-US" dirty="0">
                <a:sym typeface="Symbol" pitchFamily="18" charset="2"/>
              </a:rPr>
              <a:t>.</a:t>
            </a:r>
          </a:p>
          <a:p>
            <a:pPr eaLnBrk="0" hangingPunct="0">
              <a:spcBef>
                <a:spcPct val="20000"/>
              </a:spcBef>
            </a:pPr>
            <a:r>
              <a:rPr lang="en-US" dirty="0">
                <a:sym typeface="Symbol" pitchFamily="18" charset="2"/>
              </a:rPr>
              <a:t>(1)  =     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1.5(0.20)</a:t>
            </a:r>
            <a:r>
              <a:rPr lang="en-US" i="1" baseline="-25000" dirty="0"/>
              <a:t> </a:t>
            </a:r>
            <a:r>
              <a:rPr lang="en-US" dirty="0"/>
              <a:t>cos</a:t>
            </a:r>
            <a:r>
              <a:rPr lang="en-US" baseline="-25000" dirty="0"/>
              <a:t>  </a:t>
            </a:r>
            <a:r>
              <a:rPr lang="en-US" dirty="0">
                <a:sym typeface="Symbol" pitchFamily="18" charset="2"/>
              </a:rPr>
              <a:t>0</a:t>
            </a:r>
            <a:r>
              <a:rPr lang="en-US" dirty="0">
                <a:cs typeface="Courier New" pitchFamily="49" charset="0"/>
                <a:sym typeface="Symbol" pitchFamily="18" charset="2"/>
              </a:rPr>
              <a:t>º</a:t>
            </a:r>
            <a:r>
              <a:rPr lang="en-US" dirty="0">
                <a:sym typeface="Symbol" pitchFamily="18" charset="2"/>
              </a:rPr>
              <a:t> 	= </a:t>
            </a:r>
            <a:r>
              <a:rPr lang="en-US" baseline="-25000" dirty="0">
                <a:sym typeface="Symbol" pitchFamily="18" charset="2"/>
              </a:rPr>
              <a:t> </a:t>
            </a:r>
            <a:r>
              <a:rPr lang="en-US" dirty="0">
                <a:sym typeface="Symbol" pitchFamily="18" charset="2"/>
              </a:rPr>
              <a:t>0.30 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a:t>
            </a:r>
          </a:p>
          <a:p>
            <a:pPr eaLnBrk="0" hangingPunct="0">
              <a:spcBef>
                <a:spcPct val="20000"/>
              </a:spcBef>
            </a:pPr>
            <a:r>
              <a:rPr lang="en-US" dirty="0">
                <a:sym typeface="Symbol" pitchFamily="18" charset="2"/>
              </a:rPr>
              <a:t>(2)  =   30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1.5(0.20)</a:t>
            </a:r>
            <a:r>
              <a:rPr lang="en-US" i="1" baseline="-25000" dirty="0"/>
              <a:t> </a:t>
            </a:r>
            <a:r>
              <a:rPr lang="en-US" dirty="0"/>
              <a:t>cos</a:t>
            </a:r>
            <a:r>
              <a:rPr lang="en-US" baseline="-25000" dirty="0"/>
              <a:t>  </a:t>
            </a:r>
            <a:r>
              <a:rPr lang="en-US" dirty="0"/>
              <a:t>3</a:t>
            </a:r>
            <a:r>
              <a:rPr lang="en-US" dirty="0">
                <a:sym typeface="Symbol" pitchFamily="18" charset="2"/>
              </a:rPr>
              <a:t>0</a:t>
            </a:r>
            <a:r>
              <a:rPr lang="en-US" dirty="0">
                <a:cs typeface="Courier New" pitchFamily="49" charset="0"/>
                <a:sym typeface="Symbol" pitchFamily="18" charset="2"/>
              </a:rPr>
              <a:t>º</a:t>
            </a:r>
            <a:r>
              <a:rPr lang="en-US" dirty="0">
                <a:sym typeface="Symbol" pitchFamily="18" charset="2"/>
              </a:rPr>
              <a:t> 	=  0.26 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a:t>
            </a:r>
          </a:p>
          <a:p>
            <a:pPr eaLnBrk="0" hangingPunct="0">
              <a:spcBef>
                <a:spcPct val="20000"/>
              </a:spcBef>
            </a:pPr>
            <a:r>
              <a:rPr lang="en-US" dirty="0">
                <a:sym typeface="Symbol" pitchFamily="18" charset="2"/>
              </a:rPr>
              <a:t>(3)  =   90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1.5(0.20)</a:t>
            </a:r>
            <a:r>
              <a:rPr lang="en-US" i="1" baseline="-25000" dirty="0"/>
              <a:t> </a:t>
            </a:r>
            <a:r>
              <a:rPr lang="en-US" dirty="0"/>
              <a:t>cos</a:t>
            </a:r>
            <a:r>
              <a:rPr lang="en-US" baseline="-25000" dirty="0"/>
              <a:t>  </a:t>
            </a:r>
            <a:r>
              <a:rPr lang="en-US" dirty="0"/>
              <a:t>9</a:t>
            </a:r>
            <a:r>
              <a:rPr lang="en-US" dirty="0">
                <a:sym typeface="Symbol" pitchFamily="18" charset="2"/>
              </a:rPr>
              <a:t>0</a:t>
            </a:r>
            <a:r>
              <a:rPr lang="en-US" dirty="0">
                <a:cs typeface="Courier New" pitchFamily="49" charset="0"/>
                <a:sym typeface="Symbol" pitchFamily="18" charset="2"/>
              </a:rPr>
              <a:t>º</a:t>
            </a:r>
            <a:r>
              <a:rPr lang="en-US" dirty="0">
                <a:sym typeface="Symbol" pitchFamily="18" charset="2"/>
              </a:rPr>
              <a:t> 	=  0.0   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a:t>
            </a:r>
          </a:p>
          <a:p>
            <a:pPr eaLnBrk="0" hangingPunct="0">
              <a:spcBef>
                <a:spcPct val="20000"/>
              </a:spcBef>
            </a:pPr>
            <a:r>
              <a:rPr lang="en-US" dirty="0">
                <a:sym typeface="Symbol" pitchFamily="18" charset="2"/>
              </a:rPr>
              <a:t>(4)  = 150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1.5(0.20)</a:t>
            </a:r>
            <a:r>
              <a:rPr lang="en-US" i="1" baseline="-25000" dirty="0"/>
              <a:t> </a:t>
            </a:r>
            <a:r>
              <a:rPr lang="en-US" dirty="0"/>
              <a:t>cos</a:t>
            </a:r>
            <a:r>
              <a:rPr lang="en-US" baseline="-25000" dirty="0"/>
              <a:t> </a:t>
            </a:r>
            <a:r>
              <a:rPr lang="en-US" dirty="0"/>
              <a:t>15</a:t>
            </a:r>
            <a:r>
              <a:rPr lang="en-US" dirty="0">
                <a:sym typeface="Symbol" pitchFamily="18" charset="2"/>
              </a:rPr>
              <a:t>0</a:t>
            </a:r>
            <a:r>
              <a:rPr lang="en-US" dirty="0">
                <a:cs typeface="Courier New" pitchFamily="49" charset="0"/>
                <a:sym typeface="Symbol" pitchFamily="18" charset="2"/>
              </a:rPr>
              <a:t>º</a:t>
            </a:r>
            <a:r>
              <a:rPr lang="en-US" dirty="0">
                <a:sym typeface="Symbol" pitchFamily="18" charset="2"/>
              </a:rPr>
              <a:t> = </a:t>
            </a:r>
            <a:r>
              <a:rPr lang="en-US" dirty="0" smtClean="0">
                <a:sym typeface="Symbol" pitchFamily="18" charset="2"/>
              </a:rPr>
              <a:t>-0.26 </a:t>
            </a:r>
            <a:r>
              <a:rPr lang="en-US" dirty="0">
                <a:sym typeface="Symbol" pitchFamily="18" charset="2"/>
              </a:rPr>
              <a:t>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a:t>
            </a:r>
          </a:p>
          <a:p>
            <a:pPr eaLnBrk="0" hangingPunct="0">
              <a:spcBef>
                <a:spcPct val="20000"/>
              </a:spcBef>
            </a:pPr>
            <a:r>
              <a:rPr lang="en-US" dirty="0">
                <a:sym typeface="Symbol" pitchFamily="18" charset="2"/>
              </a:rPr>
              <a:t>(5)  = 180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1.5(0.20)</a:t>
            </a:r>
            <a:r>
              <a:rPr lang="en-US" i="1" baseline="-25000" dirty="0"/>
              <a:t> </a:t>
            </a:r>
            <a:r>
              <a:rPr lang="en-US" dirty="0"/>
              <a:t>cos</a:t>
            </a:r>
            <a:r>
              <a:rPr lang="en-US" baseline="-25000" dirty="0"/>
              <a:t> </a:t>
            </a:r>
            <a:r>
              <a:rPr lang="en-US" dirty="0"/>
              <a:t>18</a:t>
            </a:r>
            <a:r>
              <a:rPr lang="en-US" dirty="0">
                <a:sym typeface="Symbol" pitchFamily="18" charset="2"/>
              </a:rPr>
              <a:t>0</a:t>
            </a:r>
            <a:r>
              <a:rPr lang="en-US" dirty="0">
                <a:cs typeface="Courier New" pitchFamily="49" charset="0"/>
                <a:sym typeface="Symbol" pitchFamily="18" charset="2"/>
              </a:rPr>
              <a:t>º</a:t>
            </a:r>
            <a:r>
              <a:rPr lang="en-US" dirty="0">
                <a:sym typeface="Symbol" pitchFamily="18" charset="2"/>
              </a:rPr>
              <a:t> </a:t>
            </a:r>
            <a:r>
              <a:rPr lang="en-US">
                <a:sym typeface="Symbol" pitchFamily="18" charset="2"/>
              </a:rPr>
              <a:t>= </a:t>
            </a:r>
            <a:r>
              <a:rPr lang="en-US" smtClean="0">
                <a:sym typeface="Symbol" pitchFamily="18" charset="2"/>
              </a:rPr>
              <a:t>-0.30 </a:t>
            </a:r>
            <a:r>
              <a:rPr lang="en-US" dirty="0">
                <a:sym typeface="Symbol" pitchFamily="18" charset="2"/>
              </a:rPr>
              <a:t>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 </a:t>
            </a:r>
          </a:p>
        </p:txBody>
      </p:sp>
      <p:grpSp>
        <p:nvGrpSpPr>
          <p:cNvPr id="116741" name="Group 5"/>
          <p:cNvGrpSpPr>
            <a:grpSpLocks/>
          </p:cNvGrpSpPr>
          <p:nvPr/>
        </p:nvGrpSpPr>
        <p:grpSpPr bwMode="auto">
          <a:xfrm>
            <a:off x="995363" y="3044825"/>
            <a:ext cx="1350962" cy="1289050"/>
            <a:chOff x="655" y="1958"/>
            <a:chExt cx="851" cy="812"/>
          </a:xfrm>
        </p:grpSpPr>
        <p:grpSp>
          <p:nvGrpSpPr>
            <p:cNvPr id="116742" name="Group 6"/>
            <p:cNvGrpSpPr>
              <a:grpSpLocks/>
            </p:cNvGrpSpPr>
            <p:nvPr/>
          </p:nvGrpSpPr>
          <p:grpSpPr bwMode="auto">
            <a:xfrm>
              <a:off x="656" y="1958"/>
              <a:ext cx="850" cy="812"/>
              <a:chOff x="656" y="1958"/>
              <a:chExt cx="850" cy="812"/>
            </a:xfrm>
          </p:grpSpPr>
          <p:grpSp>
            <p:nvGrpSpPr>
              <p:cNvPr id="116743" name="Group 7"/>
              <p:cNvGrpSpPr>
                <a:grpSpLocks/>
              </p:cNvGrpSpPr>
              <p:nvPr/>
            </p:nvGrpSpPr>
            <p:grpSpPr bwMode="auto">
              <a:xfrm>
                <a:off x="656" y="1958"/>
                <a:ext cx="632" cy="812"/>
                <a:chOff x="656" y="1958"/>
                <a:chExt cx="632" cy="812"/>
              </a:xfrm>
            </p:grpSpPr>
            <p:grpSp>
              <p:nvGrpSpPr>
                <p:cNvPr id="116744" name="Group 8"/>
                <p:cNvGrpSpPr>
                  <a:grpSpLocks/>
                </p:cNvGrpSpPr>
                <p:nvPr/>
              </p:nvGrpSpPr>
              <p:grpSpPr bwMode="auto">
                <a:xfrm>
                  <a:off x="656" y="1958"/>
                  <a:ext cx="340" cy="812"/>
                  <a:chOff x="4219" y="1096"/>
                  <a:chExt cx="340" cy="812"/>
                </a:xfrm>
              </p:grpSpPr>
              <p:sp>
                <p:nvSpPr>
                  <p:cNvPr id="116745" name="Oval 9"/>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46" name="Line 10"/>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47" name="Line 11"/>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48" name="Line 12"/>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49" name="Rectangle 13"/>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50" name="Text Box 14"/>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51" name="Text Box 15"/>
            <p:cNvSpPr txBox="1">
              <a:spLocks noChangeArrowheads="1"/>
            </p:cNvSpPr>
            <p:nvPr/>
          </p:nvSpPr>
          <p:spPr bwMode="auto">
            <a:xfrm>
              <a:off x="655" y="2070"/>
              <a:ext cx="223" cy="288"/>
            </a:xfrm>
            <a:prstGeom prst="rect">
              <a:avLst/>
            </a:prstGeom>
            <a:noFill/>
            <a:ln w="9525">
              <a:noFill/>
              <a:miter lim="800000"/>
              <a:headEnd/>
              <a:tailEnd/>
            </a:ln>
            <a:effectLst/>
          </p:spPr>
          <p:txBody>
            <a:bodyPr wrap="none">
              <a:spAutoFit/>
            </a:bodyPr>
            <a:lstStyle/>
            <a:p>
              <a:r>
                <a:rPr lang="en-US"/>
                <a:t>1</a:t>
              </a:r>
            </a:p>
          </p:txBody>
        </p:sp>
      </p:grpSp>
      <p:grpSp>
        <p:nvGrpSpPr>
          <p:cNvPr id="116752" name="Group 16"/>
          <p:cNvGrpSpPr>
            <a:grpSpLocks/>
          </p:cNvGrpSpPr>
          <p:nvPr/>
        </p:nvGrpSpPr>
        <p:grpSpPr bwMode="auto">
          <a:xfrm>
            <a:off x="2555875" y="3036888"/>
            <a:ext cx="1363663" cy="1289050"/>
            <a:chOff x="2263" y="1975"/>
            <a:chExt cx="859" cy="812"/>
          </a:xfrm>
        </p:grpSpPr>
        <p:grpSp>
          <p:nvGrpSpPr>
            <p:cNvPr id="116753" name="Group 17"/>
            <p:cNvGrpSpPr>
              <a:grpSpLocks/>
            </p:cNvGrpSpPr>
            <p:nvPr/>
          </p:nvGrpSpPr>
          <p:grpSpPr bwMode="auto">
            <a:xfrm>
              <a:off x="2272" y="1975"/>
              <a:ext cx="850" cy="812"/>
              <a:chOff x="656" y="1958"/>
              <a:chExt cx="850" cy="812"/>
            </a:xfrm>
          </p:grpSpPr>
          <p:grpSp>
            <p:nvGrpSpPr>
              <p:cNvPr id="116754" name="Group 18"/>
              <p:cNvGrpSpPr>
                <a:grpSpLocks/>
              </p:cNvGrpSpPr>
              <p:nvPr/>
            </p:nvGrpSpPr>
            <p:grpSpPr bwMode="auto">
              <a:xfrm>
                <a:off x="656" y="1958"/>
                <a:ext cx="632" cy="812"/>
                <a:chOff x="656" y="1958"/>
                <a:chExt cx="632" cy="812"/>
              </a:xfrm>
            </p:grpSpPr>
            <p:grpSp>
              <p:nvGrpSpPr>
                <p:cNvPr id="116755" name="Group 19"/>
                <p:cNvGrpSpPr>
                  <a:grpSpLocks/>
                </p:cNvGrpSpPr>
                <p:nvPr/>
              </p:nvGrpSpPr>
              <p:grpSpPr bwMode="auto">
                <a:xfrm>
                  <a:off x="656" y="1958"/>
                  <a:ext cx="340" cy="812"/>
                  <a:chOff x="4219" y="1096"/>
                  <a:chExt cx="340" cy="812"/>
                </a:xfrm>
              </p:grpSpPr>
              <p:sp>
                <p:nvSpPr>
                  <p:cNvPr id="116756" name="Oval 20"/>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57" name="Line 21"/>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58" name="Line 22"/>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59" name="Line 23"/>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60" name="Rectangle 24"/>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61" name="Text Box 25"/>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62" name="Text Box 26"/>
            <p:cNvSpPr txBox="1">
              <a:spLocks noChangeArrowheads="1"/>
            </p:cNvSpPr>
            <p:nvPr/>
          </p:nvSpPr>
          <p:spPr bwMode="auto">
            <a:xfrm>
              <a:off x="2263" y="2072"/>
              <a:ext cx="223" cy="288"/>
            </a:xfrm>
            <a:prstGeom prst="rect">
              <a:avLst/>
            </a:prstGeom>
            <a:noFill/>
            <a:ln w="9525">
              <a:noFill/>
              <a:miter lim="800000"/>
              <a:headEnd/>
              <a:tailEnd/>
            </a:ln>
            <a:effectLst/>
          </p:spPr>
          <p:txBody>
            <a:bodyPr wrap="none">
              <a:spAutoFit/>
            </a:bodyPr>
            <a:lstStyle/>
            <a:p>
              <a:r>
                <a:rPr lang="en-US"/>
                <a:t>2</a:t>
              </a:r>
            </a:p>
          </p:txBody>
        </p:sp>
      </p:grpSp>
      <p:grpSp>
        <p:nvGrpSpPr>
          <p:cNvPr id="116763" name="Group 27"/>
          <p:cNvGrpSpPr>
            <a:grpSpLocks/>
          </p:cNvGrpSpPr>
          <p:nvPr/>
        </p:nvGrpSpPr>
        <p:grpSpPr bwMode="auto">
          <a:xfrm>
            <a:off x="5692775" y="3035300"/>
            <a:ext cx="1373188" cy="1289050"/>
            <a:chOff x="3681" y="1959"/>
            <a:chExt cx="865" cy="812"/>
          </a:xfrm>
        </p:grpSpPr>
        <p:grpSp>
          <p:nvGrpSpPr>
            <p:cNvPr id="116764" name="Group 28"/>
            <p:cNvGrpSpPr>
              <a:grpSpLocks/>
            </p:cNvGrpSpPr>
            <p:nvPr/>
          </p:nvGrpSpPr>
          <p:grpSpPr bwMode="auto">
            <a:xfrm>
              <a:off x="3696" y="1959"/>
              <a:ext cx="850" cy="812"/>
              <a:chOff x="656" y="1958"/>
              <a:chExt cx="850" cy="812"/>
            </a:xfrm>
          </p:grpSpPr>
          <p:grpSp>
            <p:nvGrpSpPr>
              <p:cNvPr id="116765" name="Group 29"/>
              <p:cNvGrpSpPr>
                <a:grpSpLocks/>
              </p:cNvGrpSpPr>
              <p:nvPr/>
            </p:nvGrpSpPr>
            <p:grpSpPr bwMode="auto">
              <a:xfrm>
                <a:off x="656" y="1958"/>
                <a:ext cx="632" cy="812"/>
                <a:chOff x="656" y="1958"/>
                <a:chExt cx="632" cy="812"/>
              </a:xfrm>
            </p:grpSpPr>
            <p:grpSp>
              <p:nvGrpSpPr>
                <p:cNvPr id="116766" name="Group 30"/>
                <p:cNvGrpSpPr>
                  <a:grpSpLocks/>
                </p:cNvGrpSpPr>
                <p:nvPr/>
              </p:nvGrpSpPr>
              <p:grpSpPr bwMode="auto">
                <a:xfrm>
                  <a:off x="656" y="1958"/>
                  <a:ext cx="340" cy="812"/>
                  <a:chOff x="4219" y="1096"/>
                  <a:chExt cx="340" cy="812"/>
                </a:xfrm>
              </p:grpSpPr>
              <p:sp>
                <p:nvSpPr>
                  <p:cNvPr id="116767" name="Oval 31"/>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68" name="Line 32"/>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69" name="Line 33"/>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70" name="Line 34"/>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71" name="Rectangle 35"/>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72" name="Text Box 36"/>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73" name="Text Box 37"/>
            <p:cNvSpPr txBox="1">
              <a:spLocks noChangeArrowheads="1"/>
            </p:cNvSpPr>
            <p:nvPr/>
          </p:nvSpPr>
          <p:spPr bwMode="auto">
            <a:xfrm>
              <a:off x="3681" y="2049"/>
              <a:ext cx="223" cy="288"/>
            </a:xfrm>
            <a:prstGeom prst="rect">
              <a:avLst/>
            </a:prstGeom>
            <a:noFill/>
            <a:ln w="9525">
              <a:noFill/>
              <a:miter lim="800000"/>
              <a:headEnd/>
              <a:tailEnd/>
            </a:ln>
            <a:effectLst/>
          </p:spPr>
          <p:txBody>
            <a:bodyPr wrap="none">
              <a:spAutoFit/>
            </a:bodyPr>
            <a:lstStyle/>
            <a:p>
              <a:r>
                <a:rPr lang="en-US"/>
                <a:t>4</a:t>
              </a:r>
            </a:p>
          </p:txBody>
        </p:sp>
      </p:grpSp>
      <p:grpSp>
        <p:nvGrpSpPr>
          <p:cNvPr id="116774" name="Group 38"/>
          <p:cNvGrpSpPr>
            <a:grpSpLocks/>
          </p:cNvGrpSpPr>
          <p:nvPr/>
        </p:nvGrpSpPr>
        <p:grpSpPr bwMode="auto">
          <a:xfrm>
            <a:off x="7345363" y="3011488"/>
            <a:ext cx="1373187" cy="1289050"/>
            <a:chOff x="3681" y="1959"/>
            <a:chExt cx="865" cy="812"/>
          </a:xfrm>
        </p:grpSpPr>
        <p:grpSp>
          <p:nvGrpSpPr>
            <p:cNvPr id="116775" name="Group 39"/>
            <p:cNvGrpSpPr>
              <a:grpSpLocks/>
            </p:cNvGrpSpPr>
            <p:nvPr/>
          </p:nvGrpSpPr>
          <p:grpSpPr bwMode="auto">
            <a:xfrm>
              <a:off x="3696" y="1959"/>
              <a:ext cx="850" cy="812"/>
              <a:chOff x="656" y="1958"/>
              <a:chExt cx="850" cy="812"/>
            </a:xfrm>
          </p:grpSpPr>
          <p:grpSp>
            <p:nvGrpSpPr>
              <p:cNvPr id="116776" name="Group 40"/>
              <p:cNvGrpSpPr>
                <a:grpSpLocks/>
              </p:cNvGrpSpPr>
              <p:nvPr/>
            </p:nvGrpSpPr>
            <p:grpSpPr bwMode="auto">
              <a:xfrm>
                <a:off x="656" y="1958"/>
                <a:ext cx="632" cy="812"/>
                <a:chOff x="656" y="1958"/>
                <a:chExt cx="632" cy="812"/>
              </a:xfrm>
            </p:grpSpPr>
            <p:grpSp>
              <p:nvGrpSpPr>
                <p:cNvPr id="116777" name="Group 41"/>
                <p:cNvGrpSpPr>
                  <a:grpSpLocks/>
                </p:cNvGrpSpPr>
                <p:nvPr/>
              </p:nvGrpSpPr>
              <p:grpSpPr bwMode="auto">
                <a:xfrm>
                  <a:off x="656" y="1958"/>
                  <a:ext cx="340" cy="812"/>
                  <a:chOff x="4219" y="1096"/>
                  <a:chExt cx="340" cy="812"/>
                </a:xfrm>
              </p:grpSpPr>
              <p:sp>
                <p:nvSpPr>
                  <p:cNvPr id="116778" name="Oval 42"/>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79" name="Line 43"/>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80" name="Line 44"/>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81" name="Line 45"/>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82" name="Rectangle 46"/>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83" name="Text Box 47"/>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84" name="Text Box 48"/>
            <p:cNvSpPr txBox="1">
              <a:spLocks noChangeArrowheads="1"/>
            </p:cNvSpPr>
            <p:nvPr/>
          </p:nvSpPr>
          <p:spPr bwMode="auto">
            <a:xfrm>
              <a:off x="3681" y="2049"/>
              <a:ext cx="223" cy="288"/>
            </a:xfrm>
            <a:prstGeom prst="rect">
              <a:avLst/>
            </a:prstGeom>
            <a:noFill/>
            <a:ln w="9525">
              <a:noFill/>
              <a:miter lim="800000"/>
              <a:headEnd/>
              <a:tailEnd/>
            </a:ln>
            <a:effectLst/>
          </p:spPr>
          <p:txBody>
            <a:bodyPr wrap="none">
              <a:spAutoFit/>
            </a:bodyPr>
            <a:lstStyle/>
            <a:p>
              <a:r>
                <a:rPr lang="en-US"/>
                <a:t>5</a:t>
              </a:r>
            </a:p>
          </p:txBody>
        </p:sp>
      </p:grpSp>
      <p:grpSp>
        <p:nvGrpSpPr>
          <p:cNvPr id="116785" name="Group 49"/>
          <p:cNvGrpSpPr>
            <a:grpSpLocks/>
          </p:cNvGrpSpPr>
          <p:nvPr/>
        </p:nvGrpSpPr>
        <p:grpSpPr bwMode="auto">
          <a:xfrm>
            <a:off x="1257300" y="2979738"/>
            <a:ext cx="1190625" cy="457200"/>
            <a:chOff x="933" y="1902"/>
            <a:chExt cx="750" cy="288"/>
          </a:xfrm>
        </p:grpSpPr>
        <p:sp>
          <p:nvSpPr>
            <p:cNvPr id="116786" name="Line 50"/>
            <p:cNvSpPr>
              <a:spLocks noChangeShapeType="1"/>
            </p:cNvSpPr>
            <p:nvPr/>
          </p:nvSpPr>
          <p:spPr bwMode="auto">
            <a:xfrm>
              <a:off x="933" y="2076"/>
              <a:ext cx="522" cy="0"/>
            </a:xfrm>
            <a:prstGeom prst="line">
              <a:avLst/>
            </a:prstGeom>
            <a:noFill/>
            <a:ln w="38100">
              <a:solidFill>
                <a:srgbClr val="006600"/>
              </a:solidFill>
              <a:round/>
              <a:headEnd/>
              <a:tailEnd type="triangle" w="med" len="med"/>
            </a:ln>
            <a:effectLst/>
          </p:spPr>
          <p:txBody>
            <a:bodyPr/>
            <a:lstStyle/>
            <a:p>
              <a:endParaRPr lang="en-US"/>
            </a:p>
          </p:txBody>
        </p:sp>
        <p:sp>
          <p:nvSpPr>
            <p:cNvPr id="116787" name="Text Box 51"/>
            <p:cNvSpPr txBox="1">
              <a:spLocks noChangeArrowheads="1"/>
            </p:cNvSpPr>
            <p:nvPr/>
          </p:nvSpPr>
          <p:spPr bwMode="auto">
            <a:xfrm>
              <a:off x="1428" y="1902"/>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grpSp>
        <p:nvGrpSpPr>
          <p:cNvPr id="116788" name="Group 52"/>
          <p:cNvGrpSpPr>
            <a:grpSpLocks/>
          </p:cNvGrpSpPr>
          <p:nvPr/>
        </p:nvGrpSpPr>
        <p:grpSpPr bwMode="auto">
          <a:xfrm>
            <a:off x="2840038" y="2922588"/>
            <a:ext cx="1131887" cy="806450"/>
            <a:chOff x="2101" y="1873"/>
            <a:chExt cx="713" cy="508"/>
          </a:xfrm>
        </p:grpSpPr>
        <p:sp>
          <p:nvSpPr>
            <p:cNvPr id="116789" name="Line 53"/>
            <p:cNvSpPr>
              <a:spLocks noChangeShapeType="1"/>
            </p:cNvSpPr>
            <p:nvPr/>
          </p:nvSpPr>
          <p:spPr bwMode="auto">
            <a:xfrm flipV="1">
              <a:off x="2101" y="2048"/>
              <a:ext cx="477" cy="280"/>
            </a:xfrm>
            <a:prstGeom prst="line">
              <a:avLst/>
            </a:prstGeom>
            <a:noFill/>
            <a:ln w="38100">
              <a:solidFill>
                <a:srgbClr val="006600"/>
              </a:solidFill>
              <a:round/>
              <a:headEnd/>
              <a:tailEnd type="triangle" w="med" len="med"/>
            </a:ln>
            <a:effectLst/>
          </p:spPr>
          <p:txBody>
            <a:bodyPr/>
            <a:lstStyle/>
            <a:p>
              <a:endParaRPr lang="en-US"/>
            </a:p>
          </p:txBody>
        </p:sp>
        <p:sp>
          <p:nvSpPr>
            <p:cNvPr id="116790" name="Text Box 54"/>
            <p:cNvSpPr txBox="1">
              <a:spLocks noChangeArrowheads="1"/>
            </p:cNvSpPr>
            <p:nvPr/>
          </p:nvSpPr>
          <p:spPr bwMode="auto">
            <a:xfrm>
              <a:off x="2559" y="1873"/>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sp>
          <p:nvSpPr>
            <p:cNvPr id="116791" name="Text Box 55"/>
            <p:cNvSpPr txBox="1">
              <a:spLocks noChangeArrowheads="1"/>
            </p:cNvSpPr>
            <p:nvPr/>
          </p:nvSpPr>
          <p:spPr bwMode="auto">
            <a:xfrm>
              <a:off x="2253" y="2131"/>
              <a:ext cx="352" cy="250"/>
            </a:xfrm>
            <a:prstGeom prst="rect">
              <a:avLst/>
            </a:prstGeom>
            <a:noFill/>
            <a:ln w="9525">
              <a:noFill/>
              <a:miter lim="800000"/>
              <a:headEnd/>
              <a:tailEnd/>
            </a:ln>
            <a:effectLst/>
          </p:spPr>
          <p:txBody>
            <a:bodyPr wrap="none">
              <a:spAutoFit/>
            </a:bodyPr>
            <a:lstStyle/>
            <a:p>
              <a:r>
                <a:rPr lang="en-US" sz="2000"/>
                <a:t>30</a:t>
              </a:r>
              <a:r>
                <a:rPr lang="en-US" sz="2000">
                  <a:cs typeface="Courier New" pitchFamily="49" charset="0"/>
                </a:rPr>
                <a:t>º</a:t>
              </a:r>
            </a:p>
          </p:txBody>
        </p:sp>
      </p:grpSp>
      <p:grpSp>
        <p:nvGrpSpPr>
          <p:cNvPr id="116792" name="Group 56"/>
          <p:cNvGrpSpPr>
            <a:grpSpLocks/>
          </p:cNvGrpSpPr>
          <p:nvPr/>
        </p:nvGrpSpPr>
        <p:grpSpPr bwMode="auto">
          <a:xfrm>
            <a:off x="7623175" y="3114675"/>
            <a:ext cx="1181100" cy="457200"/>
            <a:chOff x="4290" y="1994"/>
            <a:chExt cx="744" cy="288"/>
          </a:xfrm>
        </p:grpSpPr>
        <p:sp>
          <p:nvSpPr>
            <p:cNvPr id="116793" name="Line 57"/>
            <p:cNvSpPr>
              <a:spLocks noChangeShapeType="1"/>
            </p:cNvSpPr>
            <p:nvPr/>
          </p:nvSpPr>
          <p:spPr bwMode="auto">
            <a:xfrm>
              <a:off x="4290" y="2160"/>
              <a:ext cx="522" cy="0"/>
            </a:xfrm>
            <a:prstGeom prst="line">
              <a:avLst/>
            </a:prstGeom>
            <a:noFill/>
            <a:ln w="38100">
              <a:solidFill>
                <a:srgbClr val="006600"/>
              </a:solidFill>
              <a:round/>
              <a:headEnd type="triangle" w="med" len="med"/>
              <a:tailEnd/>
            </a:ln>
            <a:effectLst/>
          </p:spPr>
          <p:txBody>
            <a:bodyPr/>
            <a:lstStyle/>
            <a:p>
              <a:endParaRPr lang="en-US"/>
            </a:p>
          </p:txBody>
        </p:sp>
        <p:sp>
          <p:nvSpPr>
            <p:cNvPr id="116794" name="Text Box 58"/>
            <p:cNvSpPr txBox="1">
              <a:spLocks noChangeArrowheads="1"/>
            </p:cNvSpPr>
            <p:nvPr/>
          </p:nvSpPr>
          <p:spPr bwMode="auto">
            <a:xfrm>
              <a:off x="4779" y="1994"/>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grpSp>
        <p:nvGrpSpPr>
          <p:cNvPr id="116795" name="Group 59"/>
          <p:cNvGrpSpPr>
            <a:grpSpLocks/>
          </p:cNvGrpSpPr>
          <p:nvPr/>
        </p:nvGrpSpPr>
        <p:grpSpPr bwMode="auto">
          <a:xfrm>
            <a:off x="5951538" y="2936875"/>
            <a:ext cx="1131887" cy="806450"/>
            <a:chOff x="2101" y="1873"/>
            <a:chExt cx="713" cy="508"/>
          </a:xfrm>
        </p:grpSpPr>
        <p:sp>
          <p:nvSpPr>
            <p:cNvPr id="116796" name="Line 60"/>
            <p:cNvSpPr>
              <a:spLocks noChangeShapeType="1"/>
            </p:cNvSpPr>
            <p:nvPr/>
          </p:nvSpPr>
          <p:spPr bwMode="auto">
            <a:xfrm flipV="1">
              <a:off x="2101" y="2048"/>
              <a:ext cx="477" cy="280"/>
            </a:xfrm>
            <a:prstGeom prst="line">
              <a:avLst/>
            </a:prstGeom>
            <a:noFill/>
            <a:ln w="38100">
              <a:solidFill>
                <a:srgbClr val="006600"/>
              </a:solidFill>
              <a:round/>
              <a:headEnd type="triangle" w="med" len="med"/>
              <a:tailEnd/>
            </a:ln>
            <a:effectLst/>
          </p:spPr>
          <p:txBody>
            <a:bodyPr/>
            <a:lstStyle/>
            <a:p>
              <a:endParaRPr lang="en-US"/>
            </a:p>
          </p:txBody>
        </p:sp>
        <p:sp>
          <p:nvSpPr>
            <p:cNvPr id="116797" name="Text Box 61"/>
            <p:cNvSpPr txBox="1">
              <a:spLocks noChangeArrowheads="1"/>
            </p:cNvSpPr>
            <p:nvPr/>
          </p:nvSpPr>
          <p:spPr bwMode="auto">
            <a:xfrm>
              <a:off x="2559" y="1873"/>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sp>
          <p:nvSpPr>
            <p:cNvPr id="116798" name="Text Box 62"/>
            <p:cNvSpPr txBox="1">
              <a:spLocks noChangeArrowheads="1"/>
            </p:cNvSpPr>
            <p:nvPr/>
          </p:nvSpPr>
          <p:spPr bwMode="auto">
            <a:xfrm>
              <a:off x="2253" y="2131"/>
              <a:ext cx="352" cy="250"/>
            </a:xfrm>
            <a:prstGeom prst="rect">
              <a:avLst/>
            </a:prstGeom>
            <a:noFill/>
            <a:ln w="9525">
              <a:noFill/>
              <a:miter lim="800000"/>
              <a:headEnd/>
              <a:tailEnd/>
            </a:ln>
            <a:effectLst/>
          </p:spPr>
          <p:txBody>
            <a:bodyPr wrap="none">
              <a:spAutoFit/>
            </a:bodyPr>
            <a:lstStyle/>
            <a:p>
              <a:r>
                <a:rPr lang="en-US" sz="2000"/>
                <a:t>30</a:t>
              </a:r>
              <a:r>
                <a:rPr lang="en-US" sz="2000">
                  <a:cs typeface="Courier New" pitchFamily="49" charset="0"/>
                </a:rPr>
                <a:t>º</a:t>
              </a:r>
            </a:p>
          </p:txBody>
        </p:sp>
      </p:grpSp>
      <p:grpSp>
        <p:nvGrpSpPr>
          <p:cNvPr id="116799" name="Group 63"/>
          <p:cNvGrpSpPr>
            <a:grpSpLocks/>
          </p:cNvGrpSpPr>
          <p:nvPr/>
        </p:nvGrpSpPr>
        <p:grpSpPr bwMode="auto">
          <a:xfrm>
            <a:off x="4170363" y="3040063"/>
            <a:ext cx="1363662" cy="1289050"/>
            <a:chOff x="2263" y="1975"/>
            <a:chExt cx="859" cy="812"/>
          </a:xfrm>
        </p:grpSpPr>
        <p:grpSp>
          <p:nvGrpSpPr>
            <p:cNvPr id="116800" name="Group 64"/>
            <p:cNvGrpSpPr>
              <a:grpSpLocks/>
            </p:cNvGrpSpPr>
            <p:nvPr/>
          </p:nvGrpSpPr>
          <p:grpSpPr bwMode="auto">
            <a:xfrm>
              <a:off x="2272" y="1975"/>
              <a:ext cx="850" cy="812"/>
              <a:chOff x="656" y="1958"/>
              <a:chExt cx="850" cy="812"/>
            </a:xfrm>
          </p:grpSpPr>
          <p:grpSp>
            <p:nvGrpSpPr>
              <p:cNvPr id="116801" name="Group 65"/>
              <p:cNvGrpSpPr>
                <a:grpSpLocks/>
              </p:cNvGrpSpPr>
              <p:nvPr/>
            </p:nvGrpSpPr>
            <p:grpSpPr bwMode="auto">
              <a:xfrm>
                <a:off x="656" y="1958"/>
                <a:ext cx="632" cy="812"/>
                <a:chOff x="656" y="1958"/>
                <a:chExt cx="632" cy="812"/>
              </a:xfrm>
            </p:grpSpPr>
            <p:grpSp>
              <p:nvGrpSpPr>
                <p:cNvPr id="116802" name="Group 66"/>
                <p:cNvGrpSpPr>
                  <a:grpSpLocks/>
                </p:cNvGrpSpPr>
                <p:nvPr/>
              </p:nvGrpSpPr>
              <p:grpSpPr bwMode="auto">
                <a:xfrm>
                  <a:off x="656" y="1958"/>
                  <a:ext cx="340" cy="812"/>
                  <a:chOff x="4219" y="1096"/>
                  <a:chExt cx="340" cy="812"/>
                </a:xfrm>
              </p:grpSpPr>
              <p:sp>
                <p:nvSpPr>
                  <p:cNvPr id="116803" name="Oval 67"/>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804" name="Line 68"/>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805" name="Line 69"/>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806" name="Line 70"/>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807" name="Rectangle 71"/>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808" name="Text Box 72"/>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809" name="Text Box 73"/>
            <p:cNvSpPr txBox="1">
              <a:spLocks noChangeArrowheads="1"/>
            </p:cNvSpPr>
            <p:nvPr/>
          </p:nvSpPr>
          <p:spPr bwMode="auto">
            <a:xfrm>
              <a:off x="2263" y="2072"/>
              <a:ext cx="223" cy="288"/>
            </a:xfrm>
            <a:prstGeom prst="rect">
              <a:avLst/>
            </a:prstGeom>
            <a:noFill/>
            <a:ln w="9525">
              <a:noFill/>
              <a:miter lim="800000"/>
              <a:headEnd/>
              <a:tailEnd/>
            </a:ln>
            <a:effectLst/>
          </p:spPr>
          <p:txBody>
            <a:bodyPr wrap="none">
              <a:spAutoFit/>
            </a:bodyPr>
            <a:lstStyle/>
            <a:p>
              <a:r>
                <a:rPr lang="en-US"/>
                <a:t>3</a:t>
              </a:r>
            </a:p>
          </p:txBody>
        </p:sp>
      </p:grpSp>
      <p:grpSp>
        <p:nvGrpSpPr>
          <p:cNvPr id="116810" name="Group 74"/>
          <p:cNvGrpSpPr>
            <a:grpSpLocks/>
          </p:cNvGrpSpPr>
          <p:nvPr/>
        </p:nvGrpSpPr>
        <p:grpSpPr bwMode="auto">
          <a:xfrm>
            <a:off x="4464050" y="2746375"/>
            <a:ext cx="433388" cy="903288"/>
            <a:chOff x="2876" y="1840"/>
            <a:chExt cx="273" cy="569"/>
          </a:xfrm>
        </p:grpSpPr>
        <p:sp>
          <p:nvSpPr>
            <p:cNvPr id="116811" name="Line 75"/>
            <p:cNvSpPr>
              <a:spLocks noChangeShapeType="1"/>
            </p:cNvSpPr>
            <p:nvPr/>
          </p:nvSpPr>
          <p:spPr bwMode="auto">
            <a:xfrm flipH="1" flipV="1">
              <a:off x="2876" y="1916"/>
              <a:ext cx="0" cy="493"/>
            </a:xfrm>
            <a:prstGeom prst="line">
              <a:avLst/>
            </a:prstGeom>
            <a:noFill/>
            <a:ln w="38100">
              <a:solidFill>
                <a:srgbClr val="006600"/>
              </a:solidFill>
              <a:round/>
              <a:headEnd/>
              <a:tailEnd type="triangle" w="med" len="med"/>
            </a:ln>
            <a:effectLst/>
          </p:spPr>
          <p:txBody>
            <a:bodyPr/>
            <a:lstStyle/>
            <a:p>
              <a:endParaRPr lang="en-US"/>
            </a:p>
          </p:txBody>
        </p:sp>
        <p:sp>
          <p:nvSpPr>
            <p:cNvPr id="116812" name="Text Box 76"/>
            <p:cNvSpPr txBox="1">
              <a:spLocks noChangeArrowheads="1"/>
            </p:cNvSpPr>
            <p:nvPr/>
          </p:nvSpPr>
          <p:spPr bwMode="auto">
            <a:xfrm>
              <a:off x="2894" y="1840"/>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sp>
        <p:nvSpPr>
          <p:cNvPr id="11681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16816" name="Rectangle 80"/>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p:txBody>
      </p:sp>
      <p:sp>
        <p:nvSpPr>
          <p:cNvPr id="116817" name="Text Box 81"/>
          <p:cNvSpPr txBox="1">
            <a:spLocks noChangeArrowheads="1"/>
          </p:cNvSpPr>
          <p:nvPr/>
        </p:nvSpPr>
        <p:spPr bwMode="auto">
          <a:xfrm>
            <a:off x="2501900" y="1760538"/>
            <a:ext cx="6000750" cy="457200"/>
          </a:xfrm>
          <a:prstGeom prst="rect">
            <a:avLst/>
          </a:prstGeom>
          <a:noFill/>
          <a:ln w="9525">
            <a:noFill/>
            <a:miter lim="800000"/>
            <a:headEnd/>
            <a:tailEnd/>
          </a:ln>
          <a:effectLst/>
        </p:spPr>
        <p:txBody>
          <a:bodyPr>
            <a:spAutoFit/>
          </a:bodyPr>
          <a:lstStyle/>
          <a:p>
            <a:r>
              <a:rPr lang="en-US">
                <a:solidFill>
                  <a:schemeClr val="hlink"/>
                </a:solidFill>
                <a:sym typeface="Symbol" pitchFamily="18" charset="2"/>
              </a:rPr>
              <a:t>Note that </a:t>
            </a:r>
            <a:r>
              <a:rPr lang="en-US">
                <a:solidFill>
                  <a:schemeClr val="hlink"/>
                </a:solidFill>
                <a:cs typeface="Courier New" pitchFamily="49" charset="0"/>
                <a:sym typeface="Symbol" pitchFamily="18" charset="2"/>
              </a:rPr>
              <a:t> can be negative.</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 calcmode="lin" valueType="num">
                                      <p:cBhvr additive="base">
                                        <p:cTn id="7" dur="500" fill="hold"/>
                                        <p:tgtEl>
                                          <p:spTgt spid="1167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4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6740">
                                            <p:txEl>
                                              <p:pRg st="1" end="1"/>
                                            </p:txEl>
                                          </p:spTgt>
                                        </p:tgtEl>
                                        <p:attrNameLst>
                                          <p:attrName>style.visibility</p:attrName>
                                        </p:attrNameLst>
                                      </p:cBhvr>
                                      <p:to>
                                        <p:strVal val="visible"/>
                                      </p:to>
                                    </p:set>
                                    <p:anim calcmode="lin" valueType="num">
                                      <p:cBhvr additive="base">
                                        <p:cTn id="13" dur="500" fill="hold"/>
                                        <p:tgtEl>
                                          <p:spTgt spid="1167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4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16741"/>
                                        </p:tgtEl>
                                        <p:attrNameLst>
                                          <p:attrName>style.visibility</p:attrName>
                                        </p:attrNameLst>
                                      </p:cBhvr>
                                      <p:to>
                                        <p:strVal val="visible"/>
                                      </p:to>
                                    </p:set>
                                    <p:anim calcmode="lin" valueType="num">
                                      <p:cBhvr>
                                        <p:cTn id="19" dur="500" fill="hold"/>
                                        <p:tgtEl>
                                          <p:spTgt spid="116741"/>
                                        </p:tgtEl>
                                        <p:attrNameLst>
                                          <p:attrName>ppt_w</p:attrName>
                                        </p:attrNameLst>
                                      </p:cBhvr>
                                      <p:tavLst>
                                        <p:tav tm="0">
                                          <p:val>
                                            <p:fltVal val="0"/>
                                          </p:val>
                                        </p:tav>
                                        <p:tav tm="100000">
                                          <p:val>
                                            <p:strVal val="#ppt_w"/>
                                          </p:val>
                                        </p:tav>
                                      </p:tavLst>
                                    </p:anim>
                                    <p:anim calcmode="lin" valueType="num">
                                      <p:cBhvr>
                                        <p:cTn id="20" dur="500" fill="hold"/>
                                        <p:tgtEl>
                                          <p:spTgt spid="116741"/>
                                        </p:tgtEl>
                                        <p:attrNameLst>
                                          <p:attrName>ppt_h</p:attrName>
                                        </p:attrNameLst>
                                      </p:cBhvr>
                                      <p:tavLst>
                                        <p:tav tm="0">
                                          <p:val>
                                            <p:fltVal val="0"/>
                                          </p:val>
                                        </p:tav>
                                        <p:tav tm="100000">
                                          <p:val>
                                            <p:strVal val="#ppt_h"/>
                                          </p:val>
                                        </p:tav>
                                      </p:tavLst>
                                    </p:anim>
                                    <p:animEffect transition="in" filter="fade">
                                      <p:cBhvr>
                                        <p:cTn id="21" dur="500"/>
                                        <p:tgtEl>
                                          <p:spTgt spid="116741"/>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par>
                          <p:cTn id="22" fill="hold">
                            <p:stCondLst>
                              <p:cond delay="500"/>
                            </p:stCondLst>
                            <p:childTnLst>
                              <p:par>
                                <p:cTn id="23" presetID="53" presetClass="entr" presetSubtype="0" fill="hold" nodeType="afterEffect">
                                  <p:stCondLst>
                                    <p:cond delay="0"/>
                                  </p:stCondLst>
                                  <p:childTnLst>
                                    <p:set>
                                      <p:cBhvr>
                                        <p:cTn id="24" dur="1" fill="hold">
                                          <p:stCondLst>
                                            <p:cond delay="0"/>
                                          </p:stCondLst>
                                        </p:cTn>
                                        <p:tgtEl>
                                          <p:spTgt spid="116752"/>
                                        </p:tgtEl>
                                        <p:attrNameLst>
                                          <p:attrName>style.visibility</p:attrName>
                                        </p:attrNameLst>
                                      </p:cBhvr>
                                      <p:to>
                                        <p:strVal val="visible"/>
                                      </p:to>
                                    </p:set>
                                    <p:anim calcmode="lin" valueType="num">
                                      <p:cBhvr>
                                        <p:cTn id="25" dur="500" fill="hold"/>
                                        <p:tgtEl>
                                          <p:spTgt spid="116752"/>
                                        </p:tgtEl>
                                        <p:attrNameLst>
                                          <p:attrName>ppt_w</p:attrName>
                                        </p:attrNameLst>
                                      </p:cBhvr>
                                      <p:tavLst>
                                        <p:tav tm="0">
                                          <p:val>
                                            <p:fltVal val="0"/>
                                          </p:val>
                                        </p:tav>
                                        <p:tav tm="100000">
                                          <p:val>
                                            <p:strVal val="#ppt_w"/>
                                          </p:val>
                                        </p:tav>
                                      </p:tavLst>
                                    </p:anim>
                                    <p:anim calcmode="lin" valueType="num">
                                      <p:cBhvr>
                                        <p:cTn id="26" dur="500" fill="hold"/>
                                        <p:tgtEl>
                                          <p:spTgt spid="116752"/>
                                        </p:tgtEl>
                                        <p:attrNameLst>
                                          <p:attrName>ppt_h</p:attrName>
                                        </p:attrNameLst>
                                      </p:cBhvr>
                                      <p:tavLst>
                                        <p:tav tm="0">
                                          <p:val>
                                            <p:fltVal val="0"/>
                                          </p:val>
                                        </p:tav>
                                        <p:tav tm="100000">
                                          <p:val>
                                            <p:strVal val="#ppt_h"/>
                                          </p:val>
                                        </p:tav>
                                      </p:tavLst>
                                    </p:anim>
                                    <p:animEffect transition="in" filter="fade">
                                      <p:cBhvr>
                                        <p:cTn id="27" dur="500"/>
                                        <p:tgtEl>
                                          <p:spTgt spid="116752"/>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8" fill="hold">
                            <p:stCondLst>
                              <p:cond delay="1000"/>
                            </p:stCondLst>
                            <p:childTnLst>
                              <p:par>
                                <p:cTn id="29" presetID="53" presetClass="entr" presetSubtype="0" fill="hold" nodeType="afterEffect">
                                  <p:stCondLst>
                                    <p:cond delay="0"/>
                                  </p:stCondLst>
                                  <p:childTnLst>
                                    <p:set>
                                      <p:cBhvr>
                                        <p:cTn id="30" dur="1" fill="hold">
                                          <p:stCondLst>
                                            <p:cond delay="0"/>
                                          </p:stCondLst>
                                        </p:cTn>
                                        <p:tgtEl>
                                          <p:spTgt spid="116799"/>
                                        </p:tgtEl>
                                        <p:attrNameLst>
                                          <p:attrName>style.visibility</p:attrName>
                                        </p:attrNameLst>
                                      </p:cBhvr>
                                      <p:to>
                                        <p:strVal val="visible"/>
                                      </p:to>
                                    </p:set>
                                    <p:anim calcmode="lin" valueType="num">
                                      <p:cBhvr>
                                        <p:cTn id="31" dur="500" fill="hold"/>
                                        <p:tgtEl>
                                          <p:spTgt spid="116799"/>
                                        </p:tgtEl>
                                        <p:attrNameLst>
                                          <p:attrName>ppt_w</p:attrName>
                                        </p:attrNameLst>
                                      </p:cBhvr>
                                      <p:tavLst>
                                        <p:tav tm="0">
                                          <p:val>
                                            <p:fltVal val="0"/>
                                          </p:val>
                                        </p:tav>
                                        <p:tav tm="100000">
                                          <p:val>
                                            <p:strVal val="#ppt_w"/>
                                          </p:val>
                                        </p:tav>
                                      </p:tavLst>
                                    </p:anim>
                                    <p:anim calcmode="lin" valueType="num">
                                      <p:cBhvr>
                                        <p:cTn id="32" dur="500" fill="hold"/>
                                        <p:tgtEl>
                                          <p:spTgt spid="116799"/>
                                        </p:tgtEl>
                                        <p:attrNameLst>
                                          <p:attrName>ppt_h</p:attrName>
                                        </p:attrNameLst>
                                      </p:cBhvr>
                                      <p:tavLst>
                                        <p:tav tm="0">
                                          <p:val>
                                            <p:fltVal val="0"/>
                                          </p:val>
                                        </p:tav>
                                        <p:tav tm="100000">
                                          <p:val>
                                            <p:strVal val="#ppt_h"/>
                                          </p:val>
                                        </p:tav>
                                      </p:tavLst>
                                    </p:anim>
                                    <p:animEffect transition="in" filter="fade">
                                      <p:cBhvr>
                                        <p:cTn id="33" dur="500"/>
                                        <p:tgtEl>
                                          <p:spTgt spid="116799"/>
                                        </p:tgtEl>
                                      </p:cBhvr>
                                    </p:animEffect>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par>
                          <p:cTn id="34" fill="hold">
                            <p:stCondLst>
                              <p:cond delay="1500"/>
                            </p:stCondLst>
                            <p:childTnLst>
                              <p:par>
                                <p:cTn id="35" presetID="53" presetClass="entr" presetSubtype="0" fill="hold" nodeType="afterEffect">
                                  <p:stCondLst>
                                    <p:cond delay="0"/>
                                  </p:stCondLst>
                                  <p:childTnLst>
                                    <p:set>
                                      <p:cBhvr>
                                        <p:cTn id="36" dur="1" fill="hold">
                                          <p:stCondLst>
                                            <p:cond delay="0"/>
                                          </p:stCondLst>
                                        </p:cTn>
                                        <p:tgtEl>
                                          <p:spTgt spid="116763"/>
                                        </p:tgtEl>
                                        <p:attrNameLst>
                                          <p:attrName>style.visibility</p:attrName>
                                        </p:attrNameLst>
                                      </p:cBhvr>
                                      <p:to>
                                        <p:strVal val="visible"/>
                                      </p:to>
                                    </p:set>
                                    <p:anim calcmode="lin" valueType="num">
                                      <p:cBhvr>
                                        <p:cTn id="37" dur="500" fill="hold"/>
                                        <p:tgtEl>
                                          <p:spTgt spid="116763"/>
                                        </p:tgtEl>
                                        <p:attrNameLst>
                                          <p:attrName>ppt_w</p:attrName>
                                        </p:attrNameLst>
                                      </p:cBhvr>
                                      <p:tavLst>
                                        <p:tav tm="0">
                                          <p:val>
                                            <p:fltVal val="0"/>
                                          </p:val>
                                        </p:tav>
                                        <p:tav tm="100000">
                                          <p:val>
                                            <p:strVal val="#ppt_w"/>
                                          </p:val>
                                        </p:tav>
                                      </p:tavLst>
                                    </p:anim>
                                    <p:anim calcmode="lin" valueType="num">
                                      <p:cBhvr>
                                        <p:cTn id="38" dur="500" fill="hold"/>
                                        <p:tgtEl>
                                          <p:spTgt spid="116763"/>
                                        </p:tgtEl>
                                        <p:attrNameLst>
                                          <p:attrName>ppt_h</p:attrName>
                                        </p:attrNameLst>
                                      </p:cBhvr>
                                      <p:tavLst>
                                        <p:tav tm="0">
                                          <p:val>
                                            <p:fltVal val="0"/>
                                          </p:val>
                                        </p:tav>
                                        <p:tav tm="100000">
                                          <p:val>
                                            <p:strVal val="#ppt_h"/>
                                          </p:val>
                                        </p:tav>
                                      </p:tavLst>
                                    </p:anim>
                                    <p:animEffect transition="in" filter="fade">
                                      <p:cBhvr>
                                        <p:cTn id="39" dur="500"/>
                                        <p:tgtEl>
                                          <p:spTgt spid="116763"/>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par>
                          <p:cTn id="40" fill="hold">
                            <p:stCondLst>
                              <p:cond delay="2000"/>
                            </p:stCondLst>
                            <p:childTnLst>
                              <p:par>
                                <p:cTn id="41" presetID="53" presetClass="entr" presetSubtype="0" fill="hold" nodeType="afterEffect">
                                  <p:stCondLst>
                                    <p:cond delay="0"/>
                                  </p:stCondLst>
                                  <p:childTnLst>
                                    <p:set>
                                      <p:cBhvr>
                                        <p:cTn id="42" dur="1" fill="hold">
                                          <p:stCondLst>
                                            <p:cond delay="0"/>
                                          </p:stCondLst>
                                        </p:cTn>
                                        <p:tgtEl>
                                          <p:spTgt spid="116774"/>
                                        </p:tgtEl>
                                        <p:attrNameLst>
                                          <p:attrName>style.visibility</p:attrName>
                                        </p:attrNameLst>
                                      </p:cBhvr>
                                      <p:to>
                                        <p:strVal val="visible"/>
                                      </p:to>
                                    </p:set>
                                    <p:anim calcmode="lin" valueType="num">
                                      <p:cBhvr>
                                        <p:cTn id="43" dur="500" fill="hold"/>
                                        <p:tgtEl>
                                          <p:spTgt spid="116774"/>
                                        </p:tgtEl>
                                        <p:attrNameLst>
                                          <p:attrName>ppt_w</p:attrName>
                                        </p:attrNameLst>
                                      </p:cBhvr>
                                      <p:tavLst>
                                        <p:tav tm="0">
                                          <p:val>
                                            <p:fltVal val="0"/>
                                          </p:val>
                                        </p:tav>
                                        <p:tav tm="100000">
                                          <p:val>
                                            <p:strVal val="#ppt_w"/>
                                          </p:val>
                                        </p:tav>
                                      </p:tavLst>
                                    </p:anim>
                                    <p:anim calcmode="lin" valueType="num">
                                      <p:cBhvr>
                                        <p:cTn id="44" dur="500" fill="hold"/>
                                        <p:tgtEl>
                                          <p:spTgt spid="116774"/>
                                        </p:tgtEl>
                                        <p:attrNameLst>
                                          <p:attrName>ppt_h</p:attrName>
                                        </p:attrNameLst>
                                      </p:cBhvr>
                                      <p:tavLst>
                                        <p:tav tm="0">
                                          <p:val>
                                            <p:fltVal val="0"/>
                                          </p:val>
                                        </p:tav>
                                        <p:tav tm="100000">
                                          <p:val>
                                            <p:strVal val="#ppt_h"/>
                                          </p:val>
                                        </p:tav>
                                      </p:tavLst>
                                    </p:anim>
                                    <p:animEffect transition="in" filter="fade">
                                      <p:cBhvr>
                                        <p:cTn id="45" dur="500"/>
                                        <p:tgtEl>
                                          <p:spTgt spid="116774"/>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116785"/>
                                        </p:tgtEl>
                                        <p:attrNameLst>
                                          <p:attrName>style.visibility</p:attrName>
                                        </p:attrNameLst>
                                      </p:cBhvr>
                                      <p:to>
                                        <p:strVal val="visible"/>
                                      </p:to>
                                    </p:set>
                                    <p:anim calcmode="lin" valueType="num">
                                      <p:cBhvr>
                                        <p:cTn id="50" dur="500" fill="hold"/>
                                        <p:tgtEl>
                                          <p:spTgt spid="116785"/>
                                        </p:tgtEl>
                                        <p:attrNameLst>
                                          <p:attrName>ppt_w</p:attrName>
                                        </p:attrNameLst>
                                      </p:cBhvr>
                                      <p:tavLst>
                                        <p:tav tm="0">
                                          <p:val>
                                            <p:fltVal val="0"/>
                                          </p:val>
                                        </p:tav>
                                        <p:tav tm="100000">
                                          <p:val>
                                            <p:strVal val="#ppt_w"/>
                                          </p:val>
                                        </p:tav>
                                      </p:tavLst>
                                    </p:anim>
                                    <p:anim calcmode="lin" valueType="num">
                                      <p:cBhvr>
                                        <p:cTn id="51" dur="500" fill="hold"/>
                                        <p:tgtEl>
                                          <p:spTgt spid="116785"/>
                                        </p:tgtEl>
                                        <p:attrNameLst>
                                          <p:attrName>ppt_h</p:attrName>
                                        </p:attrNameLst>
                                      </p:cBhvr>
                                      <p:tavLst>
                                        <p:tav tm="0">
                                          <p:val>
                                            <p:fltVal val="0"/>
                                          </p:val>
                                        </p:tav>
                                        <p:tav tm="100000">
                                          <p:val>
                                            <p:strVal val="#ppt_h"/>
                                          </p:val>
                                        </p:tav>
                                      </p:tavLst>
                                    </p:anim>
                                    <p:animEffect transition="in" filter="fade">
                                      <p:cBhvr>
                                        <p:cTn id="52" dur="500"/>
                                        <p:tgtEl>
                                          <p:spTgt spid="116785"/>
                                        </p:tgtEl>
                                      </p:cBhvr>
                                    </p:animEffect>
                                  </p:childTnLst>
                                  <p:subTnLst>
                                    <p:audio>
                                      <p:cMediaNode>
                                        <p:cTn display="0" masterRel="sameClick">
                                          <p:stCondLst>
                                            <p:cond evt="begin" delay="0">
                                              <p:tn val="48"/>
                                            </p:cond>
                                          </p:stCondLst>
                                          <p:endCondLst>
                                            <p:cond evt="onStopAudio" delay="0">
                                              <p:tgtEl>
                                                <p:sldTgt/>
                                              </p:tgtEl>
                                            </p:cond>
                                          </p:endCondLst>
                                        </p:cTn>
                                        <p:tgtEl>
                                          <p:sndTgt r:embed="rId5" name="voltage.wav"/>
                                        </p:tgtEl>
                                      </p:cMediaNode>
                                    </p:audio>
                                  </p:subTnLst>
                                </p:cTn>
                              </p:par>
                            </p:childTnLst>
                          </p:cTn>
                        </p:par>
                        <p:par>
                          <p:cTn id="53" fill="hold">
                            <p:stCondLst>
                              <p:cond delay="500"/>
                            </p:stCondLst>
                            <p:childTnLst>
                              <p:par>
                                <p:cTn id="54" presetID="53" presetClass="entr" presetSubtype="0" fill="hold" nodeType="afterEffect">
                                  <p:stCondLst>
                                    <p:cond delay="0"/>
                                  </p:stCondLst>
                                  <p:childTnLst>
                                    <p:set>
                                      <p:cBhvr>
                                        <p:cTn id="55" dur="1" fill="hold">
                                          <p:stCondLst>
                                            <p:cond delay="0"/>
                                          </p:stCondLst>
                                        </p:cTn>
                                        <p:tgtEl>
                                          <p:spTgt spid="116788"/>
                                        </p:tgtEl>
                                        <p:attrNameLst>
                                          <p:attrName>style.visibility</p:attrName>
                                        </p:attrNameLst>
                                      </p:cBhvr>
                                      <p:to>
                                        <p:strVal val="visible"/>
                                      </p:to>
                                    </p:set>
                                    <p:anim calcmode="lin" valueType="num">
                                      <p:cBhvr>
                                        <p:cTn id="56" dur="500" fill="hold"/>
                                        <p:tgtEl>
                                          <p:spTgt spid="116788"/>
                                        </p:tgtEl>
                                        <p:attrNameLst>
                                          <p:attrName>ppt_w</p:attrName>
                                        </p:attrNameLst>
                                      </p:cBhvr>
                                      <p:tavLst>
                                        <p:tav tm="0">
                                          <p:val>
                                            <p:fltVal val="0"/>
                                          </p:val>
                                        </p:tav>
                                        <p:tav tm="100000">
                                          <p:val>
                                            <p:strVal val="#ppt_w"/>
                                          </p:val>
                                        </p:tav>
                                      </p:tavLst>
                                    </p:anim>
                                    <p:anim calcmode="lin" valueType="num">
                                      <p:cBhvr>
                                        <p:cTn id="57" dur="500" fill="hold"/>
                                        <p:tgtEl>
                                          <p:spTgt spid="116788"/>
                                        </p:tgtEl>
                                        <p:attrNameLst>
                                          <p:attrName>ppt_h</p:attrName>
                                        </p:attrNameLst>
                                      </p:cBhvr>
                                      <p:tavLst>
                                        <p:tav tm="0">
                                          <p:val>
                                            <p:fltVal val="0"/>
                                          </p:val>
                                        </p:tav>
                                        <p:tav tm="100000">
                                          <p:val>
                                            <p:strVal val="#ppt_h"/>
                                          </p:val>
                                        </p:tav>
                                      </p:tavLst>
                                    </p:anim>
                                    <p:animEffect transition="in" filter="fade">
                                      <p:cBhvr>
                                        <p:cTn id="58" dur="500"/>
                                        <p:tgtEl>
                                          <p:spTgt spid="116788"/>
                                        </p:tgtEl>
                                      </p:cBhvr>
                                    </p:animEffect>
                                  </p:childTnLst>
                                  <p:subTnLst>
                                    <p:audio>
                                      <p:cMediaNode>
                                        <p:cTn display="0" masterRel="sameClick">
                                          <p:stCondLst>
                                            <p:cond evt="begin" delay="0">
                                              <p:tn val="54"/>
                                            </p:cond>
                                          </p:stCondLst>
                                          <p:endCondLst>
                                            <p:cond evt="onStopAudio" delay="0">
                                              <p:tgtEl>
                                                <p:sldTgt/>
                                              </p:tgtEl>
                                            </p:cond>
                                          </p:endCondLst>
                                        </p:cTn>
                                        <p:tgtEl>
                                          <p:sndTgt r:embed="rId5" name="voltage.wav"/>
                                        </p:tgtEl>
                                      </p:cMediaNode>
                                    </p:audio>
                                  </p:subTnLst>
                                </p:cTn>
                              </p:par>
                            </p:childTnLst>
                          </p:cTn>
                        </p:par>
                        <p:par>
                          <p:cTn id="59" fill="hold">
                            <p:stCondLst>
                              <p:cond delay="1000"/>
                            </p:stCondLst>
                            <p:childTnLst>
                              <p:par>
                                <p:cTn id="60" presetID="53" presetClass="entr" presetSubtype="0" fill="hold" nodeType="afterEffect">
                                  <p:stCondLst>
                                    <p:cond delay="0"/>
                                  </p:stCondLst>
                                  <p:childTnLst>
                                    <p:set>
                                      <p:cBhvr>
                                        <p:cTn id="61" dur="1" fill="hold">
                                          <p:stCondLst>
                                            <p:cond delay="0"/>
                                          </p:stCondLst>
                                        </p:cTn>
                                        <p:tgtEl>
                                          <p:spTgt spid="116810"/>
                                        </p:tgtEl>
                                        <p:attrNameLst>
                                          <p:attrName>style.visibility</p:attrName>
                                        </p:attrNameLst>
                                      </p:cBhvr>
                                      <p:to>
                                        <p:strVal val="visible"/>
                                      </p:to>
                                    </p:set>
                                    <p:anim calcmode="lin" valueType="num">
                                      <p:cBhvr>
                                        <p:cTn id="62" dur="500" fill="hold"/>
                                        <p:tgtEl>
                                          <p:spTgt spid="116810"/>
                                        </p:tgtEl>
                                        <p:attrNameLst>
                                          <p:attrName>ppt_w</p:attrName>
                                        </p:attrNameLst>
                                      </p:cBhvr>
                                      <p:tavLst>
                                        <p:tav tm="0">
                                          <p:val>
                                            <p:fltVal val="0"/>
                                          </p:val>
                                        </p:tav>
                                        <p:tav tm="100000">
                                          <p:val>
                                            <p:strVal val="#ppt_w"/>
                                          </p:val>
                                        </p:tav>
                                      </p:tavLst>
                                    </p:anim>
                                    <p:anim calcmode="lin" valueType="num">
                                      <p:cBhvr>
                                        <p:cTn id="63" dur="500" fill="hold"/>
                                        <p:tgtEl>
                                          <p:spTgt spid="116810"/>
                                        </p:tgtEl>
                                        <p:attrNameLst>
                                          <p:attrName>ppt_h</p:attrName>
                                        </p:attrNameLst>
                                      </p:cBhvr>
                                      <p:tavLst>
                                        <p:tav tm="0">
                                          <p:val>
                                            <p:fltVal val="0"/>
                                          </p:val>
                                        </p:tav>
                                        <p:tav tm="100000">
                                          <p:val>
                                            <p:strVal val="#ppt_h"/>
                                          </p:val>
                                        </p:tav>
                                      </p:tavLst>
                                    </p:anim>
                                    <p:animEffect transition="in" filter="fade">
                                      <p:cBhvr>
                                        <p:cTn id="64" dur="500"/>
                                        <p:tgtEl>
                                          <p:spTgt spid="116810"/>
                                        </p:tgtEl>
                                      </p:cBhvr>
                                    </p:animEffect>
                                  </p:childTnLst>
                                  <p:subTnLst>
                                    <p:audio>
                                      <p:cMediaNode>
                                        <p:cTn display="0" masterRel="sameClick">
                                          <p:stCondLst>
                                            <p:cond evt="begin" delay="0">
                                              <p:tn val="60"/>
                                            </p:cond>
                                          </p:stCondLst>
                                          <p:endCondLst>
                                            <p:cond evt="onStopAudio" delay="0">
                                              <p:tgtEl>
                                                <p:sldTgt/>
                                              </p:tgtEl>
                                            </p:cond>
                                          </p:endCondLst>
                                        </p:cTn>
                                        <p:tgtEl>
                                          <p:sndTgt r:embed="rId5" name="voltage.wav"/>
                                        </p:tgtEl>
                                      </p:cMediaNode>
                                    </p:audio>
                                  </p:subTnLst>
                                </p:cTn>
                              </p:par>
                            </p:childTnLst>
                          </p:cTn>
                        </p:par>
                        <p:par>
                          <p:cTn id="65" fill="hold">
                            <p:stCondLst>
                              <p:cond delay="1500"/>
                            </p:stCondLst>
                            <p:childTnLst>
                              <p:par>
                                <p:cTn id="66" presetID="53" presetClass="entr" presetSubtype="0" fill="hold" nodeType="afterEffect">
                                  <p:stCondLst>
                                    <p:cond delay="0"/>
                                  </p:stCondLst>
                                  <p:childTnLst>
                                    <p:set>
                                      <p:cBhvr>
                                        <p:cTn id="67" dur="1" fill="hold">
                                          <p:stCondLst>
                                            <p:cond delay="0"/>
                                          </p:stCondLst>
                                        </p:cTn>
                                        <p:tgtEl>
                                          <p:spTgt spid="116795"/>
                                        </p:tgtEl>
                                        <p:attrNameLst>
                                          <p:attrName>style.visibility</p:attrName>
                                        </p:attrNameLst>
                                      </p:cBhvr>
                                      <p:to>
                                        <p:strVal val="visible"/>
                                      </p:to>
                                    </p:set>
                                    <p:anim calcmode="lin" valueType="num">
                                      <p:cBhvr>
                                        <p:cTn id="68" dur="500" fill="hold"/>
                                        <p:tgtEl>
                                          <p:spTgt spid="116795"/>
                                        </p:tgtEl>
                                        <p:attrNameLst>
                                          <p:attrName>ppt_w</p:attrName>
                                        </p:attrNameLst>
                                      </p:cBhvr>
                                      <p:tavLst>
                                        <p:tav tm="0">
                                          <p:val>
                                            <p:fltVal val="0"/>
                                          </p:val>
                                        </p:tav>
                                        <p:tav tm="100000">
                                          <p:val>
                                            <p:strVal val="#ppt_w"/>
                                          </p:val>
                                        </p:tav>
                                      </p:tavLst>
                                    </p:anim>
                                    <p:anim calcmode="lin" valueType="num">
                                      <p:cBhvr>
                                        <p:cTn id="69" dur="500" fill="hold"/>
                                        <p:tgtEl>
                                          <p:spTgt spid="116795"/>
                                        </p:tgtEl>
                                        <p:attrNameLst>
                                          <p:attrName>ppt_h</p:attrName>
                                        </p:attrNameLst>
                                      </p:cBhvr>
                                      <p:tavLst>
                                        <p:tav tm="0">
                                          <p:val>
                                            <p:fltVal val="0"/>
                                          </p:val>
                                        </p:tav>
                                        <p:tav tm="100000">
                                          <p:val>
                                            <p:strVal val="#ppt_h"/>
                                          </p:val>
                                        </p:tav>
                                      </p:tavLst>
                                    </p:anim>
                                    <p:animEffect transition="in" filter="fade">
                                      <p:cBhvr>
                                        <p:cTn id="70" dur="500"/>
                                        <p:tgtEl>
                                          <p:spTgt spid="116795"/>
                                        </p:tgtEl>
                                      </p:cBhvr>
                                    </p:animEffect>
                                  </p:childTnLst>
                                  <p:subTnLst>
                                    <p:audio>
                                      <p:cMediaNode>
                                        <p:cTn display="0" masterRel="sameClick">
                                          <p:stCondLst>
                                            <p:cond evt="begin" delay="0">
                                              <p:tn val="66"/>
                                            </p:cond>
                                          </p:stCondLst>
                                          <p:endCondLst>
                                            <p:cond evt="onStopAudio" delay="0">
                                              <p:tgtEl>
                                                <p:sldTgt/>
                                              </p:tgtEl>
                                            </p:cond>
                                          </p:endCondLst>
                                        </p:cTn>
                                        <p:tgtEl>
                                          <p:sndTgt r:embed="rId5" name="voltage.wav"/>
                                        </p:tgtEl>
                                      </p:cMediaNode>
                                    </p:audio>
                                  </p:subTnLst>
                                </p:cTn>
                              </p:par>
                            </p:childTnLst>
                          </p:cTn>
                        </p:par>
                        <p:par>
                          <p:cTn id="71" fill="hold">
                            <p:stCondLst>
                              <p:cond delay="2000"/>
                            </p:stCondLst>
                            <p:childTnLst>
                              <p:par>
                                <p:cTn id="72" presetID="53" presetClass="entr" presetSubtype="0" fill="hold" nodeType="afterEffect">
                                  <p:stCondLst>
                                    <p:cond delay="0"/>
                                  </p:stCondLst>
                                  <p:childTnLst>
                                    <p:set>
                                      <p:cBhvr>
                                        <p:cTn id="73" dur="1" fill="hold">
                                          <p:stCondLst>
                                            <p:cond delay="0"/>
                                          </p:stCondLst>
                                        </p:cTn>
                                        <p:tgtEl>
                                          <p:spTgt spid="116792"/>
                                        </p:tgtEl>
                                        <p:attrNameLst>
                                          <p:attrName>style.visibility</p:attrName>
                                        </p:attrNameLst>
                                      </p:cBhvr>
                                      <p:to>
                                        <p:strVal val="visible"/>
                                      </p:to>
                                    </p:set>
                                    <p:anim calcmode="lin" valueType="num">
                                      <p:cBhvr>
                                        <p:cTn id="74" dur="500" fill="hold"/>
                                        <p:tgtEl>
                                          <p:spTgt spid="116792"/>
                                        </p:tgtEl>
                                        <p:attrNameLst>
                                          <p:attrName>ppt_w</p:attrName>
                                        </p:attrNameLst>
                                      </p:cBhvr>
                                      <p:tavLst>
                                        <p:tav tm="0">
                                          <p:val>
                                            <p:fltVal val="0"/>
                                          </p:val>
                                        </p:tav>
                                        <p:tav tm="100000">
                                          <p:val>
                                            <p:strVal val="#ppt_w"/>
                                          </p:val>
                                        </p:tav>
                                      </p:tavLst>
                                    </p:anim>
                                    <p:anim calcmode="lin" valueType="num">
                                      <p:cBhvr>
                                        <p:cTn id="75" dur="500" fill="hold"/>
                                        <p:tgtEl>
                                          <p:spTgt spid="116792"/>
                                        </p:tgtEl>
                                        <p:attrNameLst>
                                          <p:attrName>ppt_h</p:attrName>
                                        </p:attrNameLst>
                                      </p:cBhvr>
                                      <p:tavLst>
                                        <p:tav tm="0">
                                          <p:val>
                                            <p:fltVal val="0"/>
                                          </p:val>
                                        </p:tav>
                                        <p:tav tm="100000">
                                          <p:val>
                                            <p:strVal val="#ppt_h"/>
                                          </p:val>
                                        </p:tav>
                                      </p:tavLst>
                                    </p:anim>
                                    <p:animEffect transition="in" filter="fade">
                                      <p:cBhvr>
                                        <p:cTn id="76" dur="500"/>
                                        <p:tgtEl>
                                          <p:spTgt spid="116792"/>
                                        </p:tgtEl>
                                      </p:cBhvr>
                                    </p:animEffect>
                                  </p:childTnLst>
                                  <p:subTnLst>
                                    <p:audio>
                                      <p:cMediaNode>
                                        <p:cTn display="0" masterRel="sameClick">
                                          <p:stCondLst>
                                            <p:cond evt="begin" delay="0">
                                              <p:tn val="72"/>
                                            </p:cond>
                                          </p:stCondLst>
                                          <p:endCondLst>
                                            <p:cond evt="onStopAudio" delay="0">
                                              <p:tgtEl>
                                                <p:sldTgt/>
                                              </p:tgtEl>
                                            </p:cond>
                                          </p:endCondLst>
                                        </p:cTn>
                                        <p:tgtEl>
                                          <p:sndTgt r:embed="rId5" name="voltage.wav"/>
                                        </p:tgtEl>
                                      </p:cMediaNode>
                                    </p:audio>
                                  </p:sub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16740">
                                            <p:txEl>
                                              <p:pRg st="5" end="5"/>
                                            </p:txEl>
                                          </p:spTgt>
                                        </p:tgtEl>
                                        <p:attrNameLst>
                                          <p:attrName>style.visibility</p:attrName>
                                        </p:attrNameLst>
                                      </p:cBhvr>
                                      <p:to>
                                        <p:strVal val="visible"/>
                                      </p:to>
                                    </p:set>
                                    <p:anim calcmode="lin" valueType="num">
                                      <p:cBhvr additive="base">
                                        <p:cTn id="81" dur="500" fill="hold"/>
                                        <p:tgtEl>
                                          <p:spTgt spid="116740">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1674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116740">
                                            <p:txEl>
                                              <p:pRg st="6" end="6"/>
                                            </p:txEl>
                                          </p:spTgt>
                                        </p:tgtEl>
                                        <p:attrNameLst>
                                          <p:attrName>style.visibility</p:attrName>
                                        </p:attrNameLst>
                                      </p:cBhvr>
                                      <p:to>
                                        <p:strVal val="visible"/>
                                      </p:to>
                                    </p:set>
                                    <p:anim calcmode="lin" valueType="num">
                                      <p:cBhvr additive="base">
                                        <p:cTn id="87" dur="500" fill="hold"/>
                                        <p:tgtEl>
                                          <p:spTgt spid="116740">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1674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116740">
                                            <p:txEl>
                                              <p:pRg st="7" end="7"/>
                                            </p:txEl>
                                          </p:spTgt>
                                        </p:tgtEl>
                                        <p:attrNameLst>
                                          <p:attrName>style.visibility</p:attrName>
                                        </p:attrNameLst>
                                      </p:cBhvr>
                                      <p:to>
                                        <p:strVal val="visible"/>
                                      </p:to>
                                    </p:set>
                                    <p:anim calcmode="lin" valueType="num">
                                      <p:cBhvr additive="base">
                                        <p:cTn id="93" dur="500" fill="hold"/>
                                        <p:tgtEl>
                                          <p:spTgt spid="116740">
                                            <p:txEl>
                                              <p:pRg st="7" end="7"/>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11674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4" name="arrow.wav"/>
                                        </p:tgtEl>
                                      </p:cMediaNode>
                                    </p:audio>
                                  </p:sub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16740">
                                            <p:txEl>
                                              <p:pRg st="8" end="8"/>
                                            </p:txEl>
                                          </p:spTgt>
                                        </p:tgtEl>
                                        <p:attrNameLst>
                                          <p:attrName>style.visibility</p:attrName>
                                        </p:attrNameLst>
                                      </p:cBhvr>
                                      <p:to>
                                        <p:strVal val="visible"/>
                                      </p:to>
                                    </p:set>
                                    <p:anim calcmode="lin" valueType="num">
                                      <p:cBhvr additive="base">
                                        <p:cTn id="99" dur="500" fill="hold"/>
                                        <p:tgtEl>
                                          <p:spTgt spid="116740">
                                            <p:txEl>
                                              <p:pRg st="8" end="8"/>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16740">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7"/>
                                            </p:cond>
                                          </p:stCondLst>
                                          <p:endCondLst>
                                            <p:cond evt="onStopAudio" delay="0">
                                              <p:tgtEl>
                                                <p:sldTgt/>
                                              </p:tgtEl>
                                            </p:cond>
                                          </p:endCondLst>
                                        </p:cTn>
                                        <p:tgtEl>
                                          <p:sndTgt r:embed="rId4" name="arrow.wav"/>
                                        </p:tgtEl>
                                      </p:cMediaNode>
                                    </p:audio>
                                  </p:sub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16740">
                                            <p:txEl>
                                              <p:pRg st="9" end="9"/>
                                            </p:txEl>
                                          </p:spTgt>
                                        </p:tgtEl>
                                        <p:attrNameLst>
                                          <p:attrName>style.visibility</p:attrName>
                                        </p:attrNameLst>
                                      </p:cBhvr>
                                      <p:to>
                                        <p:strVal val="visible"/>
                                      </p:to>
                                    </p:set>
                                    <p:anim calcmode="lin" valueType="num">
                                      <p:cBhvr additive="base">
                                        <p:cTn id="105" dur="500" fill="hold"/>
                                        <p:tgtEl>
                                          <p:spTgt spid="116740">
                                            <p:txEl>
                                              <p:pRg st="9" end="9"/>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16740">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4" name="arrow.wav"/>
                                        </p:tgtEl>
                                      </p:cMediaNode>
                                    </p:audio>
                                  </p:sub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16740">
                                            <p:txEl>
                                              <p:pRg st="10" end="10"/>
                                            </p:txEl>
                                          </p:spTgt>
                                        </p:tgtEl>
                                        <p:attrNameLst>
                                          <p:attrName>style.visibility</p:attrName>
                                        </p:attrNameLst>
                                      </p:cBhvr>
                                      <p:to>
                                        <p:strVal val="visible"/>
                                      </p:to>
                                    </p:set>
                                    <p:anim calcmode="lin" valueType="num">
                                      <p:cBhvr additive="base">
                                        <p:cTn id="111" dur="500" fill="hold"/>
                                        <p:tgtEl>
                                          <p:spTgt spid="116740">
                                            <p:txEl>
                                              <p:pRg st="10" end="10"/>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16740">
                                            <p:txEl>
                                              <p:pRg st="10" end="1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9"/>
                                            </p:cond>
                                          </p:stCondLst>
                                          <p:endCondLst>
                                            <p:cond evt="onStopAudio" delay="0">
                                              <p:tgtEl>
                                                <p:sldTgt/>
                                              </p:tgtEl>
                                            </p:cond>
                                          </p:endCondLst>
                                        </p:cTn>
                                        <p:tgtEl>
                                          <p:sndTgt r:embed="rId4" name="arrow.wav"/>
                                        </p:tgtEl>
                                      </p:cMediaNode>
                                    </p:audio>
                                  </p:subTnLst>
                                </p:cTn>
                              </p:par>
                            </p:childTnLst>
                          </p:cTn>
                        </p:par>
                      </p:childTnLst>
                    </p:cTn>
                  </p:par>
                  <p:par>
                    <p:cTn id="113" fill="hold">
                      <p:stCondLst>
                        <p:cond delay="indefinite"/>
                      </p:stCondLst>
                      <p:childTnLst>
                        <p:par>
                          <p:cTn id="114" fill="hold">
                            <p:stCondLst>
                              <p:cond delay="0"/>
                            </p:stCondLst>
                            <p:childTnLst>
                              <p:par>
                                <p:cTn id="115" presetID="2" presetClass="entr" presetSubtype="2" fill="hold" grpId="0" nodeType="clickEffect">
                                  <p:stCondLst>
                                    <p:cond delay="0"/>
                                  </p:stCondLst>
                                  <p:childTnLst>
                                    <p:set>
                                      <p:cBhvr>
                                        <p:cTn id="116" dur="1" fill="hold">
                                          <p:stCondLst>
                                            <p:cond delay="0"/>
                                          </p:stCondLst>
                                        </p:cTn>
                                        <p:tgtEl>
                                          <p:spTgt spid="116817"/>
                                        </p:tgtEl>
                                        <p:attrNameLst>
                                          <p:attrName>style.visibility</p:attrName>
                                        </p:attrNameLst>
                                      </p:cBhvr>
                                      <p:to>
                                        <p:strVal val="visible"/>
                                      </p:to>
                                    </p:set>
                                    <p:anim calcmode="lin" valueType="num">
                                      <p:cBhvr additive="base">
                                        <p:cTn id="117" dur="500" fill="hold"/>
                                        <p:tgtEl>
                                          <p:spTgt spid="116817"/>
                                        </p:tgtEl>
                                        <p:attrNameLst>
                                          <p:attrName>ppt_x</p:attrName>
                                        </p:attrNameLst>
                                      </p:cBhvr>
                                      <p:tavLst>
                                        <p:tav tm="0">
                                          <p:val>
                                            <p:strVal val="1+#ppt_w/2"/>
                                          </p:val>
                                        </p:tav>
                                        <p:tav tm="100000">
                                          <p:val>
                                            <p:strVal val="#ppt_x"/>
                                          </p:val>
                                        </p:tav>
                                      </p:tavLst>
                                    </p:anim>
                                    <p:anim calcmode="lin" valueType="num">
                                      <p:cBhvr additive="base">
                                        <p:cTn id="118" dur="500" fill="hold"/>
                                        <p:tgtEl>
                                          <p:spTgt spid="1168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ChangeArrowheads="1"/>
          </p:cNvSpPr>
          <p:nvPr/>
        </p:nvSpPr>
        <p:spPr bwMode="auto">
          <a:xfrm>
            <a:off x="682625" y="5647764"/>
            <a:ext cx="7766050" cy="1210235"/>
          </a:xfrm>
          <a:prstGeom prst="rect">
            <a:avLst/>
          </a:prstGeom>
          <a:solidFill>
            <a:srgbClr val="FFCCCC"/>
          </a:solidFill>
          <a:ln w="9525">
            <a:noFill/>
            <a:miter lim="800000"/>
            <a:headEnd/>
            <a:tailEnd/>
          </a:ln>
          <a:effectLst/>
        </p:spPr>
        <p:txBody>
          <a:bodyPr/>
          <a:lstStyle/>
          <a:p>
            <a:pPr eaLnBrk="0" hangingPunct="0">
              <a:spcBef>
                <a:spcPct val="20000"/>
              </a:spcBef>
            </a:pPr>
            <a:r>
              <a:rPr lang="en-US" b="1" i="1" dirty="0"/>
              <a:t>FYI</a:t>
            </a:r>
          </a:p>
          <a:p>
            <a:pPr eaLnBrk="0" hangingPunct="0">
              <a:spcBef>
                <a:spcPct val="20000"/>
              </a:spcBef>
            </a:pPr>
            <a:r>
              <a:rPr lang="en-US" b="1" dirty="0">
                <a:sym typeface="Symbol" pitchFamily="18" charset="2"/>
              </a:rPr>
              <a:t></a:t>
            </a:r>
            <a:r>
              <a:rPr lang="en-US" dirty="0">
                <a:sym typeface="Symbol" pitchFamily="18" charset="2"/>
              </a:rPr>
              <a:t>Be aware that the </a:t>
            </a:r>
            <a:r>
              <a:rPr lang="en-US" i="1" dirty="0">
                <a:sym typeface="Symbol" pitchFamily="18" charset="2"/>
              </a:rPr>
              <a:t>magnetic flux density</a:t>
            </a:r>
            <a:r>
              <a:rPr lang="en-US" dirty="0">
                <a:sym typeface="Symbol" pitchFamily="18" charset="2"/>
              </a:rPr>
              <a:t> and </a:t>
            </a:r>
            <a:r>
              <a:rPr lang="en-US" i="1" dirty="0">
                <a:sym typeface="Symbol" pitchFamily="18" charset="2"/>
              </a:rPr>
              <a:t>magnetic field strength</a:t>
            </a:r>
            <a:r>
              <a:rPr lang="en-US" dirty="0">
                <a:sym typeface="Symbol" pitchFamily="18" charset="2"/>
              </a:rPr>
              <a:t> are the same thing-namely the B-field.</a:t>
            </a:r>
            <a:endParaRPr lang="en-US" dirty="0"/>
          </a:p>
        </p:txBody>
      </p:sp>
      <mc:AlternateContent xmlns:mc="http://schemas.openxmlformats.org/markup-compatibility/2006">
        <mc:Choice xmlns:a14="http://schemas.microsoft.com/office/drawing/2010/main" Requires="a14">
          <p:sp>
            <p:nvSpPr>
              <p:cNvPr id="118786" name="Rectangle 2"/>
              <p:cNvSpPr>
                <a:spLocks noChangeArrowheads="1"/>
              </p:cNvSpPr>
              <p:nvPr/>
            </p:nvSpPr>
            <p:spPr bwMode="auto">
              <a:xfrm>
                <a:off x="685800" y="1792288"/>
                <a:ext cx="7658100" cy="3855475"/>
              </a:xfrm>
              <a:prstGeom prst="rect">
                <a:avLst/>
              </a:prstGeom>
              <a:solidFill>
                <a:srgbClr val="EAEAEA"/>
              </a:solidFill>
              <a:ln w="9525">
                <a:noFill/>
                <a:miter lim="800000"/>
                <a:headEnd/>
                <a:tailEnd/>
              </a:ln>
              <a:effectLst/>
            </p:spPr>
            <p:txBody>
              <a:bodyPr/>
              <a:lstStyle/>
              <a:p>
                <a:pPr eaLnBrk="0" hangingPunct="0">
                  <a:spcBef>
                    <a:spcPct val="20000"/>
                  </a:spcBef>
                </a:pPr>
                <a:r>
                  <a:rPr lang="en-US" dirty="0" smtClean="0">
                    <a:solidFill>
                      <a:srgbClr val="000000"/>
                    </a:solidFill>
                    <a:cs typeface="Times New Roman" pitchFamily="18" charset="0"/>
                    <a:sym typeface="Symbol" pitchFamily="18" charset="2"/>
                  </a:rPr>
                  <a:t></a:t>
                </a:r>
                <a:r>
                  <a:rPr lang="en-US" dirty="0">
                    <a:solidFill>
                      <a:srgbClr val="000000"/>
                    </a:solidFill>
                    <a:cs typeface="Times New Roman" pitchFamily="18" charset="0"/>
                    <a:sym typeface="Symbol" pitchFamily="18" charset="2"/>
                  </a:rPr>
                  <a:t>Magnetic flux </a:t>
                </a:r>
                <a:r>
                  <a:rPr lang="en-US" dirty="0">
                    <a:sym typeface="Symbol" pitchFamily="18" charset="2"/>
                  </a:rPr>
                  <a:t>is measured in 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 which are also known as </a:t>
                </a:r>
                <a:r>
                  <a:rPr lang="en-US" dirty="0" err="1">
                    <a:sym typeface="Symbol" pitchFamily="18" charset="2"/>
                  </a:rPr>
                  <a:t>webers</a:t>
                </a:r>
                <a:r>
                  <a:rPr lang="en-US" dirty="0">
                    <a:sym typeface="Symbol" pitchFamily="18" charset="2"/>
                  </a:rPr>
                  <a:t> (</a:t>
                </a:r>
                <a:r>
                  <a:rPr lang="en-US" dirty="0" err="1">
                    <a:sym typeface="Symbol" pitchFamily="18" charset="2"/>
                  </a:rPr>
                  <a:t>Wb</a:t>
                </a:r>
                <a:r>
                  <a:rPr lang="en-US" dirty="0">
                    <a:sym typeface="Symbol" pitchFamily="18" charset="2"/>
                  </a:rPr>
                  <a:t>). Thus 1 T</a:t>
                </a:r>
                <a:r>
                  <a:rPr lang="en-US" baseline="-25000" dirty="0">
                    <a:sym typeface="Symbol" pitchFamily="18" charset="2"/>
                  </a:rPr>
                  <a:t> </a:t>
                </a:r>
                <a:r>
                  <a:rPr lang="en-US" dirty="0">
                    <a:sym typeface="Symbol" pitchFamily="18" charset="2"/>
                  </a:rPr>
                  <a:t>m</a:t>
                </a:r>
                <a:r>
                  <a:rPr lang="en-US" baseline="30000" dirty="0">
                    <a:sym typeface="Symbol" pitchFamily="18" charset="2"/>
                  </a:rPr>
                  <a:t>2</a:t>
                </a:r>
                <a:r>
                  <a:rPr lang="en-US" dirty="0">
                    <a:sym typeface="Symbol" pitchFamily="18" charset="2"/>
                  </a:rPr>
                  <a:t> = 1 </a:t>
                </a:r>
                <a:r>
                  <a:rPr lang="en-US" dirty="0" err="1">
                    <a:sym typeface="Symbol" pitchFamily="18" charset="2"/>
                  </a:rPr>
                  <a:t>Wb</a:t>
                </a:r>
                <a:r>
                  <a:rPr lang="en-US" dirty="0">
                    <a:sym typeface="Symbol" pitchFamily="18" charset="2"/>
                  </a:rPr>
                  <a:t>. </a:t>
                </a:r>
              </a:p>
              <a:p>
                <a:pPr eaLnBrk="0" hangingPunct="0">
                  <a:spcBef>
                    <a:spcPts val="0"/>
                  </a:spcBef>
                </a:pPr>
                <a:r>
                  <a:rPr lang="en-US" dirty="0">
                    <a:solidFill>
                      <a:srgbClr val="000000"/>
                    </a:solidFill>
                    <a:cs typeface="Times New Roman" pitchFamily="18" charset="0"/>
                    <a:sym typeface="Symbol" pitchFamily="18" charset="2"/>
                  </a:rPr>
                  <a:t>We define the </a:t>
                </a:r>
                <a:r>
                  <a:rPr lang="en-US" b="1" dirty="0">
                    <a:solidFill>
                      <a:srgbClr val="000000"/>
                    </a:solidFill>
                    <a:cs typeface="Times New Roman" pitchFamily="18" charset="0"/>
                    <a:sym typeface="Symbol" pitchFamily="18" charset="2"/>
                  </a:rPr>
                  <a:t>magnetic flux density</a:t>
                </a:r>
                <a:r>
                  <a:rPr lang="en-US" dirty="0">
                    <a:solidFill>
                      <a:srgbClr val="000000"/>
                    </a:solidFill>
                    <a:cs typeface="Times New Roman" pitchFamily="18" charset="0"/>
                    <a:sym typeface="Symbol" pitchFamily="18" charset="2"/>
                  </a:rPr>
                  <a:t> as the magnetic flux per unit area. Thus</a:t>
                </a:r>
              </a:p>
              <a:p>
                <a:pPr eaLnBrk="0" hangingPunct="0">
                  <a:spcBef>
                    <a:spcPts val="0"/>
                  </a:spcBef>
                </a:pPr>
                <a:r>
                  <a:rPr lang="en-US" dirty="0">
                    <a:solidFill>
                      <a:srgbClr val="000000"/>
                    </a:solidFill>
                    <a:cs typeface="Times New Roman" pitchFamily="18" charset="0"/>
                    <a:sym typeface="Symbol" pitchFamily="18" charset="2"/>
                  </a:rPr>
                  <a:t>     	</a:t>
                </a:r>
                <a:r>
                  <a:rPr lang="en-US" i="1" dirty="0">
                    <a:solidFill>
                      <a:srgbClr val="000000"/>
                    </a:solidFill>
                    <a:cs typeface="Times New Roman" pitchFamily="18" charset="0"/>
                    <a:sym typeface="Symbol" pitchFamily="18" charset="2"/>
                  </a:rPr>
                  <a:t>magnetic flux density</a:t>
                </a:r>
                <a:r>
                  <a:rPr lang="en-US" dirty="0">
                    <a:solidFill>
                      <a:srgbClr val="000000"/>
                    </a:solidFill>
                    <a:cs typeface="Times New Roman" pitchFamily="18" charset="0"/>
                    <a:sym typeface="Symbol" pitchFamily="18" charset="2"/>
                  </a:rPr>
                  <a:t> = </a:t>
                </a:r>
                <a14:m>
                  <m:oMath xmlns:m="http://schemas.openxmlformats.org/officeDocument/2006/math">
                    <m:f>
                      <m:fPr>
                        <m:ctrlPr>
                          <a:rPr lang="en-US" sz="2000" i="1" dirty="0">
                            <a:latin typeface="Cambria Math" panose="02040503050406030204" pitchFamily="18" charset="0"/>
                            <a:ea typeface="Cambria Math" panose="02040503050406030204" pitchFamily="18" charset="0"/>
                          </a:rPr>
                        </m:ctrlPr>
                      </m:fPr>
                      <m:num>
                        <m:r>
                          <m:rPr>
                            <m:sty m:val="p"/>
                          </m:rPr>
                          <a:rPr lang="el-GR" sz="2000" i="1" dirty="0" smtClean="0">
                            <a:latin typeface="Cambria Math" panose="02040503050406030204" pitchFamily="18" charset="0"/>
                            <a:ea typeface="Cambria Math" panose="02040503050406030204" pitchFamily="18" charset="0"/>
                          </a:rPr>
                          <m:t>Φ</m:t>
                        </m:r>
                      </m:num>
                      <m:den>
                        <m:r>
                          <a:rPr lang="en-US" sz="2000" b="0" i="1" dirty="0" smtClean="0">
                            <a:latin typeface="Cambria Math" panose="02040503050406030204" pitchFamily="18" charset="0"/>
                            <a:ea typeface="Cambria Math" panose="02040503050406030204" pitchFamily="18" charset="0"/>
                          </a:rPr>
                          <m:t>𝐴</m:t>
                        </m:r>
                        <m:func>
                          <m:funcPr>
                            <m:ctrlPr>
                              <a:rPr lang="en-US" sz="2000" b="0" i="1" dirty="0" smtClean="0">
                                <a:latin typeface="Cambria Math" panose="02040503050406030204" pitchFamily="18" charset="0"/>
                                <a:ea typeface="Cambria Math" panose="02040503050406030204" pitchFamily="18" charset="0"/>
                              </a:rPr>
                            </m:ctrlPr>
                          </m:funcPr>
                          <m:fName>
                            <m:r>
                              <m:rPr>
                                <m:sty m:val="p"/>
                              </m:rPr>
                              <a:rPr lang="en-US" sz="2000" b="0" i="0" dirty="0" smtClean="0">
                                <a:latin typeface="Cambria Math" panose="02040503050406030204" pitchFamily="18" charset="0"/>
                                <a:ea typeface="Cambria Math" panose="02040503050406030204" pitchFamily="18" charset="0"/>
                              </a:rPr>
                              <m:t>cos</m:t>
                            </m:r>
                          </m:fName>
                          <m:e>
                            <m:r>
                              <a:rPr lang="en-US" sz="2000" b="0" i="1" dirty="0" smtClean="0">
                                <a:latin typeface="Cambria Math" panose="02040503050406030204" pitchFamily="18" charset="0"/>
                                <a:ea typeface="Cambria Math" panose="02040503050406030204" pitchFamily="18" charset="0"/>
                              </a:rPr>
                              <m:t>𝜃</m:t>
                            </m:r>
                          </m:e>
                        </m:func>
                      </m:den>
                    </m:f>
                  </m:oMath>
                </a14:m>
                <a:endParaRPr lang="en-US" dirty="0">
                  <a:sym typeface="Symbol" pitchFamily="18" charset="2"/>
                </a:endParaRPr>
              </a:p>
              <a:p>
                <a:pPr eaLnBrk="0" hangingPunct="0">
                  <a:spcBef>
                    <a:spcPct val="20000"/>
                  </a:spcBef>
                </a:pPr>
                <a:r>
                  <a:rPr lang="en-US" dirty="0">
                    <a:sym typeface="Symbol" pitchFamily="18" charset="2"/>
                  </a:rPr>
                  <a:t>But from the definition of magnetic flux we see that </a:t>
                </a:r>
                <a:r>
                  <a:rPr lang="en-US" dirty="0" smtClean="0">
                    <a:sym typeface="Symbol" pitchFamily="18" charset="2"/>
                  </a:rPr>
                  <a:t>    </a:t>
                </a:r>
                <a:r>
                  <a:rPr lang="en-US" dirty="0" smtClean="0">
                    <a:solidFill>
                      <a:srgbClr val="000000"/>
                    </a:solidFill>
                    <a:sym typeface="Symbol" pitchFamily="18" charset="2"/>
                  </a:rPr>
                  <a:t></a:t>
                </a:r>
                <a:r>
                  <a:rPr lang="en-US" dirty="0" smtClean="0"/>
                  <a:t> </a:t>
                </a:r>
                <a:r>
                  <a:rPr lang="en-US" dirty="0"/>
                  <a:t>= </a:t>
                </a:r>
                <a:r>
                  <a:rPr lang="en-US" i="1" dirty="0"/>
                  <a:t>BA</a:t>
                </a:r>
                <a:r>
                  <a:rPr lang="en-US" i="1" baseline="-25000" dirty="0"/>
                  <a:t> </a:t>
                </a:r>
                <a:r>
                  <a:rPr lang="en-US" dirty="0"/>
                  <a:t>cos</a:t>
                </a:r>
                <a:r>
                  <a:rPr lang="en-US" baseline="-25000" dirty="0"/>
                  <a:t> </a:t>
                </a:r>
                <a:r>
                  <a:rPr lang="en-US" dirty="0" smtClean="0">
                    <a:sym typeface="Symbol" pitchFamily="18" charset="2"/>
                  </a:rPr>
                  <a:t></a:t>
                </a:r>
                <a:endParaRPr lang="en-US" dirty="0">
                  <a:sym typeface="Symbol" pitchFamily="18" charset="2"/>
                </a:endParaRPr>
              </a:p>
              <a:p>
                <a:pPr eaLnBrk="0" hangingPunct="0">
                  <a:spcBef>
                    <a:spcPct val="20000"/>
                  </a:spcBef>
                </a:pPr>
                <a:r>
                  <a:rPr lang="en-US" i="1" dirty="0">
                    <a:solidFill>
                      <a:srgbClr val="000000"/>
                    </a:solidFill>
                    <a:cs typeface="Times New Roman" pitchFamily="18" charset="0"/>
                    <a:sym typeface="Symbol" pitchFamily="18" charset="2"/>
                  </a:rPr>
                  <a:t>     	magnetic flux density</a:t>
                </a:r>
                <a:r>
                  <a:rPr lang="en-US" dirty="0">
                    <a:solidFill>
                      <a:srgbClr val="000000"/>
                    </a:solidFill>
                    <a:cs typeface="Times New Roman" pitchFamily="18" charset="0"/>
                    <a:sym typeface="Symbol" pitchFamily="18" charset="2"/>
                  </a:rPr>
                  <a:t> = </a:t>
                </a:r>
                <a14:m>
                  <m:oMath xmlns:m="http://schemas.openxmlformats.org/officeDocument/2006/math">
                    <m:f>
                      <m:fPr>
                        <m:ctrlPr>
                          <a:rPr lang="en-US" b="0" i="1" smtClean="0">
                            <a:solidFill>
                              <a:srgbClr val="000000"/>
                            </a:solidFill>
                            <a:latin typeface="Cambria Math" panose="02040503050406030204" pitchFamily="18" charset="0"/>
                            <a:cs typeface="Times New Roman" pitchFamily="18" charset="0"/>
                            <a:sym typeface="Symbol" pitchFamily="18" charset="2"/>
                          </a:rPr>
                        </m:ctrlPr>
                      </m:fPr>
                      <m:num>
                        <m:r>
                          <a:rPr lang="en-US" b="0" i="1" smtClean="0">
                            <a:solidFill>
                              <a:srgbClr val="000000"/>
                            </a:solidFill>
                            <a:latin typeface="Cambria Math" panose="02040503050406030204" pitchFamily="18" charset="0"/>
                            <a:cs typeface="Times New Roman" pitchFamily="18" charset="0"/>
                            <a:sym typeface="Symbol" pitchFamily="18" charset="2"/>
                          </a:rPr>
                          <m:t>𝐵𝐴</m:t>
                        </m:r>
                        <m:func>
                          <m:funcPr>
                            <m:ctrlPr>
                              <a:rPr lang="en-US" b="0" i="1" smtClean="0">
                                <a:solidFill>
                                  <a:srgbClr val="000000"/>
                                </a:solidFill>
                                <a:latin typeface="Cambria Math" panose="02040503050406030204" pitchFamily="18" charset="0"/>
                                <a:cs typeface="Times New Roman" pitchFamily="18" charset="0"/>
                                <a:sym typeface="Symbol" pitchFamily="18" charset="2"/>
                              </a:rPr>
                            </m:ctrlPr>
                          </m:funcPr>
                          <m:fName>
                            <m:r>
                              <m:rPr>
                                <m:sty m:val="p"/>
                              </m:rPr>
                              <a:rPr lang="en-US" b="0" i="0" smtClean="0">
                                <a:solidFill>
                                  <a:srgbClr val="000000"/>
                                </a:solidFill>
                                <a:latin typeface="Cambria Math" panose="02040503050406030204" pitchFamily="18" charset="0"/>
                                <a:cs typeface="Times New Roman" pitchFamily="18" charset="0"/>
                                <a:sym typeface="Symbol" pitchFamily="18" charset="2"/>
                              </a:rPr>
                              <m:t>cos</m:t>
                            </m:r>
                          </m:fName>
                          <m:e>
                            <m:r>
                              <a:rPr lang="en-US" b="0" i="1" smtClean="0">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t>𝜃</m:t>
                            </m:r>
                          </m:e>
                        </m:func>
                      </m:num>
                      <m:den>
                        <m:r>
                          <a:rPr lang="en-US" i="1">
                            <a:solidFill>
                              <a:srgbClr val="000000"/>
                            </a:solidFill>
                            <a:latin typeface="Cambria Math" panose="02040503050406030204" pitchFamily="18" charset="0"/>
                            <a:cs typeface="Times New Roman" pitchFamily="18" charset="0"/>
                            <a:sym typeface="Symbol" pitchFamily="18" charset="2"/>
                          </a:rPr>
                          <m:t>𝐴</m:t>
                        </m:r>
                        <m:func>
                          <m:funcPr>
                            <m:ctrlPr>
                              <a:rPr lang="en-US" i="1">
                                <a:solidFill>
                                  <a:srgbClr val="000000"/>
                                </a:solidFill>
                                <a:latin typeface="Cambria Math" panose="02040503050406030204" pitchFamily="18" charset="0"/>
                                <a:cs typeface="Times New Roman" pitchFamily="18" charset="0"/>
                                <a:sym typeface="Symbol" pitchFamily="18" charset="2"/>
                              </a:rPr>
                            </m:ctrlPr>
                          </m:funcPr>
                          <m:fName>
                            <m:r>
                              <m:rPr>
                                <m:sty m:val="p"/>
                              </m:rPr>
                              <a:rPr lang="en-US">
                                <a:solidFill>
                                  <a:srgbClr val="000000"/>
                                </a:solidFill>
                                <a:latin typeface="Cambria Math" panose="02040503050406030204" pitchFamily="18" charset="0"/>
                                <a:cs typeface="Times New Roman" pitchFamily="18" charset="0"/>
                                <a:sym typeface="Symbol" pitchFamily="18" charset="2"/>
                              </a:rPr>
                              <m:t>cos</m:t>
                            </m:r>
                          </m:fName>
                          <m:e>
                            <m:r>
                              <a:rPr lang="en-US" i="1">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t>𝜃</m:t>
                            </m:r>
                          </m:e>
                        </m:func>
                      </m:den>
                    </m:f>
                  </m:oMath>
                </a14:m>
                <a:endParaRPr lang="en-US" dirty="0">
                  <a:sym typeface="Symbol" pitchFamily="18" charset="2"/>
                </a:endParaRPr>
              </a:p>
              <a:p>
                <a:pPr eaLnBrk="0" hangingPunct="0">
                  <a:spcBef>
                    <a:spcPct val="20000"/>
                  </a:spcBef>
                </a:pPr>
                <a:r>
                  <a:rPr lang="en-US" i="1" dirty="0">
                    <a:solidFill>
                      <a:srgbClr val="000000"/>
                    </a:solidFill>
                    <a:cs typeface="Times New Roman" pitchFamily="18" charset="0"/>
                    <a:sym typeface="Symbol" pitchFamily="18" charset="2"/>
                  </a:rPr>
                  <a:t>     	magnetic flux density</a:t>
                </a:r>
                <a:r>
                  <a:rPr lang="en-US" dirty="0">
                    <a:solidFill>
                      <a:srgbClr val="000000"/>
                    </a:solidFill>
                    <a:cs typeface="Times New Roman" pitchFamily="18" charset="0"/>
                    <a:sym typeface="Symbol" pitchFamily="18" charset="2"/>
                  </a:rPr>
                  <a:t> = </a:t>
                </a:r>
                <a:r>
                  <a:rPr lang="en-US" i="1" dirty="0"/>
                  <a:t>B</a:t>
                </a:r>
                <a:r>
                  <a:rPr lang="en-US" dirty="0"/>
                  <a:t>.</a:t>
                </a:r>
                <a:endParaRPr lang="en-US" dirty="0">
                  <a:sym typeface="Symbol" pitchFamily="18" charset="2"/>
                </a:endParaRPr>
              </a:p>
            </p:txBody>
          </p:sp>
        </mc:Choice>
        <mc:Fallback>
          <p:sp>
            <p:nvSpPr>
              <p:cNvPr id="118786" name="Rectangle 2"/>
              <p:cNvSpPr>
                <a:spLocks noRot="1" noChangeAspect="1" noMove="1" noResize="1" noEditPoints="1" noAdjustHandles="1" noChangeArrowheads="1" noChangeShapeType="1" noTextEdit="1"/>
              </p:cNvSpPr>
              <p:nvPr/>
            </p:nvSpPr>
            <p:spPr bwMode="auto">
              <a:xfrm>
                <a:off x="685800" y="1792288"/>
                <a:ext cx="7658100" cy="3855475"/>
              </a:xfrm>
              <a:prstGeom prst="rect">
                <a:avLst/>
              </a:prstGeom>
              <a:blipFill>
                <a:blip r:embed="rId5"/>
                <a:stretch>
                  <a:fillRect l="-1274" t="-1266" r="-1990" b="-4430"/>
                </a:stretch>
              </a:blipFill>
              <a:ln w="9525">
                <a:noFill/>
                <a:miter lim="800000"/>
                <a:headEnd/>
                <a:tailEnd/>
              </a:ln>
              <a:effectLst/>
            </p:spPr>
            <p:txBody>
              <a:bodyPr/>
              <a:lstStyle/>
              <a:p>
                <a:r>
                  <a:rPr lang="en-US">
                    <a:noFill/>
                  </a:rPr>
                  <a:t> </a:t>
                </a:r>
              </a:p>
            </p:txBody>
          </p:sp>
        </mc:Fallback>
      </mc:AlternateContent>
      <p:sp>
        <p:nvSpPr>
          <p:cNvPr id="11879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18791" name="Rectangle 7"/>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 </a:t>
            </a:r>
            <a:r>
              <a:rPr lang="en-US" i="1">
                <a:solidFill>
                  <a:schemeClr val="accent2"/>
                </a:solidFill>
                <a:cs typeface="Times New Roman" pitchFamily="18" charset="0"/>
              </a:rPr>
              <a:t>density</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 calcmode="lin" valueType="num">
                                      <p:cBhvr additive="base">
                                        <p:cTn id="7" dur="500" fill="hold"/>
                                        <p:tgtEl>
                                          <p:spTgt spid="118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786">
                                            <p:txEl>
                                              <p:pRg st="1" end="1"/>
                                            </p:txEl>
                                          </p:spTgt>
                                        </p:tgtEl>
                                        <p:attrNameLst>
                                          <p:attrName>style.visibility</p:attrName>
                                        </p:attrNameLst>
                                      </p:cBhvr>
                                      <p:to>
                                        <p:strVal val="visible"/>
                                      </p:to>
                                    </p:set>
                                    <p:anim calcmode="lin" valueType="num">
                                      <p:cBhvr additive="base">
                                        <p:cTn id="13" dur="500" fill="hold"/>
                                        <p:tgtEl>
                                          <p:spTgt spid="118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8786">
                                            <p:txEl>
                                              <p:pRg st="2" end="2"/>
                                            </p:txEl>
                                          </p:spTgt>
                                        </p:tgtEl>
                                        <p:attrNameLst>
                                          <p:attrName>style.visibility</p:attrName>
                                        </p:attrNameLst>
                                      </p:cBhvr>
                                      <p:to>
                                        <p:strVal val="visible"/>
                                      </p:to>
                                    </p:set>
                                    <p:anim calcmode="lin" valueType="num">
                                      <p:cBhvr additive="base">
                                        <p:cTn id="19" dur="500" fill="hold"/>
                                        <p:tgtEl>
                                          <p:spTgt spid="118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8786">
                                            <p:txEl>
                                              <p:pRg st="3" end="3"/>
                                            </p:txEl>
                                          </p:spTgt>
                                        </p:tgtEl>
                                        <p:attrNameLst>
                                          <p:attrName>style.visibility</p:attrName>
                                        </p:attrNameLst>
                                      </p:cBhvr>
                                      <p:to>
                                        <p:strVal val="visible"/>
                                      </p:to>
                                    </p:set>
                                    <p:anim calcmode="lin" valueType="num">
                                      <p:cBhvr additive="base">
                                        <p:cTn id="25" dur="500" fill="hold"/>
                                        <p:tgtEl>
                                          <p:spTgt spid="118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8786">
                                            <p:txEl>
                                              <p:pRg st="4" end="4"/>
                                            </p:txEl>
                                          </p:spTgt>
                                        </p:tgtEl>
                                        <p:attrNameLst>
                                          <p:attrName>style.visibility</p:attrName>
                                        </p:attrNameLst>
                                      </p:cBhvr>
                                      <p:to>
                                        <p:strVal val="visible"/>
                                      </p:to>
                                    </p:set>
                                    <p:anim calcmode="lin" valueType="num">
                                      <p:cBhvr additive="base">
                                        <p:cTn id="31" dur="500" fill="hold"/>
                                        <p:tgtEl>
                                          <p:spTgt spid="118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8786">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8786">
                                            <p:txEl>
                                              <p:pRg st="5" end="5"/>
                                            </p:txEl>
                                          </p:spTgt>
                                        </p:tgtEl>
                                        <p:attrNameLst>
                                          <p:attrName>style.visibility</p:attrName>
                                        </p:attrNameLst>
                                      </p:cBhvr>
                                      <p:to>
                                        <p:strVal val="visible"/>
                                      </p:to>
                                    </p:set>
                                    <p:anim calcmode="lin" valueType="num">
                                      <p:cBhvr additive="base">
                                        <p:cTn id="37" dur="500" fill="hold"/>
                                        <p:tgtEl>
                                          <p:spTgt spid="118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878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8788">
                                            <p:txEl>
                                              <p:pRg st="1" end="1"/>
                                            </p:txEl>
                                          </p:spTgt>
                                        </p:tgtEl>
                                        <p:attrNameLst>
                                          <p:attrName>style.visibility</p:attrName>
                                        </p:attrNameLst>
                                      </p:cBhvr>
                                      <p:to>
                                        <p:strVal val="visible"/>
                                      </p:to>
                                    </p:set>
                                    <p:anim calcmode="lin" valueType="num">
                                      <p:cBhvr additive="base">
                                        <p:cTn id="43" dur="500" fill="hold"/>
                                        <p:tgtEl>
                                          <p:spTgt spid="11878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878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1354138"/>
            <a:ext cx="7772400" cy="47942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 </a:t>
            </a:r>
            <a:r>
              <a:rPr lang="en-US" i="1">
                <a:solidFill>
                  <a:schemeClr val="accent2"/>
                </a:solidFill>
                <a:cs typeface="Times New Roman" pitchFamily="18" charset="0"/>
              </a:rPr>
              <a:t>linkage</a:t>
            </a:r>
            <a:endParaRPr lang="en-US" sz="2000">
              <a:solidFill>
                <a:srgbClr val="000000"/>
              </a:solidFill>
              <a:latin typeface="Courier New" pitchFamily="49" charset="0"/>
              <a:cs typeface="Times New Roman" pitchFamily="18" charset="0"/>
            </a:endParaRPr>
          </a:p>
          <a:p>
            <a:pPr eaLnBrk="0" hangingPunct="0">
              <a:spcBef>
                <a:spcPct val="20000"/>
              </a:spcBef>
            </a:pPr>
            <a:r>
              <a:rPr lang="en-US">
                <a:solidFill>
                  <a:srgbClr val="000000"/>
                </a:solidFill>
                <a:cs typeface="Times New Roman" pitchFamily="18" charset="0"/>
                <a:sym typeface="Symbol" pitchFamily="18" charset="2"/>
              </a:rPr>
              <a:t>If instead of a single loop we make a coil of </a:t>
            </a:r>
            <a:r>
              <a:rPr lang="en-US" i="1">
                <a:solidFill>
                  <a:srgbClr val="000000"/>
                </a:solidFill>
                <a:cs typeface="Times New Roman" pitchFamily="18" charset="0"/>
                <a:sym typeface="Symbol" pitchFamily="18" charset="2"/>
              </a:rPr>
              <a:t>N</a:t>
            </a:r>
            <a:r>
              <a:rPr lang="en-US">
                <a:solidFill>
                  <a:srgbClr val="000000"/>
                </a:solidFill>
                <a:cs typeface="Times New Roman" pitchFamily="18" charset="0"/>
                <a:sym typeface="Symbol" pitchFamily="18" charset="2"/>
              </a:rPr>
              <a:t> loops, the flux  through each loop is “linked” to each of the other loops in what is termed </a:t>
            </a:r>
            <a:r>
              <a:rPr lang="en-US" b="1">
                <a:solidFill>
                  <a:srgbClr val="000000"/>
                </a:solidFill>
                <a:cs typeface="Times New Roman" pitchFamily="18" charset="0"/>
                <a:sym typeface="Symbol" pitchFamily="18" charset="2"/>
              </a:rPr>
              <a:t>flux linkage</a:t>
            </a:r>
            <a:r>
              <a:rPr lang="en-US">
                <a:solidFill>
                  <a:srgbClr val="000000"/>
                </a:solidFill>
                <a:cs typeface="Times New Roman" pitchFamily="18" charset="0"/>
                <a:sym typeface="Symbol" pitchFamily="18" charset="2"/>
              </a:rPr>
              <a:t>.</a:t>
            </a:r>
          </a:p>
          <a:p>
            <a:pPr eaLnBrk="0" hangingPunct="0">
              <a:spcBef>
                <a:spcPct val="20000"/>
              </a:spcBef>
            </a:pPr>
            <a:endParaRPr lang="en-US">
              <a:solidFill>
                <a:srgbClr val="000000"/>
              </a:solidFill>
              <a:cs typeface="Times New Roman" pitchFamily="18" charset="0"/>
              <a:sym typeface="Symbol" pitchFamily="18" charset="2"/>
            </a:endParaRPr>
          </a:p>
          <a:p>
            <a:pPr eaLnBrk="0" hangingPunct="0">
              <a:spcBef>
                <a:spcPct val="20000"/>
              </a:spcBef>
            </a:pPr>
            <a:r>
              <a:rPr lang="en-US" b="1">
                <a:sym typeface="Symbol" pitchFamily="18" charset="2"/>
              </a:rPr>
              <a:t></a:t>
            </a:r>
            <a:r>
              <a:rPr lang="en-US">
                <a:sym typeface="Symbol" pitchFamily="18" charset="2"/>
              </a:rPr>
              <a:t>Each loop produces its                                                       own emf, and the emfs                                                     from each loop add to                                                    the total emf.</a:t>
            </a:r>
          </a:p>
          <a:p>
            <a:pPr eaLnBrk="0" hangingPunct="0">
              <a:spcBef>
                <a:spcPct val="20000"/>
              </a:spcBef>
            </a:pPr>
            <a:r>
              <a:rPr lang="en-US" b="1">
                <a:sym typeface="Symbol" pitchFamily="18" charset="2"/>
              </a:rPr>
              <a:t></a:t>
            </a:r>
            <a:r>
              <a:rPr lang="en-US">
                <a:sym typeface="Symbol" pitchFamily="18" charset="2"/>
              </a:rPr>
              <a:t>Note that an </a:t>
            </a:r>
            <a:r>
              <a:rPr lang="en-US" i="1">
                <a:sym typeface="Symbol" pitchFamily="18" charset="2"/>
              </a:rPr>
              <a:t>emf is                                                          only produced while the</a:t>
            </a:r>
            <a:r>
              <a:rPr lang="en-US">
                <a:sym typeface="Symbol" pitchFamily="18" charset="2"/>
              </a:rPr>
              <a:t>                                                      </a:t>
            </a:r>
            <a:r>
              <a:rPr lang="en-US" b="1">
                <a:sym typeface="Symbol" pitchFamily="18" charset="2"/>
              </a:rPr>
              <a:t>flux is changing</a:t>
            </a:r>
            <a:r>
              <a:rPr lang="en-US">
                <a:sym typeface="Symbol" pitchFamily="18" charset="2"/>
              </a:rPr>
              <a:t>. </a:t>
            </a:r>
          </a:p>
        </p:txBody>
      </p:sp>
      <p:grpSp>
        <p:nvGrpSpPr>
          <p:cNvPr id="120837" name="Group 5"/>
          <p:cNvGrpSpPr>
            <a:grpSpLocks/>
          </p:cNvGrpSpPr>
          <p:nvPr/>
        </p:nvGrpSpPr>
        <p:grpSpPr bwMode="auto">
          <a:xfrm>
            <a:off x="7766050" y="5041900"/>
            <a:ext cx="1035050" cy="827088"/>
            <a:chOff x="4100" y="2950"/>
            <a:chExt cx="652" cy="521"/>
          </a:xfrm>
        </p:grpSpPr>
        <p:grpSp>
          <p:nvGrpSpPr>
            <p:cNvPr id="120838" name="Group 6"/>
            <p:cNvGrpSpPr>
              <a:grpSpLocks/>
            </p:cNvGrpSpPr>
            <p:nvPr/>
          </p:nvGrpSpPr>
          <p:grpSpPr bwMode="auto">
            <a:xfrm>
              <a:off x="4100" y="2950"/>
              <a:ext cx="652" cy="521"/>
              <a:chOff x="3140" y="3132"/>
              <a:chExt cx="652" cy="521"/>
            </a:xfrm>
          </p:grpSpPr>
          <p:sp>
            <p:nvSpPr>
              <p:cNvPr id="120839" name="Rectangle 7"/>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0840" name="Oval 8"/>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20841" name="Text Box 9"/>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0842" name="Text Box 10"/>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20843" name="Text Box 11"/>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0844" name="Oval 12"/>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20845" name="Oval 13"/>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20846" name="Group 14"/>
            <p:cNvGrpSpPr>
              <a:grpSpLocks/>
            </p:cNvGrpSpPr>
            <p:nvPr/>
          </p:nvGrpSpPr>
          <p:grpSpPr bwMode="auto">
            <a:xfrm>
              <a:off x="4321" y="3134"/>
              <a:ext cx="219" cy="220"/>
              <a:chOff x="3614" y="2770"/>
              <a:chExt cx="219" cy="220"/>
            </a:xfrm>
          </p:grpSpPr>
          <p:sp>
            <p:nvSpPr>
              <p:cNvPr id="120847" name="Oval 15"/>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48" name="Line 16"/>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20849" name="Group 17"/>
          <p:cNvGrpSpPr>
            <a:grpSpLocks/>
          </p:cNvGrpSpPr>
          <p:nvPr/>
        </p:nvGrpSpPr>
        <p:grpSpPr bwMode="auto">
          <a:xfrm>
            <a:off x="5803900" y="2514600"/>
            <a:ext cx="4132263" cy="2895600"/>
            <a:chOff x="2059" y="1289"/>
            <a:chExt cx="2603" cy="1824"/>
          </a:xfrm>
        </p:grpSpPr>
        <p:grpSp>
          <p:nvGrpSpPr>
            <p:cNvPr id="120850" name="Group 18"/>
            <p:cNvGrpSpPr>
              <a:grpSpLocks/>
            </p:cNvGrpSpPr>
            <p:nvPr/>
          </p:nvGrpSpPr>
          <p:grpSpPr bwMode="auto">
            <a:xfrm>
              <a:off x="2894" y="1289"/>
              <a:ext cx="1768" cy="987"/>
              <a:chOff x="3525" y="1447"/>
              <a:chExt cx="1768" cy="987"/>
            </a:xfrm>
          </p:grpSpPr>
          <p:grpSp>
            <p:nvGrpSpPr>
              <p:cNvPr id="120851" name="Group 19"/>
              <p:cNvGrpSpPr>
                <a:grpSpLocks/>
              </p:cNvGrpSpPr>
              <p:nvPr/>
            </p:nvGrpSpPr>
            <p:grpSpPr bwMode="auto">
              <a:xfrm>
                <a:off x="4183" y="1447"/>
                <a:ext cx="1110" cy="603"/>
                <a:chOff x="3525" y="1831"/>
                <a:chExt cx="1110" cy="603"/>
              </a:xfrm>
            </p:grpSpPr>
            <p:sp>
              <p:nvSpPr>
                <p:cNvPr id="120852" name="Rectangle 20"/>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0853" name="Freeform 21"/>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20854" name="Freeform 22"/>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20855" name="Group 23"/>
              <p:cNvGrpSpPr>
                <a:grpSpLocks/>
              </p:cNvGrpSpPr>
              <p:nvPr/>
            </p:nvGrpSpPr>
            <p:grpSpPr bwMode="auto">
              <a:xfrm>
                <a:off x="3525" y="1831"/>
                <a:ext cx="1110" cy="603"/>
                <a:chOff x="3525" y="1831"/>
                <a:chExt cx="1110" cy="603"/>
              </a:xfrm>
            </p:grpSpPr>
            <p:sp>
              <p:nvSpPr>
                <p:cNvPr id="120856" name="Rectangle 24"/>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20857" name="Freeform 25"/>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20858" name="Freeform 26"/>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20859" name="Freeform 27"/>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20860" name="Freeform 28"/>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20861" name="Group 29"/>
            <p:cNvGrpSpPr>
              <a:grpSpLocks/>
            </p:cNvGrpSpPr>
            <p:nvPr/>
          </p:nvGrpSpPr>
          <p:grpSpPr bwMode="auto">
            <a:xfrm>
              <a:off x="2059" y="2086"/>
              <a:ext cx="1225" cy="1027"/>
              <a:chOff x="2059" y="2086"/>
              <a:chExt cx="1225" cy="1027"/>
            </a:xfrm>
          </p:grpSpPr>
          <p:sp>
            <p:nvSpPr>
              <p:cNvPr id="120862" name="Freeform 30"/>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3" name="Freeform 31"/>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4" name="Freeform 32"/>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5" name="Freeform 33"/>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6" name="Freeform 34"/>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7" name="Freeform 35"/>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8" name="Freeform 36"/>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9" name="Freeform 37"/>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0" name="Freeform 38"/>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1" name="Freeform 39"/>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2" name="Freeform 40"/>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3" name="Freeform 41"/>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4" name="Freeform 42"/>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5" name="Freeform 43"/>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6" name="Freeform 44"/>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7" name="Freeform 45"/>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20878" name="Group 46"/>
          <p:cNvGrpSpPr>
            <a:grpSpLocks/>
          </p:cNvGrpSpPr>
          <p:nvPr/>
        </p:nvGrpSpPr>
        <p:grpSpPr bwMode="auto">
          <a:xfrm>
            <a:off x="4872038" y="4260850"/>
            <a:ext cx="3803650" cy="2425700"/>
            <a:chOff x="3069" y="2714"/>
            <a:chExt cx="2396" cy="1528"/>
          </a:xfrm>
        </p:grpSpPr>
        <p:sp>
          <p:nvSpPr>
            <p:cNvPr id="120879" name="Arc 47"/>
            <p:cNvSpPr>
              <a:spLocks/>
            </p:cNvSpPr>
            <p:nvPr/>
          </p:nvSpPr>
          <p:spPr bwMode="auto">
            <a:xfrm>
              <a:off x="3069" y="2714"/>
              <a:ext cx="1014" cy="983"/>
            </a:xfrm>
            <a:custGeom>
              <a:avLst/>
              <a:gdLst>
                <a:gd name="G0" fmla="+- 21600 0 0"/>
                <a:gd name="G1" fmla="+- 21600 0 0"/>
                <a:gd name="G2" fmla="+- 21600 0 0"/>
                <a:gd name="T0" fmla="*/ 12064 w 43200"/>
                <a:gd name="T1" fmla="*/ 40981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2063" y="40981"/>
                  </a:moveTo>
                  <a:cubicBezTo>
                    <a:pt x="4678" y="37347"/>
                    <a:pt x="0" y="29831"/>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2063" y="40981"/>
                  </a:moveTo>
                  <a:cubicBezTo>
                    <a:pt x="4678" y="37347"/>
                    <a:pt x="0" y="29831"/>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20880" name="Freeform 48"/>
            <p:cNvSpPr>
              <a:spLocks/>
            </p:cNvSpPr>
            <p:nvPr/>
          </p:nvSpPr>
          <p:spPr bwMode="auto">
            <a:xfrm>
              <a:off x="3361" y="3666"/>
              <a:ext cx="2104" cy="576"/>
            </a:xfrm>
            <a:custGeom>
              <a:avLst/>
              <a:gdLst/>
              <a:ahLst/>
              <a:cxnLst>
                <a:cxn ang="0">
                  <a:pos x="1" y="84"/>
                </a:cxn>
                <a:cxn ang="0">
                  <a:pos x="0" y="576"/>
                </a:cxn>
                <a:cxn ang="0">
                  <a:pos x="2104" y="576"/>
                </a:cxn>
                <a:cxn ang="0">
                  <a:pos x="2104" y="0"/>
                </a:cxn>
              </a:cxnLst>
              <a:rect l="0" t="0" r="r" b="b"/>
              <a:pathLst>
                <a:path w="2104" h="576">
                  <a:moveTo>
                    <a:pt x="1" y="84"/>
                  </a:moveTo>
                  <a:lnTo>
                    <a:pt x="0" y="576"/>
                  </a:lnTo>
                  <a:lnTo>
                    <a:pt x="2104" y="576"/>
                  </a:lnTo>
                  <a:lnTo>
                    <a:pt x="2104" y="0"/>
                  </a:lnTo>
                </a:path>
              </a:pathLst>
            </a:custGeom>
            <a:noFill/>
            <a:ln w="57150" cmpd="sng">
              <a:solidFill>
                <a:srgbClr val="FF9900"/>
              </a:solidFill>
              <a:round/>
              <a:headEnd/>
              <a:tailEnd/>
            </a:ln>
            <a:effectLst/>
          </p:spPr>
          <p:txBody>
            <a:bodyPr/>
            <a:lstStyle/>
            <a:p>
              <a:endParaRPr lang="en-US"/>
            </a:p>
          </p:txBody>
        </p:sp>
        <p:sp>
          <p:nvSpPr>
            <p:cNvPr id="120881" name="Freeform 49"/>
            <p:cNvSpPr>
              <a:spLocks/>
            </p:cNvSpPr>
            <p:nvPr/>
          </p:nvSpPr>
          <p:spPr bwMode="auto">
            <a:xfrm>
              <a:off x="3703" y="3666"/>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20882" name="Group 50"/>
          <p:cNvGrpSpPr>
            <a:grpSpLocks/>
          </p:cNvGrpSpPr>
          <p:nvPr/>
        </p:nvGrpSpPr>
        <p:grpSpPr bwMode="auto">
          <a:xfrm>
            <a:off x="8126413" y="5345113"/>
            <a:ext cx="347662" cy="349250"/>
            <a:chOff x="3614" y="2770"/>
            <a:chExt cx="219" cy="220"/>
          </a:xfrm>
        </p:grpSpPr>
        <p:sp>
          <p:nvSpPr>
            <p:cNvPr id="120883" name="Oval 51"/>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84" name="Line 52"/>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85" name="Group 53"/>
          <p:cNvGrpSpPr>
            <a:grpSpLocks/>
          </p:cNvGrpSpPr>
          <p:nvPr/>
        </p:nvGrpSpPr>
        <p:grpSpPr bwMode="auto">
          <a:xfrm rot="5400000">
            <a:off x="8128793" y="5342732"/>
            <a:ext cx="347663" cy="349250"/>
            <a:chOff x="3614" y="2770"/>
            <a:chExt cx="219" cy="220"/>
          </a:xfrm>
        </p:grpSpPr>
        <p:sp>
          <p:nvSpPr>
            <p:cNvPr id="120886" name="Oval 5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87" name="Line 5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88" name="Group 56"/>
          <p:cNvGrpSpPr>
            <a:grpSpLocks/>
          </p:cNvGrpSpPr>
          <p:nvPr/>
        </p:nvGrpSpPr>
        <p:grpSpPr bwMode="auto">
          <a:xfrm>
            <a:off x="8115300" y="5334000"/>
            <a:ext cx="347663" cy="349250"/>
            <a:chOff x="3614" y="2770"/>
            <a:chExt cx="219" cy="220"/>
          </a:xfrm>
        </p:grpSpPr>
        <p:sp>
          <p:nvSpPr>
            <p:cNvPr id="120889" name="Oval 57"/>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90" name="Line 58"/>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91" name="Group 59"/>
          <p:cNvGrpSpPr>
            <a:grpSpLocks/>
          </p:cNvGrpSpPr>
          <p:nvPr/>
        </p:nvGrpSpPr>
        <p:grpSpPr bwMode="auto">
          <a:xfrm rot="16200000">
            <a:off x="8117682" y="5331619"/>
            <a:ext cx="347662" cy="349250"/>
            <a:chOff x="3614" y="2770"/>
            <a:chExt cx="219" cy="220"/>
          </a:xfrm>
        </p:grpSpPr>
        <p:sp>
          <p:nvSpPr>
            <p:cNvPr id="120892" name="Oval 6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93" name="Line 6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20894" name="Arc 62"/>
          <p:cNvSpPr>
            <a:spLocks/>
          </p:cNvSpPr>
          <p:nvPr/>
        </p:nvSpPr>
        <p:spPr bwMode="auto">
          <a:xfrm>
            <a:off x="4872038" y="4256088"/>
            <a:ext cx="1601787"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0895" name="Arc 63"/>
          <p:cNvSpPr>
            <a:spLocks/>
          </p:cNvSpPr>
          <p:nvPr/>
        </p:nvSpPr>
        <p:spPr bwMode="auto">
          <a:xfrm flipH="1">
            <a:off x="4852988" y="4232275"/>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0896" name="Line 64"/>
          <p:cNvSpPr>
            <a:spLocks noChangeShapeType="1"/>
          </p:cNvSpPr>
          <p:nvPr/>
        </p:nvSpPr>
        <p:spPr bwMode="auto">
          <a:xfrm>
            <a:off x="6330950" y="619918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0897" name="Line 65"/>
          <p:cNvSpPr>
            <a:spLocks noChangeShapeType="1"/>
          </p:cNvSpPr>
          <p:nvPr/>
        </p:nvSpPr>
        <p:spPr bwMode="auto">
          <a:xfrm>
            <a:off x="6327775" y="6640513"/>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0898" name="Line 66"/>
          <p:cNvSpPr>
            <a:spLocks noChangeShapeType="1"/>
          </p:cNvSpPr>
          <p:nvPr/>
        </p:nvSpPr>
        <p:spPr bwMode="auto">
          <a:xfrm>
            <a:off x="6353175" y="665003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0899" name="Line 67"/>
          <p:cNvSpPr>
            <a:spLocks noChangeShapeType="1"/>
          </p:cNvSpPr>
          <p:nvPr/>
        </p:nvSpPr>
        <p:spPr bwMode="auto">
          <a:xfrm>
            <a:off x="6327775" y="6197600"/>
            <a:ext cx="1154113" cy="0"/>
          </a:xfrm>
          <a:prstGeom prst="line">
            <a:avLst/>
          </a:prstGeom>
          <a:noFill/>
          <a:ln w="57150">
            <a:solidFill>
              <a:srgbClr val="FF0000"/>
            </a:solidFill>
            <a:round/>
            <a:headEnd type="triangle" w="med" len="med"/>
            <a:tailEnd/>
          </a:ln>
          <a:effectLst/>
        </p:spPr>
        <p:txBody>
          <a:bodyPr/>
          <a:lstStyle/>
          <a:p>
            <a:endParaRPr lang="en-US"/>
          </a:p>
        </p:txBody>
      </p:sp>
      <p:grpSp>
        <p:nvGrpSpPr>
          <p:cNvPr id="120916" name="Group 84"/>
          <p:cNvGrpSpPr>
            <a:grpSpLocks/>
          </p:cNvGrpSpPr>
          <p:nvPr/>
        </p:nvGrpSpPr>
        <p:grpSpPr bwMode="auto">
          <a:xfrm>
            <a:off x="817563" y="2968625"/>
            <a:ext cx="7464425" cy="514350"/>
            <a:chOff x="515" y="1870"/>
            <a:chExt cx="4702" cy="324"/>
          </a:xfrm>
        </p:grpSpPr>
        <p:sp>
          <p:nvSpPr>
            <p:cNvPr id="120901" name="Text Box 69"/>
            <p:cNvSpPr txBox="1">
              <a:spLocks noChangeArrowheads="1"/>
            </p:cNvSpPr>
            <p:nvPr/>
          </p:nvSpPr>
          <p:spPr bwMode="auto">
            <a:xfrm>
              <a:off x="4100" y="1885"/>
              <a:ext cx="1117"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flux linkage</a:t>
              </a:r>
            </a:p>
          </p:txBody>
        </p:sp>
        <p:sp>
          <p:nvSpPr>
            <p:cNvPr id="120902" name="Rectangle 70"/>
            <p:cNvSpPr>
              <a:spLocks noChangeArrowheads="1"/>
            </p:cNvSpPr>
            <p:nvPr/>
          </p:nvSpPr>
          <p:spPr bwMode="auto">
            <a:xfrm>
              <a:off x="515" y="1887"/>
              <a:ext cx="4701" cy="286"/>
            </a:xfrm>
            <a:prstGeom prst="rect">
              <a:avLst/>
            </a:prstGeom>
            <a:noFill/>
            <a:ln w="12700">
              <a:solidFill>
                <a:schemeClr val="tx1"/>
              </a:solidFill>
              <a:miter lim="800000"/>
              <a:headEnd/>
              <a:tailEnd/>
            </a:ln>
            <a:effectLst/>
          </p:spPr>
          <p:txBody>
            <a:bodyPr wrap="none" anchor="ctr"/>
            <a:lstStyle/>
            <a:p>
              <a:endParaRPr lang="en-US"/>
            </a:p>
          </p:txBody>
        </p:sp>
        <p:sp>
          <p:nvSpPr>
            <p:cNvPr id="120903" name="Text Box 71"/>
            <p:cNvSpPr txBox="1">
              <a:spLocks noChangeArrowheads="1"/>
            </p:cNvSpPr>
            <p:nvPr/>
          </p:nvSpPr>
          <p:spPr bwMode="auto">
            <a:xfrm>
              <a:off x="655" y="1870"/>
              <a:ext cx="3586" cy="288"/>
            </a:xfrm>
            <a:prstGeom prst="rect">
              <a:avLst/>
            </a:prstGeom>
            <a:noFill/>
            <a:ln w="9525">
              <a:noFill/>
              <a:miter lim="800000"/>
              <a:headEnd/>
              <a:tailEnd/>
            </a:ln>
            <a:effectLst/>
          </p:spPr>
          <p:txBody>
            <a:bodyPr>
              <a:spAutoFit/>
            </a:bodyPr>
            <a:lstStyle/>
            <a:p>
              <a:pPr>
                <a:spcBef>
                  <a:spcPct val="50000"/>
                </a:spcBef>
              </a:pPr>
              <a:r>
                <a:rPr lang="en-US" i="1">
                  <a:solidFill>
                    <a:srgbClr val="000000"/>
                  </a:solidFill>
                  <a:sym typeface="Symbol" pitchFamily="18" charset="2"/>
                </a:rPr>
                <a:t>flux linkage</a:t>
              </a:r>
              <a:r>
                <a:rPr lang="en-US">
                  <a:solidFill>
                    <a:srgbClr val="000000"/>
                  </a:solidFill>
                  <a:sym typeface="Symbol" pitchFamily="18" charset="2"/>
                </a:rPr>
                <a:t> = </a:t>
              </a:r>
              <a:r>
                <a:rPr lang="en-US" i="1">
                  <a:solidFill>
                    <a:srgbClr val="000000"/>
                  </a:solidFill>
                  <a:sym typeface="Symbol" pitchFamily="18" charset="2"/>
                </a:rPr>
                <a:t>N</a:t>
              </a:r>
              <a:r>
                <a:rPr lang="en-US">
                  <a:solidFill>
                    <a:srgbClr val="000000"/>
                  </a:solidFill>
                  <a:sym typeface="Symbol" pitchFamily="18" charset="2"/>
                </a:rPr>
                <a:t></a:t>
              </a:r>
              <a:endParaRPr lang="en-US" i="1">
                <a:sym typeface="Symbol" pitchFamily="18" charset="2"/>
              </a:endParaRPr>
            </a:p>
          </p:txBody>
        </p:sp>
        <p:sp>
          <p:nvSpPr>
            <p:cNvPr id="120904" name="Text Box 72"/>
            <p:cNvSpPr txBox="1">
              <a:spLocks noChangeArrowheads="1"/>
            </p:cNvSpPr>
            <p:nvPr/>
          </p:nvSpPr>
          <p:spPr bwMode="auto">
            <a:xfrm>
              <a:off x="2278" y="1944"/>
              <a:ext cx="2356" cy="250"/>
            </a:xfrm>
            <a:prstGeom prst="rect">
              <a:avLst/>
            </a:prstGeom>
            <a:noFill/>
            <a:ln w="9525">
              <a:noFill/>
              <a:miter lim="800000"/>
              <a:headEnd/>
              <a:tailEnd/>
            </a:ln>
            <a:effectLst/>
          </p:spPr>
          <p:txBody>
            <a:bodyPr>
              <a:spAutoFit/>
            </a:bodyPr>
            <a:lstStyle/>
            <a:p>
              <a:r>
                <a:rPr lang="en-US" sz="2000" i="1">
                  <a:solidFill>
                    <a:schemeClr val="hlink"/>
                  </a:solidFill>
                  <a:sym typeface="Symbol" pitchFamily="18" charset="2"/>
                </a:rPr>
                <a:t>N </a:t>
              </a:r>
              <a:r>
                <a:rPr lang="en-US" sz="2000">
                  <a:solidFill>
                    <a:schemeClr val="hlink"/>
                  </a:solidFill>
                  <a:sym typeface="Symbol" pitchFamily="18" charset="2"/>
                </a:rPr>
                <a:t>is the number of loops</a:t>
              </a:r>
            </a:p>
          </p:txBody>
        </p:sp>
      </p:grpSp>
      <p:grpSp>
        <p:nvGrpSpPr>
          <p:cNvPr id="120905" name="Group 73"/>
          <p:cNvGrpSpPr>
            <a:grpSpLocks/>
          </p:cNvGrpSpPr>
          <p:nvPr/>
        </p:nvGrpSpPr>
        <p:grpSpPr bwMode="auto">
          <a:xfrm>
            <a:off x="4721225" y="4256088"/>
            <a:ext cx="1655763" cy="1666875"/>
            <a:chOff x="2974" y="2711"/>
            <a:chExt cx="1043" cy="1050"/>
          </a:xfrm>
        </p:grpSpPr>
        <p:sp>
          <p:nvSpPr>
            <p:cNvPr id="120906" name="Arc 74"/>
            <p:cNvSpPr>
              <a:spLocks/>
            </p:cNvSpPr>
            <p:nvPr/>
          </p:nvSpPr>
          <p:spPr bwMode="auto">
            <a:xfrm>
              <a:off x="3331" y="2714"/>
              <a:ext cx="686" cy="976"/>
            </a:xfrm>
            <a:custGeom>
              <a:avLst/>
              <a:gdLst>
                <a:gd name="G0" fmla="+- 7608 0 0"/>
                <a:gd name="G1" fmla="+- 21600 0 0"/>
                <a:gd name="G2" fmla="+- 21600 0 0"/>
                <a:gd name="T0" fmla="*/ 7295 w 29208"/>
                <a:gd name="T1" fmla="*/ 2 h 43200"/>
                <a:gd name="T2" fmla="*/ 0 w 29208"/>
                <a:gd name="T3" fmla="*/ 41816 h 43200"/>
                <a:gd name="T4" fmla="*/ 7608 w 29208"/>
                <a:gd name="T5" fmla="*/ 21600 h 43200"/>
              </a:gdLst>
              <a:ahLst/>
              <a:cxnLst>
                <a:cxn ang="0">
                  <a:pos x="T0" y="T1"/>
                </a:cxn>
                <a:cxn ang="0">
                  <a:pos x="T2" y="T3"/>
                </a:cxn>
                <a:cxn ang="0">
                  <a:pos x="T4" y="T5"/>
                </a:cxn>
              </a:cxnLst>
              <a:rect l="0" t="0" r="r" b="b"/>
              <a:pathLst>
                <a:path w="29208" h="43200" fill="none" extrusionOk="0">
                  <a:moveTo>
                    <a:pt x="7295" y="2"/>
                  </a:moveTo>
                  <a:cubicBezTo>
                    <a:pt x="7399" y="0"/>
                    <a:pt x="7503" y="-1"/>
                    <a:pt x="7608" y="0"/>
                  </a:cubicBezTo>
                  <a:cubicBezTo>
                    <a:pt x="19537" y="0"/>
                    <a:pt x="29208" y="9670"/>
                    <a:pt x="29208" y="21600"/>
                  </a:cubicBezTo>
                  <a:cubicBezTo>
                    <a:pt x="29208" y="33529"/>
                    <a:pt x="19537" y="43200"/>
                    <a:pt x="7608" y="43200"/>
                  </a:cubicBezTo>
                  <a:cubicBezTo>
                    <a:pt x="5009" y="43200"/>
                    <a:pt x="2432" y="42731"/>
                    <a:pt x="0" y="41815"/>
                  </a:cubicBezTo>
                </a:path>
                <a:path w="29208" h="43200" stroke="0" extrusionOk="0">
                  <a:moveTo>
                    <a:pt x="7295" y="2"/>
                  </a:moveTo>
                  <a:cubicBezTo>
                    <a:pt x="7399" y="0"/>
                    <a:pt x="7503" y="-1"/>
                    <a:pt x="7608" y="0"/>
                  </a:cubicBezTo>
                  <a:cubicBezTo>
                    <a:pt x="19537" y="0"/>
                    <a:pt x="29208" y="9670"/>
                    <a:pt x="29208" y="21600"/>
                  </a:cubicBezTo>
                  <a:cubicBezTo>
                    <a:pt x="29208" y="33529"/>
                    <a:pt x="19537" y="43200"/>
                    <a:pt x="7608" y="43200"/>
                  </a:cubicBezTo>
                  <a:cubicBezTo>
                    <a:pt x="5009" y="43200"/>
                    <a:pt x="2432" y="42731"/>
                    <a:pt x="0" y="41815"/>
                  </a:cubicBezTo>
                  <a:lnTo>
                    <a:pt x="7608" y="21600"/>
                  </a:lnTo>
                  <a:close/>
                </a:path>
              </a:pathLst>
            </a:custGeom>
            <a:noFill/>
            <a:ln w="57150">
              <a:solidFill>
                <a:srgbClr val="CC9900"/>
              </a:solidFill>
              <a:round/>
              <a:headEnd/>
              <a:tailEnd/>
            </a:ln>
            <a:effectLst/>
          </p:spPr>
          <p:txBody>
            <a:bodyPr wrap="none" anchor="ctr"/>
            <a:lstStyle/>
            <a:p>
              <a:endParaRPr lang="en-US"/>
            </a:p>
          </p:txBody>
        </p:sp>
        <p:sp>
          <p:nvSpPr>
            <p:cNvPr id="120907" name="Arc 75"/>
            <p:cNvSpPr>
              <a:spLocks/>
            </p:cNvSpPr>
            <p:nvPr/>
          </p:nvSpPr>
          <p:spPr bwMode="auto">
            <a:xfrm flipH="1">
              <a:off x="2974" y="2711"/>
              <a:ext cx="535" cy="1050"/>
            </a:xfrm>
            <a:custGeom>
              <a:avLst/>
              <a:gdLst>
                <a:gd name="G0" fmla="+- 0 0 0"/>
                <a:gd name="G1" fmla="+- 21600 0 0"/>
                <a:gd name="G2" fmla="+- 21600 0 0"/>
                <a:gd name="T0" fmla="*/ 0 w 21600"/>
                <a:gd name="T1" fmla="*/ 0 h 42397"/>
                <a:gd name="T2" fmla="*/ 5834 w 21600"/>
                <a:gd name="T3" fmla="*/ 42397 h 42397"/>
                <a:gd name="T4" fmla="*/ 0 w 21600"/>
                <a:gd name="T5" fmla="*/ 21600 h 42397"/>
              </a:gdLst>
              <a:ahLst/>
              <a:cxnLst>
                <a:cxn ang="0">
                  <a:pos x="T0" y="T1"/>
                </a:cxn>
                <a:cxn ang="0">
                  <a:pos x="T2" y="T3"/>
                </a:cxn>
                <a:cxn ang="0">
                  <a:pos x="T4" y="T5"/>
                </a:cxn>
              </a:cxnLst>
              <a:rect l="0" t="0" r="r" b="b"/>
              <a:pathLst>
                <a:path w="21600" h="42397" fill="none" extrusionOk="0">
                  <a:moveTo>
                    <a:pt x="-1" y="0"/>
                  </a:moveTo>
                  <a:cubicBezTo>
                    <a:pt x="11929" y="0"/>
                    <a:pt x="21600" y="9670"/>
                    <a:pt x="21600" y="21600"/>
                  </a:cubicBezTo>
                  <a:cubicBezTo>
                    <a:pt x="21600" y="31282"/>
                    <a:pt x="15156" y="39782"/>
                    <a:pt x="5834" y="42397"/>
                  </a:cubicBezTo>
                </a:path>
                <a:path w="21600" h="42397" stroke="0" extrusionOk="0">
                  <a:moveTo>
                    <a:pt x="-1" y="0"/>
                  </a:moveTo>
                  <a:cubicBezTo>
                    <a:pt x="11929" y="0"/>
                    <a:pt x="21600" y="9670"/>
                    <a:pt x="21600" y="21600"/>
                  </a:cubicBezTo>
                  <a:cubicBezTo>
                    <a:pt x="21600" y="31282"/>
                    <a:pt x="15156" y="39782"/>
                    <a:pt x="5834" y="42397"/>
                  </a:cubicBezTo>
                  <a:lnTo>
                    <a:pt x="0" y="21600"/>
                  </a:lnTo>
                  <a:close/>
                </a:path>
              </a:pathLst>
            </a:custGeom>
            <a:noFill/>
            <a:ln w="57150">
              <a:solidFill>
                <a:srgbClr val="CC9900"/>
              </a:solidFill>
              <a:round/>
              <a:headEnd/>
              <a:tailEnd/>
            </a:ln>
            <a:effectLst/>
          </p:spPr>
          <p:txBody>
            <a:bodyPr wrap="none" anchor="ctr"/>
            <a:lstStyle/>
            <a:p>
              <a:endParaRPr lang="en-US"/>
            </a:p>
          </p:txBody>
        </p:sp>
      </p:grpSp>
      <p:sp>
        <p:nvSpPr>
          <p:cNvPr id="120908" name="Arc 76"/>
          <p:cNvSpPr>
            <a:spLocks/>
          </p:cNvSpPr>
          <p:nvPr/>
        </p:nvSpPr>
        <p:spPr bwMode="auto">
          <a:xfrm>
            <a:off x="4762500" y="4260850"/>
            <a:ext cx="1601788"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CC0000"/>
            </a:solidFill>
            <a:round/>
            <a:headEnd/>
            <a:tailEnd type="triangle" w="med" len="med"/>
          </a:ln>
          <a:effectLst/>
        </p:spPr>
        <p:txBody>
          <a:bodyPr wrap="none" anchor="ctr"/>
          <a:lstStyle/>
          <a:p>
            <a:endParaRPr lang="en-US"/>
          </a:p>
        </p:txBody>
      </p:sp>
      <p:sp>
        <p:nvSpPr>
          <p:cNvPr id="120909" name="Arc 77"/>
          <p:cNvSpPr>
            <a:spLocks/>
          </p:cNvSpPr>
          <p:nvPr/>
        </p:nvSpPr>
        <p:spPr bwMode="auto">
          <a:xfrm flipH="1">
            <a:off x="4745038" y="4221163"/>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CC0000"/>
            </a:solidFill>
            <a:round/>
            <a:headEnd/>
            <a:tailEnd type="triangle" w="med" len="med"/>
          </a:ln>
          <a:effectLst/>
        </p:spPr>
        <p:txBody>
          <a:bodyPr wrap="none" anchor="ctr"/>
          <a:lstStyle/>
          <a:p>
            <a:endParaRPr lang="en-US"/>
          </a:p>
        </p:txBody>
      </p:sp>
      <p:sp>
        <p:nvSpPr>
          <p:cNvPr id="120910" name="Line 78"/>
          <p:cNvSpPr>
            <a:spLocks noChangeShapeType="1"/>
          </p:cNvSpPr>
          <p:nvPr/>
        </p:nvSpPr>
        <p:spPr bwMode="auto">
          <a:xfrm>
            <a:off x="6513513" y="6305550"/>
            <a:ext cx="1154112" cy="0"/>
          </a:xfrm>
          <a:prstGeom prst="line">
            <a:avLst/>
          </a:prstGeom>
          <a:noFill/>
          <a:ln w="57150">
            <a:solidFill>
              <a:srgbClr val="CC0000"/>
            </a:solidFill>
            <a:round/>
            <a:headEnd/>
            <a:tailEnd type="triangle" w="med" len="med"/>
          </a:ln>
          <a:effectLst/>
        </p:spPr>
        <p:txBody>
          <a:bodyPr/>
          <a:lstStyle/>
          <a:p>
            <a:endParaRPr lang="en-US"/>
          </a:p>
        </p:txBody>
      </p:sp>
      <p:sp>
        <p:nvSpPr>
          <p:cNvPr id="120911" name="Line 79"/>
          <p:cNvSpPr>
            <a:spLocks noChangeShapeType="1"/>
          </p:cNvSpPr>
          <p:nvPr/>
        </p:nvSpPr>
        <p:spPr bwMode="auto">
          <a:xfrm>
            <a:off x="6481763" y="6751638"/>
            <a:ext cx="1154112" cy="0"/>
          </a:xfrm>
          <a:prstGeom prst="line">
            <a:avLst/>
          </a:prstGeom>
          <a:noFill/>
          <a:ln w="57150">
            <a:solidFill>
              <a:srgbClr val="CC0000"/>
            </a:solidFill>
            <a:round/>
            <a:headEnd type="triangle" w="med" len="med"/>
            <a:tailEnd/>
          </a:ln>
          <a:effectLst/>
        </p:spPr>
        <p:txBody>
          <a:bodyPr/>
          <a:lstStyle/>
          <a:p>
            <a:endParaRPr lang="en-US"/>
          </a:p>
        </p:txBody>
      </p:sp>
      <p:sp>
        <p:nvSpPr>
          <p:cNvPr id="120912" name="Line 80"/>
          <p:cNvSpPr>
            <a:spLocks noChangeShapeType="1"/>
          </p:cNvSpPr>
          <p:nvPr/>
        </p:nvSpPr>
        <p:spPr bwMode="auto">
          <a:xfrm>
            <a:off x="6505575" y="6762750"/>
            <a:ext cx="1154113" cy="0"/>
          </a:xfrm>
          <a:prstGeom prst="line">
            <a:avLst/>
          </a:prstGeom>
          <a:noFill/>
          <a:ln w="57150">
            <a:solidFill>
              <a:srgbClr val="CC0000"/>
            </a:solidFill>
            <a:round/>
            <a:headEnd/>
            <a:tailEnd type="triangle" w="med" len="med"/>
          </a:ln>
          <a:effectLst/>
        </p:spPr>
        <p:txBody>
          <a:bodyPr/>
          <a:lstStyle/>
          <a:p>
            <a:endParaRPr lang="en-US"/>
          </a:p>
        </p:txBody>
      </p:sp>
      <p:sp>
        <p:nvSpPr>
          <p:cNvPr id="120913" name="Line 81"/>
          <p:cNvSpPr>
            <a:spLocks noChangeShapeType="1"/>
          </p:cNvSpPr>
          <p:nvPr/>
        </p:nvSpPr>
        <p:spPr bwMode="auto">
          <a:xfrm>
            <a:off x="6494463" y="6305550"/>
            <a:ext cx="1154112" cy="0"/>
          </a:xfrm>
          <a:prstGeom prst="line">
            <a:avLst/>
          </a:prstGeom>
          <a:noFill/>
          <a:ln w="57150">
            <a:solidFill>
              <a:srgbClr val="CC0000"/>
            </a:solidFill>
            <a:round/>
            <a:headEnd type="triangle" w="med" len="med"/>
            <a:tailEnd/>
          </a:ln>
          <a:effectLst/>
        </p:spPr>
        <p:txBody>
          <a:bodyPr/>
          <a:lstStyle/>
          <a:p>
            <a:endParaRPr lang="en-US"/>
          </a:p>
        </p:txBody>
      </p:sp>
      <p:sp>
        <p:nvSpPr>
          <p:cNvPr id="12091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0834">
                                            <p:txEl>
                                              <p:pRg st="1" end="1"/>
                                            </p:txEl>
                                          </p:spTgt>
                                        </p:tgtEl>
                                        <p:attrNameLst>
                                          <p:attrName>style.visibility</p:attrName>
                                        </p:attrNameLst>
                                      </p:cBhvr>
                                      <p:to>
                                        <p:strVal val="visible"/>
                                      </p:to>
                                    </p:set>
                                    <p:anim calcmode="lin" valueType="num">
                                      <p:cBhvr additive="base">
                                        <p:cTn id="13" dur="500" fill="hold"/>
                                        <p:tgtEl>
                                          <p:spTgt spid="120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20916"/>
                                        </p:tgtEl>
                                        <p:attrNameLst>
                                          <p:attrName>style.visibility</p:attrName>
                                        </p:attrNameLst>
                                      </p:cBhvr>
                                      <p:to>
                                        <p:strVal val="visible"/>
                                      </p:to>
                                    </p:set>
                                    <p:anim calcmode="lin" valueType="num">
                                      <p:cBhvr>
                                        <p:cTn id="19" dur="500" fill="hold"/>
                                        <p:tgtEl>
                                          <p:spTgt spid="120916"/>
                                        </p:tgtEl>
                                        <p:attrNameLst>
                                          <p:attrName>ppt_w</p:attrName>
                                        </p:attrNameLst>
                                      </p:cBhvr>
                                      <p:tavLst>
                                        <p:tav tm="0">
                                          <p:val>
                                            <p:fltVal val="0"/>
                                          </p:val>
                                        </p:tav>
                                        <p:tav tm="100000">
                                          <p:val>
                                            <p:strVal val="#ppt_w"/>
                                          </p:val>
                                        </p:tav>
                                      </p:tavLst>
                                    </p:anim>
                                    <p:anim calcmode="lin" valueType="num">
                                      <p:cBhvr>
                                        <p:cTn id="20" dur="500" fill="hold"/>
                                        <p:tgtEl>
                                          <p:spTgt spid="120916"/>
                                        </p:tgtEl>
                                        <p:attrNameLst>
                                          <p:attrName>ppt_h</p:attrName>
                                        </p:attrNameLst>
                                      </p:cBhvr>
                                      <p:tavLst>
                                        <p:tav tm="0">
                                          <p:val>
                                            <p:fltVal val="0"/>
                                          </p:val>
                                        </p:tav>
                                        <p:tav tm="100000">
                                          <p:val>
                                            <p:strVal val="#ppt_h"/>
                                          </p:val>
                                        </p:tav>
                                      </p:tavLst>
                                    </p:anim>
                                    <p:animEffect transition="in" filter="fade">
                                      <p:cBhvr>
                                        <p:cTn id="21" dur="500"/>
                                        <p:tgtEl>
                                          <p:spTgt spid="120916"/>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0837"/>
                                        </p:tgtEl>
                                        <p:attrNameLst>
                                          <p:attrName>style.visibility</p:attrName>
                                        </p:attrNameLst>
                                      </p:cBhvr>
                                      <p:to>
                                        <p:strVal val="visible"/>
                                      </p:to>
                                    </p:set>
                                    <p:animEffect transition="in" filter="fade">
                                      <p:cBhvr>
                                        <p:cTn id="26" dur="500"/>
                                        <p:tgtEl>
                                          <p:spTgt spid="120837"/>
                                        </p:tgtEl>
                                      </p:cBhvr>
                                    </p:animEffect>
                                  </p:childTnLst>
                                  <p:subTnLst>
                                    <p:audio>
                                      <p:cMediaNode>
                                        <p:cTn display="0" masterRel="sameClick">
                                          <p:stCondLst>
                                            <p:cond evt="begin" delay="0">
                                              <p:tn val="24"/>
                                            </p:cond>
                                          </p:stCondLst>
                                          <p:endCondLst>
                                            <p:cond evt="onStopAudio" delay="0">
                                              <p:tgtEl>
                                                <p:sldTgt/>
                                              </p:tgtEl>
                                            </p:cond>
                                          </p:endCondLst>
                                        </p:cTn>
                                        <p:tgtEl>
                                          <p:sndTgt r:embed="rId5" name="chimes.wav"/>
                                        </p:tgtEl>
                                      </p:cMediaNode>
                                    </p:audio>
                                  </p:subTnLst>
                                </p:cTn>
                              </p:par>
                              <p:par>
                                <p:cTn id="27" presetID="10" presetClass="entr" presetSubtype="0" fill="hold" nodeType="withEffect">
                                  <p:stCondLst>
                                    <p:cond delay="0"/>
                                  </p:stCondLst>
                                  <p:childTnLst>
                                    <p:set>
                                      <p:cBhvr>
                                        <p:cTn id="28" dur="1" fill="hold">
                                          <p:stCondLst>
                                            <p:cond delay="0"/>
                                          </p:stCondLst>
                                        </p:cTn>
                                        <p:tgtEl>
                                          <p:spTgt spid="120905"/>
                                        </p:tgtEl>
                                        <p:attrNameLst>
                                          <p:attrName>style.visibility</p:attrName>
                                        </p:attrNameLst>
                                      </p:cBhvr>
                                      <p:to>
                                        <p:strVal val="visible"/>
                                      </p:to>
                                    </p:set>
                                    <p:animEffect transition="in" filter="fade">
                                      <p:cBhvr>
                                        <p:cTn id="29" dur="500"/>
                                        <p:tgtEl>
                                          <p:spTgt spid="120905"/>
                                        </p:tgtEl>
                                      </p:cBhvr>
                                    </p:animEffect>
                                  </p:childTnLst>
                                </p:cTn>
                              </p:par>
                              <p:par>
                                <p:cTn id="30" presetID="10" presetClass="entr" presetSubtype="0" fill="hold" nodeType="withEffect">
                                  <p:stCondLst>
                                    <p:cond delay="0"/>
                                  </p:stCondLst>
                                  <p:childTnLst>
                                    <p:set>
                                      <p:cBhvr>
                                        <p:cTn id="31" dur="1" fill="hold">
                                          <p:stCondLst>
                                            <p:cond delay="0"/>
                                          </p:stCondLst>
                                        </p:cTn>
                                        <p:tgtEl>
                                          <p:spTgt spid="120878"/>
                                        </p:tgtEl>
                                        <p:attrNameLst>
                                          <p:attrName>style.visibility</p:attrName>
                                        </p:attrNameLst>
                                      </p:cBhvr>
                                      <p:to>
                                        <p:strVal val="visible"/>
                                      </p:to>
                                    </p:set>
                                    <p:animEffect transition="in" filter="fade">
                                      <p:cBhvr>
                                        <p:cTn id="32" dur="500"/>
                                        <p:tgtEl>
                                          <p:spTgt spid="120878"/>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20882"/>
                                        </p:tgtEl>
                                        <p:attrNameLst>
                                          <p:attrName>style.visibility</p:attrName>
                                        </p:attrNameLst>
                                      </p:cBhvr>
                                      <p:to>
                                        <p:strVal val="visible"/>
                                      </p:to>
                                    </p:set>
                                    <p:animEffect transition="in" filter="fade">
                                      <p:cBhvr>
                                        <p:cTn id="36" dur="500"/>
                                        <p:tgtEl>
                                          <p:spTgt spid="120882"/>
                                        </p:tgtEl>
                                      </p:cBhvr>
                                    </p:animEffect>
                                  </p:childTnLst>
                                </p:cTn>
                              </p:par>
                            </p:childTnLst>
                          </p:cTn>
                        </p:par>
                        <p:par>
                          <p:cTn id="37" fill="hold">
                            <p:stCondLst>
                              <p:cond delay="1000"/>
                            </p:stCondLst>
                            <p:childTnLst>
                              <p:par>
                                <p:cTn id="38" presetID="22" presetClass="entr" presetSubtype="2" fill="hold" nodeType="afterEffect">
                                  <p:stCondLst>
                                    <p:cond delay="0"/>
                                  </p:stCondLst>
                                  <p:childTnLst>
                                    <p:set>
                                      <p:cBhvr>
                                        <p:cTn id="39" dur="1" fill="hold">
                                          <p:stCondLst>
                                            <p:cond delay="0"/>
                                          </p:stCondLst>
                                        </p:cTn>
                                        <p:tgtEl>
                                          <p:spTgt spid="120849"/>
                                        </p:tgtEl>
                                        <p:attrNameLst>
                                          <p:attrName>style.visibility</p:attrName>
                                        </p:attrNameLst>
                                      </p:cBhvr>
                                      <p:to>
                                        <p:strVal val="visible"/>
                                      </p:to>
                                    </p:set>
                                    <p:animEffect transition="in" filter="wipe(right)">
                                      <p:cBhvr>
                                        <p:cTn id="40" dur="1000"/>
                                        <p:tgtEl>
                                          <p:spTgt spid="120849"/>
                                        </p:tgtEl>
                                      </p:cBhvr>
                                    </p:animEffect>
                                  </p:childTnLst>
                                  <p:subTnLst>
                                    <p:audio>
                                      <p:cMediaNode>
                                        <p:cTn display="0" masterRel="sameClick">
                                          <p:stCondLst>
                                            <p:cond evt="begin" delay="0">
                                              <p:tn val="38"/>
                                            </p:cond>
                                          </p:stCondLst>
                                          <p:endCondLst>
                                            <p:cond evt="onStopAudio" delay="0">
                                              <p:tgtEl>
                                                <p:sldTgt/>
                                              </p:tgtEl>
                                            </p:cond>
                                          </p:endCondLst>
                                        </p:cTn>
                                        <p:tgtEl>
                                          <p:sndTgt r:embed="rId6" name="cashreg.wav"/>
                                        </p:tgtEl>
                                      </p:cMediaNode>
                                    </p:audio>
                                  </p:sub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nodeType="clickEffect">
                                  <p:stCondLst>
                                    <p:cond delay="0"/>
                                  </p:stCondLst>
                                  <p:childTnLst>
                                    <p:animMotion origin="layout" path="M -3.61111E-6 -2.96296E-6 L -0.21597 0.1713 " pathEditMode="relative" rAng="0" ptsTypes="AA">
                                      <p:cBhvr>
                                        <p:cTn id="44" dur="3000" fill="hold"/>
                                        <p:tgtEl>
                                          <p:spTgt spid="120849"/>
                                        </p:tgtEl>
                                        <p:attrNameLst>
                                          <p:attrName>ppt_x</p:attrName>
                                          <p:attrName>ppt_y</p:attrName>
                                        </p:attrNameLst>
                                      </p:cBhvr>
                                      <p:rCtr x="-10800" y="8600"/>
                                    </p:animMotion>
                                  </p:childTnLst>
                                  <p:subTnLst>
                                    <p:audio>
                                      <p:cMediaNode>
                                        <p:cTn display="0" masterRel="sameClick">
                                          <p:stCondLst>
                                            <p:cond evt="begin" delay="0">
                                              <p:tn val="43"/>
                                            </p:cond>
                                          </p:stCondLst>
                                          <p:endCondLst>
                                            <p:cond evt="onStopAudio" delay="0">
                                              <p:tgtEl>
                                                <p:sldTgt/>
                                              </p:tgtEl>
                                            </p:cond>
                                          </p:endCondLst>
                                        </p:cTn>
                                        <p:tgtEl>
                                          <p:sndTgt r:embed="rId7" name="voltage.wav"/>
                                        </p:tgtEl>
                                      </p:cMediaNode>
                                    </p:audio>
                                  </p:subTnLst>
                                </p:cTn>
                              </p:par>
                              <p:par>
                                <p:cTn id="45" presetID="8" presetClass="emph" presetSubtype="0" fill="hold" nodeType="withEffect">
                                  <p:stCondLst>
                                    <p:cond delay="0"/>
                                  </p:stCondLst>
                                  <p:childTnLst>
                                    <p:animRot by="5400000">
                                      <p:cBhvr>
                                        <p:cTn id="46" dur="1000" fill="hold"/>
                                        <p:tgtEl>
                                          <p:spTgt spid="120882"/>
                                        </p:tgtEl>
                                        <p:attrNameLst>
                                          <p:attrName>r</p:attrName>
                                        </p:attrNameLst>
                                      </p:cBhvr>
                                    </p:animRot>
                                  </p:childTnLst>
                                </p:cTn>
                              </p:par>
                              <p:par>
                                <p:cTn id="47" presetID="10" presetClass="entr" presetSubtype="0" fill="hold" grpId="0" nodeType="withEffect">
                                  <p:stCondLst>
                                    <p:cond delay="0"/>
                                  </p:stCondLst>
                                  <p:childTnLst>
                                    <p:set>
                                      <p:cBhvr>
                                        <p:cTn id="48" dur="1" fill="hold">
                                          <p:stCondLst>
                                            <p:cond delay="0"/>
                                          </p:stCondLst>
                                        </p:cTn>
                                        <p:tgtEl>
                                          <p:spTgt spid="120894"/>
                                        </p:tgtEl>
                                        <p:attrNameLst>
                                          <p:attrName>style.visibility</p:attrName>
                                        </p:attrNameLst>
                                      </p:cBhvr>
                                      <p:to>
                                        <p:strVal val="visible"/>
                                      </p:to>
                                    </p:set>
                                    <p:animEffect transition="in" filter="fade">
                                      <p:cBhvr>
                                        <p:cTn id="49" dur="500"/>
                                        <p:tgtEl>
                                          <p:spTgt spid="12089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0908"/>
                                        </p:tgtEl>
                                        <p:attrNameLst>
                                          <p:attrName>style.visibility</p:attrName>
                                        </p:attrNameLst>
                                      </p:cBhvr>
                                      <p:to>
                                        <p:strVal val="visible"/>
                                      </p:to>
                                    </p:set>
                                    <p:animEffect transition="in" filter="fade">
                                      <p:cBhvr>
                                        <p:cTn id="52" dur="500"/>
                                        <p:tgtEl>
                                          <p:spTgt spid="12090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0896"/>
                                        </p:tgtEl>
                                        <p:attrNameLst>
                                          <p:attrName>style.visibility</p:attrName>
                                        </p:attrNameLst>
                                      </p:cBhvr>
                                      <p:to>
                                        <p:strVal val="visible"/>
                                      </p:to>
                                    </p:set>
                                    <p:animEffect transition="in" filter="fade">
                                      <p:cBhvr>
                                        <p:cTn id="55" dur="500"/>
                                        <p:tgtEl>
                                          <p:spTgt spid="12089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0910"/>
                                        </p:tgtEl>
                                        <p:attrNameLst>
                                          <p:attrName>style.visibility</p:attrName>
                                        </p:attrNameLst>
                                      </p:cBhvr>
                                      <p:to>
                                        <p:strVal val="visible"/>
                                      </p:to>
                                    </p:set>
                                    <p:animEffect transition="in" filter="fade">
                                      <p:cBhvr>
                                        <p:cTn id="58" dur="500"/>
                                        <p:tgtEl>
                                          <p:spTgt spid="1209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0897"/>
                                        </p:tgtEl>
                                        <p:attrNameLst>
                                          <p:attrName>style.visibility</p:attrName>
                                        </p:attrNameLst>
                                      </p:cBhvr>
                                      <p:to>
                                        <p:strVal val="visible"/>
                                      </p:to>
                                    </p:set>
                                    <p:animEffect transition="in" filter="fade">
                                      <p:cBhvr>
                                        <p:cTn id="61" dur="500"/>
                                        <p:tgtEl>
                                          <p:spTgt spid="12089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0911"/>
                                        </p:tgtEl>
                                        <p:attrNameLst>
                                          <p:attrName>style.visibility</p:attrName>
                                        </p:attrNameLst>
                                      </p:cBhvr>
                                      <p:to>
                                        <p:strVal val="visible"/>
                                      </p:to>
                                    </p:set>
                                    <p:animEffect transition="in" filter="fade">
                                      <p:cBhvr>
                                        <p:cTn id="64" dur="500"/>
                                        <p:tgtEl>
                                          <p:spTgt spid="120911"/>
                                        </p:tgtEl>
                                      </p:cBhvr>
                                    </p:animEffect>
                                  </p:childTnLst>
                                </p:cTn>
                              </p:par>
                            </p:childTnLst>
                          </p:cTn>
                        </p:par>
                        <p:par>
                          <p:cTn id="65" fill="hold">
                            <p:stCondLst>
                              <p:cond delay="3000"/>
                            </p:stCondLst>
                            <p:childTnLst>
                              <p:par>
                                <p:cTn id="66" presetID="10" presetClass="entr" presetSubtype="0" fill="hold" nodeType="afterEffect">
                                  <p:stCondLst>
                                    <p:cond delay="0"/>
                                  </p:stCondLst>
                                  <p:childTnLst>
                                    <p:set>
                                      <p:cBhvr>
                                        <p:cTn id="67" dur="1" fill="hold">
                                          <p:stCondLst>
                                            <p:cond delay="0"/>
                                          </p:stCondLst>
                                        </p:cTn>
                                        <p:tgtEl>
                                          <p:spTgt spid="120885"/>
                                        </p:tgtEl>
                                        <p:attrNameLst>
                                          <p:attrName>style.visibility</p:attrName>
                                        </p:attrNameLst>
                                      </p:cBhvr>
                                      <p:to>
                                        <p:strVal val="visible"/>
                                      </p:to>
                                    </p:set>
                                    <p:animEffect transition="in" filter="fade">
                                      <p:cBhvr>
                                        <p:cTn id="68" dur="500"/>
                                        <p:tgtEl>
                                          <p:spTgt spid="120885"/>
                                        </p:tgtEl>
                                      </p:cBhvr>
                                    </p:animEffect>
                                  </p:childTnLst>
                                </p:cTn>
                              </p:par>
                            </p:childTnLst>
                          </p:cTn>
                        </p:par>
                        <p:par>
                          <p:cTn id="69" fill="hold">
                            <p:stCondLst>
                              <p:cond delay="3500"/>
                            </p:stCondLst>
                            <p:childTnLst>
                              <p:par>
                                <p:cTn id="70" presetID="8" presetClass="emph" presetSubtype="0" fill="hold" nodeType="afterEffect">
                                  <p:stCondLst>
                                    <p:cond delay="0"/>
                                  </p:stCondLst>
                                  <p:childTnLst>
                                    <p:animRot by="-5400000">
                                      <p:cBhvr>
                                        <p:cTn id="71" dur="500" fill="hold"/>
                                        <p:tgtEl>
                                          <p:spTgt spid="120885"/>
                                        </p:tgtEl>
                                        <p:attrNameLst>
                                          <p:attrName>r</p:attrName>
                                        </p:attrNameLst>
                                      </p:cBhvr>
                                    </p:animRot>
                                  </p:childTnLst>
                                </p:cTn>
                              </p:par>
                              <p:par>
                                <p:cTn id="72" presetID="10" presetClass="exit" presetSubtype="0" fill="hold" grpId="1" nodeType="withEffect">
                                  <p:stCondLst>
                                    <p:cond delay="0"/>
                                  </p:stCondLst>
                                  <p:childTnLst>
                                    <p:animEffect transition="out" filter="fade">
                                      <p:cBhvr>
                                        <p:cTn id="73" dur="500"/>
                                        <p:tgtEl>
                                          <p:spTgt spid="120894"/>
                                        </p:tgtEl>
                                      </p:cBhvr>
                                    </p:animEffect>
                                    <p:set>
                                      <p:cBhvr>
                                        <p:cTn id="74" dur="1" fill="hold">
                                          <p:stCondLst>
                                            <p:cond delay="499"/>
                                          </p:stCondLst>
                                        </p:cTn>
                                        <p:tgtEl>
                                          <p:spTgt spid="120894"/>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20908"/>
                                        </p:tgtEl>
                                      </p:cBhvr>
                                    </p:animEffect>
                                    <p:set>
                                      <p:cBhvr>
                                        <p:cTn id="77" dur="1" fill="hold">
                                          <p:stCondLst>
                                            <p:cond delay="499"/>
                                          </p:stCondLst>
                                        </p:cTn>
                                        <p:tgtEl>
                                          <p:spTgt spid="120908"/>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120896"/>
                                        </p:tgtEl>
                                      </p:cBhvr>
                                    </p:animEffect>
                                    <p:set>
                                      <p:cBhvr>
                                        <p:cTn id="80" dur="1" fill="hold">
                                          <p:stCondLst>
                                            <p:cond delay="499"/>
                                          </p:stCondLst>
                                        </p:cTn>
                                        <p:tgtEl>
                                          <p:spTgt spid="120896"/>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120910"/>
                                        </p:tgtEl>
                                      </p:cBhvr>
                                    </p:animEffect>
                                    <p:set>
                                      <p:cBhvr>
                                        <p:cTn id="83" dur="1" fill="hold">
                                          <p:stCondLst>
                                            <p:cond delay="499"/>
                                          </p:stCondLst>
                                        </p:cTn>
                                        <p:tgtEl>
                                          <p:spTgt spid="120910"/>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120897"/>
                                        </p:tgtEl>
                                      </p:cBhvr>
                                    </p:animEffect>
                                    <p:set>
                                      <p:cBhvr>
                                        <p:cTn id="86" dur="1" fill="hold">
                                          <p:stCondLst>
                                            <p:cond delay="499"/>
                                          </p:stCondLst>
                                        </p:cTn>
                                        <p:tgtEl>
                                          <p:spTgt spid="120897"/>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20911"/>
                                        </p:tgtEl>
                                      </p:cBhvr>
                                    </p:animEffect>
                                    <p:set>
                                      <p:cBhvr>
                                        <p:cTn id="89" dur="1" fill="hold">
                                          <p:stCondLst>
                                            <p:cond delay="499"/>
                                          </p:stCondLst>
                                        </p:cTn>
                                        <p:tgtEl>
                                          <p:spTgt spid="120911"/>
                                        </p:tgtEl>
                                        <p:attrNameLst>
                                          <p:attrName>style.visibility</p:attrName>
                                        </p:attrNameLst>
                                      </p:cBhvr>
                                      <p:to>
                                        <p:strVal val="hidden"/>
                                      </p:to>
                                    </p:set>
                                  </p:childTnLst>
                                </p:cTn>
                              </p:par>
                            </p:childTnLst>
                          </p:cTn>
                        </p:par>
                        <p:par>
                          <p:cTn id="90" fill="hold">
                            <p:stCondLst>
                              <p:cond delay="4000"/>
                            </p:stCondLst>
                            <p:childTnLst>
                              <p:par>
                                <p:cTn id="91" presetID="10" presetClass="entr" presetSubtype="0" fill="hold" nodeType="afterEffect">
                                  <p:stCondLst>
                                    <p:cond delay="0"/>
                                  </p:stCondLst>
                                  <p:childTnLst>
                                    <p:set>
                                      <p:cBhvr>
                                        <p:cTn id="92" dur="1" fill="hold">
                                          <p:stCondLst>
                                            <p:cond delay="0"/>
                                          </p:stCondLst>
                                        </p:cTn>
                                        <p:tgtEl>
                                          <p:spTgt spid="120888"/>
                                        </p:tgtEl>
                                        <p:attrNameLst>
                                          <p:attrName>style.visibility</p:attrName>
                                        </p:attrNameLst>
                                      </p:cBhvr>
                                      <p:to>
                                        <p:strVal val="visible"/>
                                      </p:to>
                                    </p:set>
                                    <p:animEffect transition="in" filter="fade">
                                      <p:cBhvr>
                                        <p:cTn id="93" dur="500"/>
                                        <p:tgtEl>
                                          <p:spTgt spid="120888"/>
                                        </p:tgtEl>
                                      </p:cBhvr>
                                    </p:animEffect>
                                  </p:childTnLst>
                                </p:cTn>
                              </p:par>
                            </p:childTnLst>
                          </p:cTn>
                        </p:par>
                        <p:par>
                          <p:cTn id="94" fill="hold">
                            <p:stCondLst>
                              <p:cond delay="4500"/>
                            </p:stCondLst>
                            <p:childTnLst>
                              <p:par>
                                <p:cTn id="95" presetID="56" presetClass="path" presetSubtype="0" accel="50000" decel="50000" fill="hold" nodeType="afterEffect">
                                  <p:stCondLst>
                                    <p:cond delay="0"/>
                                  </p:stCondLst>
                                  <p:childTnLst>
                                    <p:animMotion origin="layout" path="M -0.21597 0.17153 L 0.00191 -0.00162 " pathEditMode="relative" rAng="0" ptsTypes="AA">
                                      <p:cBhvr>
                                        <p:cTn id="96" dur="2000" fill="hold"/>
                                        <p:tgtEl>
                                          <p:spTgt spid="120849"/>
                                        </p:tgtEl>
                                        <p:attrNameLst>
                                          <p:attrName>ppt_x</p:attrName>
                                          <p:attrName>ppt_y</p:attrName>
                                        </p:attrNameLst>
                                      </p:cBhvr>
                                      <p:rCtr x="10900" y="-8700"/>
                                    </p:animMotion>
                                  </p:childTnLst>
                                  <p:subTnLst>
                                    <p:audio>
                                      <p:cMediaNode>
                                        <p:cTn display="0" masterRel="sameClick">
                                          <p:stCondLst>
                                            <p:cond evt="begin" delay="0">
                                              <p:tn val="95"/>
                                            </p:cond>
                                          </p:stCondLst>
                                          <p:endCondLst>
                                            <p:cond evt="onStopAudio" delay="0">
                                              <p:tgtEl>
                                                <p:sldTgt/>
                                              </p:tgtEl>
                                            </p:cond>
                                          </p:endCondLst>
                                        </p:cTn>
                                        <p:tgtEl>
                                          <p:sndTgt r:embed="rId7" name="voltage.wav"/>
                                        </p:tgtEl>
                                      </p:cMediaNode>
                                    </p:audio>
                                  </p:subTnLst>
                                </p:cTn>
                              </p:par>
                              <p:par>
                                <p:cTn id="97" presetID="8" presetClass="emph" presetSubtype="0" fill="hold" nodeType="withEffect">
                                  <p:stCondLst>
                                    <p:cond delay="0"/>
                                  </p:stCondLst>
                                  <p:childTnLst>
                                    <p:animRot by="-5400000">
                                      <p:cBhvr>
                                        <p:cTn id="98" dur="1000" fill="hold"/>
                                        <p:tgtEl>
                                          <p:spTgt spid="120888"/>
                                        </p:tgtEl>
                                        <p:attrNameLst>
                                          <p:attrName>r</p:attrName>
                                        </p:attrNameLst>
                                      </p:cBhvr>
                                    </p:animRot>
                                  </p:childTnLst>
                                </p:cTn>
                              </p:par>
                              <p:par>
                                <p:cTn id="99" presetID="10" presetClass="entr" presetSubtype="0" fill="hold" grpId="0" nodeType="withEffect">
                                  <p:stCondLst>
                                    <p:cond delay="0"/>
                                  </p:stCondLst>
                                  <p:childTnLst>
                                    <p:set>
                                      <p:cBhvr>
                                        <p:cTn id="100" dur="1" fill="hold">
                                          <p:stCondLst>
                                            <p:cond delay="0"/>
                                          </p:stCondLst>
                                        </p:cTn>
                                        <p:tgtEl>
                                          <p:spTgt spid="120895"/>
                                        </p:tgtEl>
                                        <p:attrNameLst>
                                          <p:attrName>style.visibility</p:attrName>
                                        </p:attrNameLst>
                                      </p:cBhvr>
                                      <p:to>
                                        <p:strVal val="visible"/>
                                      </p:to>
                                    </p:set>
                                    <p:animEffect transition="in" filter="fade">
                                      <p:cBhvr>
                                        <p:cTn id="101" dur="500"/>
                                        <p:tgtEl>
                                          <p:spTgt spid="120895"/>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0909"/>
                                        </p:tgtEl>
                                        <p:attrNameLst>
                                          <p:attrName>style.visibility</p:attrName>
                                        </p:attrNameLst>
                                      </p:cBhvr>
                                      <p:to>
                                        <p:strVal val="visible"/>
                                      </p:to>
                                    </p:set>
                                    <p:animEffect transition="in" filter="fade">
                                      <p:cBhvr>
                                        <p:cTn id="104" dur="500"/>
                                        <p:tgtEl>
                                          <p:spTgt spid="120909"/>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0898"/>
                                        </p:tgtEl>
                                        <p:attrNameLst>
                                          <p:attrName>style.visibility</p:attrName>
                                        </p:attrNameLst>
                                      </p:cBhvr>
                                      <p:to>
                                        <p:strVal val="visible"/>
                                      </p:to>
                                    </p:set>
                                    <p:animEffect transition="in" filter="fade">
                                      <p:cBhvr>
                                        <p:cTn id="107" dur="500"/>
                                        <p:tgtEl>
                                          <p:spTgt spid="12089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20912"/>
                                        </p:tgtEl>
                                        <p:attrNameLst>
                                          <p:attrName>style.visibility</p:attrName>
                                        </p:attrNameLst>
                                      </p:cBhvr>
                                      <p:to>
                                        <p:strVal val="visible"/>
                                      </p:to>
                                    </p:set>
                                    <p:animEffect transition="in" filter="fade">
                                      <p:cBhvr>
                                        <p:cTn id="110" dur="500"/>
                                        <p:tgtEl>
                                          <p:spTgt spid="12091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20899"/>
                                        </p:tgtEl>
                                        <p:attrNameLst>
                                          <p:attrName>style.visibility</p:attrName>
                                        </p:attrNameLst>
                                      </p:cBhvr>
                                      <p:to>
                                        <p:strVal val="visible"/>
                                      </p:to>
                                    </p:set>
                                    <p:animEffect transition="in" filter="fade">
                                      <p:cBhvr>
                                        <p:cTn id="113" dur="500"/>
                                        <p:tgtEl>
                                          <p:spTgt spid="12089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20913"/>
                                        </p:tgtEl>
                                        <p:attrNameLst>
                                          <p:attrName>style.visibility</p:attrName>
                                        </p:attrNameLst>
                                      </p:cBhvr>
                                      <p:to>
                                        <p:strVal val="visible"/>
                                      </p:to>
                                    </p:set>
                                    <p:animEffect transition="in" filter="fade">
                                      <p:cBhvr>
                                        <p:cTn id="116" dur="500"/>
                                        <p:tgtEl>
                                          <p:spTgt spid="120913"/>
                                        </p:tgtEl>
                                      </p:cBhvr>
                                    </p:animEffect>
                                  </p:childTnLst>
                                </p:cTn>
                              </p:par>
                            </p:childTnLst>
                          </p:cTn>
                        </p:par>
                        <p:par>
                          <p:cTn id="117" fill="hold">
                            <p:stCondLst>
                              <p:cond delay="6500"/>
                            </p:stCondLst>
                            <p:childTnLst>
                              <p:par>
                                <p:cTn id="118" presetID="10" presetClass="entr" presetSubtype="0" fill="hold" nodeType="afterEffect">
                                  <p:stCondLst>
                                    <p:cond delay="0"/>
                                  </p:stCondLst>
                                  <p:childTnLst>
                                    <p:set>
                                      <p:cBhvr>
                                        <p:cTn id="119" dur="1" fill="hold">
                                          <p:stCondLst>
                                            <p:cond delay="0"/>
                                          </p:stCondLst>
                                        </p:cTn>
                                        <p:tgtEl>
                                          <p:spTgt spid="120891"/>
                                        </p:tgtEl>
                                        <p:attrNameLst>
                                          <p:attrName>style.visibility</p:attrName>
                                        </p:attrNameLst>
                                      </p:cBhvr>
                                      <p:to>
                                        <p:strVal val="visible"/>
                                      </p:to>
                                    </p:set>
                                    <p:animEffect transition="in" filter="fade">
                                      <p:cBhvr>
                                        <p:cTn id="120" dur="500"/>
                                        <p:tgtEl>
                                          <p:spTgt spid="120891"/>
                                        </p:tgtEl>
                                      </p:cBhvr>
                                    </p:animEffect>
                                  </p:childTnLst>
                                </p:cTn>
                              </p:par>
                            </p:childTnLst>
                          </p:cTn>
                        </p:par>
                        <p:par>
                          <p:cTn id="121" fill="hold">
                            <p:stCondLst>
                              <p:cond delay="7000"/>
                            </p:stCondLst>
                            <p:childTnLst>
                              <p:par>
                                <p:cTn id="122" presetID="8" presetClass="emph" presetSubtype="0" fill="hold" nodeType="afterEffect">
                                  <p:stCondLst>
                                    <p:cond delay="0"/>
                                  </p:stCondLst>
                                  <p:childTnLst>
                                    <p:animRot by="5400000">
                                      <p:cBhvr>
                                        <p:cTn id="123" dur="500" fill="hold"/>
                                        <p:tgtEl>
                                          <p:spTgt spid="120891"/>
                                        </p:tgtEl>
                                        <p:attrNameLst>
                                          <p:attrName>r</p:attrName>
                                        </p:attrNameLst>
                                      </p:cBhvr>
                                    </p:animRot>
                                  </p:childTnLst>
                                </p:cTn>
                              </p:par>
                              <p:par>
                                <p:cTn id="124" presetID="10" presetClass="exit" presetSubtype="0" fill="hold" grpId="1" nodeType="withEffect">
                                  <p:stCondLst>
                                    <p:cond delay="0"/>
                                  </p:stCondLst>
                                  <p:childTnLst>
                                    <p:animEffect transition="out" filter="fade">
                                      <p:cBhvr>
                                        <p:cTn id="125" dur="500"/>
                                        <p:tgtEl>
                                          <p:spTgt spid="120895"/>
                                        </p:tgtEl>
                                      </p:cBhvr>
                                    </p:animEffect>
                                    <p:set>
                                      <p:cBhvr>
                                        <p:cTn id="126" dur="1" fill="hold">
                                          <p:stCondLst>
                                            <p:cond delay="499"/>
                                          </p:stCondLst>
                                        </p:cTn>
                                        <p:tgtEl>
                                          <p:spTgt spid="120895"/>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500"/>
                                        <p:tgtEl>
                                          <p:spTgt spid="120909"/>
                                        </p:tgtEl>
                                      </p:cBhvr>
                                    </p:animEffect>
                                    <p:set>
                                      <p:cBhvr>
                                        <p:cTn id="129" dur="1" fill="hold">
                                          <p:stCondLst>
                                            <p:cond delay="499"/>
                                          </p:stCondLst>
                                        </p:cTn>
                                        <p:tgtEl>
                                          <p:spTgt spid="120909"/>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120898"/>
                                        </p:tgtEl>
                                      </p:cBhvr>
                                    </p:animEffect>
                                    <p:set>
                                      <p:cBhvr>
                                        <p:cTn id="132" dur="1" fill="hold">
                                          <p:stCondLst>
                                            <p:cond delay="499"/>
                                          </p:stCondLst>
                                        </p:cTn>
                                        <p:tgtEl>
                                          <p:spTgt spid="120898"/>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500"/>
                                        <p:tgtEl>
                                          <p:spTgt spid="120912"/>
                                        </p:tgtEl>
                                      </p:cBhvr>
                                    </p:animEffect>
                                    <p:set>
                                      <p:cBhvr>
                                        <p:cTn id="135" dur="1" fill="hold">
                                          <p:stCondLst>
                                            <p:cond delay="499"/>
                                          </p:stCondLst>
                                        </p:cTn>
                                        <p:tgtEl>
                                          <p:spTgt spid="120912"/>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500"/>
                                        <p:tgtEl>
                                          <p:spTgt spid="120899"/>
                                        </p:tgtEl>
                                      </p:cBhvr>
                                    </p:animEffect>
                                    <p:set>
                                      <p:cBhvr>
                                        <p:cTn id="138" dur="1" fill="hold">
                                          <p:stCondLst>
                                            <p:cond delay="499"/>
                                          </p:stCondLst>
                                        </p:cTn>
                                        <p:tgtEl>
                                          <p:spTgt spid="120899"/>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120913"/>
                                        </p:tgtEl>
                                      </p:cBhvr>
                                    </p:animEffect>
                                    <p:set>
                                      <p:cBhvr>
                                        <p:cTn id="141" dur="1" fill="hold">
                                          <p:stCondLst>
                                            <p:cond delay="499"/>
                                          </p:stCondLst>
                                        </p:cTn>
                                        <p:tgtEl>
                                          <p:spTgt spid="120913"/>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nodeType="clickEffect">
                                  <p:stCondLst>
                                    <p:cond delay="0"/>
                                  </p:stCondLst>
                                  <p:childTnLst>
                                    <p:set>
                                      <p:cBhvr>
                                        <p:cTn id="145" dur="1" fill="hold">
                                          <p:stCondLst>
                                            <p:cond delay="0"/>
                                          </p:stCondLst>
                                        </p:cTn>
                                        <p:tgtEl>
                                          <p:spTgt spid="120834">
                                            <p:txEl>
                                              <p:pRg st="3" end="3"/>
                                            </p:txEl>
                                          </p:spTgt>
                                        </p:tgtEl>
                                        <p:attrNameLst>
                                          <p:attrName>style.visibility</p:attrName>
                                        </p:attrNameLst>
                                      </p:cBhvr>
                                      <p:to>
                                        <p:strVal val="visible"/>
                                      </p:to>
                                    </p:set>
                                    <p:anim calcmode="lin" valueType="num">
                                      <p:cBhvr additive="base">
                                        <p:cTn id="146" dur="500" fill="hold"/>
                                        <p:tgtEl>
                                          <p:spTgt spid="120834">
                                            <p:txEl>
                                              <p:pRg st="3" end="3"/>
                                            </p:txEl>
                                          </p:spTgt>
                                        </p:tgtEl>
                                        <p:attrNameLst>
                                          <p:attrName>ppt_x</p:attrName>
                                        </p:attrNameLst>
                                      </p:cBhvr>
                                      <p:tavLst>
                                        <p:tav tm="0">
                                          <p:val>
                                            <p:strVal val="#ppt_x"/>
                                          </p:val>
                                        </p:tav>
                                        <p:tav tm="100000">
                                          <p:val>
                                            <p:strVal val="#ppt_x"/>
                                          </p:val>
                                        </p:tav>
                                      </p:tavLst>
                                    </p:anim>
                                    <p:anim calcmode="lin" valueType="num">
                                      <p:cBhvr additive="base">
                                        <p:cTn id="147" dur="500" fill="hold"/>
                                        <p:tgtEl>
                                          <p:spTgt spid="12083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4"/>
                                            </p:cond>
                                          </p:stCondLst>
                                          <p:endCondLst>
                                            <p:cond evt="onStopAudio" delay="0">
                                              <p:tgtEl>
                                                <p:sldTgt/>
                                              </p:tgtEl>
                                            </p:cond>
                                          </p:endCondLst>
                                        </p:cTn>
                                        <p:tgtEl>
                                          <p:sndTgt r:embed="rId4" name="arrow.wav"/>
                                        </p:tgtEl>
                                      </p:cMediaNode>
                                    </p:audio>
                                  </p:subTnLst>
                                </p:cTn>
                              </p:par>
                            </p:childTnLst>
                          </p:cTn>
                        </p:par>
                      </p:childTnLst>
                    </p:cTn>
                  </p:par>
                  <p:par>
                    <p:cTn id="148" fill="hold">
                      <p:stCondLst>
                        <p:cond delay="indefinite"/>
                      </p:stCondLst>
                      <p:childTnLst>
                        <p:par>
                          <p:cTn id="149" fill="hold">
                            <p:stCondLst>
                              <p:cond delay="0"/>
                            </p:stCondLst>
                            <p:childTnLst>
                              <p:par>
                                <p:cTn id="150" presetID="2" presetClass="entr" presetSubtype="4" fill="hold" nodeType="clickEffect">
                                  <p:stCondLst>
                                    <p:cond delay="0"/>
                                  </p:stCondLst>
                                  <p:childTnLst>
                                    <p:set>
                                      <p:cBhvr>
                                        <p:cTn id="151" dur="1" fill="hold">
                                          <p:stCondLst>
                                            <p:cond delay="0"/>
                                          </p:stCondLst>
                                        </p:cTn>
                                        <p:tgtEl>
                                          <p:spTgt spid="120834">
                                            <p:txEl>
                                              <p:pRg st="4" end="4"/>
                                            </p:txEl>
                                          </p:spTgt>
                                        </p:tgtEl>
                                        <p:attrNameLst>
                                          <p:attrName>style.visibility</p:attrName>
                                        </p:attrNameLst>
                                      </p:cBhvr>
                                      <p:to>
                                        <p:strVal val="visible"/>
                                      </p:to>
                                    </p:set>
                                    <p:anim calcmode="lin" valueType="num">
                                      <p:cBhvr additive="base">
                                        <p:cTn id="152" dur="500" fill="hold"/>
                                        <p:tgtEl>
                                          <p:spTgt spid="120834">
                                            <p:txEl>
                                              <p:pRg st="4" end="4"/>
                                            </p:txEl>
                                          </p:spTgt>
                                        </p:tgtEl>
                                        <p:attrNameLst>
                                          <p:attrName>ppt_x</p:attrName>
                                        </p:attrNameLst>
                                      </p:cBhvr>
                                      <p:tavLst>
                                        <p:tav tm="0">
                                          <p:val>
                                            <p:strVal val="#ppt_x"/>
                                          </p:val>
                                        </p:tav>
                                        <p:tav tm="100000">
                                          <p:val>
                                            <p:strVal val="#ppt_x"/>
                                          </p:val>
                                        </p:tav>
                                      </p:tavLst>
                                    </p:anim>
                                    <p:anim calcmode="lin" valueType="num">
                                      <p:cBhvr additive="base">
                                        <p:cTn id="153" dur="500" fill="hold"/>
                                        <p:tgtEl>
                                          <p:spTgt spid="12083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94" grpId="0" animBg="1"/>
      <p:bldP spid="120894" grpId="1" animBg="1"/>
      <p:bldP spid="120895" grpId="0" animBg="1"/>
      <p:bldP spid="120895" grpId="1" animBg="1"/>
      <p:bldP spid="120896" grpId="0" animBg="1"/>
      <p:bldP spid="120896" grpId="1" animBg="1"/>
      <p:bldP spid="120897" grpId="0" animBg="1"/>
      <p:bldP spid="120897" grpId="1" animBg="1"/>
      <p:bldP spid="120898" grpId="0" animBg="1"/>
      <p:bldP spid="120898" grpId="1" animBg="1"/>
      <p:bldP spid="120899" grpId="0" animBg="1"/>
      <p:bldP spid="120899" grpId="1" animBg="1"/>
      <p:bldP spid="120908" grpId="0" animBg="1"/>
      <p:bldP spid="120908" grpId="1" animBg="1"/>
      <p:bldP spid="120909" grpId="0" animBg="1"/>
      <p:bldP spid="120909" grpId="1" animBg="1"/>
      <p:bldP spid="120910" grpId="0" animBg="1"/>
      <p:bldP spid="120910" grpId="1" animBg="1"/>
      <p:bldP spid="120911" grpId="0" animBg="1"/>
      <p:bldP spid="120911" grpId="1" animBg="1"/>
      <p:bldP spid="120912" grpId="0" animBg="1"/>
      <p:bldP spid="120912" grpId="1" animBg="1"/>
      <p:bldP spid="120913" grpId="0" animBg="1"/>
      <p:bldP spid="1209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ChangeArrowheads="1"/>
          </p:cNvSpPr>
          <p:nvPr/>
        </p:nvSpPr>
        <p:spPr bwMode="auto">
          <a:xfrm>
            <a:off x="682625" y="5321300"/>
            <a:ext cx="7766050" cy="1536700"/>
          </a:xfrm>
          <a:prstGeom prst="rect">
            <a:avLst/>
          </a:prstGeom>
          <a:solidFill>
            <a:srgbClr val="FFCCCC"/>
          </a:solidFill>
          <a:ln w="9525">
            <a:noFill/>
            <a:miter lim="800000"/>
            <a:headEnd/>
            <a:tailEnd/>
          </a:ln>
          <a:effectLst/>
        </p:spPr>
        <p:txBody>
          <a:bodyPr/>
          <a:lstStyle/>
          <a:p>
            <a:pPr eaLnBrk="0" hangingPunct="0">
              <a:spcBef>
                <a:spcPct val="5000"/>
              </a:spcBef>
            </a:pPr>
            <a:r>
              <a:rPr lang="en-US" b="1" i="1"/>
              <a:t>FYI</a:t>
            </a:r>
          </a:p>
          <a:p>
            <a:pPr eaLnBrk="0" hangingPunct="0">
              <a:spcBef>
                <a:spcPct val="5000"/>
              </a:spcBef>
            </a:pPr>
            <a:r>
              <a:rPr lang="en-US" b="1">
                <a:sym typeface="Symbol" pitchFamily="18" charset="2"/>
              </a:rPr>
              <a:t></a:t>
            </a:r>
            <a:r>
              <a:rPr lang="en-US">
                <a:sym typeface="Symbol" pitchFamily="18" charset="2"/>
              </a:rPr>
              <a:t>Recall that (3) is the way a generator produces electricity at a power plant. A coil in a generator is rotated by a turbine, thus changing .</a:t>
            </a:r>
          </a:p>
        </p:txBody>
      </p:sp>
      <p:sp>
        <p:nvSpPr>
          <p:cNvPr id="122882" name="Rectangle 2"/>
          <p:cNvSpPr>
            <a:spLocks noChangeArrowheads="1"/>
          </p:cNvSpPr>
          <p:nvPr/>
        </p:nvSpPr>
        <p:spPr bwMode="auto">
          <a:xfrm>
            <a:off x="685800" y="1354138"/>
            <a:ext cx="7772400" cy="4000500"/>
          </a:xfrm>
          <a:prstGeom prst="rect">
            <a:avLst/>
          </a:prstGeom>
          <a:solidFill>
            <a:srgbClr val="EAEAEA"/>
          </a:solidFill>
          <a:ln w="9525">
            <a:noFill/>
            <a:miter lim="800000"/>
            <a:headEnd/>
            <a:tailEnd/>
          </a:ln>
          <a:effectLst/>
        </p:spPr>
        <p:txBody>
          <a:bodyPr/>
          <a:lstStyle/>
          <a:p>
            <a:r>
              <a:rPr lang="en-US" altLang="en-US" i="1">
                <a:solidFill>
                  <a:schemeClr val="accent2"/>
                </a:solidFill>
                <a:ea typeface="Calibri" pitchFamily="34" charset="0"/>
              </a:rPr>
              <a:t>Induced electromotive force </a:t>
            </a:r>
          </a:p>
          <a:p>
            <a:r>
              <a:rPr lang="en-US">
                <a:solidFill>
                  <a:srgbClr val="000000"/>
                </a:solidFill>
                <a:ea typeface="Calibri" pitchFamily="34" charset="0"/>
                <a:cs typeface="Times New Roman" pitchFamily="18" charset="0"/>
                <a:sym typeface="Symbol" pitchFamily="18" charset="2"/>
              </a:rPr>
              <a:t></a:t>
            </a:r>
            <a:r>
              <a:rPr lang="en-US">
                <a:solidFill>
                  <a:srgbClr val="000000"/>
                </a:solidFill>
                <a:ea typeface="Calibri" pitchFamily="34" charset="0"/>
                <a:cs typeface="Times New Roman" pitchFamily="18" charset="0"/>
              </a:rPr>
              <a:t>As all of our demonstrations have shown, only while the flux is changing does an emf get produced.</a:t>
            </a:r>
          </a:p>
          <a:p>
            <a:pPr eaLnBrk="0" hangingPunct="0">
              <a:spcBef>
                <a:spcPct val="20000"/>
              </a:spcBef>
            </a:pPr>
            <a:r>
              <a:rPr lang="en-US">
                <a:solidFill>
                  <a:srgbClr val="000000"/>
                </a:solidFill>
                <a:ea typeface="Calibri" pitchFamily="34" charset="0"/>
                <a:cs typeface="Times New Roman" pitchFamily="18" charset="0"/>
                <a:sym typeface="Symbol" pitchFamily="18" charset="2"/>
              </a:rPr>
              <a:t>Since flux </a:t>
            </a:r>
            <a:r>
              <a:rPr lang="en-US">
                <a:ea typeface="Calibri" pitchFamily="34" charset="0"/>
                <a:cs typeface="Times New Roman" pitchFamily="18" charset="0"/>
              </a:rPr>
              <a:t> = </a:t>
            </a:r>
            <a:r>
              <a:rPr lang="en-US" i="1">
                <a:solidFill>
                  <a:srgbClr val="008000"/>
                </a:solidFill>
                <a:ea typeface="Calibri" pitchFamily="34" charset="0"/>
                <a:cs typeface="Times New Roman" pitchFamily="18" charset="0"/>
              </a:rPr>
              <a:t>B</a:t>
            </a:r>
            <a:r>
              <a:rPr lang="en-US" i="1">
                <a:solidFill>
                  <a:srgbClr val="FF0000"/>
                </a:solidFill>
                <a:ea typeface="Calibri" pitchFamily="34" charset="0"/>
                <a:cs typeface="Times New Roman" pitchFamily="18" charset="0"/>
              </a:rPr>
              <a:t>A</a:t>
            </a:r>
            <a:r>
              <a:rPr lang="en-US" i="1" baseline="-25000">
                <a:ea typeface="Calibri" pitchFamily="34" charset="0"/>
                <a:cs typeface="Times New Roman" pitchFamily="18" charset="0"/>
              </a:rPr>
              <a:t> </a:t>
            </a:r>
            <a:r>
              <a:rPr lang="en-US">
                <a:ea typeface="Calibri" pitchFamily="34" charset="0"/>
                <a:cs typeface="Times New Roman" pitchFamily="18" charset="0"/>
              </a:rPr>
              <a:t>cos</a:t>
            </a:r>
            <a:r>
              <a:rPr lang="en-US" baseline="-25000">
                <a:ea typeface="Calibri" pitchFamily="34" charset="0"/>
                <a:cs typeface="Times New Roman" pitchFamily="18" charset="0"/>
              </a:rPr>
              <a:t> </a:t>
            </a:r>
            <a:r>
              <a:rPr lang="en-US">
                <a:ea typeface="Calibri" pitchFamily="34" charset="0"/>
                <a:cs typeface="Times New Roman" pitchFamily="18" charset="0"/>
                <a:sym typeface="Symbol" pitchFamily="18" charset="2"/>
              </a:rPr>
              <a:t></a:t>
            </a:r>
            <a:r>
              <a:rPr lang="en-US">
                <a:solidFill>
                  <a:srgbClr val="000000"/>
                </a:solidFill>
                <a:ea typeface="Calibri" pitchFamily="34" charset="0"/>
                <a:cs typeface="Times New Roman" pitchFamily="18" charset="0"/>
                <a:sym typeface="Symbol" pitchFamily="18" charset="2"/>
              </a:rPr>
              <a:t>,                                                </a:t>
            </a:r>
            <a:r>
              <a:rPr lang="en-US">
                <a:solidFill>
                  <a:srgbClr val="000000"/>
                </a:solidFill>
                <a:ea typeface="Calibri" pitchFamily="34" charset="0"/>
                <a:cs typeface="Times New Roman" pitchFamily="18" charset="0"/>
              </a:rPr>
              <a:t>there are three ways to                                                 change the flux:                                 </a:t>
            </a:r>
            <a:endParaRPr lang="en-US">
              <a:ea typeface="Calibri" pitchFamily="34" charset="0"/>
              <a:cs typeface="Times New Roman" pitchFamily="18" charset="0"/>
              <a:sym typeface="Symbol" pitchFamily="18" charset="2"/>
            </a:endParaRPr>
          </a:p>
          <a:p>
            <a:pPr eaLnBrk="0" hangingPunct="0">
              <a:spcBef>
                <a:spcPct val="20000"/>
              </a:spcBef>
            </a:pPr>
            <a:r>
              <a:rPr lang="en-US">
                <a:ea typeface="Calibri" pitchFamily="34" charset="0"/>
                <a:cs typeface="Times New Roman" pitchFamily="18" charset="0"/>
                <a:sym typeface="Symbol" pitchFamily="18" charset="2"/>
              </a:rPr>
              <a:t>(1) Change the </a:t>
            </a:r>
            <a:r>
              <a:rPr lang="en-US">
                <a:solidFill>
                  <a:srgbClr val="008000"/>
                </a:solidFill>
                <a:ea typeface="Calibri" pitchFamily="34" charset="0"/>
                <a:cs typeface="Times New Roman" pitchFamily="18" charset="0"/>
                <a:sym typeface="Symbol" pitchFamily="18" charset="2"/>
              </a:rPr>
              <a:t>B</a:t>
            </a:r>
            <a:r>
              <a:rPr lang="en-US">
                <a:ea typeface="Calibri" pitchFamily="34" charset="0"/>
                <a:cs typeface="Times New Roman" pitchFamily="18" charset="0"/>
                <a:sym typeface="Symbol" pitchFamily="18" charset="2"/>
              </a:rPr>
              <a:t>-field.</a:t>
            </a:r>
          </a:p>
          <a:p>
            <a:pPr eaLnBrk="0" hangingPunct="0">
              <a:spcBef>
                <a:spcPct val="20000"/>
              </a:spcBef>
            </a:pPr>
            <a:r>
              <a:rPr lang="en-US">
                <a:ea typeface="Calibri" pitchFamily="34" charset="0"/>
                <a:cs typeface="Times New Roman" pitchFamily="18" charset="0"/>
                <a:sym typeface="Symbol" pitchFamily="18" charset="2"/>
              </a:rPr>
              <a:t>(2) Change the area </a:t>
            </a:r>
            <a:r>
              <a:rPr lang="en-US" i="1">
                <a:solidFill>
                  <a:srgbClr val="FF0000"/>
                </a:solidFill>
                <a:ea typeface="Calibri" pitchFamily="34" charset="0"/>
                <a:cs typeface="Times New Roman" pitchFamily="18" charset="0"/>
                <a:sym typeface="Symbol" pitchFamily="18" charset="2"/>
              </a:rPr>
              <a:t>A</a:t>
            </a:r>
            <a:r>
              <a:rPr lang="en-US">
                <a:ea typeface="Calibri" pitchFamily="34" charset="0"/>
                <a:cs typeface="Times New Roman" pitchFamily="18" charset="0"/>
                <a:sym typeface="Symbol" pitchFamily="18" charset="2"/>
              </a:rPr>
              <a:t>.</a:t>
            </a:r>
          </a:p>
          <a:p>
            <a:pPr eaLnBrk="0" hangingPunct="0">
              <a:spcBef>
                <a:spcPct val="20000"/>
              </a:spcBef>
            </a:pPr>
            <a:r>
              <a:rPr lang="en-US">
                <a:ea typeface="Calibri" pitchFamily="34" charset="0"/>
                <a:cs typeface="Times New Roman" pitchFamily="18" charset="0"/>
                <a:sym typeface="Symbol" pitchFamily="18" charset="2"/>
              </a:rPr>
              <a:t>(3) Change the relative                                            orientation  of </a:t>
            </a:r>
            <a:r>
              <a:rPr lang="en-US" b="1">
                <a:solidFill>
                  <a:srgbClr val="FF0000"/>
                </a:solidFill>
                <a:ea typeface="Calibri" pitchFamily="34" charset="0"/>
                <a:cs typeface="Times New Roman" pitchFamily="18" charset="0"/>
                <a:sym typeface="Symbol" pitchFamily="18" charset="2"/>
              </a:rPr>
              <a:t>A</a:t>
            </a:r>
            <a:r>
              <a:rPr lang="en-US">
                <a:ea typeface="Calibri" pitchFamily="34" charset="0"/>
                <a:cs typeface="Times New Roman" pitchFamily="18" charset="0"/>
                <a:sym typeface="Symbol" pitchFamily="18" charset="2"/>
              </a:rPr>
              <a:t> and </a:t>
            </a:r>
            <a:r>
              <a:rPr lang="en-US" b="1">
                <a:solidFill>
                  <a:srgbClr val="008000"/>
                </a:solidFill>
                <a:ea typeface="Calibri" pitchFamily="34" charset="0"/>
                <a:cs typeface="Times New Roman" pitchFamily="18" charset="0"/>
                <a:sym typeface="Symbol" pitchFamily="18" charset="2"/>
              </a:rPr>
              <a:t>B</a:t>
            </a:r>
            <a:r>
              <a:rPr lang="en-US">
                <a:ea typeface="Calibri" pitchFamily="34" charset="0"/>
                <a:cs typeface="Times New Roman" pitchFamily="18" charset="0"/>
                <a:sym typeface="Symbol" pitchFamily="18" charset="2"/>
              </a:rPr>
              <a:t>.</a:t>
            </a:r>
          </a:p>
        </p:txBody>
      </p:sp>
      <p:grpSp>
        <p:nvGrpSpPr>
          <p:cNvPr id="122885" name="Group 5"/>
          <p:cNvGrpSpPr>
            <a:grpSpLocks/>
          </p:cNvGrpSpPr>
          <p:nvPr/>
        </p:nvGrpSpPr>
        <p:grpSpPr bwMode="auto">
          <a:xfrm>
            <a:off x="7600950" y="4095750"/>
            <a:ext cx="1035050" cy="827088"/>
            <a:chOff x="4100" y="2950"/>
            <a:chExt cx="652" cy="521"/>
          </a:xfrm>
        </p:grpSpPr>
        <p:grpSp>
          <p:nvGrpSpPr>
            <p:cNvPr id="122886" name="Group 6"/>
            <p:cNvGrpSpPr>
              <a:grpSpLocks/>
            </p:cNvGrpSpPr>
            <p:nvPr/>
          </p:nvGrpSpPr>
          <p:grpSpPr bwMode="auto">
            <a:xfrm>
              <a:off x="4100" y="2950"/>
              <a:ext cx="652" cy="521"/>
              <a:chOff x="3140" y="3132"/>
              <a:chExt cx="652" cy="521"/>
            </a:xfrm>
          </p:grpSpPr>
          <p:sp>
            <p:nvSpPr>
              <p:cNvPr id="122887" name="Rectangle 7"/>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2888" name="Oval 8"/>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22889" name="Text Box 9"/>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2890" name="Text Box 10"/>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22891" name="Text Box 11"/>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2892" name="Oval 12"/>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22893" name="Oval 13"/>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22894" name="Group 14"/>
            <p:cNvGrpSpPr>
              <a:grpSpLocks/>
            </p:cNvGrpSpPr>
            <p:nvPr/>
          </p:nvGrpSpPr>
          <p:grpSpPr bwMode="auto">
            <a:xfrm>
              <a:off x="4321" y="3134"/>
              <a:ext cx="219" cy="220"/>
              <a:chOff x="3614" y="2770"/>
              <a:chExt cx="219" cy="220"/>
            </a:xfrm>
          </p:grpSpPr>
          <p:sp>
            <p:nvSpPr>
              <p:cNvPr id="122895" name="Oval 15"/>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896" name="Line 16"/>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22897" name="Group 17"/>
          <p:cNvGrpSpPr>
            <a:grpSpLocks/>
          </p:cNvGrpSpPr>
          <p:nvPr/>
        </p:nvGrpSpPr>
        <p:grpSpPr bwMode="auto">
          <a:xfrm>
            <a:off x="5638800" y="1568450"/>
            <a:ext cx="4132263" cy="2895600"/>
            <a:chOff x="2059" y="1289"/>
            <a:chExt cx="2603" cy="1824"/>
          </a:xfrm>
        </p:grpSpPr>
        <p:grpSp>
          <p:nvGrpSpPr>
            <p:cNvPr id="122898" name="Group 18"/>
            <p:cNvGrpSpPr>
              <a:grpSpLocks/>
            </p:cNvGrpSpPr>
            <p:nvPr/>
          </p:nvGrpSpPr>
          <p:grpSpPr bwMode="auto">
            <a:xfrm>
              <a:off x="2894" y="1289"/>
              <a:ext cx="1768" cy="987"/>
              <a:chOff x="3525" y="1447"/>
              <a:chExt cx="1768" cy="987"/>
            </a:xfrm>
          </p:grpSpPr>
          <p:grpSp>
            <p:nvGrpSpPr>
              <p:cNvPr id="122899" name="Group 19"/>
              <p:cNvGrpSpPr>
                <a:grpSpLocks/>
              </p:cNvGrpSpPr>
              <p:nvPr/>
            </p:nvGrpSpPr>
            <p:grpSpPr bwMode="auto">
              <a:xfrm>
                <a:off x="4183" y="1447"/>
                <a:ext cx="1110" cy="603"/>
                <a:chOff x="3525" y="1831"/>
                <a:chExt cx="1110" cy="603"/>
              </a:xfrm>
            </p:grpSpPr>
            <p:sp>
              <p:nvSpPr>
                <p:cNvPr id="122900" name="Rectangle 20"/>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2901" name="Freeform 21"/>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22902" name="Freeform 22"/>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22903" name="Group 23"/>
              <p:cNvGrpSpPr>
                <a:grpSpLocks/>
              </p:cNvGrpSpPr>
              <p:nvPr/>
            </p:nvGrpSpPr>
            <p:grpSpPr bwMode="auto">
              <a:xfrm>
                <a:off x="3525" y="1831"/>
                <a:ext cx="1110" cy="603"/>
                <a:chOff x="3525" y="1831"/>
                <a:chExt cx="1110" cy="603"/>
              </a:xfrm>
            </p:grpSpPr>
            <p:sp>
              <p:nvSpPr>
                <p:cNvPr id="122904" name="Rectangle 24"/>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22905" name="Freeform 25"/>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22906" name="Freeform 26"/>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22907" name="Freeform 27"/>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22908" name="Freeform 28"/>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22909" name="Group 29"/>
            <p:cNvGrpSpPr>
              <a:grpSpLocks/>
            </p:cNvGrpSpPr>
            <p:nvPr/>
          </p:nvGrpSpPr>
          <p:grpSpPr bwMode="auto">
            <a:xfrm>
              <a:off x="2059" y="2086"/>
              <a:ext cx="1225" cy="1027"/>
              <a:chOff x="2059" y="2086"/>
              <a:chExt cx="1225" cy="1027"/>
            </a:xfrm>
          </p:grpSpPr>
          <p:sp>
            <p:nvSpPr>
              <p:cNvPr id="122910" name="Freeform 30"/>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1" name="Freeform 31"/>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2" name="Freeform 32"/>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3" name="Freeform 33"/>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4" name="Freeform 34"/>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5" name="Freeform 35"/>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6" name="Freeform 36"/>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7" name="Freeform 37"/>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8" name="Freeform 38"/>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9" name="Freeform 39"/>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0" name="Freeform 40"/>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1" name="Freeform 41"/>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2" name="Freeform 42"/>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3" name="Freeform 43"/>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4" name="Freeform 44"/>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5" name="Freeform 45"/>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22926" name="Group 46"/>
          <p:cNvGrpSpPr>
            <a:grpSpLocks/>
          </p:cNvGrpSpPr>
          <p:nvPr/>
        </p:nvGrpSpPr>
        <p:grpSpPr bwMode="auto">
          <a:xfrm>
            <a:off x="4703763" y="3313113"/>
            <a:ext cx="3806825" cy="2427287"/>
            <a:chOff x="1092" y="1824"/>
            <a:chExt cx="2398" cy="1529"/>
          </a:xfrm>
        </p:grpSpPr>
        <p:sp>
          <p:nvSpPr>
            <p:cNvPr id="122927" name="Arc 47"/>
            <p:cNvSpPr>
              <a:spLocks/>
            </p:cNvSpPr>
            <p:nvPr/>
          </p:nvSpPr>
          <p:spPr bwMode="auto">
            <a:xfrm>
              <a:off x="1092" y="1824"/>
              <a:ext cx="1014" cy="997"/>
            </a:xfrm>
            <a:custGeom>
              <a:avLst/>
              <a:gdLst>
                <a:gd name="G0" fmla="+- 21600 0 0"/>
                <a:gd name="G1" fmla="+- 21600 0 0"/>
                <a:gd name="G2" fmla="+- 21600 0 0"/>
                <a:gd name="T0" fmla="*/ 15937 w 43200"/>
                <a:gd name="T1" fmla="*/ 42445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22928" name="Freeform 48"/>
            <p:cNvSpPr>
              <a:spLocks/>
            </p:cNvSpPr>
            <p:nvPr/>
          </p:nvSpPr>
          <p:spPr bwMode="auto">
            <a:xfrm>
              <a:off x="1467" y="2777"/>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sp>
          <p:nvSpPr>
            <p:cNvPr id="122929" name="Freeform 49"/>
            <p:cNvSpPr>
              <a:spLocks/>
            </p:cNvSpPr>
            <p:nvPr/>
          </p:nvSpPr>
          <p:spPr bwMode="auto">
            <a:xfrm>
              <a:off x="1728" y="2777"/>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22930" name="Group 50"/>
          <p:cNvGrpSpPr>
            <a:grpSpLocks/>
          </p:cNvGrpSpPr>
          <p:nvPr/>
        </p:nvGrpSpPr>
        <p:grpSpPr bwMode="auto">
          <a:xfrm>
            <a:off x="7961313" y="4398963"/>
            <a:ext cx="347662" cy="349250"/>
            <a:chOff x="3614" y="2770"/>
            <a:chExt cx="219" cy="220"/>
          </a:xfrm>
        </p:grpSpPr>
        <p:sp>
          <p:nvSpPr>
            <p:cNvPr id="122931" name="Oval 51"/>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2" name="Line 52"/>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3" name="Group 53"/>
          <p:cNvGrpSpPr>
            <a:grpSpLocks/>
          </p:cNvGrpSpPr>
          <p:nvPr/>
        </p:nvGrpSpPr>
        <p:grpSpPr bwMode="auto">
          <a:xfrm rot="5400000">
            <a:off x="7963693" y="4396582"/>
            <a:ext cx="347663" cy="349250"/>
            <a:chOff x="3614" y="2770"/>
            <a:chExt cx="219" cy="220"/>
          </a:xfrm>
        </p:grpSpPr>
        <p:sp>
          <p:nvSpPr>
            <p:cNvPr id="122934" name="Oval 5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5" name="Line 5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6" name="Group 56"/>
          <p:cNvGrpSpPr>
            <a:grpSpLocks/>
          </p:cNvGrpSpPr>
          <p:nvPr/>
        </p:nvGrpSpPr>
        <p:grpSpPr bwMode="auto">
          <a:xfrm>
            <a:off x="7950200" y="4387850"/>
            <a:ext cx="347663" cy="349250"/>
            <a:chOff x="3614" y="2770"/>
            <a:chExt cx="219" cy="220"/>
          </a:xfrm>
        </p:grpSpPr>
        <p:sp>
          <p:nvSpPr>
            <p:cNvPr id="122937" name="Oval 57"/>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8" name="Line 58"/>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9" name="Group 59"/>
          <p:cNvGrpSpPr>
            <a:grpSpLocks/>
          </p:cNvGrpSpPr>
          <p:nvPr/>
        </p:nvGrpSpPr>
        <p:grpSpPr bwMode="auto">
          <a:xfrm rot="16200000">
            <a:off x="7952582" y="4385469"/>
            <a:ext cx="347662" cy="349250"/>
            <a:chOff x="3614" y="2770"/>
            <a:chExt cx="219" cy="220"/>
          </a:xfrm>
        </p:grpSpPr>
        <p:sp>
          <p:nvSpPr>
            <p:cNvPr id="122940" name="Oval 6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41" name="Line 6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22942" name="Arc 62"/>
          <p:cNvSpPr>
            <a:spLocks/>
          </p:cNvSpPr>
          <p:nvPr/>
        </p:nvSpPr>
        <p:spPr bwMode="auto">
          <a:xfrm>
            <a:off x="4706938" y="3309938"/>
            <a:ext cx="1601787"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2943" name="Arc 63"/>
          <p:cNvSpPr>
            <a:spLocks/>
          </p:cNvSpPr>
          <p:nvPr/>
        </p:nvSpPr>
        <p:spPr bwMode="auto">
          <a:xfrm flipH="1">
            <a:off x="4705350" y="3298825"/>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2944" name="Line 64"/>
          <p:cNvSpPr>
            <a:spLocks noChangeShapeType="1"/>
          </p:cNvSpPr>
          <p:nvPr/>
        </p:nvSpPr>
        <p:spPr bwMode="auto">
          <a:xfrm>
            <a:off x="6165850" y="529113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2945" name="Line 65"/>
          <p:cNvSpPr>
            <a:spLocks noChangeShapeType="1"/>
          </p:cNvSpPr>
          <p:nvPr/>
        </p:nvSpPr>
        <p:spPr bwMode="auto">
          <a:xfrm>
            <a:off x="6134100" y="5737225"/>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2946" name="Line 66"/>
          <p:cNvSpPr>
            <a:spLocks noChangeShapeType="1"/>
          </p:cNvSpPr>
          <p:nvPr/>
        </p:nvSpPr>
        <p:spPr bwMode="auto">
          <a:xfrm>
            <a:off x="6176963" y="5737225"/>
            <a:ext cx="1154112" cy="0"/>
          </a:xfrm>
          <a:prstGeom prst="line">
            <a:avLst/>
          </a:prstGeom>
          <a:noFill/>
          <a:ln w="57150">
            <a:solidFill>
              <a:srgbClr val="FF0000"/>
            </a:solidFill>
            <a:round/>
            <a:headEnd/>
            <a:tailEnd type="triangle" w="med" len="med"/>
          </a:ln>
          <a:effectLst/>
        </p:spPr>
        <p:txBody>
          <a:bodyPr/>
          <a:lstStyle/>
          <a:p>
            <a:endParaRPr lang="en-US"/>
          </a:p>
        </p:txBody>
      </p:sp>
      <p:sp>
        <p:nvSpPr>
          <p:cNvPr id="122947" name="Line 67"/>
          <p:cNvSpPr>
            <a:spLocks noChangeShapeType="1"/>
          </p:cNvSpPr>
          <p:nvPr/>
        </p:nvSpPr>
        <p:spPr bwMode="auto">
          <a:xfrm>
            <a:off x="6143625" y="5291138"/>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294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 calcmode="lin" valueType="num">
                                      <p:cBhvr additive="base">
                                        <p:cTn id="7" dur="500" fill="hold"/>
                                        <p:tgtEl>
                                          <p:spTgt spid="122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anim calcmode="lin" valueType="num">
                                      <p:cBhvr additive="base">
                                        <p:cTn id="13" dur="500" fill="hold"/>
                                        <p:tgtEl>
                                          <p:spTgt spid="1228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22926"/>
                                        </p:tgtEl>
                                        <p:attrNameLst>
                                          <p:attrName>style.visibility</p:attrName>
                                        </p:attrNameLst>
                                      </p:cBhvr>
                                      <p:to>
                                        <p:strVal val="visible"/>
                                      </p:to>
                                    </p:set>
                                    <p:animEffect transition="in" filter="wheel(4)">
                                      <p:cBhvr>
                                        <p:cTn id="19" dur="2000"/>
                                        <p:tgtEl>
                                          <p:spTgt spid="122926"/>
                                        </p:tgtEl>
                                      </p:cBhvr>
                                    </p:animEffect>
                                  </p:childTnLst>
                                </p:cTn>
                              </p:par>
                              <p:par>
                                <p:cTn id="20" presetID="10" presetClass="entr" presetSubtype="0" fill="hold" nodeType="withEffect">
                                  <p:stCondLst>
                                    <p:cond delay="0"/>
                                  </p:stCondLst>
                                  <p:childTnLst>
                                    <p:set>
                                      <p:cBhvr>
                                        <p:cTn id="21" dur="1" fill="hold">
                                          <p:stCondLst>
                                            <p:cond delay="0"/>
                                          </p:stCondLst>
                                        </p:cTn>
                                        <p:tgtEl>
                                          <p:spTgt spid="122885"/>
                                        </p:tgtEl>
                                        <p:attrNameLst>
                                          <p:attrName>style.visibility</p:attrName>
                                        </p:attrNameLst>
                                      </p:cBhvr>
                                      <p:to>
                                        <p:strVal val="visible"/>
                                      </p:to>
                                    </p:set>
                                    <p:animEffect transition="in" filter="fade">
                                      <p:cBhvr>
                                        <p:cTn id="22" dur="500"/>
                                        <p:tgtEl>
                                          <p:spTgt spid="122885"/>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par>
                                <p:cTn id="23" presetID="10" presetClass="entr" presetSubtype="0" fill="hold" nodeType="withEffect">
                                  <p:stCondLst>
                                    <p:cond delay="0"/>
                                  </p:stCondLst>
                                  <p:childTnLst>
                                    <p:set>
                                      <p:cBhvr>
                                        <p:cTn id="24" dur="1" fill="hold">
                                          <p:stCondLst>
                                            <p:cond delay="0"/>
                                          </p:stCondLst>
                                        </p:cTn>
                                        <p:tgtEl>
                                          <p:spTgt spid="122930"/>
                                        </p:tgtEl>
                                        <p:attrNameLst>
                                          <p:attrName>style.visibility</p:attrName>
                                        </p:attrNameLst>
                                      </p:cBhvr>
                                      <p:to>
                                        <p:strVal val="visible"/>
                                      </p:to>
                                    </p:set>
                                    <p:animEffect transition="in" filter="fade">
                                      <p:cBhvr>
                                        <p:cTn id="25" dur="500"/>
                                        <p:tgtEl>
                                          <p:spTgt spid="12293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122897"/>
                                        </p:tgtEl>
                                        <p:attrNameLst>
                                          <p:attrName>style.visibility</p:attrName>
                                        </p:attrNameLst>
                                      </p:cBhvr>
                                      <p:to>
                                        <p:strVal val="visible"/>
                                      </p:to>
                                    </p:set>
                                    <p:animEffect transition="in" filter="wipe(right)">
                                      <p:cBhvr>
                                        <p:cTn id="30" dur="1000"/>
                                        <p:tgtEl>
                                          <p:spTgt spid="122897"/>
                                        </p:tgtEl>
                                      </p:cBhvr>
                                    </p:animEffect>
                                  </p:childTnLst>
                                  <p:subTnLst>
                                    <p:audio>
                                      <p:cMediaNode>
                                        <p:cTn display="0" masterRel="sameClick">
                                          <p:stCondLst>
                                            <p:cond evt="begin" delay="0">
                                              <p:tn val="28"/>
                                            </p:cond>
                                          </p:stCondLst>
                                          <p:endCondLst>
                                            <p:cond evt="onStopAudio" delay="0">
                                              <p:tgtEl>
                                                <p:sldTgt/>
                                              </p:tgtEl>
                                            </p:cond>
                                          </p:endCondLst>
                                        </p:cTn>
                                        <p:tgtEl>
                                          <p:sndTgt r:embed="rId6" name="cashreg.wav"/>
                                        </p:tgtEl>
                                      </p:cMediaNode>
                                    </p:audio>
                                  </p:sub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nodeType="clickEffect">
                                  <p:stCondLst>
                                    <p:cond delay="0"/>
                                  </p:stCondLst>
                                  <p:childTnLst>
                                    <p:animMotion origin="layout" path="M -3.61111E-6 -2.96296E-6 L -0.21597 0.1713 " pathEditMode="relative" rAng="0" ptsTypes="AA">
                                      <p:cBhvr>
                                        <p:cTn id="34" dur="3000" fill="hold"/>
                                        <p:tgtEl>
                                          <p:spTgt spid="122897"/>
                                        </p:tgtEl>
                                        <p:attrNameLst>
                                          <p:attrName>ppt_x</p:attrName>
                                          <p:attrName>ppt_y</p:attrName>
                                        </p:attrNameLst>
                                      </p:cBhvr>
                                      <p:rCtr x="-10800" y="8600"/>
                                    </p:animMotion>
                                  </p:childTnLst>
                                  <p:subTnLst>
                                    <p:audio>
                                      <p:cMediaNode>
                                        <p:cTn display="0" masterRel="sameClick">
                                          <p:stCondLst>
                                            <p:cond evt="begin" delay="0">
                                              <p:tn val="33"/>
                                            </p:cond>
                                          </p:stCondLst>
                                          <p:endCondLst>
                                            <p:cond evt="onStopAudio" delay="0">
                                              <p:tgtEl>
                                                <p:sldTgt/>
                                              </p:tgtEl>
                                            </p:cond>
                                          </p:endCondLst>
                                        </p:cTn>
                                        <p:tgtEl>
                                          <p:sndTgt r:embed="rId7" name="voltage.wav"/>
                                        </p:tgtEl>
                                      </p:cMediaNode>
                                    </p:audio>
                                  </p:subTnLst>
                                </p:cTn>
                              </p:par>
                              <p:par>
                                <p:cTn id="35" presetID="8" presetClass="emph" presetSubtype="0" fill="hold" nodeType="withEffect">
                                  <p:stCondLst>
                                    <p:cond delay="0"/>
                                  </p:stCondLst>
                                  <p:childTnLst>
                                    <p:animRot by="5400000">
                                      <p:cBhvr>
                                        <p:cTn id="36" dur="1000" fill="hold"/>
                                        <p:tgtEl>
                                          <p:spTgt spid="122930"/>
                                        </p:tgtEl>
                                        <p:attrNameLst>
                                          <p:attrName>r</p:attrName>
                                        </p:attrNameLst>
                                      </p:cBhvr>
                                    </p:animRot>
                                  </p:childTnLst>
                                </p:cTn>
                              </p:par>
                              <p:par>
                                <p:cTn id="37" presetID="10" presetClass="entr" presetSubtype="0" fill="hold" grpId="0" nodeType="withEffect">
                                  <p:stCondLst>
                                    <p:cond delay="0"/>
                                  </p:stCondLst>
                                  <p:childTnLst>
                                    <p:set>
                                      <p:cBhvr>
                                        <p:cTn id="38" dur="1" fill="hold">
                                          <p:stCondLst>
                                            <p:cond delay="0"/>
                                          </p:stCondLst>
                                        </p:cTn>
                                        <p:tgtEl>
                                          <p:spTgt spid="122942"/>
                                        </p:tgtEl>
                                        <p:attrNameLst>
                                          <p:attrName>style.visibility</p:attrName>
                                        </p:attrNameLst>
                                      </p:cBhvr>
                                      <p:to>
                                        <p:strVal val="visible"/>
                                      </p:to>
                                    </p:set>
                                    <p:animEffect transition="in" filter="fade">
                                      <p:cBhvr>
                                        <p:cTn id="39" dur="500"/>
                                        <p:tgtEl>
                                          <p:spTgt spid="12294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2944"/>
                                        </p:tgtEl>
                                        <p:attrNameLst>
                                          <p:attrName>style.visibility</p:attrName>
                                        </p:attrNameLst>
                                      </p:cBhvr>
                                      <p:to>
                                        <p:strVal val="visible"/>
                                      </p:to>
                                    </p:set>
                                    <p:animEffect transition="in" filter="fade">
                                      <p:cBhvr>
                                        <p:cTn id="42" dur="500"/>
                                        <p:tgtEl>
                                          <p:spTgt spid="12294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2945"/>
                                        </p:tgtEl>
                                        <p:attrNameLst>
                                          <p:attrName>style.visibility</p:attrName>
                                        </p:attrNameLst>
                                      </p:cBhvr>
                                      <p:to>
                                        <p:strVal val="visible"/>
                                      </p:to>
                                    </p:set>
                                    <p:animEffect transition="in" filter="fade">
                                      <p:cBhvr>
                                        <p:cTn id="45" dur="500"/>
                                        <p:tgtEl>
                                          <p:spTgt spid="122945"/>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122933"/>
                                        </p:tgtEl>
                                        <p:attrNameLst>
                                          <p:attrName>style.visibility</p:attrName>
                                        </p:attrNameLst>
                                      </p:cBhvr>
                                      <p:to>
                                        <p:strVal val="visible"/>
                                      </p:to>
                                    </p:set>
                                    <p:animEffect transition="in" filter="fade">
                                      <p:cBhvr>
                                        <p:cTn id="49" dur="500"/>
                                        <p:tgtEl>
                                          <p:spTgt spid="122933"/>
                                        </p:tgtEl>
                                      </p:cBhvr>
                                    </p:animEffect>
                                  </p:childTnLst>
                                </p:cTn>
                              </p:par>
                            </p:childTnLst>
                          </p:cTn>
                        </p:par>
                        <p:par>
                          <p:cTn id="50" fill="hold">
                            <p:stCondLst>
                              <p:cond delay="3500"/>
                            </p:stCondLst>
                            <p:childTnLst>
                              <p:par>
                                <p:cTn id="51" presetID="8" presetClass="emph" presetSubtype="0" fill="hold" nodeType="afterEffect">
                                  <p:stCondLst>
                                    <p:cond delay="0"/>
                                  </p:stCondLst>
                                  <p:childTnLst>
                                    <p:animRot by="-5400000">
                                      <p:cBhvr>
                                        <p:cTn id="52" dur="500" fill="hold"/>
                                        <p:tgtEl>
                                          <p:spTgt spid="122933"/>
                                        </p:tgtEl>
                                        <p:attrNameLst>
                                          <p:attrName>r</p:attrName>
                                        </p:attrNameLst>
                                      </p:cBhvr>
                                    </p:animRot>
                                  </p:childTnLst>
                                </p:cTn>
                              </p:par>
                              <p:par>
                                <p:cTn id="53" presetID="10" presetClass="exit" presetSubtype="0" fill="hold" grpId="1" nodeType="withEffect">
                                  <p:stCondLst>
                                    <p:cond delay="0"/>
                                  </p:stCondLst>
                                  <p:childTnLst>
                                    <p:animEffect transition="out" filter="fade">
                                      <p:cBhvr>
                                        <p:cTn id="54" dur="500"/>
                                        <p:tgtEl>
                                          <p:spTgt spid="122942"/>
                                        </p:tgtEl>
                                      </p:cBhvr>
                                    </p:animEffect>
                                    <p:set>
                                      <p:cBhvr>
                                        <p:cTn id="55" dur="1" fill="hold">
                                          <p:stCondLst>
                                            <p:cond delay="499"/>
                                          </p:stCondLst>
                                        </p:cTn>
                                        <p:tgtEl>
                                          <p:spTgt spid="12294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22944"/>
                                        </p:tgtEl>
                                      </p:cBhvr>
                                    </p:animEffect>
                                    <p:set>
                                      <p:cBhvr>
                                        <p:cTn id="58" dur="1" fill="hold">
                                          <p:stCondLst>
                                            <p:cond delay="499"/>
                                          </p:stCondLst>
                                        </p:cTn>
                                        <p:tgtEl>
                                          <p:spTgt spid="122944"/>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22945"/>
                                        </p:tgtEl>
                                      </p:cBhvr>
                                    </p:animEffect>
                                    <p:set>
                                      <p:cBhvr>
                                        <p:cTn id="61" dur="1" fill="hold">
                                          <p:stCondLst>
                                            <p:cond delay="499"/>
                                          </p:stCondLst>
                                        </p:cTn>
                                        <p:tgtEl>
                                          <p:spTgt spid="122945"/>
                                        </p:tgtEl>
                                        <p:attrNameLst>
                                          <p:attrName>style.visibility</p:attrName>
                                        </p:attrNameLst>
                                      </p:cBhvr>
                                      <p:to>
                                        <p:strVal val="hidden"/>
                                      </p:to>
                                    </p:set>
                                  </p:childTnLst>
                                </p:cTn>
                              </p:par>
                            </p:childTnLst>
                          </p:cTn>
                        </p:par>
                        <p:par>
                          <p:cTn id="62" fill="hold">
                            <p:stCondLst>
                              <p:cond delay="4000"/>
                            </p:stCondLst>
                            <p:childTnLst>
                              <p:par>
                                <p:cTn id="63" presetID="10" presetClass="entr" presetSubtype="0" fill="hold" nodeType="afterEffect">
                                  <p:stCondLst>
                                    <p:cond delay="0"/>
                                  </p:stCondLst>
                                  <p:childTnLst>
                                    <p:set>
                                      <p:cBhvr>
                                        <p:cTn id="64" dur="1" fill="hold">
                                          <p:stCondLst>
                                            <p:cond delay="0"/>
                                          </p:stCondLst>
                                        </p:cTn>
                                        <p:tgtEl>
                                          <p:spTgt spid="122936"/>
                                        </p:tgtEl>
                                        <p:attrNameLst>
                                          <p:attrName>style.visibility</p:attrName>
                                        </p:attrNameLst>
                                      </p:cBhvr>
                                      <p:to>
                                        <p:strVal val="visible"/>
                                      </p:to>
                                    </p:set>
                                    <p:animEffect transition="in" filter="fade">
                                      <p:cBhvr>
                                        <p:cTn id="65" dur="500"/>
                                        <p:tgtEl>
                                          <p:spTgt spid="122936"/>
                                        </p:tgtEl>
                                      </p:cBhvr>
                                    </p:animEffect>
                                  </p:childTnLst>
                                </p:cTn>
                              </p:par>
                            </p:childTnLst>
                          </p:cTn>
                        </p:par>
                        <p:par>
                          <p:cTn id="66" fill="hold">
                            <p:stCondLst>
                              <p:cond delay="4500"/>
                            </p:stCondLst>
                            <p:childTnLst>
                              <p:par>
                                <p:cTn id="67" presetID="56" presetClass="path" presetSubtype="0" accel="50000" decel="50000" fill="hold" nodeType="afterEffect">
                                  <p:stCondLst>
                                    <p:cond delay="0"/>
                                  </p:stCondLst>
                                  <p:childTnLst>
                                    <p:animMotion origin="layout" path="M -0.21597 0.17153 L 0.00191 -0.00162 " pathEditMode="relative" rAng="0" ptsTypes="AA">
                                      <p:cBhvr>
                                        <p:cTn id="68" dur="2000" fill="hold"/>
                                        <p:tgtEl>
                                          <p:spTgt spid="122897"/>
                                        </p:tgtEl>
                                        <p:attrNameLst>
                                          <p:attrName>ppt_x</p:attrName>
                                          <p:attrName>ppt_y</p:attrName>
                                        </p:attrNameLst>
                                      </p:cBhvr>
                                      <p:rCtr x="10900" y="-8700"/>
                                    </p:animMotion>
                                  </p:childTnLst>
                                  <p:subTnLst>
                                    <p:audio>
                                      <p:cMediaNode>
                                        <p:cTn display="0" masterRel="sameClick">
                                          <p:stCondLst>
                                            <p:cond evt="begin" delay="0">
                                              <p:tn val="67"/>
                                            </p:cond>
                                          </p:stCondLst>
                                          <p:endCondLst>
                                            <p:cond evt="onStopAudio" delay="0">
                                              <p:tgtEl>
                                                <p:sldTgt/>
                                              </p:tgtEl>
                                            </p:cond>
                                          </p:endCondLst>
                                        </p:cTn>
                                        <p:tgtEl>
                                          <p:sndTgt r:embed="rId7" name="voltage.wav"/>
                                        </p:tgtEl>
                                      </p:cMediaNode>
                                    </p:audio>
                                  </p:subTnLst>
                                </p:cTn>
                              </p:par>
                              <p:par>
                                <p:cTn id="69" presetID="8" presetClass="emph" presetSubtype="0" fill="hold" nodeType="withEffect">
                                  <p:stCondLst>
                                    <p:cond delay="0"/>
                                  </p:stCondLst>
                                  <p:childTnLst>
                                    <p:animRot by="-5400000">
                                      <p:cBhvr>
                                        <p:cTn id="70" dur="1000" fill="hold"/>
                                        <p:tgtEl>
                                          <p:spTgt spid="122936"/>
                                        </p:tgtEl>
                                        <p:attrNameLst>
                                          <p:attrName>r</p:attrName>
                                        </p:attrNameLst>
                                      </p:cBhvr>
                                    </p:animRot>
                                  </p:childTnLst>
                                </p:cTn>
                              </p:par>
                              <p:par>
                                <p:cTn id="71" presetID="10" presetClass="entr" presetSubtype="0" fill="hold" grpId="0" nodeType="withEffect">
                                  <p:stCondLst>
                                    <p:cond delay="0"/>
                                  </p:stCondLst>
                                  <p:childTnLst>
                                    <p:set>
                                      <p:cBhvr>
                                        <p:cTn id="72" dur="1" fill="hold">
                                          <p:stCondLst>
                                            <p:cond delay="0"/>
                                          </p:stCondLst>
                                        </p:cTn>
                                        <p:tgtEl>
                                          <p:spTgt spid="122943"/>
                                        </p:tgtEl>
                                        <p:attrNameLst>
                                          <p:attrName>style.visibility</p:attrName>
                                        </p:attrNameLst>
                                      </p:cBhvr>
                                      <p:to>
                                        <p:strVal val="visible"/>
                                      </p:to>
                                    </p:set>
                                    <p:animEffect transition="in" filter="fade">
                                      <p:cBhvr>
                                        <p:cTn id="73" dur="500"/>
                                        <p:tgtEl>
                                          <p:spTgt spid="1229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2946"/>
                                        </p:tgtEl>
                                        <p:attrNameLst>
                                          <p:attrName>style.visibility</p:attrName>
                                        </p:attrNameLst>
                                      </p:cBhvr>
                                      <p:to>
                                        <p:strVal val="visible"/>
                                      </p:to>
                                    </p:set>
                                    <p:animEffect transition="in" filter="fade">
                                      <p:cBhvr>
                                        <p:cTn id="76" dur="500"/>
                                        <p:tgtEl>
                                          <p:spTgt spid="1229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2947"/>
                                        </p:tgtEl>
                                        <p:attrNameLst>
                                          <p:attrName>style.visibility</p:attrName>
                                        </p:attrNameLst>
                                      </p:cBhvr>
                                      <p:to>
                                        <p:strVal val="visible"/>
                                      </p:to>
                                    </p:set>
                                    <p:animEffect transition="in" filter="fade">
                                      <p:cBhvr>
                                        <p:cTn id="79" dur="500"/>
                                        <p:tgtEl>
                                          <p:spTgt spid="122947"/>
                                        </p:tgtEl>
                                      </p:cBhvr>
                                    </p:animEffect>
                                  </p:childTnLst>
                                </p:cTn>
                              </p:par>
                            </p:childTnLst>
                          </p:cTn>
                        </p:par>
                        <p:par>
                          <p:cTn id="80" fill="hold">
                            <p:stCondLst>
                              <p:cond delay="6500"/>
                            </p:stCondLst>
                            <p:childTnLst>
                              <p:par>
                                <p:cTn id="81" presetID="10" presetClass="entr" presetSubtype="0" fill="hold" nodeType="afterEffect">
                                  <p:stCondLst>
                                    <p:cond delay="0"/>
                                  </p:stCondLst>
                                  <p:childTnLst>
                                    <p:set>
                                      <p:cBhvr>
                                        <p:cTn id="82" dur="1" fill="hold">
                                          <p:stCondLst>
                                            <p:cond delay="0"/>
                                          </p:stCondLst>
                                        </p:cTn>
                                        <p:tgtEl>
                                          <p:spTgt spid="122939"/>
                                        </p:tgtEl>
                                        <p:attrNameLst>
                                          <p:attrName>style.visibility</p:attrName>
                                        </p:attrNameLst>
                                      </p:cBhvr>
                                      <p:to>
                                        <p:strVal val="visible"/>
                                      </p:to>
                                    </p:set>
                                    <p:animEffect transition="in" filter="fade">
                                      <p:cBhvr>
                                        <p:cTn id="83" dur="500"/>
                                        <p:tgtEl>
                                          <p:spTgt spid="122939"/>
                                        </p:tgtEl>
                                      </p:cBhvr>
                                    </p:animEffect>
                                  </p:childTnLst>
                                </p:cTn>
                              </p:par>
                            </p:childTnLst>
                          </p:cTn>
                        </p:par>
                        <p:par>
                          <p:cTn id="84" fill="hold">
                            <p:stCondLst>
                              <p:cond delay="7000"/>
                            </p:stCondLst>
                            <p:childTnLst>
                              <p:par>
                                <p:cTn id="85" presetID="8" presetClass="emph" presetSubtype="0" fill="hold" nodeType="afterEffect">
                                  <p:stCondLst>
                                    <p:cond delay="0"/>
                                  </p:stCondLst>
                                  <p:childTnLst>
                                    <p:animRot by="5400000">
                                      <p:cBhvr>
                                        <p:cTn id="86" dur="500" fill="hold"/>
                                        <p:tgtEl>
                                          <p:spTgt spid="122939"/>
                                        </p:tgtEl>
                                        <p:attrNameLst>
                                          <p:attrName>r</p:attrName>
                                        </p:attrNameLst>
                                      </p:cBhvr>
                                    </p:animRot>
                                  </p:childTnLst>
                                </p:cTn>
                              </p:par>
                              <p:par>
                                <p:cTn id="87" presetID="10" presetClass="exit" presetSubtype="0" fill="hold" grpId="1" nodeType="withEffect">
                                  <p:stCondLst>
                                    <p:cond delay="0"/>
                                  </p:stCondLst>
                                  <p:childTnLst>
                                    <p:animEffect transition="out" filter="fade">
                                      <p:cBhvr>
                                        <p:cTn id="88" dur="500"/>
                                        <p:tgtEl>
                                          <p:spTgt spid="122943"/>
                                        </p:tgtEl>
                                      </p:cBhvr>
                                    </p:animEffect>
                                    <p:set>
                                      <p:cBhvr>
                                        <p:cTn id="89" dur="1" fill="hold">
                                          <p:stCondLst>
                                            <p:cond delay="499"/>
                                          </p:stCondLst>
                                        </p:cTn>
                                        <p:tgtEl>
                                          <p:spTgt spid="122943"/>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122946"/>
                                        </p:tgtEl>
                                      </p:cBhvr>
                                    </p:animEffect>
                                    <p:set>
                                      <p:cBhvr>
                                        <p:cTn id="92" dur="1" fill="hold">
                                          <p:stCondLst>
                                            <p:cond delay="499"/>
                                          </p:stCondLst>
                                        </p:cTn>
                                        <p:tgtEl>
                                          <p:spTgt spid="122946"/>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122947"/>
                                        </p:tgtEl>
                                      </p:cBhvr>
                                    </p:animEffect>
                                    <p:set>
                                      <p:cBhvr>
                                        <p:cTn id="95" dur="1" fill="hold">
                                          <p:stCondLst>
                                            <p:cond delay="499"/>
                                          </p:stCondLst>
                                        </p:cTn>
                                        <p:tgtEl>
                                          <p:spTgt spid="122947"/>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122882">
                                            <p:txEl>
                                              <p:pRg st="2" end="2"/>
                                            </p:txEl>
                                          </p:spTgt>
                                        </p:tgtEl>
                                        <p:attrNameLst>
                                          <p:attrName>style.visibility</p:attrName>
                                        </p:attrNameLst>
                                      </p:cBhvr>
                                      <p:to>
                                        <p:strVal val="visible"/>
                                      </p:to>
                                    </p:set>
                                    <p:anim calcmode="lin" valueType="num">
                                      <p:cBhvr additive="base">
                                        <p:cTn id="100" dur="500" fill="hold"/>
                                        <p:tgtEl>
                                          <p:spTgt spid="122882">
                                            <p:txEl>
                                              <p:pRg st="2" end="2"/>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12288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8"/>
                                            </p:cond>
                                          </p:stCondLst>
                                          <p:endCondLst>
                                            <p:cond evt="onStopAudio" delay="0">
                                              <p:tgtEl>
                                                <p:sldTgt/>
                                              </p:tgtEl>
                                            </p:cond>
                                          </p:endCondLst>
                                        </p:cTn>
                                        <p:tgtEl>
                                          <p:sndTgt r:embed="rId4" name="arrow.wav"/>
                                        </p:tgtEl>
                                      </p:cMediaNode>
                                    </p:audio>
                                  </p:subTnLst>
                                </p:cTn>
                              </p:par>
                            </p:childTnLst>
                          </p:cTn>
                        </p:par>
                      </p:childTnLst>
                    </p:cTn>
                  </p:par>
                  <p:par>
                    <p:cTn id="102" fill="hold">
                      <p:stCondLst>
                        <p:cond delay="indefinite"/>
                      </p:stCondLst>
                      <p:childTnLst>
                        <p:par>
                          <p:cTn id="103" fill="hold">
                            <p:stCondLst>
                              <p:cond delay="0"/>
                            </p:stCondLst>
                            <p:childTnLst>
                              <p:par>
                                <p:cTn id="104" presetID="2" presetClass="entr" presetSubtype="4" fill="hold" nodeType="clickEffect">
                                  <p:stCondLst>
                                    <p:cond delay="0"/>
                                  </p:stCondLst>
                                  <p:childTnLst>
                                    <p:set>
                                      <p:cBhvr>
                                        <p:cTn id="105" dur="1" fill="hold">
                                          <p:stCondLst>
                                            <p:cond delay="0"/>
                                          </p:stCondLst>
                                        </p:cTn>
                                        <p:tgtEl>
                                          <p:spTgt spid="122882">
                                            <p:txEl>
                                              <p:pRg st="3" end="3"/>
                                            </p:txEl>
                                          </p:spTgt>
                                        </p:tgtEl>
                                        <p:attrNameLst>
                                          <p:attrName>style.visibility</p:attrName>
                                        </p:attrNameLst>
                                      </p:cBhvr>
                                      <p:to>
                                        <p:strVal val="visible"/>
                                      </p:to>
                                    </p:set>
                                    <p:anim calcmode="lin" valueType="num">
                                      <p:cBhvr additive="base">
                                        <p:cTn id="106" dur="500" fill="hold"/>
                                        <p:tgtEl>
                                          <p:spTgt spid="122882">
                                            <p:txEl>
                                              <p:pRg st="3" end="3"/>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12288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4"/>
                                            </p:cond>
                                          </p:stCondLst>
                                          <p:endCondLst>
                                            <p:cond evt="onStopAudio" delay="0">
                                              <p:tgtEl>
                                                <p:sldTgt/>
                                              </p:tgtEl>
                                            </p:cond>
                                          </p:endCondLst>
                                        </p:cTn>
                                        <p:tgtEl>
                                          <p:sndTgt r:embed="rId4" name="arrow.wav"/>
                                        </p:tgtEl>
                                      </p:cMediaNode>
                                    </p:audio>
                                  </p:subTnLst>
                                </p:cTn>
                              </p:par>
                            </p:childTnLst>
                          </p:cTn>
                        </p:par>
                      </p:childTnLst>
                    </p:cTn>
                  </p:par>
                  <p:par>
                    <p:cTn id="108" fill="hold">
                      <p:stCondLst>
                        <p:cond delay="indefinite"/>
                      </p:stCondLst>
                      <p:childTnLst>
                        <p:par>
                          <p:cTn id="109" fill="hold">
                            <p:stCondLst>
                              <p:cond delay="0"/>
                            </p:stCondLst>
                            <p:childTnLst>
                              <p:par>
                                <p:cTn id="110" presetID="2" presetClass="entr" presetSubtype="4" fill="hold" nodeType="clickEffect">
                                  <p:stCondLst>
                                    <p:cond delay="0"/>
                                  </p:stCondLst>
                                  <p:childTnLst>
                                    <p:set>
                                      <p:cBhvr>
                                        <p:cTn id="111" dur="1" fill="hold">
                                          <p:stCondLst>
                                            <p:cond delay="0"/>
                                          </p:stCondLst>
                                        </p:cTn>
                                        <p:tgtEl>
                                          <p:spTgt spid="122882">
                                            <p:txEl>
                                              <p:pRg st="4" end="4"/>
                                            </p:txEl>
                                          </p:spTgt>
                                        </p:tgtEl>
                                        <p:attrNameLst>
                                          <p:attrName>style.visibility</p:attrName>
                                        </p:attrNameLst>
                                      </p:cBhvr>
                                      <p:to>
                                        <p:strVal val="visible"/>
                                      </p:to>
                                    </p:set>
                                    <p:anim calcmode="lin" valueType="num">
                                      <p:cBhvr additive="base">
                                        <p:cTn id="112" dur="500" fill="hold"/>
                                        <p:tgtEl>
                                          <p:spTgt spid="122882">
                                            <p:txEl>
                                              <p:pRg st="4" end="4"/>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2288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0"/>
                                            </p:cond>
                                          </p:stCondLst>
                                          <p:endCondLst>
                                            <p:cond evt="onStopAudio" delay="0">
                                              <p:tgtEl>
                                                <p:sldTgt/>
                                              </p:tgtEl>
                                            </p:cond>
                                          </p:endCondLst>
                                        </p:cTn>
                                        <p:tgtEl>
                                          <p:sndTgt r:embed="rId4" name="arrow.wav"/>
                                        </p:tgtEl>
                                      </p:cMediaNode>
                                    </p:audio>
                                  </p:subTnLst>
                                </p:cTn>
                              </p:par>
                            </p:childTnLst>
                          </p:cTn>
                        </p:par>
                      </p:childTnLst>
                    </p:cTn>
                  </p:par>
                  <p:par>
                    <p:cTn id="114" fill="hold">
                      <p:stCondLst>
                        <p:cond delay="indefinite"/>
                      </p:stCondLst>
                      <p:childTnLst>
                        <p:par>
                          <p:cTn id="115" fill="hold">
                            <p:stCondLst>
                              <p:cond delay="0"/>
                            </p:stCondLst>
                            <p:childTnLst>
                              <p:par>
                                <p:cTn id="116" presetID="2" presetClass="entr" presetSubtype="4" fill="hold" nodeType="clickEffect">
                                  <p:stCondLst>
                                    <p:cond delay="0"/>
                                  </p:stCondLst>
                                  <p:childTnLst>
                                    <p:set>
                                      <p:cBhvr>
                                        <p:cTn id="117" dur="1" fill="hold">
                                          <p:stCondLst>
                                            <p:cond delay="0"/>
                                          </p:stCondLst>
                                        </p:cTn>
                                        <p:tgtEl>
                                          <p:spTgt spid="122882">
                                            <p:txEl>
                                              <p:pRg st="5" end="5"/>
                                            </p:txEl>
                                          </p:spTgt>
                                        </p:tgtEl>
                                        <p:attrNameLst>
                                          <p:attrName>style.visibility</p:attrName>
                                        </p:attrNameLst>
                                      </p:cBhvr>
                                      <p:to>
                                        <p:strVal val="visible"/>
                                      </p:to>
                                    </p:set>
                                    <p:anim calcmode="lin" valueType="num">
                                      <p:cBhvr additive="base">
                                        <p:cTn id="118" dur="500" fill="hold"/>
                                        <p:tgtEl>
                                          <p:spTgt spid="122882">
                                            <p:txEl>
                                              <p:pRg st="5" end="5"/>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12288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6"/>
                                            </p:cond>
                                          </p:stCondLst>
                                          <p:endCondLst>
                                            <p:cond evt="onStopAudio" delay="0">
                                              <p:tgtEl>
                                                <p:sldTgt/>
                                              </p:tgtEl>
                                            </p:cond>
                                          </p:endCondLst>
                                        </p:cTn>
                                        <p:tgtEl>
                                          <p:sndTgt r:embed="rId4" name="arrow.wav"/>
                                        </p:tgtEl>
                                      </p:cMediaNode>
                                    </p:audio>
                                  </p:sub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122883">
                                            <p:txEl>
                                              <p:pRg st="1" end="1"/>
                                            </p:txEl>
                                          </p:spTgt>
                                        </p:tgtEl>
                                        <p:attrNameLst>
                                          <p:attrName>style.visibility</p:attrName>
                                        </p:attrNameLst>
                                      </p:cBhvr>
                                      <p:to>
                                        <p:strVal val="visible"/>
                                      </p:to>
                                    </p:set>
                                    <p:anim calcmode="lin" valueType="num">
                                      <p:cBhvr additive="base">
                                        <p:cTn id="124" dur="500" fill="hold"/>
                                        <p:tgtEl>
                                          <p:spTgt spid="122883">
                                            <p:txEl>
                                              <p:pRg st="1" end="1"/>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12288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2" grpId="0" animBg="1"/>
      <p:bldP spid="122942" grpId="1" animBg="1"/>
      <p:bldP spid="122943" grpId="0" animBg="1"/>
      <p:bldP spid="122943" grpId="1" animBg="1"/>
      <p:bldP spid="122944" grpId="0" animBg="1"/>
      <p:bldP spid="122944" grpId="1" animBg="1"/>
      <p:bldP spid="122945" grpId="0" animBg="1"/>
      <p:bldP spid="122945" grpId="1" animBg="1"/>
      <p:bldP spid="122946" grpId="0" animBg="1"/>
      <p:bldP spid="122946" grpId="1" animBg="1"/>
      <p:bldP spid="122947" grpId="0" animBg="1"/>
      <p:bldP spid="12294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ChangeArrowheads="1"/>
          </p:cNvSpPr>
          <p:nvPr/>
        </p:nvSpPr>
        <p:spPr bwMode="auto">
          <a:xfrm>
            <a:off x="674688" y="1728788"/>
            <a:ext cx="7764462" cy="5129212"/>
          </a:xfrm>
          <a:prstGeom prst="rect">
            <a:avLst/>
          </a:prstGeom>
          <a:solidFill>
            <a:srgbClr val="FFFFCC"/>
          </a:solidFill>
          <a:ln w="9525">
            <a:noFill/>
            <a:miter lim="800000"/>
            <a:headEnd/>
            <a:tailEnd/>
          </a:ln>
          <a:effectLst/>
        </p:spPr>
        <p:txBody>
          <a:bodyPr/>
          <a:lstStyle/>
          <a:p>
            <a:pPr eaLnBrk="0" hangingPunct="0">
              <a:spcBef>
                <a:spcPct val="20000"/>
              </a:spcBef>
            </a:pPr>
            <a:r>
              <a:rPr lang="en-US">
                <a:sym typeface="Symbol" pitchFamily="18" charset="2"/>
              </a:rPr>
              <a:t>EXAMPLE: Explain why when the                                   switch is closed in the first circuit, the                           ammeter in the second reads a current for an instant.</a:t>
            </a:r>
          </a:p>
          <a:p>
            <a:pPr eaLnBrk="0" hangingPunct="0">
              <a:spcBef>
                <a:spcPct val="15000"/>
              </a:spcBef>
            </a:pPr>
            <a:r>
              <a:rPr lang="en-US">
                <a:sym typeface="Symbol" pitchFamily="18" charset="2"/>
              </a:rPr>
              <a:t>SOLUTION:</a:t>
            </a:r>
            <a:endParaRPr lang="en-US">
              <a:cs typeface="Courier New" pitchFamily="49" charset="0"/>
              <a:sym typeface="Symbol" pitchFamily="18" charset="2"/>
            </a:endParaRPr>
          </a:p>
          <a:p>
            <a:pPr eaLnBrk="0" hangingPunct="0">
              <a:spcBef>
                <a:spcPct val="15000"/>
              </a:spcBef>
              <a:buFont typeface="Symbol" pitchFamily="18" charset="2"/>
              <a:buChar char="·"/>
            </a:pPr>
            <a:r>
              <a:rPr lang="en-US"/>
              <a:t>While the switch is open there is no current through the black coil and thus no B-field.</a:t>
            </a:r>
            <a:endParaRPr lang="en-US">
              <a:sym typeface="Symbol" pitchFamily="18" charset="2"/>
            </a:endParaRPr>
          </a:p>
          <a:p>
            <a:pPr eaLnBrk="0" hangingPunct="0">
              <a:spcBef>
                <a:spcPct val="15000"/>
              </a:spcBef>
              <a:buFont typeface="Symbol" pitchFamily="18" charset="2"/>
              <a:buChar char="·"/>
            </a:pPr>
            <a:r>
              <a:rPr lang="en-US">
                <a:sym typeface="Symbol" pitchFamily="18" charset="2"/>
              </a:rPr>
              <a:t>The instant the switch is closed, current flows and a B-field is created by the </a:t>
            </a:r>
            <a:r>
              <a:rPr lang="en-US" b="1">
                <a:sym typeface="Symbol" pitchFamily="18" charset="2"/>
              </a:rPr>
              <a:t>black coil</a:t>
            </a:r>
            <a:r>
              <a:rPr lang="en-US">
                <a:sym typeface="Symbol" pitchFamily="18" charset="2"/>
              </a:rPr>
              <a:t>.</a:t>
            </a:r>
          </a:p>
          <a:p>
            <a:pPr eaLnBrk="0" hangingPunct="0">
              <a:spcBef>
                <a:spcPct val="15000"/>
              </a:spcBef>
              <a:buFont typeface="Symbol" pitchFamily="18" charset="2"/>
              <a:buChar char="·"/>
            </a:pPr>
            <a:r>
              <a:rPr lang="en-US">
                <a:sym typeface="Symbol" pitchFamily="18" charset="2"/>
              </a:rPr>
              <a:t>While the B-field is growing, the blue coil intercepts it, and its magnetic flux begins to grow, too, thus inducing an emf in the </a:t>
            </a:r>
            <a:r>
              <a:rPr lang="en-US" b="1">
                <a:solidFill>
                  <a:schemeClr val="accent2"/>
                </a:solidFill>
                <a:sym typeface="Symbol" pitchFamily="18" charset="2"/>
              </a:rPr>
              <a:t>blue coil</a:t>
            </a:r>
            <a:r>
              <a:rPr lang="en-US">
                <a:sym typeface="Symbol" pitchFamily="18" charset="2"/>
              </a:rPr>
              <a:t>.</a:t>
            </a:r>
          </a:p>
          <a:p>
            <a:pPr eaLnBrk="0" hangingPunct="0">
              <a:spcBef>
                <a:spcPct val="15000"/>
              </a:spcBef>
              <a:buFont typeface="Symbol" pitchFamily="18" charset="2"/>
              <a:buChar char="·"/>
            </a:pPr>
            <a:r>
              <a:rPr lang="en-US">
                <a:sym typeface="Symbol" pitchFamily="18" charset="2"/>
              </a:rPr>
              <a:t>Once the B-field becomes steady the flux stops changing, and the induced emf drops back to zero.</a:t>
            </a:r>
          </a:p>
        </p:txBody>
      </p:sp>
      <p:sp>
        <p:nvSpPr>
          <p:cNvPr id="124930" name="Rectangle 2"/>
          <p:cNvSpPr>
            <a:spLocks noChangeArrowheads="1"/>
          </p:cNvSpPr>
          <p:nvPr/>
        </p:nvSpPr>
        <p:spPr bwMode="auto">
          <a:xfrm>
            <a:off x="685800" y="1354138"/>
            <a:ext cx="7772400" cy="390525"/>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a:t>
            </a:r>
            <a:endParaRPr lang="en-US" i="1">
              <a:solidFill>
                <a:schemeClr val="accent2"/>
              </a:solidFill>
              <a:ea typeface="Calibri" pitchFamily="34" charset="0"/>
            </a:endParaRPr>
          </a:p>
        </p:txBody>
      </p:sp>
      <p:grpSp>
        <p:nvGrpSpPr>
          <p:cNvPr id="124933" name="Group 5"/>
          <p:cNvGrpSpPr>
            <a:grpSpLocks/>
          </p:cNvGrpSpPr>
          <p:nvPr/>
        </p:nvGrpSpPr>
        <p:grpSpPr bwMode="auto">
          <a:xfrm>
            <a:off x="5764213" y="1082675"/>
            <a:ext cx="1606550" cy="1333500"/>
            <a:chOff x="743" y="2255"/>
            <a:chExt cx="1239" cy="1120"/>
          </a:xfrm>
        </p:grpSpPr>
        <p:sp>
          <p:nvSpPr>
            <p:cNvPr id="124934" name="Freeform 6"/>
            <p:cNvSpPr>
              <a:spLocks/>
            </p:cNvSpPr>
            <p:nvPr/>
          </p:nvSpPr>
          <p:spPr bwMode="auto">
            <a:xfrm>
              <a:off x="1169" y="2552"/>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tx1"/>
              </a:solidFill>
              <a:round/>
              <a:headEnd/>
              <a:tailEnd/>
            </a:ln>
            <a:effectLst/>
          </p:spPr>
          <p:txBody>
            <a:bodyPr/>
            <a:lstStyle/>
            <a:p>
              <a:endParaRPr lang="en-US"/>
            </a:p>
          </p:txBody>
        </p:sp>
        <p:sp>
          <p:nvSpPr>
            <p:cNvPr id="124935" name="Freeform 7"/>
            <p:cNvSpPr>
              <a:spLocks/>
            </p:cNvSpPr>
            <p:nvPr/>
          </p:nvSpPr>
          <p:spPr bwMode="auto">
            <a:xfrm>
              <a:off x="1544" y="2255"/>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tx1"/>
              </a:solidFill>
              <a:round/>
              <a:headEnd/>
              <a:tailEnd/>
            </a:ln>
            <a:effectLst/>
          </p:spPr>
          <p:txBody>
            <a:bodyPr/>
            <a:lstStyle/>
            <a:p>
              <a:endParaRPr lang="en-US"/>
            </a:p>
          </p:txBody>
        </p:sp>
        <p:grpSp>
          <p:nvGrpSpPr>
            <p:cNvPr id="124936" name="Group 8"/>
            <p:cNvGrpSpPr>
              <a:grpSpLocks/>
            </p:cNvGrpSpPr>
            <p:nvPr/>
          </p:nvGrpSpPr>
          <p:grpSpPr bwMode="auto">
            <a:xfrm>
              <a:off x="748" y="3087"/>
              <a:ext cx="543" cy="288"/>
              <a:chOff x="748" y="3087"/>
              <a:chExt cx="543" cy="288"/>
            </a:xfrm>
          </p:grpSpPr>
          <p:sp>
            <p:nvSpPr>
              <p:cNvPr id="124937" name="Line 9"/>
              <p:cNvSpPr>
                <a:spLocks noChangeShapeType="1"/>
              </p:cNvSpPr>
              <p:nvPr/>
            </p:nvSpPr>
            <p:spPr bwMode="auto">
              <a:xfrm flipV="1">
                <a:off x="1043" y="3157"/>
                <a:ext cx="115" cy="69"/>
              </a:xfrm>
              <a:prstGeom prst="line">
                <a:avLst/>
              </a:prstGeom>
              <a:noFill/>
              <a:ln w="9525">
                <a:solidFill>
                  <a:schemeClr val="tx1"/>
                </a:solidFill>
                <a:round/>
                <a:headEnd/>
                <a:tailEnd/>
              </a:ln>
              <a:effectLst/>
            </p:spPr>
            <p:txBody>
              <a:bodyPr/>
              <a:lstStyle/>
              <a:p>
                <a:endParaRPr lang="en-US"/>
              </a:p>
            </p:txBody>
          </p:sp>
          <p:sp>
            <p:nvSpPr>
              <p:cNvPr id="124938" name="Line 10"/>
              <p:cNvSpPr>
                <a:spLocks noChangeShapeType="1"/>
              </p:cNvSpPr>
              <p:nvPr/>
            </p:nvSpPr>
            <p:spPr bwMode="auto">
              <a:xfrm>
                <a:off x="1187" y="3224"/>
                <a:ext cx="104" cy="0"/>
              </a:xfrm>
              <a:prstGeom prst="line">
                <a:avLst/>
              </a:prstGeom>
              <a:noFill/>
              <a:ln w="9525">
                <a:solidFill>
                  <a:schemeClr val="tx1"/>
                </a:solidFill>
                <a:round/>
                <a:headEnd/>
                <a:tailEnd/>
              </a:ln>
              <a:effectLst/>
            </p:spPr>
            <p:txBody>
              <a:bodyPr/>
              <a:lstStyle/>
              <a:p>
                <a:endParaRPr lang="en-US"/>
              </a:p>
            </p:txBody>
          </p:sp>
          <p:sp>
            <p:nvSpPr>
              <p:cNvPr id="124939" name="Line 11"/>
              <p:cNvSpPr>
                <a:spLocks noChangeShapeType="1"/>
              </p:cNvSpPr>
              <p:nvPr/>
            </p:nvSpPr>
            <p:spPr bwMode="auto">
              <a:xfrm>
                <a:off x="916" y="3087"/>
                <a:ext cx="0" cy="288"/>
              </a:xfrm>
              <a:prstGeom prst="line">
                <a:avLst/>
              </a:prstGeom>
              <a:noFill/>
              <a:ln w="9525">
                <a:solidFill>
                  <a:schemeClr val="tx1"/>
                </a:solidFill>
                <a:round/>
                <a:headEnd/>
                <a:tailEnd/>
              </a:ln>
              <a:effectLst/>
            </p:spPr>
            <p:txBody>
              <a:bodyPr/>
              <a:lstStyle/>
              <a:p>
                <a:endParaRPr lang="en-US"/>
              </a:p>
            </p:txBody>
          </p:sp>
          <p:sp>
            <p:nvSpPr>
              <p:cNvPr id="124940" name="Line 12"/>
              <p:cNvSpPr>
                <a:spLocks noChangeShapeType="1"/>
              </p:cNvSpPr>
              <p:nvPr/>
            </p:nvSpPr>
            <p:spPr bwMode="auto">
              <a:xfrm>
                <a:off x="858" y="3180"/>
                <a:ext cx="0" cy="97"/>
              </a:xfrm>
              <a:prstGeom prst="line">
                <a:avLst/>
              </a:prstGeom>
              <a:noFill/>
              <a:ln w="28575">
                <a:solidFill>
                  <a:schemeClr val="tx1"/>
                </a:solidFill>
                <a:round/>
                <a:headEnd/>
                <a:tailEnd/>
              </a:ln>
              <a:effectLst/>
            </p:spPr>
            <p:txBody>
              <a:bodyPr/>
              <a:lstStyle/>
              <a:p>
                <a:endParaRPr lang="en-US"/>
              </a:p>
            </p:txBody>
          </p:sp>
          <p:sp>
            <p:nvSpPr>
              <p:cNvPr id="124941" name="Line 13"/>
              <p:cNvSpPr>
                <a:spLocks noChangeShapeType="1"/>
              </p:cNvSpPr>
              <p:nvPr/>
            </p:nvSpPr>
            <p:spPr bwMode="auto">
              <a:xfrm>
                <a:off x="916" y="3220"/>
                <a:ext cx="104" cy="0"/>
              </a:xfrm>
              <a:prstGeom prst="line">
                <a:avLst/>
              </a:prstGeom>
              <a:noFill/>
              <a:ln w="9525">
                <a:solidFill>
                  <a:schemeClr val="tx1"/>
                </a:solidFill>
                <a:round/>
                <a:headEnd/>
                <a:tailEnd/>
              </a:ln>
              <a:effectLst/>
            </p:spPr>
            <p:txBody>
              <a:bodyPr/>
              <a:lstStyle/>
              <a:p>
                <a:endParaRPr lang="en-US"/>
              </a:p>
            </p:txBody>
          </p:sp>
          <p:sp>
            <p:nvSpPr>
              <p:cNvPr id="124942" name="Oval 14"/>
              <p:cNvSpPr>
                <a:spLocks noChangeAspect="1" noChangeArrowheads="1"/>
              </p:cNvSpPr>
              <p:nvPr/>
            </p:nvSpPr>
            <p:spPr bwMode="auto">
              <a:xfrm>
                <a:off x="100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24943" name="Oval 15"/>
              <p:cNvSpPr>
                <a:spLocks noChangeAspect="1" noChangeArrowheads="1"/>
              </p:cNvSpPr>
              <p:nvPr/>
            </p:nvSpPr>
            <p:spPr bwMode="auto">
              <a:xfrm>
                <a:off x="115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24944" name="Line 16"/>
              <p:cNvSpPr>
                <a:spLocks noChangeShapeType="1"/>
              </p:cNvSpPr>
              <p:nvPr/>
            </p:nvSpPr>
            <p:spPr bwMode="auto">
              <a:xfrm>
                <a:off x="748" y="3222"/>
                <a:ext cx="104" cy="0"/>
              </a:xfrm>
              <a:prstGeom prst="line">
                <a:avLst/>
              </a:prstGeom>
              <a:noFill/>
              <a:ln w="9525">
                <a:solidFill>
                  <a:schemeClr val="tx1"/>
                </a:solidFill>
                <a:round/>
                <a:headEnd/>
                <a:tailEnd/>
              </a:ln>
              <a:effectLst/>
            </p:spPr>
            <p:txBody>
              <a:bodyPr/>
              <a:lstStyle/>
              <a:p>
                <a:endParaRPr lang="en-US"/>
              </a:p>
            </p:txBody>
          </p:sp>
        </p:grpSp>
        <p:sp>
          <p:nvSpPr>
            <p:cNvPr id="124945" name="Freeform 17"/>
            <p:cNvSpPr>
              <a:spLocks/>
            </p:cNvSpPr>
            <p:nvPr/>
          </p:nvSpPr>
          <p:spPr bwMode="auto">
            <a:xfrm>
              <a:off x="743" y="2528"/>
              <a:ext cx="795" cy="692"/>
            </a:xfrm>
            <a:custGeom>
              <a:avLst/>
              <a:gdLst/>
              <a:ahLst/>
              <a:cxnLst>
                <a:cxn ang="0">
                  <a:pos x="795" y="0"/>
                </a:cxn>
                <a:cxn ang="0">
                  <a:pos x="795" y="317"/>
                </a:cxn>
                <a:cxn ang="0">
                  <a:pos x="0" y="317"/>
                </a:cxn>
                <a:cxn ang="0">
                  <a:pos x="0" y="692"/>
                </a:cxn>
              </a:cxnLst>
              <a:rect l="0" t="0" r="r" b="b"/>
              <a:pathLst>
                <a:path w="795" h="692">
                  <a:moveTo>
                    <a:pt x="795" y="0"/>
                  </a:moveTo>
                  <a:lnTo>
                    <a:pt x="795" y="317"/>
                  </a:lnTo>
                  <a:lnTo>
                    <a:pt x="0" y="317"/>
                  </a:lnTo>
                  <a:lnTo>
                    <a:pt x="0" y="692"/>
                  </a:lnTo>
                </a:path>
              </a:pathLst>
            </a:custGeom>
            <a:noFill/>
            <a:ln w="9525">
              <a:solidFill>
                <a:schemeClr val="tx1"/>
              </a:solidFill>
              <a:round/>
              <a:headEnd/>
              <a:tailEnd/>
            </a:ln>
            <a:effectLst/>
          </p:spPr>
          <p:txBody>
            <a:bodyPr/>
            <a:lstStyle/>
            <a:p>
              <a:endParaRPr lang="en-US"/>
            </a:p>
          </p:txBody>
        </p:sp>
      </p:grpSp>
      <p:grpSp>
        <p:nvGrpSpPr>
          <p:cNvPr id="124946" name="Group 18"/>
          <p:cNvGrpSpPr>
            <a:grpSpLocks/>
          </p:cNvGrpSpPr>
          <p:nvPr/>
        </p:nvGrpSpPr>
        <p:grpSpPr bwMode="auto">
          <a:xfrm>
            <a:off x="7518400" y="1081088"/>
            <a:ext cx="1527175" cy="1317625"/>
            <a:chOff x="2169" y="2260"/>
            <a:chExt cx="1200" cy="1106"/>
          </a:xfrm>
        </p:grpSpPr>
        <p:sp>
          <p:nvSpPr>
            <p:cNvPr id="124947" name="Freeform 19"/>
            <p:cNvSpPr>
              <a:spLocks/>
            </p:cNvSpPr>
            <p:nvPr/>
          </p:nvSpPr>
          <p:spPr bwMode="auto">
            <a:xfrm>
              <a:off x="2609" y="2546"/>
              <a:ext cx="760" cy="680"/>
            </a:xfrm>
            <a:custGeom>
              <a:avLst/>
              <a:gdLst/>
              <a:ahLst/>
              <a:cxnLst>
                <a:cxn ang="0">
                  <a:pos x="547" y="680"/>
                </a:cxn>
                <a:cxn ang="0">
                  <a:pos x="760" y="680"/>
                </a:cxn>
                <a:cxn ang="0">
                  <a:pos x="760" y="305"/>
                </a:cxn>
                <a:cxn ang="0">
                  <a:pos x="0" y="305"/>
                </a:cxn>
                <a:cxn ang="0">
                  <a:pos x="0" y="0"/>
                </a:cxn>
              </a:cxnLst>
              <a:rect l="0" t="0" r="r" b="b"/>
              <a:pathLst>
                <a:path w="760" h="680">
                  <a:moveTo>
                    <a:pt x="547" y="680"/>
                  </a:moveTo>
                  <a:lnTo>
                    <a:pt x="760" y="680"/>
                  </a:lnTo>
                  <a:lnTo>
                    <a:pt x="760" y="305"/>
                  </a:lnTo>
                  <a:lnTo>
                    <a:pt x="0" y="305"/>
                  </a:lnTo>
                  <a:lnTo>
                    <a:pt x="0" y="0"/>
                  </a:lnTo>
                </a:path>
              </a:pathLst>
            </a:custGeom>
            <a:noFill/>
            <a:ln w="9525">
              <a:solidFill>
                <a:schemeClr val="accent2"/>
              </a:solidFill>
              <a:round/>
              <a:headEnd/>
              <a:tailEnd/>
            </a:ln>
            <a:effectLst/>
          </p:spPr>
          <p:txBody>
            <a:bodyPr/>
            <a:lstStyle/>
            <a:p>
              <a:endParaRPr lang="en-US"/>
            </a:p>
          </p:txBody>
        </p:sp>
        <p:sp>
          <p:nvSpPr>
            <p:cNvPr id="124948" name="Freeform 20"/>
            <p:cNvSpPr>
              <a:spLocks/>
            </p:cNvSpPr>
            <p:nvPr/>
          </p:nvSpPr>
          <p:spPr bwMode="auto">
            <a:xfrm flipH="1">
              <a:off x="2175" y="2557"/>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accent2"/>
              </a:solidFill>
              <a:round/>
              <a:headEnd/>
              <a:tailEnd/>
            </a:ln>
            <a:effectLst/>
          </p:spPr>
          <p:txBody>
            <a:bodyPr/>
            <a:lstStyle/>
            <a:p>
              <a:endParaRPr lang="en-US"/>
            </a:p>
          </p:txBody>
        </p:sp>
        <p:sp>
          <p:nvSpPr>
            <p:cNvPr id="124949" name="Freeform 21"/>
            <p:cNvSpPr>
              <a:spLocks/>
            </p:cNvSpPr>
            <p:nvPr/>
          </p:nvSpPr>
          <p:spPr bwMode="auto">
            <a:xfrm flipH="1">
              <a:off x="2169" y="2260"/>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accent2"/>
              </a:solidFill>
              <a:round/>
              <a:headEnd/>
              <a:tailEnd/>
            </a:ln>
            <a:effectLst/>
          </p:spPr>
          <p:txBody>
            <a:bodyPr/>
            <a:lstStyle/>
            <a:p>
              <a:endParaRPr lang="en-US"/>
            </a:p>
          </p:txBody>
        </p:sp>
        <p:sp>
          <p:nvSpPr>
            <p:cNvPr id="124950" name="Oval 22"/>
            <p:cNvSpPr>
              <a:spLocks noChangeArrowheads="1"/>
            </p:cNvSpPr>
            <p:nvPr/>
          </p:nvSpPr>
          <p:spPr bwMode="auto">
            <a:xfrm>
              <a:off x="2976" y="3127"/>
              <a:ext cx="201" cy="201"/>
            </a:xfrm>
            <a:prstGeom prst="ellipse">
              <a:avLst/>
            </a:prstGeom>
            <a:solidFill>
              <a:schemeClr val="bg1"/>
            </a:solidFill>
            <a:ln w="9525">
              <a:solidFill>
                <a:schemeClr val="accent2"/>
              </a:solidFill>
              <a:round/>
              <a:headEnd/>
              <a:tailEnd/>
            </a:ln>
            <a:effectLst/>
          </p:spPr>
          <p:txBody>
            <a:bodyPr wrap="none" anchor="ctr"/>
            <a:lstStyle/>
            <a:p>
              <a:endParaRPr lang="en-US"/>
            </a:p>
          </p:txBody>
        </p:sp>
        <p:sp>
          <p:nvSpPr>
            <p:cNvPr id="124951" name="Text Box 23"/>
            <p:cNvSpPr txBox="1">
              <a:spLocks noChangeArrowheads="1"/>
            </p:cNvSpPr>
            <p:nvPr/>
          </p:nvSpPr>
          <p:spPr bwMode="auto">
            <a:xfrm>
              <a:off x="2976" y="3110"/>
              <a:ext cx="253" cy="256"/>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A</a:t>
              </a:r>
            </a:p>
          </p:txBody>
        </p:sp>
      </p:grpSp>
      <p:sp>
        <p:nvSpPr>
          <p:cNvPr id="124952" name="Text Box 24"/>
          <p:cNvSpPr txBox="1">
            <a:spLocks noChangeArrowheads="1"/>
          </p:cNvSpPr>
          <p:nvPr/>
        </p:nvSpPr>
        <p:spPr bwMode="auto">
          <a:xfrm>
            <a:off x="2374900" y="2854325"/>
            <a:ext cx="6067425" cy="457200"/>
          </a:xfrm>
          <a:prstGeom prst="rect">
            <a:avLst/>
          </a:prstGeom>
          <a:noFill/>
          <a:ln w="9525">
            <a:noFill/>
            <a:miter lim="800000"/>
            <a:headEnd/>
            <a:tailEnd/>
          </a:ln>
          <a:effectLst/>
        </p:spPr>
        <p:txBody>
          <a:bodyPr>
            <a:spAutoFit/>
          </a:bodyPr>
          <a:lstStyle/>
          <a:p>
            <a:r>
              <a:rPr lang="en-US">
                <a:solidFill>
                  <a:schemeClr val="hlink"/>
                </a:solidFill>
              </a:rPr>
              <a:t>This is the principle behind radio and TV.</a:t>
            </a:r>
          </a:p>
        </p:txBody>
      </p:sp>
      <p:sp>
        <p:nvSpPr>
          <p:cNvPr id="12495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a:t>
            </a:r>
            <a:r>
              <a:rPr lang="en-US" altLang="en-US" sz="2800">
                <a:solidFill>
                  <a:schemeClr val="tx2"/>
                </a:solidFill>
              </a:rPr>
              <a:t>Electromagnetic</a:t>
            </a:r>
            <a:r>
              <a:rPr lang="en-US" altLang="en-US" sz="2800" b="1">
                <a:solidFill>
                  <a:schemeClr val="tx2"/>
                </a:solidFill>
              </a:rPr>
              <a:t>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 calcmode="lin" valueType="num">
                                      <p:cBhvr additive="base">
                                        <p:cTn id="7" dur="500" fill="hold"/>
                                        <p:tgtEl>
                                          <p:spTgt spid="1249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124933"/>
                                        </p:tgtEl>
                                        <p:attrNameLst>
                                          <p:attrName>style.visibility</p:attrName>
                                        </p:attrNameLst>
                                      </p:cBhvr>
                                      <p:to>
                                        <p:strVal val="visible"/>
                                      </p:to>
                                    </p:set>
                                    <p:anim calcmode="lin" valueType="num">
                                      <p:cBhvr>
                                        <p:cTn id="12" dur="500" fill="hold"/>
                                        <p:tgtEl>
                                          <p:spTgt spid="124933"/>
                                        </p:tgtEl>
                                        <p:attrNameLst>
                                          <p:attrName>ppt_w</p:attrName>
                                        </p:attrNameLst>
                                      </p:cBhvr>
                                      <p:tavLst>
                                        <p:tav tm="0">
                                          <p:val>
                                            <p:fltVal val="0"/>
                                          </p:val>
                                        </p:tav>
                                        <p:tav tm="100000">
                                          <p:val>
                                            <p:strVal val="#ppt_w"/>
                                          </p:val>
                                        </p:tav>
                                      </p:tavLst>
                                    </p:anim>
                                    <p:anim calcmode="lin" valueType="num">
                                      <p:cBhvr>
                                        <p:cTn id="13" dur="500" fill="hold"/>
                                        <p:tgtEl>
                                          <p:spTgt spid="124933"/>
                                        </p:tgtEl>
                                        <p:attrNameLst>
                                          <p:attrName>ppt_h</p:attrName>
                                        </p:attrNameLst>
                                      </p:cBhvr>
                                      <p:tavLst>
                                        <p:tav tm="0">
                                          <p:val>
                                            <p:fltVal val="0"/>
                                          </p:val>
                                        </p:tav>
                                        <p:tav tm="100000">
                                          <p:val>
                                            <p:strVal val="#ppt_h"/>
                                          </p:val>
                                        </p:tav>
                                      </p:tavLst>
                                    </p:anim>
                                    <p:animEffect transition="in" filter="fade">
                                      <p:cBhvr>
                                        <p:cTn id="14" dur="500"/>
                                        <p:tgtEl>
                                          <p:spTgt spid="124933"/>
                                        </p:tgtEl>
                                      </p:cBhvr>
                                    </p:animEffect>
                                  </p:childTnLst>
                                  <p:subTnLst>
                                    <p:audio>
                                      <p:cMediaNode>
                                        <p:cTn display="0" masterRel="sameClick">
                                          <p:stCondLst>
                                            <p:cond evt="begin" delay="0">
                                              <p:tn val="10"/>
                                            </p:cond>
                                          </p:stCondLst>
                                          <p:endCondLst>
                                            <p:cond evt="onStopAudio" delay="0">
                                              <p:tgtEl>
                                                <p:sldTgt/>
                                              </p:tgtEl>
                                            </p:cond>
                                          </p:endCondLst>
                                        </p:cTn>
                                        <p:tgtEl>
                                          <p:sndTgt r:embed="rId5" name="cashreg.wav"/>
                                        </p:tgtEl>
                                      </p:cMediaNode>
                                    </p:audio>
                                  </p:sub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124946"/>
                                        </p:tgtEl>
                                        <p:attrNameLst>
                                          <p:attrName>style.visibility</p:attrName>
                                        </p:attrNameLst>
                                      </p:cBhvr>
                                      <p:to>
                                        <p:strVal val="visible"/>
                                      </p:to>
                                    </p:set>
                                    <p:anim calcmode="lin" valueType="num">
                                      <p:cBhvr>
                                        <p:cTn id="18" dur="500" fill="hold"/>
                                        <p:tgtEl>
                                          <p:spTgt spid="124946"/>
                                        </p:tgtEl>
                                        <p:attrNameLst>
                                          <p:attrName>ppt_w</p:attrName>
                                        </p:attrNameLst>
                                      </p:cBhvr>
                                      <p:tavLst>
                                        <p:tav tm="0">
                                          <p:val>
                                            <p:fltVal val="0"/>
                                          </p:val>
                                        </p:tav>
                                        <p:tav tm="100000">
                                          <p:val>
                                            <p:strVal val="#ppt_w"/>
                                          </p:val>
                                        </p:tav>
                                      </p:tavLst>
                                    </p:anim>
                                    <p:anim calcmode="lin" valueType="num">
                                      <p:cBhvr>
                                        <p:cTn id="19" dur="500" fill="hold"/>
                                        <p:tgtEl>
                                          <p:spTgt spid="124946"/>
                                        </p:tgtEl>
                                        <p:attrNameLst>
                                          <p:attrName>ppt_h</p:attrName>
                                        </p:attrNameLst>
                                      </p:cBhvr>
                                      <p:tavLst>
                                        <p:tav tm="0">
                                          <p:val>
                                            <p:fltVal val="0"/>
                                          </p:val>
                                        </p:tav>
                                        <p:tav tm="100000">
                                          <p:val>
                                            <p:strVal val="#ppt_h"/>
                                          </p:val>
                                        </p:tav>
                                      </p:tavLst>
                                    </p:anim>
                                    <p:animEffect transition="in" filter="fade">
                                      <p:cBhvr>
                                        <p:cTn id="20" dur="500"/>
                                        <p:tgtEl>
                                          <p:spTgt spid="124946"/>
                                        </p:tgtEl>
                                      </p:cBhvr>
                                    </p:animEffect>
                                  </p:childTnLst>
                                  <p:subTnLst>
                                    <p:audio>
                                      <p:cMediaNode>
                                        <p:cTn display="0" masterRel="sameClick">
                                          <p:stCondLst>
                                            <p:cond evt="begin" delay="0">
                                              <p:tn val="16"/>
                                            </p:cond>
                                          </p:stCondLst>
                                          <p:endCondLst>
                                            <p:cond evt="onStopAudio" delay="0">
                                              <p:tgtEl>
                                                <p:sldTgt/>
                                              </p:tgtEl>
                                            </p:cond>
                                          </p:endCondLst>
                                        </p:cTn>
                                        <p:tgtEl>
                                          <p:sndTgt r:embed="rId5" name="cashreg.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4932">
                                            <p:txEl>
                                              <p:pRg st="1" end="1"/>
                                            </p:txEl>
                                          </p:spTgt>
                                        </p:tgtEl>
                                        <p:attrNameLst>
                                          <p:attrName>style.visibility</p:attrName>
                                        </p:attrNameLst>
                                      </p:cBhvr>
                                      <p:to>
                                        <p:strVal val="visible"/>
                                      </p:to>
                                    </p:set>
                                    <p:anim calcmode="lin" valueType="num">
                                      <p:cBhvr additive="base">
                                        <p:cTn id="25" dur="500" fill="hold"/>
                                        <p:tgtEl>
                                          <p:spTgt spid="12493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493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4932">
                                            <p:txEl>
                                              <p:pRg st="2" end="2"/>
                                            </p:txEl>
                                          </p:spTgt>
                                        </p:tgtEl>
                                        <p:attrNameLst>
                                          <p:attrName>style.visibility</p:attrName>
                                        </p:attrNameLst>
                                      </p:cBhvr>
                                      <p:to>
                                        <p:strVal val="visible"/>
                                      </p:to>
                                    </p:set>
                                    <p:anim calcmode="lin" valueType="num">
                                      <p:cBhvr additive="base">
                                        <p:cTn id="31" dur="500" fill="hold"/>
                                        <p:tgtEl>
                                          <p:spTgt spid="12493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493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4932">
                                            <p:txEl>
                                              <p:pRg st="3" end="3"/>
                                            </p:txEl>
                                          </p:spTgt>
                                        </p:tgtEl>
                                        <p:attrNameLst>
                                          <p:attrName>style.visibility</p:attrName>
                                        </p:attrNameLst>
                                      </p:cBhvr>
                                      <p:to>
                                        <p:strVal val="visible"/>
                                      </p:to>
                                    </p:set>
                                    <p:anim calcmode="lin" valueType="num">
                                      <p:cBhvr additive="base">
                                        <p:cTn id="37" dur="500" fill="hold"/>
                                        <p:tgtEl>
                                          <p:spTgt spid="12493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493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4932">
                                            <p:txEl>
                                              <p:pRg st="4" end="4"/>
                                            </p:txEl>
                                          </p:spTgt>
                                        </p:tgtEl>
                                        <p:attrNameLst>
                                          <p:attrName>style.visibility</p:attrName>
                                        </p:attrNameLst>
                                      </p:cBhvr>
                                      <p:to>
                                        <p:strVal val="visible"/>
                                      </p:to>
                                    </p:set>
                                    <p:anim calcmode="lin" valueType="num">
                                      <p:cBhvr additive="base">
                                        <p:cTn id="43" dur="500" fill="hold"/>
                                        <p:tgtEl>
                                          <p:spTgt spid="124932">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493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4932">
                                            <p:txEl>
                                              <p:pRg st="5" end="5"/>
                                            </p:txEl>
                                          </p:spTgt>
                                        </p:tgtEl>
                                        <p:attrNameLst>
                                          <p:attrName>style.visibility</p:attrName>
                                        </p:attrNameLst>
                                      </p:cBhvr>
                                      <p:to>
                                        <p:strVal val="visible"/>
                                      </p:to>
                                    </p:set>
                                    <p:anim calcmode="lin" valueType="num">
                                      <p:cBhvr additive="base">
                                        <p:cTn id="49" dur="500" fill="hold"/>
                                        <p:tgtEl>
                                          <p:spTgt spid="124932">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493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24952"/>
                                        </p:tgtEl>
                                        <p:attrNameLst>
                                          <p:attrName>style.visibility</p:attrName>
                                        </p:attrNameLst>
                                      </p:cBhvr>
                                      <p:to>
                                        <p:strVal val="visible"/>
                                      </p:to>
                                    </p:set>
                                    <p:anim calcmode="lin" valueType="num">
                                      <p:cBhvr additive="base">
                                        <p:cTn id="55" dur="500" fill="hold"/>
                                        <p:tgtEl>
                                          <p:spTgt spid="124952"/>
                                        </p:tgtEl>
                                        <p:attrNameLst>
                                          <p:attrName>ppt_x</p:attrName>
                                        </p:attrNameLst>
                                      </p:cBhvr>
                                      <p:tavLst>
                                        <p:tav tm="0">
                                          <p:val>
                                            <p:strVal val="1+#ppt_w/2"/>
                                          </p:val>
                                        </p:tav>
                                        <p:tav tm="100000">
                                          <p:val>
                                            <p:strVal val="#ppt_x"/>
                                          </p:val>
                                        </p:tav>
                                      </p:tavLst>
                                    </p:anim>
                                    <p:anim calcmode="lin" valueType="num">
                                      <p:cBhvr additive="base">
                                        <p:cTn id="56" dur="500" fill="hold"/>
                                        <p:tgtEl>
                                          <p:spTgt spid="1249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813300"/>
          </a:xfrm>
          <a:prstGeom prst="rect">
            <a:avLst/>
          </a:prstGeom>
          <a:solidFill>
            <a:srgbClr val="EAEAEA"/>
          </a:solidFill>
          <a:ln w="9525">
            <a:noFill/>
            <a:miter lim="800000"/>
            <a:headEnd/>
            <a:tailEnd/>
          </a:ln>
        </p:spPr>
        <p:txBody>
          <a:bodyPr/>
          <a:lstStyle/>
          <a:p>
            <a:pPr marL="633413" indent="-633413"/>
            <a:r>
              <a:rPr lang="en-US" altLang="en-US" b="1">
                <a:solidFill>
                  <a:schemeClr val="accent2"/>
                </a:solidFill>
              </a:rPr>
              <a:t>Understandings:</a:t>
            </a:r>
            <a:r>
              <a:rPr lang="en-US" altLang="en-US">
                <a:solidFill>
                  <a:schemeClr val="accent2"/>
                </a:solidFill>
              </a:rPr>
              <a:t> </a:t>
            </a:r>
          </a:p>
          <a:p>
            <a:pPr marL="633413" indent="-633413"/>
            <a:r>
              <a:rPr lang="en-US" altLang="en-US">
                <a:solidFill>
                  <a:schemeClr val="accent2"/>
                </a:solidFill>
              </a:rPr>
              <a:t>• Electromotive force (emf) </a:t>
            </a:r>
          </a:p>
          <a:p>
            <a:pPr marL="633413" indent="-633413"/>
            <a:r>
              <a:rPr lang="en-US" altLang="en-US">
                <a:solidFill>
                  <a:schemeClr val="accent2"/>
                </a:solidFill>
              </a:rPr>
              <a:t>• Magnetic flux and magnetic flux linkage </a:t>
            </a:r>
          </a:p>
          <a:p>
            <a:pPr marL="633413" indent="-633413"/>
            <a:r>
              <a:rPr lang="en-US" altLang="en-US">
                <a:solidFill>
                  <a:schemeClr val="accent2"/>
                </a:solidFill>
              </a:rPr>
              <a:t>• Faraday’s law of induction </a:t>
            </a:r>
          </a:p>
          <a:p>
            <a:pPr marL="633413" indent="-633413"/>
            <a:r>
              <a:rPr lang="en-US" altLang="en-US">
                <a:solidFill>
                  <a:schemeClr val="accent2"/>
                </a:solidFill>
              </a:rPr>
              <a:t>• Lenz’s law </a:t>
            </a:r>
          </a:p>
          <a:p>
            <a:pPr marL="633413" indent="-633413"/>
            <a:r>
              <a:rPr lang="en-US" altLang="en-US" b="1">
                <a:solidFill>
                  <a:srgbClr val="000000"/>
                </a:solidFill>
              </a:rPr>
              <a:t>Applications and skills:</a:t>
            </a:r>
            <a:r>
              <a:rPr lang="en-US" altLang="en-US">
                <a:solidFill>
                  <a:srgbClr val="000000"/>
                </a:solidFill>
              </a:rPr>
              <a:t> </a:t>
            </a:r>
          </a:p>
          <a:p>
            <a:pPr marL="633413" indent="-633413"/>
            <a:r>
              <a:rPr lang="en-US" altLang="en-US">
                <a:solidFill>
                  <a:srgbClr val="000000"/>
                </a:solidFill>
              </a:rPr>
              <a:t>• Describing the production of an induced emf by a changing magnetic flux and within a uniform magnetic field </a:t>
            </a:r>
          </a:p>
          <a:p>
            <a:pPr marL="633413" indent="-633413"/>
            <a:r>
              <a:rPr lang="en-US" altLang="en-US">
                <a:solidFill>
                  <a:srgbClr val="000000"/>
                </a:solidFill>
              </a:rPr>
              <a:t>• Solving problems involving magnetic flux, magnetic flux linkage and Faraday’s law </a:t>
            </a:r>
          </a:p>
          <a:p>
            <a:pPr marL="633413" indent="-633413"/>
            <a:r>
              <a:rPr lang="en-US" altLang="en-US">
                <a:solidFill>
                  <a:srgbClr val="000000"/>
                </a:solidFill>
              </a:rPr>
              <a:t>• Explaining Lenz’s law through the conservation of energy</a:t>
            </a:r>
          </a:p>
        </p:txBody>
      </p:sp>
      <p:sp>
        <p:nvSpPr>
          <p:cNvPr id="88067"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62594358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3187">
                                            <p:txEl>
                                              <p:pRg st="8" end="8"/>
                                            </p:txEl>
                                          </p:spTgt>
                                        </p:tgtEl>
                                        <p:attrNameLst>
                                          <p:attrName>style.visibility</p:attrName>
                                        </p:attrNameLst>
                                      </p:cBhvr>
                                      <p:to>
                                        <p:strVal val="visible"/>
                                      </p:to>
                                    </p:set>
                                    <p:anim calcmode="lin" valueType="num">
                                      <p:cBhvr additive="base">
                                        <p:cTn id="55" dur="500" fill="hold"/>
                                        <p:tgtEl>
                                          <p:spTgt spid="931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3187">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6984" name="Rectangle 8"/>
              <p:cNvSpPr>
                <a:spLocks noChangeArrowheads="1"/>
              </p:cNvSpPr>
              <p:nvPr/>
            </p:nvSpPr>
            <p:spPr bwMode="auto">
              <a:xfrm>
                <a:off x="687388" y="4551363"/>
                <a:ext cx="7772400" cy="2306637"/>
              </a:xfrm>
              <a:prstGeom prst="rect">
                <a:avLst/>
              </a:prstGeom>
              <a:solidFill>
                <a:srgbClr val="CCFFCC"/>
              </a:solidFill>
              <a:ln w="9525">
                <a:noFill/>
                <a:miter lim="800000"/>
                <a:headEnd/>
                <a:tailEnd/>
              </a:ln>
              <a:effectLst/>
            </p:spPr>
            <p:txBody>
              <a:bodyPr/>
              <a:lstStyle/>
              <a:p>
                <a:pPr eaLnBrk="0" hangingPunct="0">
                  <a:spcBef>
                    <a:spcPct val="10000"/>
                  </a:spcBef>
                </a:pPr>
                <a:r>
                  <a:rPr lang="en-US" dirty="0" smtClean="0">
                    <a:sym typeface="Symbol" pitchFamily="18" charset="2"/>
                  </a:rPr>
                  <a:t>PRACTICE: Suppose the magnetic flux in the                 presence of a coil having 240 loops is changing                   at a rate of 0.25 Wbs</a:t>
                </a:r>
                <a:r>
                  <a:rPr lang="en-US" baseline="30000" dirty="0" smtClean="0">
                    <a:sym typeface="Symbol" pitchFamily="18" charset="2"/>
                  </a:rPr>
                  <a:t>-1</a:t>
                </a:r>
                <a:r>
                  <a:rPr lang="en-US" dirty="0">
                    <a:sym typeface="Symbol" pitchFamily="18" charset="2"/>
                  </a:rPr>
                  <a:t>. What is the induced </a:t>
                </a:r>
                <a:r>
                  <a:rPr lang="en-US" dirty="0" err="1" smtClean="0">
                    <a:sym typeface="Symbol" pitchFamily="18" charset="2"/>
                  </a:rPr>
                  <a:t>emf</a:t>
                </a:r>
                <a:r>
                  <a:rPr lang="en-US" dirty="0">
                    <a:sym typeface="Symbol" pitchFamily="18" charset="2"/>
                  </a:rPr>
                  <a:t>?</a:t>
                </a:r>
              </a:p>
              <a:p>
                <a:pPr eaLnBrk="0" hangingPunct="0">
                  <a:spcBef>
                    <a:spcPct val="10000"/>
                  </a:spcBef>
                </a:pPr>
                <a:r>
                  <a:rPr lang="en-US" dirty="0">
                    <a:sym typeface="Symbol" pitchFamily="18" charset="2"/>
                  </a:rPr>
                  <a:t>SOLUTION: Use </a:t>
                </a:r>
                <a:r>
                  <a:rPr lang="en-US" i="1" dirty="0">
                    <a:sym typeface="Symbol" pitchFamily="18" charset="2"/>
                  </a:rPr>
                  <a:t>N</a:t>
                </a:r>
                <a:r>
                  <a:rPr lang="en-US" dirty="0">
                    <a:sym typeface="Symbol" pitchFamily="18" charset="2"/>
                  </a:rPr>
                  <a:t> = 240 and </a:t>
                </a:r>
                <a14:m>
                  <m:oMath xmlns:m="http://schemas.openxmlformats.org/officeDocument/2006/math">
                    <m:f>
                      <m:fPr>
                        <m:ctrlPr>
                          <a:rPr lang="en-US" sz="2000" i="1" dirty="0">
                            <a:solidFill>
                              <a:srgbClr val="000000"/>
                            </a:solidFill>
                            <a:latin typeface="Cambria Math" panose="02040503050406030204" pitchFamily="18" charset="0"/>
                            <a:cs typeface="Courier New" pitchFamily="49" charset="0"/>
                            <a:sym typeface="Symbol" pitchFamily="18" charset="2"/>
                          </a:rPr>
                        </m:ctrlPr>
                      </m:fPr>
                      <m:num>
                        <m:r>
                          <a:rPr lang="en-US" sz="2000" i="1" dirty="0" smtClean="0">
                            <a:solidFill>
                              <a:srgbClr val="000000"/>
                            </a:solidFill>
                            <a:latin typeface="Cambria Math" panose="02040503050406030204" pitchFamily="18" charset="0"/>
                            <a:cs typeface="Courier New" pitchFamily="49" charset="0"/>
                            <a:sym typeface="Symbol" pitchFamily="18" charset="2"/>
                          </a:rPr>
                          <m:t></m:t>
                        </m:r>
                        <m:r>
                          <a:rPr lang="en-US" sz="2000" i="1" dirty="0">
                            <a:solidFill>
                              <a:srgbClr val="000000"/>
                            </a:solidFill>
                            <a:latin typeface="Cambria Math" panose="02040503050406030204" pitchFamily="18" charset="0"/>
                            <a:sym typeface="Symbol" pitchFamily="18" charset="2"/>
                          </a:rPr>
                          <m:t></m:t>
                        </m:r>
                      </m:num>
                      <m:den>
                        <m:r>
                          <a:rPr lang="en-US" sz="2000" i="1" dirty="0">
                            <a:solidFill>
                              <a:srgbClr val="000000"/>
                            </a:solidFill>
                            <a:latin typeface="Cambria Math" panose="02040503050406030204" pitchFamily="18" charset="0"/>
                            <a:cs typeface="Courier New" pitchFamily="49" charset="0"/>
                            <a:sym typeface="Symbol" pitchFamily="18" charset="2"/>
                          </a:rPr>
                          <m:t></m:t>
                        </m:r>
                        <m:r>
                          <a:rPr lang="en-US" sz="2000" i="1" dirty="0">
                            <a:solidFill>
                              <a:srgbClr val="000000"/>
                            </a:solidFill>
                            <a:latin typeface="Cambria Math" panose="02040503050406030204" pitchFamily="18" charset="0"/>
                            <a:cs typeface="Courier New" pitchFamily="49" charset="0"/>
                            <a:sym typeface="Symbol" pitchFamily="18" charset="2"/>
                          </a:rPr>
                          <m:t>𝑡</m:t>
                        </m:r>
                      </m:den>
                    </m:f>
                    <m:r>
                      <a:rPr lang="en-US" sz="2000" i="1" dirty="0">
                        <a:solidFill>
                          <a:srgbClr val="000000"/>
                        </a:solidFill>
                        <a:latin typeface="Cambria Math" panose="02040503050406030204" pitchFamily="18" charset="0"/>
                        <a:cs typeface="Courier New" pitchFamily="49" charset="0"/>
                        <a:sym typeface="Symbol" pitchFamily="18" charset="2"/>
                      </a:rPr>
                      <m:t> = 0.25</m:t>
                    </m:r>
                  </m:oMath>
                </a14:m>
                <a:r>
                  <a:rPr lang="en-US" dirty="0">
                    <a:solidFill>
                      <a:srgbClr val="000000"/>
                    </a:solidFill>
                    <a:cs typeface="Courier New" pitchFamily="49" charset="0"/>
                    <a:sym typeface="Symbol" pitchFamily="18" charset="2"/>
                  </a:rPr>
                  <a:t>. </a:t>
                </a:r>
              </a:p>
              <a:p>
                <a:pPr eaLnBrk="0" hangingPunct="0">
                  <a:spcBef>
                    <a:spcPct val="10000"/>
                  </a:spcBef>
                </a:pPr>
                <a:r>
                  <a:rPr lang="en-US" i="1" dirty="0">
                    <a:solidFill>
                      <a:srgbClr val="000000"/>
                    </a:solidFill>
                    <a:cs typeface="Courier New" pitchFamily="49" charset="0"/>
                    <a:sym typeface="Symbol" pitchFamily="18" charset="2"/>
                  </a:rPr>
                  <a:t>        </a:t>
                </a:r>
                <a14:m>
                  <m:oMath xmlns:m="http://schemas.openxmlformats.org/officeDocument/2006/math">
                    <m:r>
                      <a:rPr lang="en-US" sz="2000" i="1" dirty="0" smtClean="0">
                        <a:solidFill>
                          <a:srgbClr val="000000"/>
                        </a:solidFill>
                        <a:latin typeface="Cambria Math" panose="02040503050406030204" pitchFamily="18" charset="0"/>
                        <a:cs typeface="Courier New" pitchFamily="49" charset="0"/>
                        <a:sym typeface="Symbol" pitchFamily="18" charset="2"/>
                      </a:rPr>
                      <m:t>=</m:t>
                    </m:r>
                    <m:f>
                      <m:fPr>
                        <m:ctrlPr>
                          <a:rPr lang="en-US" sz="2000" i="1" dirty="0">
                            <a:solidFill>
                              <a:srgbClr val="000000"/>
                            </a:solidFill>
                            <a:latin typeface="Cambria Math" panose="02040503050406030204" pitchFamily="18" charset="0"/>
                            <a:cs typeface="Courier New" pitchFamily="49" charset="0"/>
                            <a:sym typeface="Symbol" pitchFamily="18" charset="2"/>
                          </a:rPr>
                        </m:ctrlPr>
                      </m:fPr>
                      <m:num>
                        <m:r>
                          <a:rPr lang="en-US" sz="2000" i="1" dirty="0" smtClean="0">
                            <a:solidFill>
                              <a:srgbClr val="000000"/>
                            </a:solidFill>
                            <a:latin typeface="Cambria Math" panose="02040503050406030204" pitchFamily="18" charset="0"/>
                            <a:cs typeface="Courier New" pitchFamily="49" charset="0"/>
                            <a:sym typeface="Symbol" pitchFamily="18" charset="2"/>
                          </a:rPr>
                          <m:t>𝑁</m:t>
                        </m:r>
                        <m:r>
                          <a:rPr lang="en-US" sz="2000" i="1" dirty="0">
                            <a:solidFill>
                              <a:srgbClr val="000000"/>
                            </a:solidFill>
                            <a:latin typeface="Cambria Math" panose="02040503050406030204" pitchFamily="18" charset="0"/>
                            <a:cs typeface="Courier New" pitchFamily="49" charset="0"/>
                            <a:sym typeface="Symbol" pitchFamily="18" charset="2"/>
                          </a:rPr>
                          <m:t></m:t>
                        </m:r>
                        <m:r>
                          <a:rPr lang="en-US" sz="2000" i="1" dirty="0">
                            <a:solidFill>
                              <a:srgbClr val="000000"/>
                            </a:solidFill>
                            <a:latin typeface="Cambria Math" panose="02040503050406030204" pitchFamily="18" charset="0"/>
                            <a:sym typeface="Symbol" pitchFamily="18" charset="2"/>
                          </a:rPr>
                          <m:t></m:t>
                        </m:r>
                      </m:num>
                      <m:den>
                        <m:r>
                          <a:rPr lang="en-US" sz="2000" i="1" dirty="0">
                            <a:solidFill>
                              <a:srgbClr val="000000"/>
                            </a:solidFill>
                            <a:latin typeface="Cambria Math" panose="02040503050406030204" pitchFamily="18" charset="0"/>
                            <a:cs typeface="Courier New" pitchFamily="49" charset="0"/>
                            <a:sym typeface="Symbol" pitchFamily="18" charset="2"/>
                          </a:rPr>
                          <m:t></m:t>
                        </m:r>
                        <m:r>
                          <a:rPr lang="en-US" sz="2000" i="1" dirty="0">
                            <a:solidFill>
                              <a:srgbClr val="000000"/>
                            </a:solidFill>
                            <a:latin typeface="Cambria Math" panose="02040503050406030204" pitchFamily="18" charset="0"/>
                            <a:cs typeface="Courier New" pitchFamily="49" charset="0"/>
                            <a:sym typeface="Symbol" pitchFamily="18" charset="2"/>
                          </a:rPr>
                          <m:t>𝑡</m:t>
                        </m:r>
                      </m:den>
                    </m:f>
                    <m:r>
                      <a:rPr lang="en-US" sz="2000" i="1" dirty="0">
                        <a:solidFill>
                          <a:srgbClr val="000000"/>
                        </a:solidFill>
                        <a:latin typeface="Cambria Math" panose="02040503050406030204" pitchFamily="18" charset="0"/>
                        <a:cs typeface="Courier New" pitchFamily="49" charset="0"/>
                        <a:sym typeface="Symbol" pitchFamily="18" charset="2"/>
                      </a:rPr>
                      <m:t>=240(0.25)=60</m:t>
                    </m:r>
                  </m:oMath>
                </a14:m>
                <a:r>
                  <a:rPr lang="en-US" dirty="0">
                    <a:solidFill>
                      <a:srgbClr val="000000"/>
                    </a:solidFill>
                    <a:cs typeface="Courier New" pitchFamily="49" charset="0"/>
                    <a:sym typeface="Symbol" pitchFamily="18" charset="2"/>
                  </a:rPr>
                  <a:t>. </a:t>
                </a:r>
                <a:r>
                  <a:rPr lang="en-US" sz="2000" dirty="0">
                    <a:solidFill>
                      <a:srgbClr val="000000"/>
                    </a:solidFill>
                    <a:cs typeface="Courier New" pitchFamily="49" charset="0"/>
                    <a:sym typeface="Symbol" pitchFamily="18" charset="2"/>
                  </a:rPr>
                  <a:t>V</a:t>
                </a:r>
                <a:r>
                  <a:rPr lang="en-US" dirty="0">
                    <a:solidFill>
                      <a:srgbClr val="000000"/>
                    </a:solidFill>
                    <a:cs typeface="Courier New" pitchFamily="49" charset="0"/>
                    <a:sym typeface="Symbol" pitchFamily="18" charset="2"/>
                  </a:rPr>
                  <a:t>.</a:t>
                </a:r>
              </a:p>
            </p:txBody>
          </p:sp>
        </mc:Choice>
        <mc:Fallback xmlns="">
          <p:sp>
            <p:nvSpPr>
              <p:cNvPr id="126984" name="Rectangle 8"/>
              <p:cNvSpPr>
                <a:spLocks noRot="1" noChangeAspect="1" noMove="1" noResize="1" noEditPoints="1" noAdjustHandles="1" noChangeArrowheads="1" noChangeShapeType="1" noTextEdit="1"/>
              </p:cNvSpPr>
              <p:nvPr/>
            </p:nvSpPr>
            <p:spPr bwMode="auto">
              <a:xfrm>
                <a:off x="687388" y="4551363"/>
                <a:ext cx="7772400" cy="2306637"/>
              </a:xfrm>
              <a:prstGeom prst="rect">
                <a:avLst/>
              </a:prstGeom>
              <a:blipFill>
                <a:blip r:embed="rId5"/>
                <a:stretch>
                  <a:fillRect l="-1255" t="-1852" r="-6588" b="-1852"/>
                </a:stretch>
              </a:blipFill>
              <a:ln w="9525">
                <a:noFill/>
                <a:miter lim="800000"/>
                <a:headEnd/>
                <a:tailEnd/>
              </a:ln>
              <a:effectLst/>
            </p:spPr>
            <p:txBody>
              <a:bodyPr/>
              <a:lstStyle/>
              <a:p>
                <a:r>
                  <a:rPr lang="en-US">
                    <a:noFill/>
                  </a:rPr>
                  <a:t> </a:t>
                </a:r>
              </a:p>
            </p:txBody>
          </p:sp>
        </mc:Fallback>
      </mc:AlternateContent>
      <p:sp>
        <p:nvSpPr>
          <p:cNvPr id="126979" name="Rectangle 3"/>
          <p:cNvSpPr>
            <a:spLocks noChangeArrowheads="1"/>
          </p:cNvSpPr>
          <p:nvPr/>
        </p:nvSpPr>
        <p:spPr bwMode="auto">
          <a:xfrm>
            <a:off x="685800" y="1354138"/>
            <a:ext cx="7772400" cy="3217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rPr>
              <a:t>Faraday’s law of induction </a:t>
            </a:r>
            <a:r>
              <a:rPr lang="en-US" altLang="en-US" dirty="0">
                <a:solidFill>
                  <a:schemeClr val="accent2"/>
                </a:solidFill>
              </a:rPr>
              <a:t>and</a:t>
            </a:r>
            <a:r>
              <a:rPr lang="en-US" altLang="en-US" i="1" dirty="0">
                <a:solidFill>
                  <a:schemeClr val="accent2"/>
                </a:solidFill>
              </a:rPr>
              <a:t> Lenz’s law</a:t>
            </a:r>
            <a:r>
              <a:rPr lang="en-US" altLang="en-US" dirty="0">
                <a:solidFill>
                  <a:schemeClr val="accent2"/>
                </a:solidFill>
              </a:rPr>
              <a:t> </a:t>
            </a:r>
            <a:r>
              <a:rPr lang="en-US" sz="2000" i="1" dirty="0">
                <a:solidFill>
                  <a:srgbClr val="000000"/>
                </a:solidFill>
                <a:latin typeface="Courier New" pitchFamily="49" charset="0"/>
                <a:cs typeface="Times New Roman" pitchFamily="18" charset="0"/>
              </a:rPr>
              <a:t>	</a:t>
            </a:r>
          </a:p>
          <a:p>
            <a:pPr eaLnBrk="0" hangingPunct="0">
              <a:spcBef>
                <a:spcPct val="20000"/>
              </a:spcBef>
            </a:pPr>
            <a:r>
              <a:rPr lang="en-US" dirty="0">
                <a:solidFill>
                  <a:srgbClr val="000000"/>
                </a:solidFill>
                <a:cs typeface="Times New Roman" pitchFamily="18" charset="0"/>
                <a:sym typeface="Symbol" pitchFamily="18" charset="2"/>
              </a:rPr>
              <a:t></a:t>
            </a:r>
            <a:r>
              <a:rPr lang="en-US" b="1" dirty="0">
                <a:solidFill>
                  <a:srgbClr val="000000"/>
                </a:solidFill>
                <a:cs typeface="Times New Roman" pitchFamily="18" charset="0"/>
              </a:rPr>
              <a:t>Faraday’s law</a:t>
            </a:r>
            <a:r>
              <a:rPr lang="en-US" dirty="0">
                <a:solidFill>
                  <a:srgbClr val="000000"/>
                </a:solidFill>
                <a:cs typeface="Times New Roman" pitchFamily="18" charset="0"/>
              </a:rPr>
              <a:t> states that </a:t>
            </a:r>
            <a:r>
              <a:rPr lang="en-US" dirty="0">
                <a:solidFill>
                  <a:schemeClr val="hlink"/>
                </a:solidFill>
                <a:cs typeface="Times New Roman" pitchFamily="18" charset="0"/>
              </a:rPr>
              <a:t>the </a:t>
            </a:r>
            <a:r>
              <a:rPr lang="en-US" dirty="0" err="1">
                <a:solidFill>
                  <a:schemeClr val="hlink"/>
                </a:solidFill>
                <a:cs typeface="Times New Roman" pitchFamily="18" charset="0"/>
              </a:rPr>
              <a:t>emf</a:t>
            </a:r>
            <a:r>
              <a:rPr lang="en-US" dirty="0">
                <a:solidFill>
                  <a:schemeClr val="hlink"/>
                </a:solidFill>
                <a:cs typeface="Times New Roman" pitchFamily="18" charset="0"/>
              </a:rPr>
              <a:t> induced in a coil is equal to the rate of change in the flux linkage in the coil</a:t>
            </a:r>
            <a:r>
              <a:rPr lang="en-US" dirty="0">
                <a:cs typeface="Times New Roman" pitchFamily="18" charset="0"/>
              </a:rPr>
              <a:t>.</a:t>
            </a:r>
          </a:p>
          <a:p>
            <a:pPr eaLnBrk="0" hangingPunct="0">
              <a:spcBef>
                <a:spcPct val="20000"/>
              </a:spcBef>
            </a:pPr>
            <a:r>
              <a:rPr lang="en-US" dirty="0" smtClean="0">
                <a:cs typeface="Times New Roman" pitchFamily="18" charset="0"/>
                <a:sym typeface="Symbol" pitchFamily="18" charset="2"/>
              </a:rPr>
              <a:t></a:t>
            </a:r>
            <a:r>
              <a:rPr lang="en-US" b="1" dirty="0" smtClean="0">
                <a:cs typeface="Times New Roman" pitchFamily="18" charset="0"/>
                <a:sym typeface="Symbol" pitchFamily="18" charset="2"/>
              </a:rPr>
              <a:t>Lenz’s </a:t>
            </a:r>
            <a:r>
              <a:rPr lang="en-US" b="1" dirty="0">
                <a:cs typeface="Times New Roman" pitchFamily="18" charset="0"/>
                <a:sym typeface="Symbol" pitchFamily="18" charset="2"/>
              </a:rPr>
              <a:t>law</a:t>
            </a:r>
            <a:r>
              <a:rPr lang="en-US" dirty="0">
                <a:cs typeface="Times New Roman" pitchFamily="18" charset="0"/>
                <a:sym typeface="Symbol" pitchFamily="18" charset="2"/>
              </a:rPr>
              <a:t> states that </a:t>
            </a:r>
            <a:r>
              <a:rPr lang="en-US" dirty="0">
                <a:solidFill>
                  <a:schemeClr val="hlink"/>
                </a:solidFill>
                <a:cs typeface="Times New Roman" pitchFamily="18" charset="0"/>
                <a:sym typeface="Symbol" pitchFamily="18" charset="2"/>
              </a:rPr>
              <a:t>an induced current will have a direction such that it will oppose the change in flux that produced it</a:t>
            </a:r>
            <a:r>
              <a:rPr lang="en-US" dirty="0">
                <a:cs typeface="Times New Roman" pitchFamily="18" charset="0"/>
                <a:sym typeface="Symbol" pitchFamily="18" charset="2"/>
              </a:rPr>
              <a:t>.</a:t>
            </a:r>
            <a:r>
              <a:rPr lang="en-US" dirty="0">
                <a:solidFill>
                  <a:srgbClr val="000000"/>
                </a:solidFill>
                <a:cs typeface="Times New Roman" pitchFamily="18" charset="0"/>
              </a:rPr>
              <a:t> </a:t>
            </a:r>
            <a:r>
              <a:rPr lang="en-US" dirty="0" smtClean="0">
                <a:solidFill>
                  <a:srgbClr val="000000"/>
                </a:solidFill>
                <a:cs typeface="Times New Roman" pitchFamily="18" charset="0"/>
              </a:rPr>
              <a:t>Hence, the </a:t>
            </a:r>
            <a:r>
              <a:rPr lang="en-US" dirty="0">
                <a:solidFill>
                  <a:srgbClr val="000000"/>
                </a:solidFill>
                <a:cs typeface="Times New Roman" pitchFamily="18" charset="0"/>
              </a:rPr>
              <a:t>(-) sign in Faraday’s law.</a:t>
            </a:r>
          </a:p>
        </p:txBody>
      </p:sp>
      <p:grpSp>
        <p:nvGrpSpPr>
          <p:cNvPr id="126991" name="Group 15"/>
          <p:cNvGrpSpPr>
            <a:grpSpLocks/>
          </p:cNvGrpSpPr>
          <p:nvPr/>
        </p:nvGrpSpPr>
        <p:grpSpPr bwMode="auto">
          <a:xfrm>
            <a:off x="894789" y="3690603"/>
            <a:ext cx="7464425" cy="554719"/>
            <a:chOff x="515" y="1711"/>
            <a:chExt cx="4702" cy="310"/>
          </a:xfrm>
        </p:grpSpPr>
        <p:sp>
          <p:nvSpPr>
            <p:cNvPr id="126981" name="Text Box 5"/>
            <p:cNvSpPr txBox="1">
              <a:spLocks noChangeArrowheads="1"/>
            </p:cNvSpPr>
            <p:nvPr/>
          </p:nvSpPr>
          <p:spPr bwMode="auto">
            <a:xfrm>
              <a:off x="3797" y="1726"/>
              <a:ext cx="1420"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Faraday’s law</a:t>
              </a:r>
            </a:p>
          </p:txBody>
        </p:sp>
        <p:sp>
          <p:nvSpPr>
            <p:cNvPr id="126982" name="Rectangle 6"/>
            <p:cNvSpPr>
              <a:spLocks noChangeArrowheads="1"/>
            </p:cNvSpPr>
            <p:nvPr/>
          </p:nvSpPr>
          <p:spPr bwMode="auto">
            <a:xfrm>
              <a:off x="515" y="1728"/>
              <a:ext cx="4701" cy="289"/>
            </a:xfrm>
            <a:prstGeom prst="rect">
              <a:avLst/>
            </a:prstGeom>
            <a:noFill/>
            <a:ln w="12700">
              <a:solidFill>
                <a:schemeClr val="tx1"/>
              </a:solidFill>
              <a:miter lim="800000"/>
              <a:headEnd/>
              <a:tailEnd/>
            </a:ln>
            <a:effectLst/>
          </p:spPr>
          <p:txBody>
            <a:bodyPr wrap="none" anchor="ctr"/>
            <a:lstStyle/>
            <a:p>
              <a:endParaRPr lang="en-US"/>
            </a:p>
          </p:txBody>
        </p:sp>
        <mc:AlternateContent xmlns:mc="http://schemas.openxmlformats.org/markup-compatibility/2006">
          <mc:Choice xmlns:a14="http://schemas.microsoft.com/office/drawing/2010/main" Requires="a14">
            <p:sp>
              <p:nvSpPr>
                <p:cNvPr id="126983" name="Text Box 7"/>
                <p:cNvSpPr txBox="1">
                  <a:spLocks noChangeArrowheads="1"/>
                </p:cNvSpPr>
                <p:nvPr/>
              </p:nvSpPr>
              <p:spPr bwMode="auto">
                <a:xfrm>
                  <a:off x="655" y="1711"/>
                  <a:ext cx="933" cy="310"/>
                </a:xfrm>
                <a:prstGeom prst="rect">
                  <a:avLst/>
                </a:prstGeom>
                <a:noFill/>
                <a:ln w="9525">
                  <a:noFill/>
                  <a:miter lim="800000"/>
                  <a:headEnd/>
                  <a:tailEnd/>
                </a:ln>
                <a:effectLst/>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r>
                          <a:rPr lang="en-US" sz="1600" i="1" dirty="0" smtClean="0">
                            <a:solidFill>
                              <a:srgbClr val="000000"/>
                            </a:solidFill>
                            <a:latin typeface="Cambria Math" panose="02040503050406030204" pitchFamily="18" charset="0"/>
                            <a:sym typeface="Symbol" pitchFamily="18" charset="2"/>
                          </a:rPr>
                          <m:t>=</m:t>
                        </m:r>
                        <m:f>
                          <m:fPr>
                            <m:ctrlPr>
                              <a:rPr lang="en-US" sz="1600" i="1" dirty="0">
                                <a:solidFill>
                                  <a:srgbClr val="000000"/>
                                </a:solidFill>
                                <a:latin typeface="Cambria Math" panose="02040503050406030204" pitchFamily="18" charset="0"/>
                                <a:sym typeface="Symbol" pitchFamily="18" charset="2"/>
                              </a:rPr>
                            </m:ctrlPr>
                          </m:fPr>
                          <m:num>
                            <m:r>
                              <a:rPr lang="en-US" sz="1600" i="1" dirty="0" smtClean="0">
                                <a:solidFill>
                                  <a:srgbClr val="000000"/>
                                </a:solidFill>
                                <a:latin typeface="Cambria Math" panose="02040503050406030204" pitchFamily="18" charset="0"/>
                                <a:sym typeface="Symbol" pitchFamily="18" charset="2"/>
                              </a:rPr>
                              <m:t>–</m:t>
                            </m:r>
                            <m:r>
                              <a:rPr lang="en-US" sz="1600" i="1" dirty="0" smtClean="0">
                                <a:solidFill>
                                  <a:srgbClr val="000000"/>
                                </a:solidFill>
                                <a:latin typeface="Cambria Math" panose="02040503050406030204" pitchFamily="18" charset="0"/>
                                <a:sym typeface="Symbol" pitchFamily="18" charset="2"/>
                              </a:rPr>
                              <m:t>𝑁</m:t>
                            </m:r>
                            <m:r>
                              <m:rPr>
                                <m:sty m:val="p"/>
                              </m:rPr>
                              <a:rPr lang="el-GR" sz="1600" i="1" dirty="0" smtClean="0">
                                <a:solidFill>
                                  <a:srgbClr val="000000"/>
                                </a:solidFill>
                                <a:latin typeface="Cambria Math" panose="02040503050406030204" pitchFamily="18" charset="0"/>
                                <a:ea typeface="Cambria Math" panose="02040503050406030204" pitchFamily="18" charset="0"/>
                                <a:sym typeface="Symbol" pitchFamily="18" charset="2"/>
                              </a:rPr>
                              <m:t>ΔΦ</m:t>
                            </m:r>
                          </m:num>
                          <m:den>
                            <m:r>
                              <m:rPr>
                                <m:sty m:val="p"/>
                              </m:rPr>
                              <a:rPr lang="el-GR" sz="1600" i="1" dirty="0" smtClean="0">
                                <a:solidFill>
                                  <a:srgbClr val="000000"/>
                                </a:solidFill>
                                <a:latin typeface="Cambria Math" panose="02040503050406030204" pitchFamily="18" charset="0"/>
                                <a:ea typeface="Cambria Math" panose="02040503050406030204" pitchFamily="18" charset="0"/>
                                <a:sym typeface="Symbol" pitchFamily="18" charset="2"/>
                              </a:rPr>
                              <m:t>Δ</m:t>
                            </m:r>
                            <m:r>
                              <a:rPr lang="en-US" sz="1600" i="1" dirty="0">
                                <a:solidFill>
                                  <a:srgbClr val="000000"/>
                                </a:solidFill>
                                <a:latin typeface="Cambria Math" panose="02040503050406030204" pitchFamily="18" charset="0"/>
                                <a:cs typeface="Courier New" pitchFamily="49" charset="0"/>
                                <a:sym typeface="Symbol" pitchFamily="18" charset="2"/>
                              </a:rPr>
                              <m:t>𝑡</m:t>
                            </m:r>
                          </m:den>
                        </m:f>
                      </m:oMath>
                    </m:oMathPara>
                  </a14:m>
                  <a:endParaRPr lang="en-US" i="1" dirty="0">
                    <a:cs typeface="Courier New" pitchFamily="49" charset="0"/>
                    <a:sym typeface="Symbol" pitchFamily="18" charset="2"/>
                  </a:endParaRPr>
                </a:p>
              </p:txBody>
            </p:sp>
          </mc:Choice>
          <mc:Fallback>
            <p:sp>
              <p:nvSpPr>
                <p:cNvPr id="126983" name="Text Box 7"/>
                <p:cNvSpPr txBox="1">
                  <a:spLocks noRot="1" noChangeAspect="1" noMove="1" noResize="1" noEditPoints="1" noAdjustHandles="1" noChangeArrowheads="1" noChangeShapeType="1" noTextEdit="1"/>
                </p:cNvSpPr>
                <p:nvPr/>
              </p:nvSpPr>
              <p:spPr bwMode="auto">
                <a:xfrm>
                  <a:off x="655" y="1711"/>
                  <a:ext cx="933" cy="310"/>
                </a:xfrm>
                <a:prstGeom prst="rect">
                  <a:avLst/>
                </a:prstGeom>
                <a:blipFill>
                  <a:blip r:embed="rId6"/>
                  <a:stretch>
                    <a:fillRect/>
                  </a:stretch>
                </a:blipFill>
                <a:ln w="9525">
                  <a:noFill/>
                  <a:miter lim="800000"/>
                  <a:headEnd/>
                  <a:tailEnd/>
                </a:ln>
                <a:effectLst/>
              </p:spPr>
              <p:txBody>
                <a:bodyPr/>
                <a:lstStyle/>
                <a:p>
                  <a:r>
                    <a:rPr lang="en-US">
                      <a:noFill/>
                    </a:rPr>
                    <a:t> </a:t>
                  </a:r>
                </a:p>
              </p:txBody>
            </p:sp>
          </mc:Fallback>
        </mc:AlternateContent>
      </p:grpSp>
      <p:sp>
        <p:nvSpPr>
          <p:cNvPr id="126985" name="Text Box 9"/>
          <p:cNvSpPr txBox="1">
            <a:spLocks noChangeArrowheads="1"/>
          </p:cNvSpPr>
          <p:nvPr/>
        </p:nvSpPr>
        <p:spPr bwMode="auto">
          <a:xfrm>
            <a:off x="3363148" y="4169873"/>
            <a:ext cx="5044765" cy="457200"/>
          </a:xfrm>
          <a:prstGeom prst="rect">
            <a:avLst/>
          </a:prstGeom>
          <a:noFill/>
          <a:ln w="9525">
            <a:noFill/>
            <a:miter lim="800000"/>
            <a:headEnd/>
            <a:tailEnd/>
          </a:ln>
          <a:effectLst/>
        </p:spPr>
        <p:txBody>
          <a:bodyPr wrap="square">
            <a:spAutoFit/>
          </a:bodyPr>
          <a:lstStyle/>
          <a:p>
            <a:r>
              <a:rPr lang="en-US" sz="2000" dirty="0" smtClean="0"/>
              <a:t>**Ignore </a:t>
            </a:r>
            <a:r>
              <a:rPr lang="en-US" sz="2000" dirty="0"/>
              <a:t>the (-) if direction is not needed</a:t>
            </a:r>
            <a:r>
              <a:rPr lang="en-US" dirty="0" smtClean="0"/>
              <a:t>.**</a:t>
            </a:r>
            <a:endParaRPr lang="en-US" dirty="0"/>
          </a:p>
        </p:txBody>
      </p:sp>
      <p:pic>
        <p:nvPicPr>
          <p:cNvPr id="126986" name="Picture 10"/>
          <p:cNvPicPr>
            <a:picLocks noChangeAspect="1" noChangeArrowheads="1"/>
          </p:cNvPicPr>
          <p:nvPr/>
        </p:nvPicPr>
        <p:blipFill>
          <a:blip r:embed="rId7" cstate="print"/>
          <a:srcRect/>
          <a:stretch>
            <a:fillRect/>
          </a:stretch>
        </p:blipFill>
        <p:spPr bwMode="auto">
          <a:xfrm>
            <a:off x="7373938" y="4681538"/>
            <a:ext cx="1541462" cy="1895475"/>
          </a:xfrm>
          <a:prstGeom prst="rect">
            <a:avLst/>
          </a:prstGeom>
          <a:ln>
            <a:noFill/>
          </a:ln>
          <a:effectLst>
            <a:outerShdw blurRad="292100" dist="139700" dir="2700000" algn="tl" rotWithShape="0">
              <a:srgbClr val="333333">
                <a:alpha val="65000"/>
              </a:srgbClr>
            </a:outerShdw>
          </a:effectLst>
        </p:spPr>
      </p:pic>
      <p:pic>
        <p:nvPicPr>
          <p:cNvPr id="126987" name="Picture 11"/>
          <p:cNvPicPr>
            <a:picLocks noChangeAspect="1" noChangeArrowheads="1"/>
          </p:cNvPicPr>
          <p:nvPr/>
        </p:nvPicPr>
        <p:blipFill>
          <a:blip r:embed="rId8" cstate="print"/>
          <a:srcRect/>
          <a:stretch>
            <a:fillRect/>
          </a:stretch>
        </p:blipFill>
        <p:spPr bwMode="auto">
          <a:xfrm>
            <a:off x="7377113" y="25400"/>
            <a:ext cx="1549400" cy="1838325"/>
          </a:xfrm>
          <a:prstGeom prst="rect">
            <a:avLst/>
          </a:prstGeom>
          <a:ln>
            <a:noFill/>
          </a:ln>
          <a:effectLst>
            <a:outerShdw blurRad="292100" dist="139700" dir="2700000" algn="tl" rotWithShape="0">
              <a:srgbClr val="333333">
                <a:alpha val="65000"/>
              </a:srgbClr>
            </a:outerShdw>
          </a:effectLst>
        </p:spPr>
      </p:pic>
      <p:sp>
        <p:nvSpPr>
          <p:cNvPr id="12699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26987"/>
                                        </p:tgtEl>
                                        <p:attrNameLst>
                                          <p:attrName>style.visibility</p:attrName>
                                        </p:attrNameLst>
                                      </p:cBhvr>
                                      <p:to>
                                        <p:strVal val="visible"/>
                                      </p:to>
                                    </p:set>
                                    <p:animEffect transition="in" filter="fade">
                                      <p:cBhvr>
                                        <p:cTn id="17" dur="2000"/>
                                        <p:tgtEl>
                                          <p:spTgt spid="12698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6979">
                                            <p:txEl>
                                              <p:pRg st="2" end="2"/>
                                            </p:txEl>
                                          </p:spTgt>
                                        </p:tgtEl>
                                        <p:attrNameLst>
                                          <p:attrName>style.visibility</p:attrName>
                                        </p:attrNameLst>
                                      </p:cBhvr>
                                      <p:to>
                                        <p:strVal val="visible"/>
                                      </p:to>
                                    </p:set>
                                    <p:anim calcmode="lin" valueType="num">
                                      <p:cBhvr additive="base">
                                        <p:cTn id="22" dur="500" fill="hold"/>
                                        <p:tgtEl>
                                          <p:spTgt spid="12697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697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par>
                                <p:cTn id="24" presetID="10" presetClass="entr" presetSubtype="0" fill="hold" nodeType="withEffect">
                                  <p:stCondLst>
                                    <p:cond delay="0"/>
                                  </p:stCondLst>
                                  <p:childTnLst>
                                    <p:set>
                                      <p:cBhvr>
                                        <p:cTn id="25" dur="1" fill="hold">
                                          <p:stCondLst>
                                            <p:cond delay="0"/>
                                          </p:stCondLst>
                                        </p:cTn>
                                        <p:tgtEl>
                                          <p:spTgt spid="126986"/>
                                        </p:tgtEl>
                                        <p:attrNameLst>
                                          <p:attrName>style.visibility</p:attrName>
                                        </p:attrNameLst>
                                      </p:cBhvr>
                                      <p:to>
                                        <p:strVal val="visible"/>
                                      </p:to>
                                    </p:set>
                                    <p:animEffect transition="in" filter="fade">
                                      <p:cBhvr>
                                        <p:cTn id="26" dur="2000"/>
                                        <p:tgtEl>
                                          <p:spTgt spid="12698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126991"/>
                                        </p:tgtEl>
                                        <p:attrNameLst>
                                          <p:attrName>style.visibility</p:attrName>
                                        </p:attrNameLst>
                                      </p:cBhvr>
                                      <p:to>
                                        <p:strVal val="visible"/>
                                      </p:to>
                                    </p:set>
                                    <p:anim calcmode="lin" valueType="num">
                                      <p:cBhvr>
                                        <p:cTn id="31" dur="500" fill="hold"/>
                                        <p:tgtEl>
                                          <p:spTgt spid="126991"/>
                                        </p:tgtEl>
                                        <p:attrNameLst>
                                          <p:attrName>ppt_w</p:attrName>
                                        </p:attrNameLst>
                                      </p:cBhvr>
                                      <p:tavLst>
                                        <p:tav tm="0">
                                          <p:val>
                                            <p:fltVal val="0"/>
                                          </p:val>
                                        </p:tav>
                                        <p:tav tm="100000">
                                          <p:val>
                                            <p:strVal val="#ppt_w"/>
                                          </p:val>
                                        </p:tav>
                                      </p:tavLst>
                                    </p:anim>
                                    <p:anim calcmode="lin" valueType="num">
                                      <p:cBhvr>
                                        <p:cTn id="32" dur="500" fill="hold"/>
                                        <p:tgtEl>
                                          <p:spTgt spid="126991"/>
                                        </p:tgtEl>
                                        <p:attrNameLst>
                                          <p:attrName>ppt_h</p:attrName>
                                        </p:attrNameLst>
                                      </p:cBhvr>
                                      <p:tavLst>
                                        <p:tav tm="0">
                                          <p:val>
                                            <p:fltVal val="0"/>
                                          </p:val>
                                        </p:tav>
                                        <p:tav tm="100000">
                                          <p:val>
                                            <p:strVal val="#ppt_h"/>
                                          </p:val>
                                        </p:tav>
                                      </p:tavLst>
                                    </p:anim>
                                    <p:animEffect transition="in" filter="fade">
                                      <p:cBhvr>
                                        <p:cTn id="33" dur="500"/>
                                        <p:tgtEl>
                                          <p:spTgt spid="126991"/>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26985"/>
                                        </p:tgtEl>
                                        <p:attrNameLst>
                                          <p:attrName>style.visibility</p:attrName>
                                        </p:attrNameLst>
                                      </p:cBhvr>
                                      <p:to>
                                        <p:strVal val="visible"/>
                                      </p:to>
                                    </p:set>
                                    <p:anim calcmode="lin" valueType="num">
                                      <p:cBhvr additive="base">
                                        <p:cTn id="38" dur="500" fill="hold"/>
                                        <p:tgtEl>
                                          <p:spTgt spid="126985"/>
                                        </p:tgtEl>
                                        <p:attrNameLst>
                                          <p:attrName>ppt_x</p:attrName>
                                        </p:attrNameLst>
                                      </p:cBhvr>
                                      <p:tavLst>
                                        <p:tav tm="0">
                                          <p:val>
                                            <p:strVal val="1+#ppt_w/2"/>
                                          </p:val>
                                        </p:tav>
                                        <p:tav tm="100000">
                                          <p:val>
                                            <p:strVal val="#ppt_x"/>
                                          </p:val>
                                        </p:tav>
                                      </p:tavLst>
                                    </p:anim>
                                    <p:anim calcmode="lin" valueType="num">
                                      <p:cBhvr additive="base">
                                        <p:cTn id="39" dur="500" fill="hold"/>
                                        <p:tgtEl>
                                          <p:spTgt spid="12698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26984">
                                            <p:txEl>
                                              <p:pRg st="0" end="0"/>
                                            </p:txEl>
                                          </p:spTgt>
                                        </p:tgtEl>
                                        <p:attrNameLst>
                                          <p:attrName>style.visibility</p:attrName>
                                        </p:attrNameLst>
                                      </p:cBhvr>
                                      <p:to>
                                        <p:strVal val="visible"/>
                                      </p:to>
                                    </p:set>
                                    <p:anim calcmode="lin" valueType="num">
                                      <p:cBhvr additive="base">
                                        <p:cTn id="44" dur="500" fill="hold"/>
                                        <p:tgtEl>
                                          <p:spTgt spid="126984">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69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26984">
                                            <p:txEl>
                                              <p:pRg st="1" end="1"/>
                                            </p:txEl>
                                          </p:spTgt>
                                        </p:tgtEl>
                                        <p:attrNameLst>
                                          <p:attrName>style.visibility</p:attrName>
                                        </p:attrNameLst>
                                      </p:cBhvr>
                                      <p:to>
                                        <p:strVal val="visible"/>
                                      </p:to>
                                    </p:set>
                                    <p:anim calcmode="lin" valueType="num">
                                      <p:cBhvr additive="base">
                                        <p:cTn id="50" dur="500" fill="hold"/>
                                        <p:tgtEl>
                                          <p:spTgt spid="126984">
                                            <p:txEl>
                                              <p:pRg st="1" end="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69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26984">
                                            <p:txEl>
                                              <p:pRg st="2" end="2"/>
                                            </p:txEl>
                                          </p:spTgt>
                                        </p:tgtEl>
                                        <p:attrNameLst>
                                          <p:attrName>style.visibility</p:attrName>
                                        </p:attrNameLst>
                                      </p:cBhvr>
                                      <p:to>
                                        <p:strVal val="visible"/>
                                      </p:to>
                                    </p:set>
                                    <p:anim calcmode="lin" valueType="num">
                                      <p:cBhvr additive="base">
                                        <p:cTn id="56" dur="500" fill="hold"/>
                                        <p:tgtEl>
                                          <p:spTgt spid="126984">
                                            <p:txEl>
                                              <p:pRg st="2" end="2"/>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269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8" name="Rectangle 12"/>
          <p:cNvSpPr>
            <a:spLocks noChangeArrowheads="1"/>
          </p:cNvSpPr>
          <p:nvPr/>
        </p:nvSpPr>
        <p:spPr bwMode="auto">
          <a:xfrm>
            <a:off x="674688" y="1774825"/>
            <a:ext cx="7764462" cy="5083175"/>
          </a:xfrm>
          <a:prstGeom prst="rect">
            <a:avLst/>
          </a:prstGeom>
          <a:solidFill>
            <a:srgbClr val="FFFFCC"/>
          </a:solidFill>
          <a:ln w="9525">
            <a:noFill/>
            <a:miter lim="800000"/>
            <a:headEnd/>
            <a:tailEnd/>
          </a:ln>
          <a:effectLst/>
        </p:spPr>
        <p:txBody>
          <a:bodyPr/>
          <a:lstStyle/>
          <a:p>
            <a:pPr eaLnBrk="0" hangingPunct="0">
              <a:spcBef>
                <a:spcPct val="20000"/>
              </a:spcBef>
            </a:pPr>
            <a:r>
              <a:rPr lang="en-US">
                <a:sym typeface="Symbol" pitchFamily="18" charset="2"/>
              </a:rPr>
              <a:t>EXAMPLE: Explain why when the                                   switch is closed in the first circuit,                                      the induced current produces a flux                            change that is </a:t>
            </a:r>
            <a:r>
              <a:rPr lang="en-US" i="1">
                <a:sym typeface="Symbol" pitchFamily="18" charset="2"/>
              </a:rPr>
              <a:t>opposite</a:t>
            </a:r>
            <a:r>
              <a:rPr lang="en-US">
                <a:sym typeface="Symbol" pitchFamily="18" charset="2"/>
              </a:rPr>
              <a:t> to the original flux change.</a:t>
            </a:r>
          </a:p>
          <a:p>
            <a:pPr eaLnBrk="0" hangingPunct="0">
              <a:spcBef>
                <a:spcPct val="20000"/>
              </a:spcBef>
            </a:pPr>
            <a:r>
              <a:rPr lang="en-US">
                <a:sym typeface="Symbol" pitchFamily="18" charset="2"/>
              </a:rPr>
              <a:t>SOLUTION: </a:t>
            </a:r>
          </a:p>
          <a:p>
            <a:pPr eaLnBrk="0" hangingPunct="0">
              <a:spcBef>
                <a:spcPct val="20000"/>
              </a:spcBef>
            </a:pPr>
            <a:r>
              <a:rPr lang="en-US">
                <a:cs typeface="Times New Roman" pitchFamily="18" charset="0"/>
                <a:sym typeface="Symbol" pitchFamily="18" charset="2"/>
              </a:rPr>
              <a:t></a:t>
            </a:r>
            <a:r>
              <a:rPr lang="en-US">
                <a:sym typeface="Symbol" pitchFamily="18" charset="2"/>
              </a:rPr>
              <a:t>Suppose the induced flux change were NOT            opposite.</a:t>
            </a:r>
          </a:p>
          <a:p>
            <a:pPr eaLnBrk="0" hangingPunct="0">
              <a:spcBef>
                <a:spcPct val="20000"/>
              </a:spcBef>
            </a:pPr>
            <a:r>
              <a:rPr lang="en-US">
                <a:cs typeface="Times New Roman" pitchFamily="18" charset="0"/>
                <a:sym typeface="Symbol" pitchFamily="18" charset="2"/>
              </a:rPr>
              <a:t>Then the induced flux change would ADD to the original, thus inducing a runaway flux change leading to infinite induced current!</a:t>
            </a:r>
          </a:p>
          <a:p>
            <a:pPr eaLnBrk="0" hangingPunct="0">
              <a:spcBef>
                <a:spcPct val="20000"/>
              </a:spcBef>
            </a:pPr>
            <a:r>
              <a:rPr lang="en-US">
                <a:cs typeface="Times New Roman" pitchFamily="18" charset="0"/>
                <a:sym typeface="Symbol" pitchFamily="18" charset="2"/>
              </a:rPr>
              <a:t>Clearly this is NOT possible. It violates conservation of energy. Thus by </a:t>
            </a:r>
            <a:r>
              <a:rPr lang="en-US" i="1">
                <a:cs typeface="Times New Roman" pitchFamily="18" charset="0"/>
                <a:sym typeface="Symbol" pitchFamily="18" charset="2"/>
              </a:rPr>
              <a:t>reductio ad absurdum</a:t>
            </a:r>
            <a:r>
              <a:rPr lang="en-US">
                <a:cs typeface="Times New Roman" pitchFamily="18" charset="0"/>
                <a:sym typeface="Symbol" pitchFamily="18" charset="2"/>
              </a:rPr>
              <a:t> we see that </a:t>
            </a:r>
            <a:r>
              <a:rPr lang="en-US" b="1">
                <a:cs typeface="Times New Roman" pitchFamily="18" charset="0"/>
                <a:sym typeface="Symbol" pitchFamily="18" charset="2"/>
              </a:rPr>
              <a:t>Lenz’s law is a statement of conservation of energy</a:t>
            </a:r>
            <a:r>
              <a:rPr lang="en-US">
                <a:cs typeface="Times New Roman" pitchFamily="18" charset="0"/>
                <a:sym typeface="Symbol" pitchFamily="18" charset="2"/>
              </a:rPr>
              <a:t>.</a:t>
            </a:r>
          </a:p>
        </p:txBody>
      </p:sp>
      <p:sp>
        <p:nvSpPr>
          <p:cNvPr id="167939" name="Rectangle 3"/>
          <p:cNvSpPr>
            <a:spLocks noChangeArrowheads="1"/>
          </p:cNvSpPr>
          <p:nvPr/>
        </p:nvSpPr>
        <p:spPr bwMode="auto">
          <a:xfrm>
            <a:off x="685800" y="1354138"/>
            <a:ext cx="7772400" cy="4492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i="1">
                <a:solidFill>
                  <a:srgbClr val="000000"/>
                </a:solidFill>
                <a:latin typeface="Courier New" pitchFamily="49" charset="0"/>
                <a:cs typeface="Times New Roman" pitchFamily="18" charset="0"/>
              </a:rPr>
              <a:t> </a:t>
            </a:r>
          </a:p>
        </p:txBody>
      </p:sp>
      <p:sp>
        <p:nvSpPr>
          <p:cNvPr id="167947"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a:t>
            </a:r>
            <a:br>
              <a:rPr lang="en-US" altLang="en-US" sz="2800" b="1">
                <a:solidFill>
                  <a:schemeClr val="tx2"/>
                </a:solidFill>
              </a:rPr>
            </a:br>
            <a:r>
              <a:rPr lang="en-US" altLang="en-US" sz="2800"/>
              <a:t>11.1 – Electromagnetic induction</a:t>
            </a:r>
          </a:p>
        </p:txBody>
      </p:sp>
      <p:grpSp>
        <p:nvGrpSpPr>
          <p:cNvPr id="167949" name="Group 13"/>
          <p:cNvGrpSpPr>
            <a:grpSpLocks/>
          </p:cNvGrpSpPr>
          <p:nvPr/>
        </p:nvGrpSpPr>
        <p:grpSpPr bwMode="auto">
          <a:xfrm>
            <a:off x="5764213" y="1222375"/>
            <a:ext cx="1606550" cy="1333500"/>
            <a:chOff x="743" y="2255"/>
            <a:chExt cx="1239" cy="1120"/>
          </a:xfrm>
        </p:grpSpPr>
        <p:sp>
          <p:nvSpPr>
            <p:cNvPr id="167950" name="Freeform 14"/>
            <p:cNvSpPr>
              <a:spLocks/>
            </p:cNvSpPr>
            <p:nvPr/>
          </p:nvSpPr>
          <p:spPr bwMode="auto">
            <a:xfrm>
              <a:off x="1169" y="2552"/>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tx1"/>
              </a:solidFill>
              <a:round/>
              <a:headEnd/>
              <a:tailEnd/>
            </a:ln>
            <a:effectLst/>
          </p:spPr>
          <p:txBody>
            <a:bodyPr/>
            <a:lstStyle/>
            <a:p>
              <a:endParaRPr lang="en-US"/>
            </a:p>
          </p:txBody>
        </p:sp>
        <p:sp>
          <p:nvSpPr>
            <p:cNvPr id="167951" name="Freeform 15"/>
            <p:cNvSpPr>
              <a:spLocks/>
            </p:cNvSpPr>
            <p:nvPr/>
          </p:nvSpPr>
          <p:spPr bwMode="auto">
            <a:xfrm>
              <a:off x="1544" y="2255"/>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tx1"/>
              </a:solidFill>
              <a:round/>
              <a:headEnd/>
              <a:tailEnd/>
            </a:ln>
            <a:effectLst/>
          </p:spPr>
          <p:txBody>
            <a:bodyPr/>
            <a:lstStyle/>
            <a:p>
              <a:endParaRPr lang="en-US"/>
            </a:p>
          </p:txBody>
        </p:sp>
        <p:grpSp>
          <p:nvGrpSpPr>
            <p:cNvPr id="167952" name="Group 16"/>
            <p:cNvGrpSpPr>
              <a:grpSpLocks/>
            </p:cNvGrpSpPr>
            <p:nvPr/>
          </p:nvGrpSpPr>
          <p:grpSpPr bwMode="auto">
            <a:xfrm>
              <a:off x="748" y="3087"/>
              <a:ext cx="543" cy="288"/>
              <a:chOff x="748" y="3087"/>
              <a:chExt cx="543" cy="288"/>
            </a:xfrm>
          </p:grpSpPr>
          <p:sp>
            <p:nvSpPr>
              <p:cNvPr id="167953" name="Line 17"/>
              <p:cNvSpPr>
                <a:spLocks noChangeShapeType="1"/>
              </p:cNvSpPr>
              <p:nvPr/>
            </p:nvSpPr>
            <p:spPr bwMode="auto">
              <a:xfrm flipV="1">
                <a:off x="1043" y="3157"/>
                <a:ext cx="115" cy="69"/>
              </a:xfrm>
              <a:prstGeom prst="line">
                <a:avLst/>
              </a:prstGeom>
              <a:noFill/>
              <a:ln w="9525">
                <a:solidFill>
                  <a:schemeClr val="tx1"/>
                </a:solidFill>
                <a:round/>
                <a:headEnd/>
                <a:tailEnd/>
              </a:ln>
              <a:effectLst/>
            </p:spPr>
            <p:txBody>
              <a:bodyPr/>
              <a:lstStyle/>
              <a:p>
                <a:endParaRPr lang="en-US"/>
              </a:p>
            </p:txBody>
          </p:sp>
          <p:sp>
            <p:nvSpPr>
              <p:cNvPr id="167954" name="Line 18"/>
              <p:cNvSpPr>
                <a:spLocks noChangeShapeType="1"/>
              </p:cNvSpPr>
              <p:nvPr/>
            </p:nvSpPr>
            <p:spPr bwMode="auto">
              <a:xfrm>
                <a:off x="1187" y="3224"/>
                <a:ext cx="104" cy="0"/>
              </a:xfrm>
              <a:prstGeom prst="line">
                <a:avLst/>
              </a:prstGeom>
              <a:noFill/>
              <a:ln w="9525">
                <a:solidFill>
                  <a:schemeClr val="tx1"/>
                </a:solidFill>
                <a:round/>
                <a:headEnd/>
                <a:tailEnd/>
              </a:ln>
              <a:effectLst/>
            </p:spPr>
            <p:txBody>
              <a:bodyPr/>
              <a:lstStyle/>
              <a:p>
                <a:endParaRPr lang="en-US"/>
              </a:p>
            </p:txBody>
          </p:sp>
          <p:sp>
            <p:nvSpPr>
              <p:cNvPr id="167955" name="Line 19"/>
              <p:cNvSpPr>
                <a:spLocks noChangeShapeType="1"/>
              </p:cNvSpPr>
              <p:nvPr/>
            </p:nvSpPr>
            <p:spPr bwMode="auto">
              <a:xfrm>
                <a:off x="916" y="3087"/>
                <a:ext cx="0" cy="288"/>
              </a:xfrm>
              <a:prstGeom prst="line">
                <a:avLst/>
              </a:prstGeom>
              <a:noFill/>
              <a:ln w="9525">
                <a:solidFill>
                  <a:schemeClr val="tx1"/>
                </a:solidFill>
                <a:round/>
                <a:headEnd/>
                <a:tailEnd/>
              </a:ln>
              <a:effectLst/>
            </p:spPr>
            <p:txBody>
              <a:bodyPr/>
              <a:lstStyle/>
              <a:p>
                <a:endParaRPr lang="en-US"/>
              </a:p>
            </p:txBody>
          </p:sp>
          <p:sp>
            <p:nvSpPr>
              <p:cNvPr id="167956" name="Line 20"/>
              <p:cNvSpPr>
                <a:spLocks noChangeShapeType="1"/>
              </p:cNvSpPr>
              <p:nvPr/>
            </p:nvSpPr>
            <p:spPr bwMode="auto">
              <a:xfrm>
                <a:off x="858" y="3180"/>
                <a:ext cx="0" cy="97"/>
              </a:xfrm>
              <a:prstGeom prst="line">
                <a:avLst/>
              </a:prstGeom>
              <a:noFill/>
              <a:ln w="28575">
                <a:solidFill>
                  <a:schemeClr val="tx1"/>
                </a:solidFill>
                <a:round/>
                <a:headEnd/>
                <a:tailEnd/>
              </a:ln>
              <a:effectLst/>
            </p:spPr>
            <p:txBody>
              <a:bodyPr/>
              <a:lstStyle/>
              <a:p>
                <a:endParaRPr lang="en-US"/>
              </a:p>
            </p:txBody>
          </p:sp>
          <p:sp>
            <p:nvSpPr>
              <p:cNvPr id="167957" name="Line 21"/>
              <p:cNvSpPr>
                <a:spLocks noChangeShapeType="1"/>
              </p:cNvSpPr>
              <p:nvPr/>
            </p:nvSpPr>
            <p:spPr bwMode="auto">
              <a:xfrm>
                <a:off x="916" y="3220"/>
                <a:ext cx="104" cy="0"/>
              </a:xfrm>
              <a:prstGeom prst="line">
                <a:avLst/>
              </a:prstGeom>
              <a:noFill/>
              <a:ln w="9525">
                <a:solidFill>
                  <a:schemeClr val="tx1"/>
                </a:solidFill>
                <a:round/>
                <a:headEnd/>
                <a:tailEnd/>
              </a:ln>
              <a:effectLst/>
            </p:spPr>
            <p:txBody>
              <a:bodyPr/>
              <a:lstStyle/>
              <a:p>
                <a:endParaRPr lang="en-US"/>
              </a:p>
            </p:txBody>
          </p:sp>
          <p:sp>
            <p:nvSpPr>
              <p:cNvPr id="167958" name="Oval 22"/>
              <p:cNvSpPr>
                <a:spLocks noChangeAspect="1" noChangeArrowheads="1"/>
              </p:cNvSpPr>
              <p:nvPr/>
            </p:nvSpPr>
            <p:spPr bwMode="auto">
              <a:xfrm>
                <a:off x="100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67959" name="Oval 23"/>
              <p:cNvSpPr>
                <a:spLocks noChangeAspect="1" noChangeArrowheads="1"/>
              </p:cNvSpPr>
              <p:nvPr/>
            </p:nvSpPr>
            <p:spPr bwMode="auto">
              <a:xfrm>
                <a:off x="115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67960" name="Line 24"/>
              <p:cNvSpPr>
                <a:spLocks noChangeShapeType="1"/>
              </p:cNvSpPr>
              <p:nvPr/>
            </p:nvSpPr>
            <p:spPr bwMode="auto">
              <a:xfrm>
                <a:off x="748" y="3222"/>
                <a:ext cx="104" cy="0"/>
              </a:xfrm>
              <a:prstGeom prst="line">
                <a:avLst/>
              </a:prstGeom>
              <a:noFill/>
              <a:ln w="9525">
                <a:solidFill>
                  <a:schemeClr val="tx1"/>
                </a:solidFill>
                <a:round/>
                <a:headEnd/>
                <a:tailEnd/>
              </a:ln>
              <a:effectLst/>
            </p:spPr>
            <p:txBody>
              <a:bodyPr/>
              <a:lstStyle/>
              <a:p>
                <a:endParaRPr lang="en-US"/>
              </a:p>
            </p:txBody>
          </p:sp>
        </p:grpSp>
        <p:sp>
          <p:nvSpPr>
            <p:cNvPr id="167961" name="Freeform 25"/>
            <p:cNvSpPr>
              <a:spLocks/>
            </p:cNvSpPr>
            <p:nvPr/>
          </p:nvSpPr>
          <p:spPr bwMode="auto">
            <a:xfrm>
              <a:off x="743" y="2528"/>
              <a:ext cx="795" cy="692"/>
            </a:xfrm>
            <a:custGeom>
              <a:avLst/>
              <a:gdLst/>
              <a:ahLst/>
              <a:cxnLst>
                <a:cxn ang="0">
                  <a:pos x="795" y="0"/>
                </a:cxn>
                <a:cxn ang="0">
                  <a:pos x="795" y="317"/>
                </a:cxn>
                <a:cxn ang="0">
                  <a:pos x="0" y="317"/>
                </a:cxn>
                <a:cxn ang="0">
                  <a:pos x="0" y="692"/>
                </a:cxn>
              </a:cxnLst>
              <a:rect l="0" t="0" r="r" b="b"/>
              <a:pathLst>
                <a:path w="795" h="692">
                  <a:moveTo>
                    <a:pt x="795" y="0"/>
                  </a:moveTo>
                  <a:lnTo>
                    <a:pt x="795" y="317"/>
                  </a:lnTo>
                  <a:lnTo>
                    <a:pt x="0" y="317"/>
                  </a:lnTo>
                  <a:lnTo>
                    <a:pt x="0" y="692"/>
                  </a:lnTo>
                </a:path>
              </a:pathLst>
            </a:custGeom>
            <a:noFill/>
            <a:ln w="9525">
              <a:solidFill>
                <a:schemeClr val="tx1"/>
              </a:solidFill>
              <a:round/>
              <a:headEnd/>
              <a:tailEnd/>
            </a:ln>
            <a:effectLst/>
          </p:spPr>
          <p:txBody>
            <a:bodyPr/>
            <a:lstStyle/>
            <a:p>
              <a:endParaRPr lang="en-US"/>
            </a:p>
          </p:txBody>
        </p:sp>
      </p:grpSp>
      <p:grpSp>
        <p:nvGrpSpPr>
          <p:cNvPr id="167962" name="Group 26"/>
          <p:cNvGrpSpPr>
            <a:grpSpLocks/>
          </p:cNvGrpSpPr>
          <p:nvPr/>
        </p:nvGrpSpPr>
        <p:grpSpPr bwMode="auto">
          <a:xfrm>
            <a:off x="7518400" y="1220788"/>
            <a:ext cx="1527175" cy="1317625"/>
            <a:chOff x="2169" y="2260"/>
            <a:chExt cx="1200" cy="1106"/>
          </a:xfrm>
        </p:grpSpPr>
        <p:sp>
          <p:nvSpPr>
            <p:cNvPr id="167963" name="Freeform 27"/>
            <p:cNvSpPr>
              <a:spLocks/>
            </p:cNvSpPr>
            <p:nvPr/>
          </p:nvSpPr>
          <p:spPr bwMode="auto">
            <a:xfrm>
              <a:off x="2609" y="2546"/>
              <a:ext cx="760" cy="680"/>
            </a:xfrm>
            <a:custGeom>
              <a:avLst/>
              <a:gdLst/>
              <a:ahLst/>
              <a:cxnLst>
                <a:cxn ang="0">
                  <a:pos x="547" y="680"/>
                </a:cxn>
                <a:cxn ang="0">
                  <a:pos x="760" y="680"/>
                </a:cxn>
                <a:cxn ang="0">
                  <a:pos x="760" y="305"/>
                </a:cxn>
                <a:cxn ang="0">
                  <a:pos x="0" y="305"/>
                </a:cxn>
                <a:cxn ang="0">
                  <a:pos x="0" y="0"/>
                </a:cxn>
              </a:cxnLst>
              <a:rect l="0" t="0" r="r" b="b"/>
              <a:pathLst>
                <a:path w="760" h="680">
                  <a:moveTo>
                    <a:pt x="547" y="680"/>
                  </a:moveTo>
                  <a:lnTo>
                    <a:pt x="760" y="680"/>
                  </a:lnTo>
                  <a:lnTo>
                    <a:pt x="760" y="305"/>
                  </a:lnTo>
                  <a:lnTo>
                    <a:pt x="0" y="305"/>
                  </a:lnTo>
                  <a:lnTo>
                    <a:pt x="0" y="0"/>
                  </a:lnTo>
                </a:path>
              </a:pathLst>
            </a:custGeom>
            <a:noFill/>
            <a:ln w="9525">
              <a:solidFill>
                <a:schemeClr val="accent2"/>
              </a:solidFill>
              <a:round/>
              <a:headEnd/>
              <a:tailEnd/>
            </a:ln>
            <a:effectLst/>
          </p:spPr>
          <p:txBody>
            <a:bodyPr/>
            <a:lstStyle/>
            <a:p>
              <a:endParaRPr lang="en-US"/>
            </a:p>
          </p:txBody>
        </p:sp>
        <p:sp>
          <p:nvSpPr>
            <p:cNvPr id="167964" name="Freeform 28"/>
            <p:cNvSpPr>
              <a:spLocks/>
            </p:cNvSpPr>
            <p:nvPr/>
          </p:nvSpPr>
          <p:spPr bwMode="auto">
            <a:xfrm flipH="1">
              <a:off x="2175" y="2557"/>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accent2"/>
              </a:solidFill>
              <a:round/>
              <a:headEnd/>
              <a:tailEnd/>
            </a:ln>
            <a:effectLst/>
          </p:spPr>
          <p:txBody>
            <a:bodyPr/>
            <a:lstStyle/>
            <a:p>
              <a:endParaRPr lang="en-US"/>
            </a:p>
          </p:txBody>
        </p:sp>
        <p:sp>
          <p:nvSpPr>
            <p:cNvPr id="167965" name="Freeform 29"/>
            <p:cNvSpPr>
              <a:spLocks/>
            </p:cNvSpPr>
            <p:nvPr/>
          </p:nvSpPr>
          <p:spPr bwMode="auto">
            <a:xfrm flipH="1">
              <a:off x="2169" y="2260"/>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accent2"/>
              </a:solidFill>
              <a:round/>
              <a:headEnd/>
              <a:tailEnd/>
            </a:ln>
            <a:effectLst/>
          </p:spPr>
          <p:txBody>
            <a:bodyPr/>
            <a:lstStyle/>
            <a:p>
              <a:endParaRPr lang="en-US"/>
            </a:p>
          </p:txBody>
        </p:sp>
        <p:sp>
          <p:nvSpPr>
            <p:cNvPr id="167966" name="Oval 30"/>
            <p:cNvSpPr>
              <a:spLocks noChangeArrowheads="1"/>
            </p:cNvSpPr>
            <p:nvPr/>
          </p:nvSpPr>
          <p:spPr bwMode="auto">
            <a:xfrm>
              <a:off x="2976" y="3127"/>
              <a:ext cx="201" cy="201"/>
            </a:xfrm>
            <a:prstGeom prst="ellipse">
              <a:avLst/>
            </a:prstGeom>
            <a:solidFill>
              <a:schemeClr val="bg1"/>
            </a:solidFill>
            <a:ln w="9525">
              <a:solidFill>
                <a:schemeClr val="accent2"/>
              </a:solidFill>
              <a:round/>
              <a:headEnd/>
              <a:tailEnd/>
            </a:ln>
            <a:effectLst/>
          </p:spPr>
          <p:txBody>
            <a:bodyPr wrap="none" anchor="ctr"/>
            <a:lstStyle/>
            <a:p>
              <a:endParaRPr lang="en-US"/>
            </a:p>
          </p:txBody>
        </p:sp>
        <p:sp>
          <p:nvSpPr>
            <p:cNvPr id="167967" name="Text Box 31"/>
            <p:cNvSpPr txBox="1">
              <a:spLocks noChangeArrowheads="1"/>
            </p:cNvSpPr>
            <p:nvPr/>
          </p:nvSpPr>
          <p:spPr bwMode="auto">
            <a:xfrm>
              <a:off x="2976" y="3110"/>
              <a:ext cx="253" cy="256"/>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A</a:t>
              </a:r>
            </a:p>
          </p:txBody>
        </p:sp>
      </p:grpSp>
      <p:pic>
        <p:nvPicPr>
          <p:cNvPr id="167968" name="Picture 32"/>
          <p:cNvPicPr>
            <a:picLocks noChangeAspect="1" noChangeArrowheads="1"/>
          </p:cNvPicPr>
          <p:nvPr/>
        </p:nvPicPr>
        <p:blipFill>
          <a:blip r:embed="rId5" cstate="print"/>
          <a:srcRect/>
          <a:stretch>
            <a:fillRect/>
          </a:stretch>
        </p:blipFill>
        <p:spPr bwMode="auto">
          <a:xfrm>
            <a:off x="7536427" y="3225186"/>
            <a:ext cx="1417074" cy="174189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948">
                                            <p:txEl>
                                              <p:pRg st="0" end="0"/>
                                            </p:txEl>
                                          </p:spTgt>
                                        </p:tgtEl>
                                        <p:attrNameLst>
                                          <p:attrName>style.visibility</p:attrName>
                                        </p:attrNameLst>
                                      </p:cBhvr>
                                      <p:to>
                                        <p:strVal val="visible"/>
                                      </p:to>
                                    </p:set>
                                    <p:anim calcmode="lin" valueType="num">
                                      <p:cBhvr additive="base">
                                        <p:cTn id="7" dur="500" fill="hold"/>
                                        <p:tgtEl>
                                          <p:spTgt spid="1679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7949"/>
                                        </p:tgtEl>
                                        <p:attrNameLst>
                                          <p:attrName>style.visibility</p:attrName>
                                        </p:attrNameLst>
                                      </p:cBhvr>
                                      <p:to>
                                        <p:strVal val="visible"/>
                                      </p:to>
                                    </p:set>
                                    <p:animEffect transition="in" filter="fade">
                                      <p:cBhvr>
                                        <p:cTn id="12" dur="2000"/>
                                        <p:tgtEl>
                                          <p:spTgt spid="167949"/>
                                        </p:tgtEl>
                                      </p:cBhvr>
                                    </p:animEffect>
                                  </p:childTnLst>
                                </p:cTn>
                              </p:par>
                              <p:par>
                                <p:cTn id="13" presetID="10" presetClass="entr" presetSubtype="0" fill="hold" nodeType="withEffect">
                                  <p:stCondLst>
                                    <p:cond delay="0"/>
                                  </p:stCondLst>
                                  <p:childTnLst>
                                    <p:set>
                                      <p:cBhvr>
                                        <p:cTn id="14" dur="1" fill="hold">
                                          <p:stCondLst>
                                            <p:cond delay="0"/>
                                          </p:stCondLst>
                                        </p:cTn>
                                        <p:tgtEl>
                                          <p:spTgt spid="167962"/>
                                        </p:tgtEl>
                                        <p:attrNameLst>
                                          <p:attrName>style.visibility</p:attrName>
                                        </p:attrNameLst>
                                      </p:cBhvr>
                                      <p:to>
                                        <p:strVal val="visible"/>
                                      </p:to>
                                    </p:set>
                                    <p:animEffect transition="in" filter="fade">
                                      <p:cBhvr>
                                        <p:cTn id="15" dur="2000"/>
                                        <p:tgtEl>
                                          <p:spTgt spid="167962"/>
                                        </p:tgtEl>
                                      </p:cBhvr>
                                    </p:animEffect>
                                  </p:childTnLst>
                                </p:cTn>
                              </p:par>
                              <p:par>
                                <p:cTn id="16" presetID="10" presetClass="entr" presetSubtype="0" fill="hold" nodeType="withEffect">
                                  <p:stCondLst>
                                    <p:cond delay="0"/>
                                  </p:stCondLst>
                                  <p:childTnLst>
                                    <p:set>
                                      <p:cBhvr>
                                        <p:cTn id="17" dur="1" fill="hold">
                                          <p:stCondLst>
                                            <p:cond delay="0"/>
                                          </p:stCondLst>
                                        </p:cTn>
                                        <p:tgtEl>
                                          <p:spTgt spid="167968"/>
                                        </p:tgtEl>
                                        <p:attrNameLst>
                                          <p:attrName>style.visibility</p:attrName>
                                        </p:attrNameLst>
                                      </p:cBhvr>
                                      <p:to>
                                        <p:strVal val="visible"/>
                                      </p:to>
                                    </p:set>
                                    <p:animEffect transition="in" filter="fade">
                                      <p:cBhvr>
                                        <p:cTn id="18" dur="2000"/>
                                        <p:tgtEl>
                                          <p:spTgt spid="16796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7948">
                                            <p:txEl>
                                              <p:pRg st="1" end="1"/>
                                            </p:txEl>
                                          </p:spTgt>
                                        </p:tgtEl>
                                        <p:attrNameLst>
                                          <p:attrName>style.visibility</p:attrName>
                                        </p:attrNameLst>
                                      </p:cBhvr>
                                      <p:to>
                                        <p:strVal val="visible"/>
                                      </p:to>
                                    </p:set>
                                    <p:anim calcmode="lin" valueType="num">
                                      <p:cBhvr additive="base">
                                        <p:cTn id="23" dur="500" fill="hold"/>
                                        <p:tgtEl>
                                          <p:spTgt spid="16794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794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7948">
                                            <p:txEl>
                                              <p:pRg st="2" end="2"/>
                                            </p:txEl>
                                          </p:spTgt>
                                        </p:tgtEl>
                                        <p:attrNameLst>
                                          <p:attrName>style.visibility</p:attrName>
                                        </p:attrNameLst>
                                      </p:cBhvr>
                                      <p:to>
                                        <p:strVal val="visible"/>
                                      </p:to>
                                    </p:set>
                                    <p:anim calcmode="lin" valueType="num">
                                      <p:cBhvr additive="base">
                                        <p:cTn id="29" dur="500" fill="hold"/>
                                        <p:tgtEl>
                                          <p:spTgt spid="16794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794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7948">
                                            <p:txEl>
                                              <p:pRg st="3" end="3"/>
                                            </p:txEl>
                                          </p:spTgt>
                                        </p:tgtEl>
                                        <p:attrNameLst>
                                          <p:attrName>style.visibility</p:attrName>
                                        </p:attrNameLst>
                                      </p:cBhvr>
                                      <p:to>
                                        <p:strVal val="visible"/>
                                      </p:to>
                                    </p:set>
                                    <p:anim calcmode="lin" valueType="num">
                                      <p:cBhvr additive="base">
                                        <p:cTn id="35" dur="500" fill="hold"/>
                                        <p:tgtEl>
                                          <p:spTgt spid="167948">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794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7948">
                                            <p:txEl>
                                              <p:pRg st="4" end="4"/>
                                            </p:txEl>
                                          </p:spTgt>
                                        </p:tgtEl>
                                        <p:attrNameLst>
                                          <p:attrName>style.visibility</p:attrName>
                                        </p:attrNameLst>
                                      </p:cBhvr>
                                      <p:to>
                                        <p:strVal val="visible"/>
                                      </p:to>
                                    </p:set>
                                    <p:anim calcmode="lin" valueType="num">
                                      <p:cBhvr additive="base">
                                        <p:cTn id="41" dur="500" fill="hold"/>
                                        <p:tgtEl>
                                          <p:spTgt spid="167948">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6794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29028" name="Rectangle 4"/>
              <p:cNvSpPr>
                <a:spLocks noChangeArrowheads="1"/>
              </p:cNvSpPr>
              <p:nvPr/>
            </p:nvSpPr>
            <p:spPr bwMode="auto">
              <a:xfrm>
                <a:off x="687388" y="1782763"/>
                <a:ext cx="7772400" cy="5075237"/>
              </a:xfrm>
              <a:prstGeom prst="rect">
                <a:avLst/>
              </a:prstGeom>
              <a:solidFill>
                <a:srgbClr val="CCFFCC"/>
              </a:solidFill>
              <a:ln w="9525">
                <a:noFill/>
                <a:miter lim="800000"/>
                <a:headEnd/>
                <a:tailEnd/>
              </a:ln>
              <a:effectLst/>
            </p:spPr>
            <p:txBody>
              <a:bodyPr/>
              <a:lstStyle/>
              <a:p>
                <a:pPr eaLnBrk="0" hangingPunct="0">
                  <a:spcBef>
                    <a:spcPct val="15000"/>
                  </a:spcBef>
                </a:pPr>
                <a:r>
                  <a:rPr lang="en-US" dirty="0" smtClean="0">
                    <a:sym typeface="Symbol" pitchFamily="18" charset="2"/>
                  </a:rPr>
                  <a:t>PRACTICE: Watch the experiment.                                 The maximum voltage is about 18 V.</a:t>
                </a:r>
              </a:p>
              <a:p>
                <a:pPr eaLnBrk="0" hangingPunct="0">
                  <a:spcBef>
                    <a:spcPct val="15000"/>
                  </a:spcBef>
                </a:pPr>
                <a:r>
                  <a:rPr lang="en-US" dirty="0">
                    <a:sym typeface="Symbol" pitchFamily="18" charset="2"/>
                  </a:rPr>
                  <a:t>(a) What would be the effect, if any, of                      reversing the magnetic so that the                                south pole goes in first?</a:t>
                </a:r>
              </a:p>
              <a:p>
                <a:pPr eaLnBrk="0" hangingPunct="0">
                  <a:spcBef>
                    <a:spcPct val="15000"/>
                  </a:spcBef>
                </a:pPr>
                <a:r>
                  <a:rPr lang="en-US" dirty="0">
                    <a:sym typeface="Symbol" pitchFamily="18" charset="2"/>
                  </a:rPr>
                  <a:t>(b) What would be the effect of doubling                           the oscillation speed of the magnet?</a:t>
                </a:r>
              </a:p>
              <a:p>
                <a:pPr eaLnBrk="0" hangingPunct="0">
                  <a:spcBef>
                    <a:spcPct val="15000"/>
                  </a:spcBef>
                </a:pPr>
                <a:r>
                  <a:rPr lang="en-US" dirty="0">
                    <a:sym typeface="Symbol" pitchFamily="18" charset="2"/>
                  </a:rPr>
                  <a:t>SOLUTION: </a:t>
                </a:r>
              </a:p>
              <a:p>
                <a:pPr eaLnBrk="0" hangingPunct="0">
                  <a:spcBef>
                    <a:spcPct val="15000"/>
                  </a:spcBef>
                </a:pPr>
                <a:r>
                  <a:rPr lang="en-US" dirty="0">
                    <a:sym typeface="Symbol" pitchFamily="18" charset="2"/>
                  </a:rPr>
                  <a:t>(a) The sign of the flux would be reversed so that the meter would reverse. Thus on moving the magnet to the right the meter would deflect left.</a:t>
                </a:r>
              </a:p>
              <a:p>
                <a:pPr eaLnBrk="0" hangingPunct="0">
                  <a:spcBef>
                    <a:spcPct val="15000"/>
                  </a:spcBef>
                </a:pPr>
                <a:r>
                  <a:rPr lang="en-US" dirty="0">
                    <a:solidFill>
                      <a:srgbClr val="000000"/>
                    </a:solidFill>
                    <a:cs typeface="Courier New" pitchFamily="49" charset="0"/>
                    <a:sym typeface="Symbol" pitchFamily="18" charset="2"/>
                  </a:rPr>
                  <a:t>(b) Since the </a:t>
                </a:r>
                <a:r>
                  <a:rPr lang="en-US" i="1" dirty="0">
                    <a:solidFill>
                      <a:srgbClr val="000000"/>
                    </a:solidFill>
                    <a:cs typeface="Courier New" pitchFamily="49" charset="0"/>
                    <a:sym typeface="Symbol" pitchFamily="18" charset="2"/>
                  </a:rPr>
                  <a:t>t </a:t>
                </a:r>
                <a:r>
                  <a:rPr lang="en-US" dirty="0">
                    <a:solidFill>
                      <a:srgbClr val="000000"/>
                    </a:solidFill>
                    <a:cs typeface="Courier New" pitchFamily="49" charset="0"/>
                    <a:sym typeface="Symbol" pitchFamily="18" charset="2"/>
                  </a:rPr>
                  <a:t>in</a:t>
                </a:r>
                <a:r>
                  <a:rPr lang="en-US" i="1" dirty="0">
                    <a:solidFill>
                      <a:srgbClr val="000000"/>
                    </a:solidFill>
                    <a:cs typeface="Courier New" pitchFamily="49" charset="0"/>
                    <a:sym typeface="Symbol" pitchFamily="18" charset="2"/>
                  </a:rPr>
                  <a:t> </a:t>
                </a:r>
                <a14:m>
                  <m:oMath xmlns:m="http://schemas.openxmlformats.org/officeDocument/2006/math">
                    <m:f>
                      <m:fPr>
                        <m:ctrlPr>
                          <a:rPr lang="en-US" sz="1600" i="1" dirty="0">
                            <a:solidFill>
                              <a:srgbClr val="000000"/>
                            </a:solidFill>
                            <a:latin typeface="Cambria Math" panose="02040503050406030204" pitchFamily="18" charset="0"/>
                            <a:cs typeface="Courier New" pitchFamily="49" charset="0"/>
                            <a:sym typeface="Symbol" pitchFamily="18" charset="2"/>
                          </a:rPr>
                        </m:ctrlPr>
                      </m:fPr>
                      <m:num>
                        <m:r>
                          <m:rPr>
                            <m:sty m:val="p"/>
                          </m:rPr>
                          <a:rPr lang="el-GR" sz="1600" i="1" dirty="0" smtClean="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sz="1600" i="1" dirty="0" smtClean="0">
                            <a:solidFill>
                              <a:srgbClr val="000000"/>
                            </a:solidFill>
                            <a:latin typeface="Cambria Math" panose="02040503050406030204" pitchFamily="18" charset="0"/>
                            <a:ea typeface="Cambria Math" panose="02040503050406030204" pitchFamily="18" charset="0"/>
                            <a:sym typeface="Symbol" pitchFamily="18" charset="2"/>
                          </a:rPr>
                          <m:t>Δ</m:t>
                        </m:r>
                        <m:r>
                          <a:rPr lang="en-US" sz="1600" i="1" dirty="0">
                            <a:solidFill>
                              <a:srgbClr val="000000"/>
                            </a:solidFill>
                            <a:latin typeface="Cambria Math" panose="02040503050406030204" pitchFamily="18" charset="0"/>
                            <a:cs typeface="Courier New" pitchFamily="49" charset="0"/>
                            <a:sym typeface="Symbol" pitchFamily="18" charset="2"/>
                          </a:rPr>
                          <m:t>𝑡</m:t>
                        </m:r>
                      </m:den>
                    </m:f>
                    <m:r>
                      <a:rPr lang="en-US" sz="1600" i="1" dirty="0">
                        <a:solidFill>
                          <a:srgbClr val="000000"/>
                        </a:solidFill>
                        <a:latin typeface="Cambria Math" panose="02040503050406030204" pitchFamily="18" charset="0"/>
                        <a:cs typeface="Courier New" pitchFamily="49" charset="0"/>
                        <a:sym typeface="Symbol" pitchFamily="18" charset="2"/>
                      </a:rPr>
                      <m:t> </m:t>
                    </m:r>
                  </m:oMath>
                </a14:m>
                <a:r>
                  <a:rPr lang="en-US" dirty="0">
                    <a:solidFill>
                      <a:srgbClr val="000000"/>
                    </a:solidFill>
                    <a:cs typeface="Courier New" pitchFamily="49" charset="0"/>
                    <a:sym typeface="Symbol" pitchFamily="18" charset="2"/>
                  </a:rPr>
                  <a:t>would be cut in half, so the </a:t>
                </a:r>
                <a:r>
                  <a:rPr lang="en-US" dirty="0" err="1">
                    <a:solidFill>
                      <a:srgbClr val="000000"/>
                    </a:solidFill>
                    <a:cs typeface="Courier New" pitchFamily="49" charset="0"/>
                    <a:sym typeface="Symbol" pitchFamily="18" charset="2"/>
                  </a:rPr>
                  <a:t>emf</a:t>
                </a:r>
                <a:r>
                  <a:rPr lang="en-US" dirty="0">
                    <a:solidFill>
                      <a:srgbClr val="000000"/>
                    </a:solidFill>
                    <a:cs typeface="Courier New" pitchFamily="49" charset="0"/>
                    <a:sym typeface="Symbol" pitchFamily="18" charset="2"/>
                  </a:rPr>
                  <a:t> would double to about 36 V.</a:t>
                </a:r>
              </a:p>
            </p:txBody>
          </p:sp>
        </mc:Choice>
        <mc:Fallback>
          <p:sp>
            <p:nvSpPr>
              <p:cNvPr id="129028" name="Rectangle 4"/>
              <p:cNvSpPr>
                <a:spLocks noRot="1" noChangeAspect="1" noMove="1" noResize="1" noEditPoints="1" noAdjustHandles="1" noChangeArrowheads="1" noChangeShapeType="1" noTextEdit="1"/>
              </p:cNvSpPr>
              <p:nvPr/>
            </p:nvSpPr>
            <p:spPr bwMode="auto">
              <a:xfrm>
                <a:off x="687388" y="1782763"/>
                <a:ext cx="7772400" cy="5075237"/>
              </a:xfrm>
              <a:prstGeom prst="rect">
                <a:avLst/>
              </a:prstGeom>
              <a:blipFill>
                <a:blip r:embed="rId6"/>
                <a:stretch>
                  <a:fillRect l="-1255" t="-840" r="-2039" b="-3721"/>
                </a:stretch>
              </a:blipFill>
              <a:ln w="9525">
                <a:noFill/>
                <a:miter lim="800000"/>
                <a:headEnd/>
                <a:tailEnd/>
              </a:ln>
              <a:effectLst/>
            </p:spPr>
            <p:txBody>
              <a:bodyPr/>
              <a:lstStyle/>
              <a:p>
                <a:r>
                  <a:rPr lang="en-US">
                    <a:noFill/>
                  </a:rPr>
                  <a:t> </a:t>
                </a:r>
              </a:p>
            </p:txBody>
          </p:sp>
        </mc:Fallback>
      </mc:AlternateContent>
      <p:sp>
        <p:nvSpPr>
          <p:cNvPr id="129026" name="Rectangle 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sp>
        <p:nvSpPr>
          <p:cNvPr id="129029" name="Text Box 5"/>
          <p:cNvSpPr txBox="1">
            <a:spLocks noChangeArrowheads="1"/>
          </p:cNvSpPr>
          <p:nvPr/>
        </p:nvSpPr>
        <p:spPr bwMode="auto">
          <a:xfrm>
            <a:off x="2466975" y="4497388"/>
            <a:ext cx="6456363" cy="457200"/>
          </a:xfrm>
          <a:prstGeom prst="rect">
            <a:avLst/>
          </a:prstGeom>
          <a:noFill/>
          <a:ln w="9525">
            <a:noFill/>
            <a:miter lim="800000"/>
            <a:headEnd/>
            <a:tailEnd/>
          </a:ln>
          <a:effectLst/>
        </p:spPr>
        <p:txBody>
          <a:bodyPr>
            <a:spAutoFit/>
          </a:bodyPr>
          <a:lstStyle/>
          <a:p>
            <a:r>
              <a:rPr lang="en-US">
                <a:solidFill>
                  <a:schemeClr val="hlink"/>
                </a:solidFill>
              </a:rPr>
              <a:t>Magnet reversal </a:t>
            </a:r>
            <a:r>
              <a:rPr lang="en-US">
                <a:solidFill>
                  <a:schemeClr val="hlink"/>
                </a:solidFill>
                <a:sym typeface="Symbol" pitchFamily="18" charset="2"/>
              </a:rPr>
              <a:t> </a:t>
            </a:r>
            <a:r>
              <a:rPr lang="en-US">
                <a:solidFill>
                  <a:schemeClr val="hlink"/>
                </a:solidFill>
              </a:rPr>
              <a:t>cos(180</a:t>
            </a:r>
            <a:r>
              <a:rPr lang="en-US">
                <a:solidFill>
                  <a:schemeClr val="hlink"/>
                </a:solidFill>
                <a:cs typeface="Courier New" pitchFamily="49" charset="0"/>
              </a:rPr>
              <a:t>º+ </a:t>
            </a:r>
            <a:r>
              <a:rPr lang="en-US">
                <a:solidFill>
                  <a:schemeClr val="hlink"/>
                </a:solidFill>
                <a:cs typeface="Courier New" pitchFamily="49" charset="0"/>
                <a:sym typeface="Symbol" pitchFamily="18" charset="2"/>
              </a:rPr>
              <a:t>) = - cos</a:t>
            </a:r>
            <a:r>
              <a:rPr lang="en-US" baseline="-25000"/>
              <a:t> </a:t>
            </a:r>
            <a:r>
              <a:rPr lang="en-US">
                <a:solidFill>
                  <a:schemeClr val="hlink"/>
                </a:solidFill>
                <a:sym typeface="Symbol" pitchFamily="18" charset="2"/>
              </a:rPr>
              <a:t>.</a:t>
            </a:r>
          </a:p>
        </p:txBody>
      </p:sp>
      <p:pic>
        <p:nvPicPr>
          <p:cNvPr id="129030" name="Picture 6" descr="faradyanim"/>
          <p:cNvPicPr>
            <a:picLocks noChangeAspect="1" noChangeArrowheads="1" noCrop="1"/>
          </p:cNvPicPr>
          <p:nvPr/>
        </p:nvPicPr>
        <p:blipFill>
          <a:blip r:embed="rId7"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grpSp>
        <p:nvGrpSpPr>
          <p:cNvPr id="129031" name="Group 7"/>
          <p:cNvGrpSpPr>
            <a:grpSpLocks/>
          </p:cNvGrpSpPr>
          <p:nvPr/>
        </p:nvGrpSpPr>
        <p:grpSpPr bwMode="auto">
          <a:xfrm>
            <a:off x="6192838" y="3556000"/>
            <a:ext cx="1601787" cy="701675"/>
            <a:chOff x="3602" y="2597"/>
            <a:chExt cx="1009" cy="442"/>
          </a:xfrm>
        </p:grpSpPr>
        <p:sp>
          <p:nvSpPr>
            <p:cNvPr id="129032" name="Text Box 8"/>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29033" name="Text Box 9"/>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2903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 calcmode="lin" valueType="num">
                                      <p:cBhvr additive="base">
                                        <p:cTn id="7" dur="500" fill="hold"/>
                                        <p:tgtEl>
                                          <p:spTgt spid="1290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9028">
                                            <p:txEl>
                                              <p:pRg st="1" end="1"/>
                                            </p:txEl>
                                          </p:spTgt>
                                        </p:tgtEl>
                                        <p:attrNameLst>
                                          <p:attrName>style.visibility</p:attrName>
                                        </p:attrNameLst>
                                      </p:cBhvr>
                                      <p:to>
                                        <p:strVal val="visible"/>
                                      </p:to>
                                    </p:set>
                                    <p:anim calcmode="lin" valueType="num">
                                      <p:cBhvr additive="base">
                                        <p:cTn id="13" dur="500" fill="hold"/>
                                        <p:tgtEl>
                                          <p:spTgt spid="1290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9028">
                                            <p:txEl>
                                              <p:pRg st="2" end="2"/>
                                            </p:txEl>
                                          </p:spTgt>
                                        </p:tgtEl>
                                        <p:attrNameLst>
                                          <p:attrName>style.visibility</p:attrName>
                                        </p:attrNameLst>
                                      </p:cBhvr>
                                      <p:to>
                                        <p:strVal val="visible"/>
                                      </p:to>
                                    </p:set>
                                    <p:anim calcmode="lin" valueType="num">
                                      <p:cBhvr additive="base">
                                        <p:cTn id="19" dur="500" fill="hold"/>
                                        <p:tgtEl>
                                          <p:spTgt spid="1290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9028">
                                            <p:txEl>
                                              <p:pRg st="3" end="3"/>
                                            </p:txEl>
                                          </p:spTgt>
                                        </p:tgtEl>
                                        <p:attrNameLst>
                                          <p:attrName>style.visibility</p:attrName>
                                        </p:attrNameLst>
                                      </p:cBhvr>
                                      <p:to>
                                        <p:strVal val="visible"/>
                                      </p:to>
                                    </p:set>
                                    <p:anim calcmode="lin" valueType="num">
                                      <p:cBhvr additive="base">
                                        <p:cTn id="25" dur="500" fill="hold"/>
                                        <p:tgtEl>
                                          <p:spTgt spid="1290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9028">
                                            <p:txEl>
                                              <p:pRg st="4" end="4"/>
                                            </p:txEl>
                                          </p:spTgt>
                                        </p:tgtEl>
                                        <p:attrNameLst>
                                          <p:attrName>style.visibility</p:attrName>
                                        </p:attrNameLst>
                                      </p:cBhvr>
                                      <p:to>
                                        <p:strVal val="visible"/>
                                      </p:to>
                                    </p:set>
                                    <p:anim calcmode="lin" valueType="num">
                                      <p:cBhvr additive="base">
                                        <p:cTn id="31" dur="500" fill="hold"/>
                                        <p:tgtEl>
                                          <p:spTgt spid="12902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902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par>
                                <p:cTn id="33" presetID="10" presetClass="entr" presetSubtype="0" fill="hold" nodeType="withEffect">
                                  <p:stCondLst>
                                    <p:cond delay="0"/>
                                  </p:stCondLst>
                                  <p:childTnLst>
                                    <p:set>
                                      <p:cBhvr>
                                        <p:cTn id="34" dur="1" fill="hold">
                                          <p:stCondLst>
                                            <p:cond delay="0"/>
                                          </p:stCondLst>
                                        </p:cTn>
                                        <p:tgtEl>
                                          <p:spTgt spid="129030"/>
                                        </p:tgtEl>
                                        <p:attrNameLst>
                                          <p:attrName>style.visibility</p:attrName>
                                        </p:attrNameLst>
                                      </p:cBhvr>
                                      <p:to>
                                        <p:strVal val="visible"/>
                                      </p:to>
                                    </p:set>
                                    <p:animEffect transition="in" filter="fade">
                                      <p:cBhvr>
                                        <p:cTn id="35" dur="2000"/>
                                        <p:tgtEl>
                                          <p:spTgt spid="129030"/>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29031"/>
                                        </p:tgtEl>
                                        <p:attrNameLst>
                                          <p:attrName>style.visibility</p:attrName>
                                        </p:attrNameLst>
                                      </p:cBhvr>
                                      <p:to>
                                        <p:strVal val="visible"/>
                                      </p:to>
                                    </p:set>
                                    <p:anim calcmode="lin" valueType="num">
                                      <p:cBhvr>
                                        <p:cTn id="40" dur="500" fill="hold"/>
                                        <p:tgtEl>
                                          <p:spTgt spid="129031"/>
                                        </p:tgtEl>
                                        <p:attrNameLst>
                                          <p:attrName>ppt_w</p:attrName>
                                        </p:attrNameLst>
                                      </p:cBhvr>
                                      <p:tavLst>
                                        <p:tav tm="0">
                                          <p:val>
                                            <p:fltVal val="0"/>
                                          </p:val>
                                        </p:tav>
                                        <p:tav tm="100000">
                                          <p:val>
                                            <p:strVal val="#ppt_w"/>
                                          </p:val>
                                        </p:tav>
                                      </p:tavLst>
                                    </p:anim>
                                    <p:anim calcmode="lin" valueType="num">
                                      <p:cBhvr>
                                        <p:cTn id="41" dur="500" fill="hold"/>
                                        <p:tgtEl>
                                          <p:spTgt spid="129031"/>
                                        </p:tgtEl>
                                        <p:attrNameLst>
                                          <p:attrName>ppt_h</p:attrName>
                                        </p:attrNameLst>
                                      </p:cBhvr>
                                      <p:tavLst>
                                        <p:tav tm="0">
                                          <p:val>
                                            <p:fltVal val="0"/>
                                          </p:val>
                                        </p:tav>
                                        <p:tav tm="100000">
                                          <p:val>
                                            <p:strVal val="#ppt_h"/>
                                          </p:val>
                                        </p:tav>
                                      </p:tavLst>
                                    </p:anim>
                                    <p:animEffect transition="in" filter="fade">
                                      <p:cBhvr>
                                        <p:cTn id="42" dur="500"/>
                                        <p:tgtEl>
                                          <p:spTgt spid="129031"/>
                                        </p:tgtEl>
                                      </p:cBhvr>
                                    </p:animEffect>
                                  </p:childTnLst>
                                  <p:subTnLst>
                                    <p:audio>
                                      <p:cMediaNode>
                                        <p:cTn display="0" masterRel="sameClick">
                                          <p:stCondLst>
                                            <p:cond evt="begin" delay="0">
                                              <p:tn val="38"/>
                                            </p:cond>
                                          </p:stCondLst>
                                          <p:endCondLst>
                                            <p:cond evt="onStopAudio" delay="0">
                                              <p:tgtEl>
                                                <p:sldTgt/>
                                              </p:tgtEl>
                                            </p:cond>
                                          </p:endCondLst>
                                        </p:cTn>
                                        <p:tgtEl>
                                          <p:sndTgt r:embed="rId5" name="cashreg.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9029"/>
                                        </p:tgtEl>
                                        <p:attrNameLst>
                                          <p:attrName>style.visibility</p:attrName>
                                        </p:attrNameLst>
                                      </p:cBhvr>
                                      <p:to>
                                        <p:strVal val="visible"/>
                                      </p:to>
                                    </p:set>
                                    <p:anim calcmode="lin" valueType="num">
                                      <p:cBhvr additive="base">
                                        <p:cTn id="47" dur="500" fill="hold"/>
                                        <p:tgtEl>
                                          <p:spTgt spid="129029"/>
                                        </p:tgtEl>
                                        <p:attrNameLst>
                                          <p:attrName>ppt_x</p:attrName>
                                        </p:attrNameLst>
                                      </p:cBhvr>
                                      <p:tavLst>
                                        <p:tav tm="0">
                                          <p:val>
                                            <p:strVal val="#ppt_x"/>
                                          </p:val>
                                        </p:tav>
                                        <p:tav tm="100000">
                                          <p:val>
                                            <p:strVal val="#ppt_x"/>
                                          </p:val>
                                        </p:tav>
                                      </p:tavLst>
                                    </p:anim>
                                    <p:anim calcmode="lin" valueType="num">
                                      <p:cBhvr additive="base">
                                        <p:cTn id="48" dur="500" fill="hold"/>
                                        <p:tgtEl>
                                          <p:spTgt spid="12902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4" name="arrow.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9028">
                                            <p:txEl>
                                              <p:pRg st="5" end="5"/>
                                            </p:txEl>
                                          </p:spTgt>
                                        </p:tgtEl>
                                        <p:attrNameLst>
                                          <p:attrName>style.visibility</p:attrName>
                                        </p:attrNameLst>
                                      </p:cBhvr>
                                      <p:to>
                                        <p:strVal val="visible"/>
                                      </p:to>
                                    </p:set>
                                    <p:anim calcmode="lin" valueType="num">
                                      <p:cBhvr additive="base">
                                        <p:cTn id="53" dur="500" fill="hold"/>
                                        <p:tgtEl>
                                          <p:spTgt spid="129028">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9028">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31076" name="Rectangle 4"/>
              <p:cNvSpPr>
                <a:spLocks noChangeArrowheads="1"/>
              </p:cNvSpPr>
              <p:nvPr/>
            </p:nvSpPr>
            <p:spPr bwMode="auto">
              <a:xfrm>
                <a:off x="687388" y="1784350"/>
                <a:ext cx="7772400" cy="5051425"/>
              </a:xfrm>
              <a:prstGeom prst="rect">
                <a:avLst/>
              </a:prstGeom>
              <a:solidFill>
                <a:srgbClr val="CCFFCC"/>
              </a:solidFill>
              <a:ln w="9525">
                <a:noFill/>
                <a:miter lim="800000"/>
                <a:headEnd/>
                <a:tailEnd/>
              </a:ln>
              <a:effectLst/>
            </p:spPr>
            <p:txBody>
              <a:bodyPr/>
              <a:lstStyle/>
              <a:p>
                <a:pPr eaLnBrk="0" hangingPunct="0">
                  <a:spcBef>
                    <a:spcPct val="20000"/>
                  </a:spcBef>
                </a:pPr>
                <a:r>
                  <a:rPr lang="en-US" dirty="0" smtClean="0">
                    <a:sym typeface="Symbol" pitchFamily="18" charset="2"/>
                  </a:rPr>
                  <a:t>PRACTICE: Watch the experiment.                                 The maximum voltage is about 18 V.</a:t>
                </a:r>
              </a:p>
              <a:p>
                <a:pPr eaLnBrk="0" hangingPunct="0">
                  <a:spcBef>
                    <a:spcPct val="20000"/>
                  </a:spcBef>
                </a:pPr>
                <a:r>
                  <a:rPr lang="en-US" dirty="0">
                    <a:sym typeface="Symbol" pitchFamily="18" charset="2"/>
                  </a:rPr>
                  <a:t>(c) At the original oscillation rate, what                          would you predict the voltage induced                                in a single loop to be?</a:t>
                </a:r>
              </a:p>
              <a:p>
                <a:pPr eaLnBrk="0" hangingPunct="0">
                  <a:spcBef>
                    <a:spcPct val="20000"/>
                  </a:spcBef>
                </a:pPr>
                <a:r>
                  <a:rPr lang="en-US" dirty="0">
                    <a:sym typeface="Symbol" pitchFamily="18" charset="2"/>
                  </a:rPr>
                  <a:t>(d) If there were 150 loops, what would                            the voltage be?</a:t>
                </a:r>
              </a:p>
              <a:p>
                <a:pPr eaLnBrk="0" hangingPunct="0">
                  <a:spcBef>
                    <a:spcPts val="0"/>
                  </a:spcBef>
                </a:pPr>
                <a:r>
                  <a:rPr lang="en-US" dirty="0">
                    <a:sym typeface="Symbol" pitchFamily="18" charset="2"/>
                  </a:rPr>
                  <a:t>SOLUTION: </a:t>
                </a:r>
                <a:r>
                  <a:rPr lang="en-US" dirty="0" smtClean="0">
                    <a:sym typeface="Symbol" pitchFamily="18" charset="2"/>
                  </a:rPr>
                  <a:t>(</a:t>
                </a:r>
                <a:r>
                  <a:rPr lang="en-US" dirty="0">
                    <a:sym typeface="Symbol" pitchFamily="18" charset="2"/>
                  </a:rPr>
                  <a:t>c) From </a:t>
                </a:r>
                <a14:m>
                  <m:oMath xmlns:m="http://schemas.openxmlformats.org/officeDocument/2006/math">
                    <m:r>
                      <m:rPr>
                        <m:sty m:val="p"/>
                      </m:rPr>
                      <a:rPr lang="el-GR" i="1" dirty="0" smtClean="0">
                        <a:latin typeface="Cambria Math" panose="02040503050406030204" pitchFamily="18" charset="0"/>
                        <a:ea typeface="Cambria Math" panose="02040503050406030204" pitchFamily="18" charset="0"/>
                        <a:sym typeface="Symbol" pitchFamily="18" charset="2"/>
                      </a:rPr>
                      <m:t>ε</m:t>
                    </m:r>
                    <m:r>
                      <a:rPr lang="en-US" i="1" dirty="0" smtClean="0">
                        <a:latin typeface="Cambria Math" panose="02040503050406030204" pitchFamily="18" charset="0"/>
                        <a:sym typeface="Symbol" pitchFamily="18" charset="2"/>
                      </a:rPr>
                      <m:t>=</m:t>
                    </m:r>
                    <m:f>
                      <m:fPr>
                        <m:ctrlPr>
                          <a:rPr lang="en-US" i="1" dirty="0">
                            <a:solidFill>
                              <a:srgbClr val="000000"/>
                            </a:solidFill>
                            <a:latin typeface="Cambria Math" panose="02040503050406030204" pitchFamily="18" charset="0"/>
                            <a:cs typeface="Courier New" pitchFamily="49" charset="0"/>
                            <a:sym typeface="Symbol" pitchFamily="18" charset="2"/>
                          </a:rPr>
                        </m:ctrlPr>
                      </m:fPr>
                      <m:num>
                        <m:r>
                          <a:rPr lang="en-US" i="1" dirty="0">
                            <a:solidFill>
                              <a:srgbClr val="000000"/>
                            </a:solidFill>
                            <a:latin typeface="Cambria Math" panose="02040503050406030204" pitchFamily="18" charset="0"/>
                            <a:cs typeface="Courier New" pitchFamily="49" charset="0"/>
                            <a:sym typeface="Symbol" pitchFamily="18" charset="2"/>
                          </a:rPr>
                          <m:t>𝑁</m:t>
                        </m:r>
                        <m:r>
                          <m:rPr>
                            <m:sty m:val="p"/>
                          </m:rPr>
                          <a:rPr lang="el-GR" i="1" dirty="0" smtClean="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i="1" dirty="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rgbClr val="000000"/>
                            </a:solidFill>
                            <a:latin typeface="Cambria Math" panose="02040503050406030204" pitchFamily="18" charset="0"/>
                            <a:cs typeface="Courier New" pitchFamily="49" charset="0"/>
                            <a:sym typeface="Symbol" pitchFamily="18" charset="2"/>
                          </a:rPr>
                          <m:t>𝑡</m:t>
                        </m:r>
                      </m:den>
                    </m:f>
                  </m:oMath>
                </a14:m>
                <a:r>
                  <a:rPr lang="en-US" i="1" dirty="0">
                    <a:solidFill>
                      <a:srgbClr val="000000"/>
                    </a:solidFill>
                    <a:cs typeface="Courier New" pitchFamily="49" charset="0"/>
                    <a:sym typeface="Symbol" pitchFamily="18" charset="2"/>
                  </a:rPr>
                  <a:t> </a:t>
                </a:r>
                <a:r>
                  <a:rPr lang="en-US" dirty="0">
                    <a:solidFill>
                      <a:srgbClr val="000000"/>
                    </a:solidFill>
                    <a:cs typeface="Courier New" pitchFamily="49" charset="0"/>
                    <a:sym typeface="Symbol" pitchFamily="18" charset="2"/>
                  </a:rPr>
                  <a:t>we see that</a:t>
                </a:r>
              </a:p>
              <a:p>
                <a:pPr eaLnBrk="0" hangingPunct="0">
                  <a:spcBef>
                    <a:spcPct val="20000"/>
                  </a:spcBef>
                </a:pPr>
                <a:r>
                  <a:rPr lang="en-US" dirty="0">
                    <a:sym typeface="Symbol" pitchFamily="18" charset="2"/>
                  </a:rPr>
                  <a:t>                </a:t>
                </a:r>
                <a:r>
                  <a:rPr lang="en-US" dirty="0" smtClean="0">
                    <a:sym typeface="Symbol" pitchFamily="18" charset="2"/>
                  </a:rPr>
                  <a:t>		</a:t>
                </a:r>
                <a14:m>
                  <m:oMath xmlns:m="http://schemas.openxmlformats.org/officeDocument/2006/math">
                    <m:r>
                      <a:rPr lang="en-US" i="1" dirty="0" smtClean="0">
                        <a:latin typeface="Cambria Math" panose="02040503050406030204" pitchFamily="18" charset="0"/>
                        <a:sym typeface="Symbol" pitchFamily="18" charset="2"/>
                      </a:rPr>
                      <m:t>18=</m:t>
                    </m:r>
                    <m:d>
                      <m:dPr>
                        <m:ctrlPr>
                          <a:rPr lang="en-US" i="1" dirty="0">
                            <a:solidFill>
                              <a:srgbClr val="000000"/>
                            </a:solidFill>
                            <a:latin typeface="Cambria Math" panose="02040503050406030204" pitchFamily="18" charset="0"/>
                            <a:cs typeface="Courier New" pitchFamily="49" charset="0"/>
                            <a:sym typeface="Symbol" pitchFamily="18" charset="2"/>
                          </a:rPr>
                        </m:ctrlPr>
                      </m:dPr>
                      <m:e>
                        <m:f>
                          <m:fPr>
                            <m:ctrlPr>
                              <a:rPr lang="en-US" i="1" dirty="0">
                                <a:solidFill>
                                  <a:srgbClr val="000000"/>
                                </a:solidFill>
                                <a:latin typeface="Cambria Math" panose="02040503050406030204" pitchFamily="18" charset="0"/>
                                <a:cs typeface="Courier New" pitchFamily="49" charset="0"/>
                                <a:sym typeface="Symbol" pitchFamily="18" charset="2"/>
                              </a:rPr>
                            </m:ctrlPr>
                          </m:fPr>
                          <m:num>
                            <m:r>
                              <a:rPr lang="en-US" b="0" i="1" dirty="0" smtClean="0">
                                <a:solidFill>
                                  <a:srgbClr val="000000"/>
                                </a:solidFill>
                                <a:latin typeface="Cambria Math" panose="02040503050406030204" pitchFamily="18" charset="0"/>
                                <a:cs typeface="Courier New" pitchFamily="49" charset="0"/>
                                <a:sym typeface="Symbol" pitchFamily="18" charset="2"/>
                              </a:rPr>
                              <m:t>(7)</m:t>
                            </m:r>
                            <m:r>
                              <m:rPr>
                                <m:sty m:val="p"/>
                              </m:rPr>
                              <a:rPr lang="el-GR" i="1" dirty="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i="1" dirty="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rgbClr val="000000"/>
                                </a:solidFill>
                                <a:latin typeface="Cambria Math" panose="02040503050406030204" pitchFamily="18" charset="0"/>
                                <a:cs typeface="Courier New" pitchFamily="49" charset="0"/>
                                <a:sym typeface="Symbol" pitchFamily="18" charset="2"/>
                              </a:rPr>
                              <m:t>𝑡</m:t>
                            </m:r>
                          </m:den>
                        </m:f>
                      </m:e>
                    </m:d>
                  </m:oMath>
                </a14:m>
                <a:endParaRPr lang="en-US" dirty="0">
                  <a:solidFill>
                    <a:srgbClr val="000000"/>
                  </a:solidFill>
                  <a:cs typeface="Courier New" pitchFamily="49" charset="0"/>
                  <a:sym typeface="Symbol" pitchFamily="18" charset="2"/>
                </a:endParaRPr>
              </a:p>
              <a:p>
                <a:pPr eaLnBrk="0" hangingPunct="0">
                  <a:spcBef>
                    <a:spcPct val="20000"/>
                  </a:spcBef>
                </a:pPr>
                <a:r>
                  <a:rPr lang="en-US" dirty="0">
                    <a:sym typeface="Symbol" pitchFamily="18" charset="2"/>
                  </a:rPr>
                  <a:t>           </a:t>
                </a:r>
                <a:r>
                  <a:rPr lang="en-US" dirty="0" smtClean="0">
                    <a:sym typeface="Symbol" pitchFamily="18" charset="2"/>
                  </a:rPr>
                  <a:t>		</a:t>
                </a:r>
                <a14:m>
                  <m:oMath xmlns:m="http://schemas.openxmlformats.org/officeDocument/2006/math">
                    <m:r>
                      <a:rPr lang="en-US" i="1" dirty="0" smtClean="0">
                        <a:latin typeface="Cambria Math" panose="02040503050406030204" pitchFamily="18" charset="0"/>
                        <a:sym typeface="Symbol" pitchFamily="18" charset="2"/>
                      </a:rPr>
                      <m:t>2.6 </m:t>
                    </m:r>
                  </m:oMath>
                </a14:m>
                <a:r>
                  <a:rPr lang="en-US" i="0" dirty="0" smtClean="0">
                    <a:latin typeface="+mj-lt"/>
                    <a:sym typeface="Symbol" pitchFamily="18" charset="2"/>
                  </a:rPr>
                  <a:t>V</a:t>
                </a:r>
                <a14:m>
                  <m:oMath xmlns:m="http://schemas.openxmlformats.org/officeDocument/2006/math">
                    <m:r>
                      <a:rPr lang="en-US" i="1" dirty="0" smtClean="0">
                        <a:latin typeface="Cambria Math" panose="02040503050406030204" pitchFamily="18" charset="0"/>
                        <a:sym typeface="Symbol" pitchFamily="18" charset="2"/>
                      </a:rPr>
                      <m:t>	=</m:t>
                    </m:r>
                    <m:f>
                      <m:fPr>
                        <m:ctrlPr>
                          <a:rPr lang="en-US" i="1" dirty="0" smtClean="0">
                            <a:solidFill>
                              <a:srgbClr val="000000"/>
                            </a:solidFill>
                            <a:latin typeface="Cambria Math" panose="02040503050406030204" pitchFamily="18" charset="0"/>
                            <a:ea typeface="Cambria Math" panose="02040503050406030204" pitchFamily="18" charset="0"/>
                            <a:sym typeface="Symbol" pitchFamily="18" charset="2"/>
                          </a:rPr>
                        </m:ctrlPr>
                      </m:fPr>
                      <m:num>
                        <m:r>
                          <m:rPr>
                            <m:sty m:val="p"/>
                          </m:rPr>
                          <a:rPr lang="el-GR" i="1" dirty="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i="1" dirty="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rgbClr val="000000"/>
                            </a:solidFill>
                            <a:latin typeface="Cambria Math" panose="02040503050406030204" pitchFamily="18" charset="0"/>
                            <a:cs typeface="Courier New" pitchFamily="49" charset="0"/>
                            <a:sym typeface="Symbol" pitchFamily="18" charset="2"/>
                          </a:rPr>
                          <m:t>𝑡</m:t>
                        </m:r>
                      </m:den>
                    </m:f>
                    <m:r>
                      <a:rPr lang="en-US" i="1" dirty="0">
                        <a:solidFill>
                          <a:srgbClr val="000000"/>
                        </a:solidFill>
                        <a:latin typeface="Cambria Math" panose="02040503050406030204" pitchFamily="18" charset="0"/>
                        <a:cs typeface="Courier New" pitchFamily="49" charset="0"/>
                        <a:sym typeface="Symbol" pitchFamily="18" charset="2"/>
                      </a:rPr>
                      <m:t>  </m:t>
                    </m:r>
                  </m:oMath>
                </a14:m>
                <a:r>
                  <a:rPr lang="en-US" dirty="0">
                    <a:solidFill>
                      <a:srgbClr val="000000"/>
                    </a:solidFill>
                    <a:cs typeface="Courier New" pitchFamily="49" charset="0"/>
                    <a:sym typeface="Symbol" pitchFamily="18" charset="2"/>
                  </a:rPr>
                  <a:t>(the </a:t>
                </a:r>
                <a:r>
                  <a:rPr lang="en-US" dirty="0" err="1">
                    <a:solidFill>
                      <a:srgbClr val="000000"/>
                    </a:solidFill>
                    <a:cs typeface="Courier New" pitchFamily="49" charset="0"/>
                    <a:sym typeface="Symbol" pitchFamily="18" charset="2"/>
                  </a:rPr>
                  <a:t>emf</a:t>
                </a:r>
                <a:r>
                  <a:rPr lang="en-US" dirty="0">
                    <a:solidFill>
                      <a:srgbClr val="000000"/>
                    </a:solidFill>
                    <a:cs typeface="Courier New" pitchFamily="49" charset="0"/>
                    <a:sym typeface="Symbol" pitchFamily="18" charset="2"/>
                  </a:rPr>
                  <a:t> for each loop)</a:t>
                </a:r>
              </a:p>
              <a:p>
                <a:pPr eaLnBrk="0" hangingPunct="0">
                  <a:spcBef>
                    <a:spcPct val="20000"/>
                  </a:spcBef>
                </a:pPr>
                <a:r>
                  <a:rPr lang="en-US" dirty="0" smtClean="0">
                    <a:solidFill>
                      <a:srgbClr val="000000"/>
                    </a:solidFill>
                    <a:cs typeface="Courier New" pitchFamily="49" charset="0"/>
                    <a:sym typeface="Symbol" pitchFamily="18" charset="2"/>
                  </a:rPr>
                  <a:t>		(</a:t>
                </a:r>
                <a:r>
                  <a:rPr lang="en-US" dirty="0">
                    <a:solidFill>
                      <a:srgbClr val="000000"/>
                    </a:solidFill>
                    <a:cs typeface="Courier New" pitchFamily="49" charset="0"/>
                    <a:sym typeface="Symbol" pitchFamily="18" charset="2"/>
                  </a:rPr>
                  <a:t>d) </a:t>
                </a:r>
                <a14:m>
                  <m:oMath xmlns:m="http://schemas.openxmlformats.org/officeDocument/2006/math">
                    <m:r>
                      <a:rPr lang="en-US" i="1" dirty="0" smtClean="0">
                        <a:solidFill>
                          <a:srgbClr val="000000"/>
                        </a:solidFill>
                        <a:latin typeface="Cambria Math" panose="02040503050406030204" pitchFamily="18" charset="0"/>
                        <a:cs typeface="Courier New" pitchFamily="49" charset="0"/>
                        <a:sym typeface="Symbol" pitchFamily="18" charset="2"/>
                      </a:rPr>
                      <m:t>150</m:t>
                    </m:r>
                    <m:r>
                      <a:rPr lang="en-US" i="1" dirty="0" smtClean="0">
                        <a:solidFill>
                          <a:srgbClr val="000000"/>
                        </a:solidFill>
                        <a:latin typeface="Cambria Math" panose="02040503050406030204" pitchFamily="18" charset="0"/>
                        <a:ea typeface="Cambria Math" panose="02040503050406030204" pitchFamily="18" charset="0"/>
                        <a:cs typeface="Courier New" pitchFamily="49" charset="0"/>
                        <a:sym typeface="Symbol" pitchFamily="18" charset="2"/>
                      </a:rPr>
                      <m:t>×</m:t>
                    </m:r>
                    <m:r>
                      <a:rPr lang="en-US" i="1" dirty="0" smtClean="0">
                        <a:solidFill>
                          <a:srgbClr val="000000"/>
                        </a:solidFill>
                        <a:latin typeface="Cambria Math" panose="02040503050406030204" pitchFamily="18" charset="0"/>
                        <a:cs typeface="Courier New" pitchFamily="49" charset="0"/>
                        <a:sym typeface="Symbol" pitchFamily="18" charset="2"/>
                      </a:rPr>
                      <m:t>2.6 </m:t>
                    </m:r>
                  </m:oMath>
                </a14:m>
                <a:r>
                  <a:rPr lang="en-US" dirty="0">
                    <a:solidFill>
                      <a:srgbClr val="000000"/>
                    </a:solidFill>
                    <a:cs typeface="Courier New" pitchFamily="49" charset="0"/>
                    <a:sym typeface="Symbol" pitchFamily="18" charset="2"/>
                  </a:rPr>
                  <a:t>= 390 V.</a:t>
                </a:r>
              </a:p>
            </p:txBody>
          </p:sp>
        </mc:Choice>
        <mc:Fallback>
          <p:sp>
            <p:nvSpPr>
              <p:cNvPr id="131076" name="Rectangle 4"/>
              <p:cNvSpPr>
                <a:spLocks noRot="1" noChangeAspect="1" noMove="1" noResize="1" noEditPoints="1" noAdjustHandles="1" noChangeArrowheads="1" noChangeShapeType="1" noTextEdit="1"/>
              </p:cNvSpPr>
              <p:nvPr/>
            </p:nvSpPr>
            <p:spPr bwMode="auto">
              <a:xfrm>
                <a:off x="687388" y="1784350"/>
                <a:ext cx="7772400" cy="5051425"/>
              </a:xfrm>
              <a:prstGeom prst="rect">
                <a:avLst/>
              </a:prstGeom>
              <a:blipFill>
                <a:blip r:embed="rId6"/>
                <a:stretch>
                  <a:fillRect l="-1255" t="-845" r="-3843" b="-3140"/>
                </a:stretch>
              </a:blipFill>
              <a:ln w="9525">
                <a:noFill/>
                <a:miter lim="800000"/>
                <a:headEnd/>
                <a:tailEnd/>
              </a:ln>
              <a:effectLst/>
            </p:spPr>
            <p:txBody>
              <a:bodyPr/>
              <a:lstStyle/>
              <a:p>
                <a:r>
                  <a:rPr lang="en-US">
                    <a:noFill/>
                  </a:rPr>
                  <a:t> </a:t>
                </a:r>
              </a:p>
            </p:txBody>
          </p:sp>
        </mc:Fallback>
      </mc:AlternateContent>
      <p:pic>
        <p:nvPicPr>
          <p:cNvPr id="131084" name="Picture 12" descr="faradyanim"/>
          <p:cNvPicPr>
            <a:picLocks noChangeAspect="1" noChangeArrowheads="1" noCrop="1"/>
          </p:cNvPicPr>
          <p:nvPr/>
        </p:nvPicPr>
        <p:blipFill>
          <a:blip r:embed="rId7"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sp>
        <p:nvSpPr>
          <p:cNvPr id="13108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1085"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grpSp>
        <p:nvGrpSpPr>
          <p:cNvPr id="131086" name="Group 14"/>
          <p:cNvGrpSpPr>
            <a:grpSpLocks/>
          </p:cNvGrpSpPr>
          <p:nvPr/>
        </p:nvGrpSpPr>
        <p:grpSpPr bwMode="auto">
          <a:xfrm>
            <a:off x="6192838" y="3556000"/>
            <a:ext cx="1601787" cy="701675"/>
            <a:chOff x="3602" y="2597"/>
            <a:chExt cx="1009" cy="442"/>
          </a:xfrm>
        </p:grpSpPr>
        <p:sp>
          <p:nvSpPr>
            <p:cNvPr id="131087" name="Text Box 15"/>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31088" name="Text Box 16"/>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31078" name="Text Box 6"/>
          <p:cNvSpPr txBox="1">
            <a:spLocks noChangeArrowheads="1"/>
          </p:cNvSpPr>
          <p:nvPr/>
        </p:nvSpPr>
        <p:spPr bwMode="auto">
          <a:xfrm rot="-549741">
            <a:off x="7527925" y="2222500"/>
            <a:ext cx="1039813" cy="336550"/>
          </a:xfrm>
          <a:prstGeom prst="rect">
            <a:avLst/>
          </a:prstGeom>
          <a:noFill/>
          <a:ln w="9525">
            <a:noFill/>
            <a:miter lim="800000"/>
            <a:headEnd/>
            <a:tailEnd/>
          </a:ln>
          <a:effectLst/>
        </p:spPr>
        <p:txBody>
          <a:bodyPr wrap="none">
            <a:spAutoFit/>
          </a:bodyPr>
          <a:lstStyle/>
          <a:p>
            <a:r>
              <a:rPr lang="en-US" sz="1600" b="1">
                <a:solidFill>
                  <a:schemeClr val="accent2"/>
                </a:solidFill>
                <a:latin typeface="Courier New" pitchFamily="49" charset="0"/>
              </a:rPr>
              <a:t>1</a:t>
            </a:r>
            <a:r>
              <a:rPr lang="en-US" sz="1600" b="1">
                <a:solidFill>
                  <a:srgbClr val="FF0000"/>
                </a:solidFill>
                <a:latin typeface="Courier New" pitchFamily="49" charset="0"/>
              </a:rPr>
              <a:t>2</a:t>
            </a:r>
            <a:r>
              <a:rPr lang="en-US" sz="1600" b="1">
                <a:solidFill>
                  <a:schemeClr val="accent2"/>
                </a:solidFill>
                <a:latin typeface="Courier New" pitchFamily="49" charset="0"/>
              </a:rPr>
              <a:t>3</a:t>
            </a:r>
            <a:r>
              <a:rPr lang="en-US" sz="1600" b="1">
                <a:solidFill>
                  <a:srgbClr val="FF0000"/>
                </a:solidFill>
                <a:latin typeface="Courier New" pitchFamily="49" charset="0"/>
              </a:rPr>
              <a:t>4</a:t>
            </a:r>
            <a:r>
              <a:rPr lang="en-US" sz="1600" b="1">
                <a:solidFill>
                  <a:schemeClr val="accent2"/>
                </a:solidFill>
                <a:latin typeface="Courier New" pitchFamily="49" charset="0"/>
              </a:rPr>
              <a:t>5</a:t>
            </a:r>
            <a:r>
              <a:rPr lang="en-US" sz="1600" b="1">
                <a:solidFill>
                  <a:srgbClr val="FF0000"/>
                </a:solidFill>
                <a:latin typeface="Courier New" pitchFamily="49" charset="0"/>
              </a:rPr>
              <a:t>6</a:t>
            </a:r>
            <a:r>
              <a:rPr lang="en-US" sz="1600" b="1">
                <a:solidFill>
                  <a:schemeClr val="accent2"/>
                </a:solidFill>
                <a:latin typeface="Courier New" pitchFamily="49" charset="0"/>
              </a:rPr>
              <a:t>7</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 calcmode="lin" valueType="num">
                                      <p:cBhvr additive="base">
                                        <p:cTn id="7" dur="500" fill="hold"/>
                                        <p:tgtEl>
                                          <p:spTgt spid="131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1076">
                                            <p:txEl>
                                              <p:pRg st="1" end="1"/>
                                            </p:txEl>
                                          </p:spTgt>
                                        </p:tgtEl>
                                        <p:attrNameLst>
                                          <p:attrName>style.visibility</p:attrName>
                                        </p:attrNameLst>
                                      </p:cBhvr>
                                      <p:to>
                                        <p:strVal val="visible"/>
                                      </p:to>
                                    </p:set>
                                    <p:anim calcmode="lin" valueType="num">
                                      <p:cBhvr additive="base">
                                        <p:cTn id="13" dur="500" fill="hold"/>
                                        <p:tgtEl>
                                          <p:spTgt spid="131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1076">
                                            <p:txEl>
                                              <p:pRg st="2" end="2"/>
                                            </p:txEl>
                                          </p:spTgt>
                                        </p:tgtEl>
                                        <p:attrNameLst>
                                          <p:attrName>style.visibility</p:attrName>
                                        </p:attrNameLst>
                                      </p:cBhvr>
                                      <p:to>
                                        <p:strVal val="visible"/>
                                      </p:to>
                                    </p:set>
                                    <p:anim calcmode="lin" valueType="num">
                                      <p:cBhvr additive="base">
                                        <p:cTn id="19" dur="500" fill="hold"/>
                                        <p:tgtEl>
                                          <p:spTgt spid="131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07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1076">
                                            <p:txEl>
                                              <p:pRg st="3" end="3"/>
                                            </p:txEl>
                                          </p:spTgt>
                                        </p:tgtEl>
                                        <p:attrNameLst>
                                          <p:attrName>style.visibility</p:attrName>
                                        </p:attrNameLst>
                                      </p:cBhvr>
                                      <p:to>
                                        <p:strVal val="visible"/>
                                      </p:to>
                                    </p:set>
                                    <p:anim calcmode="lin" valueType="num">
                                      <p:cBhvr additive="base">
                                        <p:cTn id="25" dur="500" fill="hold"/>
                                        <p:tgtEl>
                                          <p:spTgt spid="131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107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1076">
                                            <p:txEl>
                                              <p:pRg st="4" end="4"/>
                                            </p:txEl>
                                          </p:spTgt>
                                        </p:tgtEl>
                                        <p:attrNameLst>
                                          <p:attrName>style.visibility</p:attrName>
                                        </p:attrNameLst>
                                      </p:cBhvr>
                                      <p:to>
                                        <p:strVal val="visible"/>
                                      </p:to>
                                    </p:set>
                                    <p:anim calcmode="lin" valueType="num">
                                      <p:cBhvr additive="base">
                                        <p:cTn id="31" dur="500" fill="hold"/>
                                        <p:tgtEl>
                                          <p:spTgt spid="13107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1076">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lt">
                                    <p:tmPct val="10000"/>
                                  </p:iterate>
                                  <p:childTnLst>
                                    <p:set>
                                      <p:cBhvr>
                                        <p:cTn id="36" dur="1" fill="hold">
                                          <p:stCondLst>
                                            <p:cond delay="0"/>
                                          </p:stCondLst>
                                        </p:cTn>
                                        <p:tgtEl>
                                          <p:spTgt spid="131078"/>
                                        </p:tgtEl>
                                        <p:attrNameLst>
                                          <p:attrName>style.visibility</p:attrName>
                                        </p:attrNameLst>
                                      </p:cBhvr>
                                      <p:to>
                                        <p:strVal val="visible"/>
                                      </p:to>
                                    </p:set>
                                    <p:anim calcmode="lin" valueType="num">
                                      <p:cBhvr additive="base">
                                        <p:cTn id="37" dur="1000" fill="hold"/>
                                        <p:tgtEl>
                                          <p:spTgt spid="131078"/>
                                        </p:tgtEl>
                                        <p:attrNameLst>
                                          <p:attrName>ppt_x</p:attrName>
                                        </p:attrNameLst>
                                      </p:cBhvr>
                                      <p:tavLst>
                                        <p:tav tm="0">
                                          <p:val>
                                            <p:strVal val="#ppt_x"/>
                                          </p:val>
                                        </p:tav>
                                        <p:tav tm="100000">
                                          <p:val>
                                            <p:strVal val="#ppt_x"/>
                                          </p:val>
                                        </p:tav>
                                      </p:tavLst>
                                    </p:anim>
                                    <p:anim calcmode="lin" valueType="num">
                                      <p:cBhvr additive="base">
                                        <p:cTn id="38" dur="1000" fill="hold"/>
                                        <p:tgtEl>
                                          <p:spTgt spid="13107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5"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1076">
                                            <p:txEl>
                                              <p:pRg st="5" end="5"/>
                                            </p:txEl>
                                          </p:spTgt>
                                        </p:tgtEl>
                                        <p:attrNameLst>
                                          <p:attrName>style.visibility</p:attrName>
                                        </p:attrNameLst>
                                      </p:cBhvr>
                                      <p:to>
                                        <p:strVal val="visible"/>
                                      </p:to>
                                    </p:set>
                                    <p:anim calcmode="lin" valueType="num">
                                      <p:cBhvr additive="base">
                                        <p:cTn id="43" dur="500" fill="hold"/>
                                        <p:tgtEl>
                                          <p:spTgt spid="13107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107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1076">
                                            <p:txEl>
                                              <p:pRg st="6" end="6"/>
                                            </p:txEl>
                                          </p:spTgt>
                                        </p:tgtEl>
                                        <p:attrNameLst>
                                          <p:attrName>style.visibility</p:attrName>
                                        </p:attrNameLst>
                                      </p:cBhvr>
                                      <p:to>
                                        <p:strVal val="visible"/>
                                      </p:to>
                                    </p:set>
                                    <p:anim calcmode="lin" valueType="num">
                                      <p:cBhvr additive="base">
                                        <p:cTn id="49" dur="500" fill="hold"/>
                                        <p:tgtEl>
                                          <p:spTgt spid="13107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1076">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uiExpand="1" build="p"/>
      <p:bldP spid="13107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687388" y="1774825"/>
            <a:ext cx="7772400" cy="5099050"/>
          </a:xfrm>
          <a:prstGeom prst="rect">
            <a:avLst/>
          </a:prstGeom>
          <a:solidFill>
            <a:srgbClr val="CCFFCC"/>
          </a:solidFill>
          <a:ln w="9525">
            <a:noFill/>
            <a:miter lim="800000"/>
            <a:headEnd/>
            <a:tailEnd/>
          </a:ln>
          <a:effectLst/>
        </p:spPr>
        <p:txBody>
          <a:bodyPr/>
          <a:lstStyle/>
          <a:p>
            <a:pPr eaLnBrk="0" hangingPunct="0">
              <a:spcBef>
                <a:spcPct val="20000"/>
              </a:spcBef>
            </a:pPr>
            <a:r>
              <a:rPr lang="en-US">
                <a:sym typeface="Symbol" pitchFamily="18" charset="2"/>
              </a:rPr>
              <a:t>PRACTICE: Watch the experiment.                                  The maximum voltage is about 18 V.</a:t>
            </a:r>
          </a:p>
          <a:p>
            <a:pPr eaLnBrk="0" hangingPunct="0">
              <a:spcBef>
                <a:spcPct val="15000"/>
              </a:spcBef>
            </a:pPr>
            <a:r>
              <a:rPr lang="en-US">
                <a:sym typeface="Symbol" pitchFamily="18" charset="2"/>
              </a:rPr>
              <a:t>(d) Determine the direction of the                                 induced current in the first loop of the                               coil </a:t>
            </a:r>
            <a:r>
              <a:rPr lang="en-US" i="1">
                <a:sym typeface="Symbol" pitchFamily="18" charset="2"/>
              </a:rPr>
              <a:t>while the magnet is moving right</a:t>
            </a:r>
            <a:r>
              <a:rPr lang="en-US">
                <a:sym typeface="Symbol" pitchFamily="18" charset="2"/>
              </a:rPr>
              <a:t>.</a:t>
            </a:r>
          </a:p>
          <a:p>
            <a:pPr eaLnBrk="0" hangingPunct="0">
              <a:spcBef>
                <a:spcPct val="15000"/>
              </a:spcBef>
            </a:pPr>
            <a:r>
              <a:rPr lang="en-US">
                <a:sym typeface="Symbol" pitchFamily="18" charset="2"/>
              </a:rPr>
              <a:t>SOLUTION: </a:t>
            </a:r>
          </a:p>
          <a:p>
            <a:pPr eaLnBrk="0" hangingPunct="0">
              <a:spcBef>
                <a:spcPct val="15000"/>
              </a:spcBef>
            </a:pPr>
            <a:r>
              <a:rPr lang="en-US">
                <a:sym typeface="Symbol" pitchFamily="18" charset="2"/>
              </a:rPr>
              <a:t>(d) Lenz’s law states that the induced                           current will try to oppose the flux increase.</a:t>
            </a:r>
          </a:p>
          <a:p>
            <a:pPr eaLnBrk="0" hangingPunct="0">
              <a:spcBef>
                <a:spcPct val="15000"/>
              </a:spcBef>
            </a:pPr>
            <a:r>
              <a:rPr lang="en-US">
                <a:sym typeface="Symbol" pitchFamily="18" charset="2"/>
              </a:rPr>
              <a:t>Since the B-field is increasing right, the                            B-field created by the induced current will                        point left.</a:t>
            </a:r>
          </a:p>
          <a:p>
            <a:pPr eaLnBrk="0" hangingPunct="0">
              <a:spcBef>
                <a:spcPct val="15000"/>
              </a:spcBef>
            </a:pPr>
            <a:r>
              <a:rPr lang="en-US">
                <a:sym typeface="Symbol" pitchFamily="18" charset="2"/>
              </a:rPr>
              <a:t>Using the right hand rule for coils, the current              should flow anticlockwise as seen from the left.</a:t>
            </a:r>
          </a:p>
        </p:txBody>
      </p:sp>
      <p:sp>
        <p:nvSpPr>
          <p:cNvPr id="13315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3151" name="Rectangle 31"/>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pic>
        <p:nvPicPr>
          <p:cNvPr id="133152" name="Picture 32" descr="faradyanim"/>
          <p:cNvPicPr>
            <a:picLocks noChangeAspect="1" noChangeArrowheads="1" noCrop="1"/>
          </p:cNvPicPr>
          <p:nvPr/>
        </p:nvPicPr>
        <p:blipFill>
          <a:blip r:embed="rId6"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grpSp>
        <p:nvGrpSpPr>
          <p:cNvPr id="133153" name="Group 33"/>
          <p:cNvGrpSpPr>
            <a:grpSpLocks/>
          </p:cNvGrpSpPr>
          <p:nvPr/>
        </p:nvGrpSpPr>
        <p:grpSpPr bwMode="auto">
          <a:xfrm>
            <a:off x="6192838" y="3556000"/>
            <a:ext cx="1601787" cy="701675"/>
            <a:chOff x="3602" y="2597"/>
            <a:chExt cx="1009" cy="442"/>
          </a:xfrm>
        </p:grpSpPr>
        <p:sp>
          <p:nvSpPr>
            <p:cNvPr id="133154" name="Text Box 34"/>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33155" name="Text Box 35"/>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33145" name="Arc 25"/>
          <p:cNvSpPr>
            <a:spLocks/>
          </p:cNvSpPr>
          <p:nvPr/>
        </p:nvSpPr>
        <p:spPr bwMode="auto">
          <a:xfrm rot="-539937">
            <a:off x="7553325" y="2571750"/>
            <a:ext cx="215900" cy="784225"/>
          </a:xfrm>
          <a:custGeom>
            <a:avLst/>
            <a:gdLst>
              <a:gd name="G0" fmla="+- 19414 0 0"/>
              <a:gd name="G1" fmla="+- 21600 0 0"/>
              <a:gd name="G2" fmla="+- 21600 0 0"/>
              <a:gd name="T0" fmla="*/ 0 w 41014"/>
              <a:gd name="T1" fmla="*/ 12131 h 43200"/>
              <a:gd name="T2" fmla="*/ 4609 w 41014"/>
              <a:gd name="T3" fmla="*/ 37329 h 43200"/>
              <a:gd name="T4" fmla="*/ 19414 w 41014"/>
              <a:gd name="T5" fmla="*/ 21600 h 43200"/>
            </a:gdLst>
            <a:ahLst/>
            <a:cxnLst>
              <a:cxn ang="0">
                <a:pos x="T0" y="T1"/>
              </a:cxn>
              <a:cxn ang="0">
                <a:pos x="T2" y="T3"/>
              </a:cxn>
              <a:cxn ang="0">
                <a:pos x="T4" y="T5"/>
              </a:cxn>
            </a:cxnLst>
            <a:rect l="0" t="0" r="r" b="b"/>
            <a:pathLst>
              <a:path w="41014" h="43200" fill="none" extrusionOk="0">
                <a:moveTo>
                  <a:pt x="0" y="12131"/>
                </a:moveTo>
                <a:cubicBezTo>
                  <a:pt x="3620" y="4708"/>
                  <a:pt x="11155" y="-1"/>
                  <a:pt x="19414" y="0"/>
                </a:cubicBezTo>
                <a:cubicBezTo>
                  <a:pt x="31343" y="0"/>
                  <a:pt x="41014" y="9670"/>
                  <a:pt x="41014" y="21600"/>
                </a:cubicBezTo>
                <a:cubicBezTo>
                  <a:pt x="41014" y="33529"/>
                  <a:pt x="31343" y="43200"/>
                  <a:pt x="19414" y="43200"/>
                </a:cubicBezTo>
                <a:cubicBezTo>
                  <a:pt x="13911" y="43200"/>
                  <a:pt x="8616" y="41099"/>
                  <a:pt x="4609" y="37328"/>
                </a:cubicBezTo>
              </a:path>
              <a:path w="41014" h="43200" stroke="0" extrusionOk="0">
                <a:moveTo>
                  <a:pt x="0" y="12131"/>
                </a:moveTo>
                <a:cubicBezTo>
                  <a:pt x="3620" y="4708"/>
                  <a:pt x="11155" y="-1"/>
                  <a:pt x="19414" y="0"/>
                </a:cubicBezTo>
                <a:cubicBezTo>
                  <a:pt x="31343" y="0"/>
                  <a:pt x="41014" y="9670"/>
                  <a:pt x="41014" y="21600"/>
                </a:cubicBezTo>
                <a:cubicBezTo>
                  <a:pt x="41014" y="33529"/>
                  <a:pt x="31343" y="43200"/>
                  <a:pt x="19414" y="43200"/>
                </a:cubicBezTo>
                <a:cubicBezTo>
                  <a:pt x="13911" y="43200"/>
                  <a:pt x="8616" y="41099"/>
                  <a:pt x="4609" y="37328"/>
                </a:cubicBezTo>
                <a:lnTo>
                  <a:pt x="19414" y="21600"/>
                </a:lnTo>
                <a:close/>
              </a:path>
            </a:pathLst>
          </a:custGeom>
          <a:noFill/>
          <a:ln w="38100">
            <a:solidFill>
              <a:srgbClr val="FF9900"/>
            </a:solidFill>
            <a:round/>
            <a:headEnd type="triangle" w="med" len="med"/>
            <a:tailEnd/>
          </a:ln>
          <a:effectLst/>
        </p:spPr>
        <p:txBody>
          <a:bodyPr wrap="none" anchor="ctr"/>
          <a:lstStyle/>
          <a:p>
            <a:endParaRPr lang="en-US"/>
          </a:p>
        </p:txBody>
      </p:sp>
      <p:grpSp>
        <p:nvGrpSpPr>
          <p:cNvPr id="133125" name="Group 5"/>
          <p:cNvGrpSpPr>
            <a:grpSpLocks/>
          </p:cNvGrpSpPr>
          <p:nvPr/>
        </p:nvGrpSpPr>
        <p:grpSpPr bwMode="auto">
          <a:xfrm>
            <a:off x="7151688" y="4597400"/>
            <a:ext cx="1687512" cy="2047875"/>
            <a:chOff x="4697" y="2626"/>
            <a:chExt cx="1063" cy="1290"/>
          </a:xfrm>
        </p:grpSpPr>
        <p:sp>
          <p:nvSpPr>
            <p:cNvPr id="133126" name="Arc 6"/>
            <p:cNvSpPr>
              <a:spLocks/>
            </p:cNvSpPr>
            <p:nvPr/>
          </p:nvSpPr>
          <p:spPr bwMode="auto">
            <a:xfrm flipH="1">
              <a:off x="4732" y="2776"/>
              <a:ext cx="376" cy="400"/>
            </a:xfrm>
            <a:custGeom>
              <a:avLst/>
              <a:gdLst>
                <a:gd name="G0" fmla="+- 0 0 0"/>
                <a:gd name="G1" fmla="+- 20145 0 0"/>
                <a:gd name="G2" fmla="+- 21600 0 0"/>
                <a:gd name="T0" fmla="*/ 7794 w 18952"/>
                <a:gd name="T1" fmla="*/ 0 h 20145"/>
                <a:gd name="T2" fmla="*/ 18952 w 18952"/>
                <a:gd name="T3" fmla="*/ 9782 h 20145"/>
                <a:gd name="T4" fmla="*/ 0 w 18952"/>
                <a:gd name="T5" fmla="*/ 20145 h 20145"/>
              </a:gdLst>
              <a:ahLst/>
              <a:cxnLst>
                <a:cxn ang="0">
                  <a:pos x="T0" y="T1"/>
                </a:cxn>
                <a:cxn ang="0">
                  <a:pos x="T2" y="T3"/>
                </a:cxn>
                <a:cxn ang="0">
                  <a:pos x="T4" y="T5"/>
                </a:cxn>
              </a:cxnLst>
              <a:rect l="0" t="0" r="r" b="b"/>
              <a:pathLst>
                <a:path w="18952" h="20145" fill="none" extrusionOk="0">
                  <a:moveTo>
                    <a:pt x="7793" y="0"/>
                  </a:moveTo>
                  <a:cubicBezTo>
                    <a:pt x="12551" y="1840"/>
                    <a:pt x="16504" y="5306"/>
                    <a:pt x="18951" y="9782"/>
                  </a:cubicBezTo>
                </a:path>
                <a:path w="18952" h="20145" stroke="0" extrusionOk="0">
                  <a:moveTo>
                    <a:pt x="7793" y="0"/>
                  </a:moveTo>
                  <a:cubicBezTo>
                    <a:pt x="12551" y="1840"/>
                    <a:pt x="16504" y="5306"/>
                    <a:pt x="18951" y="9782"/>
                  </a:cubicBezTo>
                  <a:lnTo>
                    <a:pt x="0" y="20145"/>
                  </a:lnTo>
                  <a:close/>
                </a:path>
              </a:pathLst>
            </a:custGeom>
            <a:noFill/>
            <a:ln w="19050">
              <a:solidFill>
                <a:schemeClr val="tx1"/>
              </a:solidFill>
              <a:round/>
              <a:headEnd/>
              <a:tailEnd type="triangle" w="med" len="med"/>
            </a:ln>
            <a:effectLst/>
          </p:spPr>
          <p:txBody>
            <a:bodyPr wrap="none" anchor="ctr"/>
            <a:lstStyle/>
            <a:p>
              <a:endParaRPr lang="en-US"/>
            </a:p>
          </p:txBody>
        </p:sp>
        <p:sp>
          <p:nvSpPr>
            <p:cNvPr id="133127" name="Line 7"/>
            <p:cNvSpPr>
              <a:spLocks noChangeShapeType="1"/>
            </p:cNvSpPr>
            <p:nvPr/>
          </p:nvSpPr>
          <p:spPr bwMode="auto">
            <a:xfrm>
              <a:off x="5286" y="3790"/>
              <a:ext cx="0" cy="71"/>
            </a:xfrm>
            <a:prstGeom prst="line">
              <a:avLst/>
            </a:prstGeom>
            <a:noFill/>
            <a:ln w="57150">
              <a:solidFill>
                <a:srgbClr val="FFFF00"/>
              </a:solidFill>
              <a:round/>
              <a:headEnd/>
              <a:tailEnd/>
            </a:ln>
            <a:effectLst/>
          </p:spPr>
          <p:txBody>
            <a:bodyPr/>
            <a:lstStyle/>
            <a:p>
              <a:endParaRPr lang="en-US"/>
            </a:p>
          </p:txBody>
        </p:sp>
        <p:sp>
          <p:nvSpPr>
            <p:cNvPr id="133128" name="Line 8"/>
            <p:cNvSpPr>
              <a:spLocks noChangeShapeType="1"/>
            </p:cNvSpPr>
            <p:nvPr/>
          </p:nvSpPr>
          <p:spPr bwMode="auto">
            <a:xfrm>
              <a:off x="5200" y="3797"/>
              <a:ext cx="0" cy="71"/>
            </a:xfrm>
            <a:prstGeom prst="line">
              <a:avLst/>
            </a:prstGeom>
            <a:noFill/>
            <a:ln w="57150">
              <a:solidFill>
                <a:srgbClr val="FFFF00"/>
              </a:solidFill>
              <a:round/>
              <a:headEnd/>
              <a:tailEnd/>
            </a:ln>
            <a:effectLst/>
          </p:spPr>
          <p:txBody>
            <a:bodyPr/>
            <a:lstStyle/>
            <a:p>
              <a:endParaRPr lang="en-US"/>
            </a:p>
          </p:txBody>
        </p:sp>
        <p:grpSp>
          <p:nvGrpSpPr>
            <p:cNvPr id="133129" name="Group 9"/>
            <p:cNvGrpSpPr>
              <a:grpSpLocks/>
            </p:cNvGrpSpPr>
            <p:nvPr/>
          </p:nvGrpSpPr>
          <p:grpSpPr bwMode="auto">
            <a:xfrm>
              <a:off x="4697" y="2768"/>
              <a:ext cx="1063" cy="1038"/>
              <a:chOff x="2010" y="1896"/>
              <a:chExt cx="2502" cy="2444"/>
            </a:xfrm>
          </p:grpSpPr>
          <p:sp>
            <p:nvSpPr>
              <p:cNvPr id="133130" name="Arc 10"/>
              <p:cNvSpPr>
                <a:spLocks/>
              </p:cNvSpPr>
              <p:nvPr/>
            </p:nvSpPr>
            <p:spPr bwMode="auto">
              <a:xfrm rot="10800000" flipV="1">
                <a:off x="2035" y="1928"/>
                <a:ext cx="2449" cy="2394"/>
              </a:xfrm>
              <a:custGeom>
                <a:avLst/>
                <a:gdLst>
                  <a:gd name="G0" fmla="+- 21600 0 0"/>
                  <a:gd name="G1" fmla="+- 21600 0 0"/>
                  <a:gd name="G2" fmla="+- 21600 0 0"/>
                  <a:gd name="T0" fmla="*/ 19059 w 43200"/>
                  <a:gd name="T1" fmla="*/ 43050 h 43197"/>
                  <a:gd name="T2" fmla="*/ 21953 w 43200"/>
                  <a:gd name="T3" fmla="*/ 43197 h 43197"/>
                  <a:gd name="T4" fmla="*/ 21600 w 43200"/>
                  <a:gd name="T5" fmla="*/ 21600 h 43197"/>
                </a:gdLst>
                <a:ahLst/>
                <a:cxnLst>
                  <a:cxn ang="0">
                    <a:pos x="T0" y="T1"/>
                  </a:cxn>
                  <a:cxn ang="0">
                    <a:pos x="T2" y="T3"/>
                  </a:cxn>
                  <a:cxn ang="0">
                    <a:pos x="T4" y="T5"/>
                  </a:cxn>
                </a:cxnLst>
                <a:rect l="0" t="0" r="r" b="b"/>
                <a:pathLst>
                  <a:path w="43200" h="43197" fill="none" extrusionOk="0">
                    <a:moveTo>
                      <a:pt x="19058" y="43050"/>
                    </a:moveTo>
                    <a:cubicBezTo>
                      <a:pt x="8188" y="41762"/>
                      <a:pt x="0" y="32546"/>
                      <a:pt x="0" y="21600"/>
                    </a:cubicBezTo>
                    <a:cubicBezTo>
                      <a:pt x="0" y="9670"/>
                      <a:pt x="9670" y="0"/>
                      <a:pt x="21600" y="0"/>
                    </a:cubicBezTo>
                    <a:cubicBezTo>
                      <a:pt x="33529" y="0"/>
                      <a:pt x="43200" y="9670"/>
                      <a:pt x="43200" y="21600"/>
                    </a:cubicBezTo>
                    <a:cubicBezTo>
                      <a:pt x="43200" y="33391"/>
                      <a:pt x="33743" y="43004"/>
                      <a:pt x="21953" y="43197"/>
                    </a:cubicBezTo>
                  </a:path>
                  <a:path w="43200" h="43197" stroke="0" extrusionOk="0">
                    <a:moveTo>
                      <a:pt x="19058" y="43050"/>
                    </a:moveTo>
                    <a:cubicBezTo>
                      <a:pt x="8188" y="41762"/>
                      <a:pt x="0" y="32546"/>
                      <a:pt x="0" y="21600"/>
                    </a:cubicBezTo>
                    <a:cubicBezTo>
                      <a:pt x="0" y="9670"/>
                      <a:pt x="9670" y="0"/>
                      <a:pt x="21600" y="0"/>
                    </a:cubicBezTo>
                    <a:cubicBezTo>
                      <a:pt x="33529" y="0"/>
                      <a:pt x="43200" y="9670"/>
                      <a:pt x="43200" y="21600"/>
                    </a:cubicBezTo>
                    <a:cubicBezTo>
                      <a:pt x="43200" y="33391"/>
                      <a:pt x="33743" y="43004"/>
                      <a:pt x="21953" y="43197"/>
                    </a:cubicBezTo>
                    <a:lnTo>
                      <a:pt x="21600" y="21600"/>
                    </a:lnTo>
                    <a:close/>
                  </a:path>
                </a:pathLst>
              </a:custGeom>
              <a:noFill/>
              <a:ln w="76200">
                <a:solidFill>
                  <a:srgbClr val="FFFF00"/>
                </a:solidFill>
                <a:round/>
                <a:headEnd/>
                <a:tailEnd/>
              </a:ln>
              <a:effectLst/>
            </p:spPr>
            <p:txBody>
              <a:bodyPr wrap="none" anchor="ctr"/>
              <a:lstStyle/>
              <a:p>
                <a:endParaRPr lang="en-US"/>
              </a:p>
            </p:txBody>
          </p:sp>
          <p:sp>
            <p:nvSpPr>
              <p:cNvPr id="133131" name="Arc 11"/>
              <p:cNvSpPr>
                <a:spLocks/>
              </p:cNvSpPr>
              <p:nvPr/>
            </p:nvSpPr>
            <p:spPr bwMode="auto">
              <a:xfrm rot="10800000" flipV="1">
                <a:off x="2010" y="1896"/>
                <a:ext cx="2502" cy="2444"/>
              </a:xfrm>
              <a:custGeom>
                <a:avLst/>
                <a:gdLst>
                  <a:gd name="G0" fmla="+- 21600 0 0"/>
                  <a:gd name="G1" fmla="+- 21600 0 0"/>
                  <a:gd name="G2" fmla="+- 21600 0 0"/>
                  <a:gd name="T0" fmla="*/ 18759 w 43200"/>
                  <a:gd name="T1" fmla="*/ 43012 h 43145"/>
                  <a:gd name="T2" fmla="*/ 23146 w 43200"/>
                  <a:gd name="T3" fmla="*/ 43145 h 43145"/>
                  <a:gd name="T4" fmla="*/ 21600 w 43200"/>
                  <a:gd name="T5" fmla="*/ 21600 h 43145"/>
                </a:gdLst>
                <a:ahLst/>
                <a:cxnLst>
                  <a:cxn ang="0">
                    <a:pos x="T0" y="T1"/>
                  </a:cxn>
                  <a:cxn ang="0">
                    <a:pos x="T2" y="T3"/>
                  </a:cxn>
                  <a:cxn ang="0">
                    <a:pos x="T4" y="T5"/>
                  </a:cxn>
                </a:cxnLst>
                <a:rect l="0" t="0" r="r" b="b"/>
                <a:pathLst>
                  <a:path w="43200" h="43145" fill="none" extrusionOk="0">
                    <a:moveTo>
                      <a:pt x="18758" y="43012"/>
                    </a:moveTo>
                    <a:cubicBezTo>
                      <a:pt x="8021" y="41587"/>
                      <a:pt x="0" y="32431"/>
                      <a:pt x="0" y="21600"/>
                    </a:cubicBezTo>
                    <a:cubicBezTo>
                      <a:pt x="0" y="9670"/>
                      <a:pt x="9670" y="0"/>
                      <a:pt x="21600" y="0"/>
                    </a:cubicBezTo>
                    <a:cubicBezTo>
                      <a:pt x="33529" y="0"/>
                      <a:pt x="43200" y="9670"/>
                      <a:pt x="43200" y="21600"/>
                    </a:cubicBezTo>
                    <a:cubicBezTo>
                      <a:pt x="43200" y="32929"/>
                      <a:pt x="34446" y="42333"/>
                      <a:pt x="23145" y="43144"/>
                    </a:cubicBezTo>
                  </a:path>
                  <a:path w="43200" h="43145" stroke="0" extrusionOk="0">
                    <a:moveTo>
                      <a:pt x="18758" y="43012"/>
                    </a:moveTo>
                    <a:cubicBezTo>
                      <a:pt x="8021" y="41587"/>
                      <a:pt x="0" y="32431"/>
                      <a:pt x="0" y="21600"/>
                    </a:cubicBezTo>
                    <a:cubicBezTo>
                      <a:pt x="0" y="9670"/>
                      <a:pt x="9670" y="0"/>
                      <a:pt x="21600" y="0"/>
                    </a:cubicBezTo>
                    <a:cubicBezTo>
                      <a:pt x="33529" y="0"/>
                      <a:pt x="43200" y="9670"/>
                      <a:pt x="43200" y="21600"/>
                    </a:cubicBezTo>
                    <a:cubicBezTo>
                      <a:pt x="43200" y="32929"/>
                      <a:pt x="34446" y="42333"/>
                      <a:pt x="23145" y="43144"/>
                    </a:cubicBezTo>
                    <a:lnTo>
                      <a:pt x="21600" y="21600"/>
                    </a:lnTo>
                    <a:close/>
                  </a:path>
                </a:pathLst>
              </a:custGeom>
              <a:noFill/>
              <a:ln w="9525">
                <a:solidFill>
                  <a:schemeClr val="tx1"/>
                </a:solidFill>
                <a:round/>
                <a:headEnd/>
                <a:tailEnd/>
              </a:ln>
              <a:effectLst/>
            </p:spPr>
            <p:txBody>
              <a:bodyPr wrap="none" anchor="ctr"/>
              <a:lstStyle/>
              <a:p>
                <a:endParaRPr lang="en-US"/>
              </a:p>
            </p:txBody>
          </p:sp>
          <p:sp>
            <p:nvSpPr>
              <p:cNvPr id="133132" name="Arc 12"/>
              <p:cNvSpPr>
                <a:spLocks/>
              </p:cNvSpPr>
              <p:nvPr/>
            </p:nvSpPr>
            <p:spPr bwMode="auto">
              <a:xfrm rot="10800000" flipV="1">
                <a:off x="2051" y="1939"/>
                <a:ext cx="2414" cy="2359"/>
              </a:xfrm>
              <a:custGeom>
                <a:avLst/>
                <a:gdLst>
                  <a:gd name="G0" fmla="+- 21600 0 0"/>
                  <a:gd name="G1" fmla="+- 21600 0 0"/>
                  <a:gd name="G2" fmla="+- 21600 0 0"/>
                  <a:gd name="T0" fmla="*/ 19401 w 43200"/>
                  <a:gd name="T1" fmla="*/ 43088 h 43184"/>
                  <a:gd name="T2" fmla="*/ 22425 w 43200"/>
                  <a:gd name="T3" fmla="*/ 43184 h 43184"/>
                  <a:gd name="T4" fmla="*/ 21600 w 43200"/>
                  <a:gd name="T5" fmla="*/ 21600 h 43184"/>
                </a:gdLst>
                <a:ahLst/>
                <a:cxnLst>
                  <a:cxn ang="0">
                    <a:pos x="T0" y="T1"/>
                  </a:cxn>
                  <a:cxn ang="0">
                    <a:pos x="T2" y="T3"/>
                  </a:cxn>
                  <a:cxn ang="0">
                    <a:pos x="T4" y="T5"/>
                  </a:cxn>
                </a:cxnLst>
                <a:rect l="0" t="0" r="r" b="b"/>
                <a:pathLst>
                  <a:path w="43200" h="43184" fill="none" extrusionOk="0">
                    <a:moveTo>
                      <a:pt x="19401" y="43087"/>
                    </a:moveTo>
                    <a:cubicBezTo>
                      <a:pt x="8380" y="41959"/>
                      <a:pt x="0" y="32677"/>
                      <a:pt x="0" y="21600"/>
                    </a:cubicBezTo>
                    <a:cubicBezTo>
                      <a:pt x="0" y="9670"/>
                      <a:pt x="9670" y="0"/>
                      <a:pt x="21600" y="0"/>
                    </a:cubicBezTo>
                    <a:cubicBezTo>
                      <a:pt x="33529" y="0"/>
                      <a:pt x="43200" y="9670"/>
                      <a:pt x="43200" y="21600"/>
                    </a:cubicBezTo>
                    <a:cubicBezTo>
                      <a:pt x="43200" y="33208"/>
                      <a:pt x="34024" y="42740"/>
                      <a:pt x="22425" y="43184"/>
                    </a:cubicBezTo>
                  </a:path>
                  <a:path w="43200" h="43184" stroke="0" extrusionOk="0">
                    <a:moveTo>
                      <a:pt x="19401" y="43087"/>
                    </a:moveTo>
                    <a:cubicBezTo>
                      <a:pt x="8380" y="41959"/>
                      <a:pt x="0" y="32677"/>
                      <a:pt x="0" y="21600"/>
                    </a:cubicBezTo>
                    <a:cubicBezTo>
                      <a:pt x="0" y="9670"/>
                      <a:pt x="9670" y="0"/>
                      <a:pt x="21600" y="0"/>
                    </a:cubicBezTo>
                    <a:cubicBezTo>
                      <a:pt x="33529" y="0"/>
                      <a:pt x="43200" y="9670"/>
                      <a:pt x="43200" y="21600"/>
                    </a:cubicBezTo>
                    <a:cubicBezTo>
                      <a:pt x="43200" y="33208"/>
                      <a:pt x="34024" y="42740"/>
                      <a:pt x="22425" y="43184"/>
                    </a:cubicBezTo>
                    <a:lnTo>
                      <a:pt x="21600" y="21600"/>
                    </a:lnTo>
                    <a:close/>
                  </a:path>
                </a:pathLst>
              </a:custGeom>
              <a:noFill/>
              <a:ln w="9525">
                <a:solidFill>
                  <a:schemeClr val="tx1"/>
                </a:solidFill>
                <a:round/>
                <a:headEnd/>
                <a:tailEnd/>
              </a:ln>
              <a:effectLst/>
            </p:spPr>
            <p:txBody>
              <a:bodyPr wrap="none" anchor="ctr"/>
              <a:lstStyle/>
              <a:p>
                <a:endParaRPr lang="en-US"/>
              </a:p>
            </p:txBody>
          </p:sp>
        </p:grpSp>
        <p:sp>
          <p:nvSpPr>
            <p:cNvPr id="133133" name="Line 13"/>
            <p:cNvSpPr>
              <a:spLocks noChangeShapeType="1"/>
            </p:cNvSpPr>
            <p:nvPr/>
          </p:nvSpPr>
          <p:spPr bwMode="auto">
            <a:xfrm>
              <a:off x="5210" y="3788"/>
              <a:ext cx="0" cy="93"/>
            </a:xfrm>
            <a:prstGeom prst="line">
              <a:avLst/>
            </a:prstGeom>
            <a:noFill/>
            <a:ln w="9525">
              <a:solidFill>
                <a:schemeClr val="tx1"/>
              </a:solidFill>
              <a:round/>
              <a:headEnd/>
              <a:tailEnd/>
            </a:ln>
            <a:effectLst/>
          </p:spPr>
          <p:txBody>
            <a:bodyPr/>
            <a:lstStyle/>
            <a:p>
              <a:endParaRPr lang="en-US"/>
            </a:p>
          </p:txBody>
        </p:sp>
        <p:sp>
          <p:nvSpPr>
            <p:cNvPr id="133134" name="Line 14"/>
            <p:cNvSpPr>
              <a:spLocks noChangeShapeType="1"/>
            </p:cNvSpPr>
            <p:nvPr/>
          </p:nvSpPr>
          <p:spPr bwMode="auto">
            <a:xfrm>
              <a:off x="5277" y="3785"/>
              <a:ext cx="0" cy="92"/>
            </a:xfrm>
            <a:prstGeom prst="line">
              <a:avLst/>
            </a:prstGeom>
            <a:noFill/>
            <a:ln w="9525">
              <a:solidFill>
                <a:schemeClr val="tx1"/>
              </a:solidFill>
              <a:round/>
              <a:headEnd/>
              <a:tailEnd/>
            </a:ln>
            <a:effectLst/>
          </p:spPr>
          <p:txBody>
            <a:bodyPr/>
            <a:lstStyle/>
            <a:p>
              <a:endParaRPr lang="en-US"/>
            </a:p>
          </p:txBody>
        </p:sp>
        <p:sp>
          <p:nvSpPr>
            <p:cNvPr id="133135" name="Line 15"/>
            <p:cNvSpPr>
              <a:spLocks noChangeShapeType="1"/>
            </p:cNvSpPr>
            <p:nvPr/>
          </p:nvSpPr>
          <p:spPr bwMode="auto">
            <a:xfrm>
              <a:off x="5192" y="3804"/>
              <a:ext cx="0" cy="71"/>
            </a:xfrm>
            <a:prstGeom prst="line">
              <a:avLst/>
            </a:prstGeom>
            <a:noFill/>
            <a:ln w="9525">
              <a:solidFill>
                <a:schemeClr val="tx1"/>
              </a:solidFill>
              <a:round/>
              <a:headEnd/>
              <a:tailEnd/>
            </a:ln>
            <a:effectLst/>
          </p:spPr>
          <p:txBody>
            <a:bodyPr/>
            <a:lstStyle/>
            <a:p>
              <a:endParaRPr lang="en-US"/>
            </a:p>
          </p:txBody>
        </p:sp>
        <p:sp>
          <p:nvSpPr>
            <p:cNvPr id="133136" name="Line 16"/>
            <p:cNvSpPr>
              <a:spLocks noChangeShapeType="1"/>
            </p:cNvSpPr>
            <p:nvPr/>
          </p:nvSpPr>
          <p:spPr bwMode="auto">
            <a:xfrm>
              <a:off x="5296" y="3803"/>
              <a:ext cx="0" cy="71"/>
            </a:xfrm>
            <a:prstGeom prst="line">
              <a:avLst/>
            </a:prstGeom>
            <a:noFill/>
            <a:ln w="9525">
              <a:solidFill>
                <a:schemeClr val="tx1"/>
              </a:solidFill>
              <a:round/>
              <a:headEnd/>
              <a:tailEnd/>
            </a:ln>
            <a:effectLst/>
          </p:spPr>
          <p:txBody>
            <a:bodyPr/>
            <a:lstStyle/>
            <a:p>
              <a:endParaRPr lang="en-US"/>
            </a:p>
          </p:txBody>
        </p:sp>
        <p:sp>
          <p:nvSpPr>
            <p:cNvPr id="133137" name="Oval 17"/>
            <p:cNvSpPr>
              <a:spLocks noChangeArrowheads="1"/>
            </p:cNvSpPr>
            <p:nvPr/>
          </p:nvSpPr>
          <p:spPr bwMode="auto">
            <a:xfrm rot="455132" flipV="1">
              <a:off x="5178" y="3615"/>
              <a:ext cx="56" cy="12"/>
            </a:xfrm>
            <a:prstGeom prst="ellipse">
              <a:avLst/>
            </a:prstGeom>
            <a:solidFill>
              <a:srgbClr val="008000"/>
            </a:solidFill>
            <a:ln w="9525">
              <a:noFill/>
              <a:round/>
              <a:headEnd/>
              <a:tailEnd/>
            </a:ln>
            <a:effectLst/>
          </p:spPr>
          <p:txBody>
            <a:bodyPr wrap="none" anchor="ctr"/>
            <a:lstStyle/>
            <a:p>
              <a:endParaRPr lang="en-US"/>
            </a:p>
          </p:txBody>
        </p:sp>
        <p:sp>
          <p:nvSpPr>
            <p:cNvPr id="133138" name="Text Box 18"/>
            <p:cNvSpPr txBox="1">
              <a:spLocks noChangeArrowheads="1"/>
            </p:cNvSpPr>
            <p:nvPr/>
          </p:nvSpPr>
          <p:spPr bwMode="auto">
            <a:xfrm>
              <a:off x="4919" y="2626"/>
              <a:ext cx="174" cy="173"/>
            </a:xfrm>
            <a:prstGeom prst="rect">
              <a:avLst/>
            </a:prstGeom>
            <a:noFill/>
            <a:ln w="9525">
              <a:noFill/>
              <a:miter lim="800000"/>
              <a:headEnd/>
              <a:tailEnd/>
            </a:ln>
            <a:effectLst/>
          </p:spPr>
          <p:txBody>
            <a:bodyPr wrap="none">
              <a:spAutoFit/>
            </a:bodyPr>
            <a:lstStyle/>
            <a:p>
              <a:r>
                <a:rPr lang="en-US" sz="1200" b="1" i="1">
                  <a:latin typeface="Courier New" pitchFamily="49" charset="0"/>
                </a:rPr>
                <a:t>I</a:t>
              </a:r>
            </a:p>
          </p:txBody>
        </p:sp>
        <p:pic>
          <p:nvPicPr>
            <p:cNvPr id="133139" name="Picture 19" descr="right hand"/>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rot="652278">
              <a:off x="4939" y="2925"/>
              <a:ext cx="561" cy="991"/>
            </a:xfrm>
            <a:prstGeom prst="rect">
              <a:avLst/>
            </a:prstGeom>
            <a:ln>
              <a:noFill/>
            </a:ln>
            <a:effectLst>
              <a:outerShdw blurRad="292100" dist="139700" dir="2700000" algn="tl" rotWithShape="0">
                <a:srgbClr val="333333">
                  <a:alpha val="65000"/>
                </a:srgbClr>
              </a:outerShdw>
            </a:effectLst>
          </p:spPr>
        </p:pic>
        <p:sp>
          <p:nvSpPr>
            <p:cNvPr id="133140" name="Rectangle 20"/>
            <p:cNvSpPr>
              <a:spLocks noChangeArrowheads="1"/>
            </p:cNvSpPr>
            <p:nvPr/>
          </p:nvSpPr>
          <p:spPr bwMode="auto">
            <a:xfrm rot="455132" flipV="1">
              <a:off x="5197" y="3297"/>
              <a:ext cx="57" cy="326"/>
            </a:xfrm>
            <a:prstGeom prst="rect">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miter lim="800000"/>
              <a:headEnd/>
              <a:tailEnd/>
            </a:ln>
            <a:effectLst/>
          </p:spPr>
          <p:txBody>
            <a:bodyPr wrap="none" anchor="ctr"/>
            <a:lstStyle/>
            <a:p>
              <a:endParaRPr lang="en-US"/>
            </a:p>
          </p:txBody>
        </p:sp>
        <p:sp>
          <p:nvSpPr>
            <p:cNvPr id="133141" name="Oval 21"/>
            <p:cNvSpPr>
              <a:spLocks noChangeArrowheads="1"/>
            </p:cNvSpPr>
            <p:nvPr/>
          </p:nvSpPr>
          <p:spPr bwMode="auto">
            <a:xfrm rot="455132" flipV="1">
              <a:off x="5221" y="3276"/>
              <a:ext cx="56" cy="40"/>
            </a:xfrm>
            <a:prstGeom prst="ellipse">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round/>
              <a:headEnd/>
              <a:tailEnd/>
            </a:ln>
            <a:effectLst/>
          </p:spPr>
          <p:txBody>
            <a:bodyPr wrap="none" anchor="ctr"/>
            <a:lstStyle/>
            <a:p>
              <a:endParaRPr lang="en-US"/>
            </a:p>
          </p:txBody>
        </p:sp>
        <p:sp>
          <p:nvSpPr>
            <p:cNvPr id="133142" name="AutoShape 22"/>
            <p:cNvSpPr>
              <a:spLocks noChangeArrowheads="1"/>
            </p:cNvSpPr>
            <p:nvPr/>
          </p:nvSpPr>
          <p:spPr bwMode="auto">
            <a:xfrm rot="455132" flipV="1">
              <a:off x="5093" y="3626"/>
              <a:ext cx="186" cy="241"/>
            </a:xfrm>
            <a:prstGeom prst="triangle">
              <a:avLst>
                <a:gd name="adj" fmla="val 50000"/>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miter lim="800000"/>
              <a:headEnd/>
              <a:tailEnd/>
            </a:ln>
            <a:effectLst/>
          </p:spPr>
          <p:txBody>
            <a:bodyPr wrap="none" anchor="ctr"/>
            <a:lstStyle/>
            <a:p>
              <a:endParaRPr lang="en-US"/>
            </a:p>
          </p:txBody>
        </p:sp>
        <p:sp>
          <p:nvSpPr>
            <p:cNvPr id="133143" name="Oval 23"/>
            <p:cNvSpPr>
              <a:spLocks noChangeArrowheads="1"/>
            </p:cNvSpPr>
            <p:nvPr/>
          </p:nvSpPr>
          <p:spPr bwMode="auto">
            <a:xfrm rot="455132" flipV="1">
              <a:off x="5108" y="3590"/>
              <a:ext cx="189" cy="70"/>
            </a:xfrm>
            <a:prstGeom prst="ellipse">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round/>
              <a:headEnd/>
              <a:tailEnd/>
            </a:ln>
            <a:effectLst/>
          </p:spPr>
          <p:txBody>
            <a:bodyPr wrap="none" anchor="ct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24">
                                            <p:txEl>
                                              <p:pRg st="1" end="1"/>
                                            </p:txEl>
                                          </p:spTgt>
                                        </p:tgtEl>
                                        <p:attrNameLst>
                                          <p:attrName>style.visibility</p:attrName>
                                        </p:attrNameLst>
                                      </p:cBhvr>
                                      <p:to>
                                        <p:strVal val="visible"/>
                                      </p:to>
                                    </p:set>
                                    <p:anim calcmode="lin" valueType="num">
                                      <p:cBhvr additive="base">
                                        <p:cTn id="7" dur="500" fill="hold"/>
                                        <p:tgtEl>
                                          <p:spTgt spid="13312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24">
                                            <p:txEl>
                                              <p:pRg st="2" end="2"/>
                                            </p:txEl>
                                          </p:spTgt>
                                        </p:tgtEl>
                                        <p:attrNameLst>
                                          <p:attrName>style.visibility</p:attrName>
                                        </p:attrNameLst>
                                      </p:cBhvr>
                                      <p:to>
                                        <p:strVal val="visible"/>
                                      </p:to>
                                    </p:set>
                                    <p:anim calcmode="lin" valueType="num">
                                      <p:cBhvr additive="base">
                                        <p:cTn id="13" dur="500" fill="hold"/>
                                        <p:tgtEl>
                                          <p:spTgt spid="13312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24">
                                            <p:txEl>
                                              <p:pRg st="3" end="3"/>
                                            </p:txEl>
                                          </p:spTgt>
                                        </p:tgtEl>
                                        <p:attrNameLst>
                                          <p:attrName>style.visibility</p:attrName>
                                        </p:attrNameLst>
                                      </p:cBhvr>
                                      <p:to>
                                        <p:strVal val="visible"/>
                                      </p:to>
                                    </p:set>
                                    <p:anim calcmode="lin" valueType="num">
                                      <p:cBhvr additive="base">
                                        <p:cTn id="19" dur="500" fill="hold"/>
                                        <p:tgtEl>
                                          <p:spTgt spid="13312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24">
                                            <p:txEl>
                                              <p:pRg st="4" end="4"/>
                                            </p:txEl>
                                          </p:spTgt>
                                        </p:tgtEl>
                                        <p:attrNameLst>
                                          <p:attrName>style.visibility</p:attrName>
                                        </p:attrNameLst>
                                      </p:cBhvr>
                                      <p:to>
                                        <p:strVal val="visible"/>
                                      </p:to>
                                    </p:set>
                                    <p:anim calcmode="lin" valueType="num">
                                      <p:cBhvr additive="base">
                                        <p:cTn id="25" dur="500" fill="hold"/>
                                        <p:tgtEl>
                                          <p:spTgt spid="13312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2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1" presetClass="entr" presetSubtype="4" fill="hold" nodeType="clickEffect">
                                  <p:stCondLst>
                                    <p:cond delay="0"/>
                                  </p:stCondLst>
                                  <p:childTnLst>
                                    <p:set>
                                      <p:cBhvr>
                                        <p:cTn id="30" dur="1" fill="hold">
                                          <p:stCondLst>
                                            <p:cond delay="0"/>
                                          </p:stCondLst>
                                        </p:cTn>
                                        <p:tgtEl>
                                          <p:spTgt spid="133125"/>
                                        </p:tgtEl>
                                        <p:attrNameLst>
                                          <p:attrName>style.visibility</p:attrName>
                                        </p:attrNameLst>
                                      </p:cBhvr>
                                      <p:to>
                                        <p:strVal val="visible"/>
                                      </p:to>
                                    </p:set>
                                    <p:animEffect transition="in" filter="wheel(4)">
                                      <p:cBhvr>
                                        <p:cTn id="31" dur="2000"/>
                                        <p:tgtEl>
                                          <p:spTgt spid="133125"/>
                                        </p:tgtEl>
                                      </p:cBhvr>
                                    </p:animEffect>
                                  </p:childTnLst>
                                  <p:subTnLst>
                                    <p:audio>
                                      <p:cMediaNode>
                                        <p:cTn display="0" masterRel="sameClick">
                                          <p:stCondLst>
                                            <p:cond evt="begin" delay="0">
                                              <p:tn val="29"/>
                                            </p:cond>
                                          </p:stCondLst>
                                          <p:endCondLst>
                                            <p:cond evt="onStopAudio" delay="0">
                                              <p:tgtEl>
                                                <p:sldTgt/>
                                              </p:tgtEl>
                                            </p:cond>
                                          </p:endCondLst>
                                        </p:cTn>
                                        <p:tgtEl>
                                          <p:sndTgt r:embed="rId5" name="chimes.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33124">
                                            <p:txEl>
                                              <p:pRg st="5" end="5"/>
                                            </p:txEl>
                                          </p:spTgt>
                                        </p:tgtEl>
                                        <p:attrNameLst>
                                          <p:attrName>style.visibility</p:attrName>
                                        </p:attrNameLst>
                                      </p:cBhvr>
                                      <p:to>
                                        <p:strVal val="visible"/>
                                      </p:to>
                                    </p:set>
                                    <p:anim calcmode="lin" valueType="num">
                                      <p:cBhvr additive="base">
                                        <p:cTn id="36" dur="500" fill="hold"/>
                                        <p:tgtEl>
                                          <p:spTgt spid="13312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312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3145"/>
                                        </p:tgtEl>
                                        <p:attrNameLst>
                                          <p:attrName>style.visibility</p:attrName>
                                        </p:attrNameLst>
                                      </p:cBhvr>
                                      <p:to>
                                        <p:strVal val="visible"/>
                                      </p:to>
                                    </p:set>
                                    <p:animEffect transition="in" filter="wipe(down)">
                                      <p:cBhvr>
                                        <p:cTn id="42" dur="500"/>
                                        <p:tgtEl>
                                          <p:spTgt spid="133145"/>
                                        </p:tgtEl>
                                      </p:cBhvr>
                                    </p:animEffect>
                                  </p:childTnLst>
                                  <p:subTnLst>
                                    <p:audio>
                                      <p:cMediaNode>
                                        <p:cTn display="0" masterRel="sameClick">
                                          <p:stCondLst>
                                            <p:cond evt="begin" delay="0">
                                              <p:tn val="40"/>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ChangeArrowheads="1"/>
          </p:cNvSpPr>
          <p:nvPr/>
        </p:nvSpPr>
        <p:spPr bwMode="auto">
          <a:xfrm>
            <a:off x="687388" y="1763713"/>
            <a:ext cx="7772400" cy="5094287"/>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5173"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22313" y="1839913"/>
            <a:ext cx="7764462" cy="4878387"/>
          </a:xfrm>
          <a:prstGeom prst="rect">
            <a:avLst/>
          </a:prstGeom>
          <a:noFill/>
        </p:spPr>
      </p:pic>
      <mc:AlternateContent xmlns:mc="http://schemas.openxmlformats.org/markup-compatibility/2006">
        <mc:Choice xmlns:a14="http://schemas.microsoft.com/office/drawing/2010/main" Requires="a14">
          <p:sp>
            <p:nvSpPr>
              <p:cNvPr id="135174" name="Text Box 6"/>
              <p:cNvSpPr txBox="1">
                <a:spLocks noChangeArrowheads="1"/>
              </p:cNvSpPr>
              <p:nvPr/>
            </p:nvSpPr>
            <p:spPr bwMode="auto">
              <a:xfrm>
                <a:off x="763588" y="2811463"/>
                <a:ext cx="4627562" cy="682944"/>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pPr>
                <a14:m>
                  <m:oMath xmlns:m="http://schemas.openxmlformats.org/officeDocument/2006/math">
                    <m:f>
                      <m:fPr>
                        <m:ctrlPr>
                          <a:rPr lang="en-US" i="1" dirty="0" smtClean="0">
                            <a:solidFill>
                              <a:schemeClr val="hlink"/>
                            </a:solidFill>
                            <a:latin typeface="Cambria Math" panose="02040503050406030204" pitchFamily="18" charset="0"/>
                            <a:cs typeface="Courier New" pitchFamily="49" charset="0"/>
                            <a:sym typeface="Symbol" pitchFamily="18" charset="2"/>
                          </a:rPr>
                        </m:ctrlPr>
                      </m:fPr>
                      <m:num>
                        <m:r>
                          <m:rPr>
                            <m:sty m:val="p"/>
                          </m:rPr>
                          <a:rPr lang="el-GR"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chemeClr val="hlink"/>
                            </a:solidFill>
                            <a:latin typeface="Cambria Math" panose="02040503050406030204" pitchFamily="18" charset="0"/>
                            <a:cs typeface="Courier New" pitchFamily="49" charset="0"/>
                            <a:sym typeface="Symbol" pitchFamily="18" charset="2"/>
                          </a:rPr>
                          <m:t>𝑡</m:t>
                        </m:r>
                      </m:den>
                    </m:f>
                    <m:r>
                      <a:rPr lang="en-US" i="1" dirty="0">
                        <a:solidFill>
                          <a:schemeClr val="hlink"/>
                        </a:solidFill>
                        <a:latin typeface="Cambria Math" panose="02040503050406030204" pitchFamily="18" charset="0"/>
                        <a:cs typeface="Courier New" pitchFamily="49" charset="0"/>
                        <a:sym typeface="Symbol" pitchFamily="18" charset="2"/>
                      </a:rPr>
                      <m:t> =</m:t>
                    </m:r>
                    <m:f>
                      <m:fPr>
                        <m:ctrlPr>
                          <a:rPr lang="en-US" i="1" dirty="0">
                            <a:solidFill>
                              <a:schemeClr val="hlink"/>
                            </a:solidFill>
                            <a:latin typeface="Cambria Math" panose="02040503050406030204" pitchFamily="18" charset="0"/>
                            <a:cs typeface="Courier New" pitchFamily="49" charset="0"/>
                            <a:sym typeface="Symbol" pitchFamily="18" charset="2"/>
                          </a:rPr>
                        </m:ctrlPr>
                      </m:fPr>
                      <m:num>
                        <m:r>
                          <a:rPr lang="en-US" i="1" dirty="0">
                            <a:solidFill>
                              <a:schemeClr val="hlink"/>
                            </a:solidFill>
                            <a:latin typeface="Cambria Math" panose="02040503050406030204" pitchFamily="18" charset="0"/>
                            <a:cs typeface="Courier New" pitchFamily="49" charset="0"/>
                            <a:sym typeface="Symbol" pitchFamily="18" charset="2"/>
                          </a:rPr>
                          <m:t>2</m:t>
                        </m:r>
                        <m:sSup>
                          <m:sSupPr>
                            <m:ctrlPr>
                              <a:rPr lang="en-US" i="1" dirty="0" smtClean="0">
                                <a:solidFill>
                                  <a:schemeClr val="hlink"/>
                                </a:solidFill>
                                <a:latin typeface="Cambria Math" panose="02040503050406030204" pitchFamily="18" charset="0"/>
                                <a:cs typeface="Courier New" pitchFamily="49" charset="0"/>
                                <a:sym typeface="Symbol" pitchFamily="18" charset="2"/>
                              </a:rPr>
                            </m:ctrlPr>
                          </m:sSupPr>
                          <m:e>
                            <m:r>
                              <a:rPr lang="en-US" b="0" i="1" dirty="0" smtClean="0">
                                <a:solidFill>
                                  <a:schemeClr val="hlink"/>
                                </a:solidFill>
                                <a:latin typeface="Cambria Math" panose="02040503050406030204" pitchFamily="18" charset="0"/>
                                <a:cs typeface="Courier New" pitchFamily="49" charset="0"/>
                                <a:sym typeface="Symbol" pitchFamily="18" charset="2"/>
                              </a:rPr>
                              <m:t>10</m:t>
                            </m:r>
                          </m:e>
                          <m:sup>
                            <m:r>
                              <a:rPr lang="en-US" b="0" i="1" dirty="0" smtClean="0">
                                <a:solidFill>
                                  <a:schemeClr val="hlink"/>
                                </a:solidFill>
                                <a:latin typeface="Cambria Math" panose="02040503050406030204" pitchFamily="18" charset="0"/>
                                <a:cs typeface="Courier New" pitchFamily="49" charset="0"/>
                                <a:sym typeface="Symbol" pitchFamily="18" charset="2"/>
                              </a:rPr>
                              <m:t>−3</m:t>
                            </m:r>
                          </m:sup>
                        </m:sSup>
                      </m:num>
                      <m:den>
                        <m:r>
                          <a:rPr lang="en-US" i="1" dirty="0">
                            <a:solidFill>
                              <a:schemeClr val="hlink"/>
                            </a:solidFill>
                            <a:latin typeface="Cambria Math" panose="02040503050406030204" pitchFamily="18" charset="0"/>
                            <a:cs typeface="Courier New" pitchFamily="49" charset="0"/>
                            <a:sym typeface="Symbol" pitchFamily="18" charset="2"/>
                          </a:rPr>
                          <m:t>4</m:t>
                        </m:r>
                        <m:sSup>
                          <m:sSupPr>
                            <m:ctrlPr>
                              <a:rPr lang="en-US" i="1" dirty="0" smtClean="0">
                                <a:solidFill>
                                  <a:schemeClr val="hlink"/>
                                </a:solidFill>
                                <a:latin typeface="Cambria Math" panose="02040503050406030204" pitchFamily="18" charset="0"/>
                                <a:cs typeface="Courier New" pitchFamily="49" charset="0"/>
                                <a:sym typeface="Symbol" pitchFamily="18" charset="2"/>
                              </a:rPr>
                            </m:ctrlPr>
                          </m:sSupPr>
                          <m:e>
                            <m:r>
                              <a:rPr lang="en-US" b="0" i="1" dirty="0" smtClean="0">
                                <a:solidFill>
                                  <a:schemeClr val="hlink"/>
                                </a:solidFill>
                                <a:latin typeface="Cambria Math" panose="02040503050406030204" pitchFamily="18" charset="0"/>
                                <a:cs typeface="Courier New" pitchFamily="49" charset="0"/>
                                <a:sym typeface="Symbol" pitchFamily="18" charset="2"/>
                              </a:rPr>
                              <m:t>10</m:t>
                            </m:r>
                          </m:e>
                          <m:sup>
                            <m:r>
                              <a:rPr lang="en-US" b="0" i="1" dirty="0" smtClean="0">
                                <a:solidFill>
                                  <a:schemeClr val="hlink"/>
                                </a:solidFill>
                                <a:latin typeface="Cambria Math" panose="02040503050406030204" pitchFamily="18" charset="0"/>
                                <a:cs typeface="Courier New" pitchFamily="49" charset="0"/>
                                <a:sym typeface="Symbol" pitchFamily="18" charset="2"/>
                              </a:rPr>
                              <m:t>−3</m:t>
                            </m:r>
                          </m:sup>
                        </m:sSup>
                      </m:den>
                    </m:f>
                    <m:r>
                      <a:rPr lang="en-US" i="1" dirty="0">
                        <a:solidFill>
                          <a:schemeClr val="hlink"/>
                        </a:solidFill>
                        <a:latin typeface="Cambria Math" panose="02040503050406030204" pitchFamily="18" charset="0"/>
                        <a:cs typeface="Courier New" pitchFamily="49" charset="0"/>
                        <a:sym typeface="Symbol" pitchFamily="18" charset="2"/>
                      </a:rPr>
                      <m:t>= 0.5</m:t>
                    </m:r>
                  </m:oMath>
                </a14:m>
                <a:r>
                  <a:rPr lang="en-US" dirty="0">
                    <a:solidFill>
                      <a:schemeClr val="hlink"/>
                    </a:solidFill>
                    <a:cs typeface="Courier New" pitchFamily="49" charset="0"/>
                    <a:sym typeface="Symbol" pitchFamily="18" charset="2"/>
                  </a:rPr>
                  <a:t>.</a:t>
                </a:r>
              </a:p>
            </p:txBody>
          </p:sp>
        </mc:Choice>
        <mc:Fallback>
          <p:sp>
            <p:nvSpPr>
              <p:cNvPr id="135174" name="Text Box 6"/>
              <p:cNvSpPr txBox="1">
                <a:spLocks noRot="1" noChangeAspect="1" noMove="1" noResize="1" noEditPoints="1" noAdjustHandles="1" noChangeArrowheads="1" noChangeShapeType="1" noTextEdit="1"/>
              </p:cNvSpPr>
              <p:nvPr/>
            </p:nvSpPr>
            <p:spPr bwMode="auto">
              <a:xfrm>
                <a:off x="763588" y="2811463"/>
                <a:ext cx="4627562" cy="682944"/>
              </a:xfrm>
              <a:prstGeom prst="rect">
                <a:avLst/>
              </a:prstGeom>
              <a:blipFill>
                <a:blip r:embed="rId8"/>
                <a:stretch>
                  <a:fillRect b="-5357"/>
                </a:stretch>
              </a:blipFill>
              <a:ln w="9525">
                <a:noFill/>
                <a:miter lim="800000"/>
                <a:headEnd/>
                <a:tailEnd/>
              </a:ln>
              <a:effectLst/>
            </p:spPr>
            <p:txBody>
              <a:bodyPr/>
              <a:lstStyle/>
              <a:p>
                <a:r>
                  <a:rPr lang="en-US">
                    <a:noFill/>
                  </a:rPr>
                  <a:t> </a:t>
                </a:r>
              </a:p>
            </p:txBody>
          </p:sp>
        </mc:Fallback>
      </mc:AlternateContent>
      <p:sp>
        <p:nvSpPr>
          <p:cNvPr id="135175" name="Freeform 7"/>
          <p:cNvSpPr>
            <a:spLocks/>
          </p:cNvSpPr>
          <p:nvPr/>
        </p:nvSpPr>
        <p:spPr bwMode="auto">
          <a:xfrm>
            <a:off x="5619750" y="1968500"/>
            <a:ext cx="2201863" cy="4356100"/>
          </a:xfrm>
          <a:custGeom>
            <a:avLst/>
            <a:gdLst/>
            <a:ahLst/>
            <a:cxnLst>
              <a:cxn ang="0">
                <a:pos x="0" y="2744"/>
              </a:cxn>
              <a:cxn ang="0">
                <a:pos x="1387" y="0"/>
              </a:cxn>
              <a:cxn ang="0">
                <a:pos x="1387" y="2744"/>
              </a:cxn>
              <a:cxn ang="0">
                <a:pos x="0" y="2744"/>
              </a:cxn>
            </a:cxnLst>
            <a:rect l="0" t="0" r="r" b="b"/>
            <a:pathLst>
              <a:path w="1387" h="2744">
                <a:moveTo>
                  <a:pt x="0" y="2744"/>
                </a:moveTo>
                <a:lnTo>
                  <a:pt x="1387" y="0"/>
                </a:lnTo>
                <a:lnTo>
                  <a:pt x="1387" y="2744"/>
                </a:lnTo>
                <a:lnTo>
                  <a:pt x="0" y="2744"/>
                </a:lnTo>
                <a:close/>
              </a:path>
            </a:pathLst>
          </a:custGeom>
          <a:noFill/>
          <a:ln w="57150" cmpd="sng">
            <a:solidFill>
              <a:srgbClr val="FF6600">
                <a:alpha val="64000"/>
              </a:srgbClr>
            </a:solidFill>
            <a:round/>
            <a:headEnd/>
            <a:tailEnd/>
          </a:ln>
          <a:effectLst/>
        </p:spPr>
        <p:txBody>
          <a:bodyPr/>
          <a:lstStyle/>
          <a:p>
            <a:endParaRPr lang="en-US"/>
          </a:p>
        </p:txBody>
      </p:sp>
      <p:sp>
        <p:nvSpPr>
          <p:cNvPr id="135176" name="Text Box 8"/>
          <p:cNvSpPr txBox="1">
            <a:spLocks noChangeArrowheads="1"/>
          </p:cNvSpPr>
          <p:nvPr/>
        </p:nvSpPr>
        <p:spPr bwMode="auto">
          <a:xfrm>
            <a:off x="763588" y="3431541"/>
            <a:ext cx="2571750" cy="457200"/>
          </a:xfrm>
          <a:prstGeom prst="rect">
            <a:avLst/>
          </a:prstGeom>
          <a:noFill/>
          <a:ln w="9525">
            <a:noFill/>
            <a:miter lim="800000"/>
            <a:headEnd/>
            <a:tailEnd/>
          </a:ln>
          <a:effectLst/>
        </p:spPr>
        <p:txBody>
          <a:bodyPr>
            <a:spAutoFit/>
          </a:bodyPr>
          <a:lstStyle/>
          <a:p>
            <a:pPr marL="342900" indent="-342900">
              <a:buFont typeface="Arial" panose="020B0604020202020204" pitchFamily="34" charset="0"/>
              <a:buChar char="•"/>
            </a:pPr>
            <a:r>
              <a:rPr lang="en-US" dirty="0">
                <a:solidFill>
                  <a:schemeClr val="hlink"/>
                </a:solidFill>
                <a:cs typeface="Courier New" pitchFamily="49" charset="0"/>
                <a:sym typeface="Symbol" pitchFamily="18" charset="2"/>
              </a:rPr>
              <a:t> </a:t>
            </a:r>
            <a:r>
              <a:rPr lang="en-US" i="1" dirty="0" smtClean="0">
                <a:solidFill>
                  <a:schemeClr val="hlink"/>
                </a:solidFill>
                <a:cs typeface="Courier New" pitchFamily="49" charset="0"/>
              </a:rPr>
              <a:t>N</a:t>
            </a:r>
            <a:r>
              <a:rPr lang="en-US" dirty="0" smtClean="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 500.</a:t>
            </a:r>
          </a:p>
        </p:txBody>
      </p:sp>
      <mc:AlternateContent xmlns:mc="http://schemas.openxmlformats.org/markup-compatibility/2006">
        <mc:Choice xmlns:a14="http://schemas.microsoft.com/office/drawing/2010/main" Requires="a14">
          <p:sp>
            <p:nvSpPr>
              <p:cNvPr id="135177" name="Text Box 9"/>
              <p:cNvSpPr txBox="1">
                <a:spLocks noChangeArrowheads="1"/>
              </p:cNvSpPr>
              <p:nvPr/>
            </p:nvSpPr>
            <p:spPr bwMode="auto">
              <a:xfrm>
                <a:off x="2636838" y="4762500"/>
                <a:ext cx="2341562" cy="627223"/>
              </a:xfrm>
              <a:prstGeom prst="rect">
                <a:avLst/>
              </a:prstGeom>
              <a:noFill/>
              <a:ln w="9525">
                <a:noFill/>
                <a:miter lim="800000"/>
                <a:headEnd/>
                <a:tailEnd/>
              </a:ln>
              <a:effectLst/>
            </p:spPr>
            <p:txBody>
              <a:bodyPr>
                <a:spAutoFit/>
              </a:bodyPr>
              <a:lstStyle/>
              <a:p>
                <a:r>
                  <a:rPr lang="en-US" dirty="0" smtClean="0">
                    <a:solidFill>
                      <a:schemeClr val="hlink"/>
                    </a:solidFill>
                    <a:cs typeface="Courier New" pitchFamily="49" charset="0"/>
                    <a:sym typeface="Symbol" pitchFamily="18" charset="2"/>
                  </a:rPr>
                  <a:t> </a:t>
                </a:r>
                <a14:m>
                  <m:oMath xmlns:m="http://schemas.openxmlformats.org/officeDocument/2006/math">
                    <m:r>
                      <a:rPr lang="en-US" i="1" dirty="0" smtClean="0">
                        <a:solidFill>
                          <a:schemeClr val="hlink"/>
                        </a:solidFill>
                        <a:latin typeface="Cambria Math" panose="02040503050406030204" pitchFamily="18" charset="0"/>
                        <a:cs typeface="Courier New" pitchFamily="49" charset="0"/>
                        <a:sym typeface="Symbol" pitchFamily="18" charset="2"/>
                      </a:rPr>
                      <m:t></m:t>
                    </m:r>
                    <m:r>
                      <a:rPr lang="en-US" i="1" dirty="0">
                        <a:solidFill>
                          <a:schemeClr val="hlink"/>
                        </a:solidFill>
                        <a:latin typeface="Cambria Math" panose="02040503050406030204" pitchFamily="18" charset="0"/>
                        <a:cs typeface="Courier New" pitchFamily="49" charset="0"/>
                        <a:sym typeface="Symbol" pitchFamily="18" charset="2"/>
                      </a:rPr>
                      <m:t>=</m:t>
                    </m:r>
                    <m:f>
                      <m:fPr>
                        <m:ctrlPr>
                          <a:rPr lang="en-US" i="1" dirty="0">
                            <a:solidFill>
                              <a:schemeClr val="hlink"/>
                            </a:solidFill>
                            <a:latin typeface="Cambria Math" panose="02040503050406030204" pitchFamily="18" charset="0"/>
                            <a:cs typeface="Courier New" pitchFamily="49" charset="0"/>
                            <a:sym typeface="Symbol" pitchFamily="18" charset="2"/>
                          </a:rPr>
                        </m:ctrlPr>
                      </m:fPr>
                      <m:num>
                        <m:r>
                          <a:rPr lang="en-US" i="1" dirty="0">
                            <a:solidFill>
                              <a:schemeClr val="hlink"/>
                            </a:solidFill>
                            <a:latin typeface="Cambria Math" panose="02040503050406030204" pitchFamily="18" charset="0"/>
                            <a:cs typeface="Courier New" pitchFamily="49" charset="0"/>
                            <a:sym typeface="Symbol" pitchFamily="18" charset="2"/>
                          </a:rPr>
                          <m:t>𝑁</m:t>
                        </m:r>
                        <m:r>
                          <m:rPr>
                            <m:sty m:val="p"/>
                          </m:rPr>
                          <a:rPr lang="el-GR" i="1" dirty="0" smtClean="0">
                            <a:solidFill>
                              <a:schemeClr val="hlink"/>
                            </a:solidFill>
                            <a:latin typeface="Cambria Math" panose="02040503050406030204" pitchFamily="18" charset="0"/>
                            <a:ea typeface="Cambria Math" panose="02040503050406030204" pitchFamily="18" charset="0"/>
                            <a:sym typeface="Symbol" pitchFamily="18" charset="2"/>
                          </a:rPr>
                          <m:t>ΔΦ</m:t>
                        </m:r>
                      </m:num>
                      <m:den>
                        <m:r>
                          <m:rPr>
                            <m:sty m:val="p"/>
                          </m:rPr>
                          <a:rPr lang="el-GR"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chemeClr val="hlink"/>
                            </a:solidFill>
                            <a:latin typeface="Cambria Math" panose="02040503050406030204" pitchFamily="18" charset="0"/>
                            <a:cs typeface="Courier New" pitchFamily="49" charset="0"/>
                            <a:sym typeface="Symbol" pitchFamily="18" charset="2"/>
                          </a:rPr>
                          <m:t>𝑡</m:t>
                        </m:r>
                      </m:den>
                    </m:f>
                    <m:r>
                      <a:rPr lang="en-US" i="1" dirty="0">
                        <a:solidFill>
                          <a:schemeClr val="hlink"/>
                        </a:solidFill>
                        <a:latin typeface="Cambria Math" panose="02040503050406030204" pitchFamily="18" charset="0"/>
                        <a:cs typeface="Courier New" pitchFamily="49" charset="0"/>
                        <a:sym typeface="Symbol" pitchFamily="18" charset="2"/>
                      </a:rPr>
                      <m:t> </m:t>
                    </m:r>
                  </m:oMath>
                </a14:m>
                <a:endParaRPr lang="en-US" dirty="0">
                  <a:solidFill>
                    <a:schemeClr val="hlink"/>
                  </a:solidFill>
                  <a:cs typeface="Courier New" pitchFamily="49" charset="0"/>
                  <a:sym typeface="Symbol" pitchFamily="18" charset="2"/>
                </a:endParaRPr>
              </a:p>
            </p:txBody>
          </p:sp>
        </mc:Choice>
        <mc:Fallback>
          <p:sp>
            <p:nvSpPr>
              <p:cNvPr id="135177" name="Text Box 9"/>
              <p:cNvSpPr txBox="1">
                <a:spLocks noRot="1" noChangeAspect="1" noMove="1" noResize="1" noEditPoints="1" noAdjustHandles="1" noChangeArrowheads="1" noChangeShapeType="1" noTextEdit="1"/>
              </p:cNvSpPr>
              <p:nvPr/>
            </p:nvSpPr>
            <p:spPr bwMode="auto">
              <a:xfrm>
                <a:off x="2636838" y="4762500"/>
                <a:ext cx="2341562" cy="627223"/>
              </a:xfrm>
              <a:prstGeom prst="rect">
                <a:avLst/>
              </a:prstGeom>
              <a:blipFill>
                <a:blip r:embed="rId9"/>
                <a:stretch>
                  <a:fillRect/>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5178" name="Text Box 10"/>
              <p:cNvSpPr txBox="1">
                <a:spLocks noChangeArrowheads="1"/>
              </p:cNvSpPr>
              <p:nvPr/>
            </p:nvSpPr>
            <p:spPr bwMode="auto">
              <a:xfrm>
                <a:off x="2923008" y="5396072"/>
                <a:ext cx="2101850" cy="457200"/>
              </a:xfrm>
              <a:prstGeom prst="rect">
                <a:avLst/>
              </a:prstGeom>
              <a:noFill/>
              <a:ln w="9525">
                <a:noFill/>
                <a:miter lim="800000"/>
                <a:headEnd/>
                <a:tailEnd/>
              </a:ln>
              <a:effectLst/>
            </p:spPr>
            <p:txBody>
              <a:bodyPr>
                <a:spAutoFit/>
              </a:bodyPr>
              <a:lstStyle/>
              <a:p>
                <a:pPr/>
                <a14:m>
                  <m:oMathPara xmlns:m="http://schemas.openxmlformats.org/officeDocument/2006/math">
                    <m:oMathParaPr>
                      <m:jc m:val="left"/>
                    </m:oMathParaPr>
                    <m:oMath xmlns:m="http://schemas.openxmlformats.org/officeDocument/2006/math">
                      <m:r>
                        <a:rPr lang="en-US" i="1" dirty="0" smtClean="0">
                          <a:solidFill>
                            <a:schemeClr val="hlink"/>
                          </a:solidFill>
                          <a:latin typeface="Cambria Math" panose="02040503050406030204" pitchFamily="18" charset="0"/>
                          <a:cs typeface="Courier New" pitchFamily="49" charset="0"/>
                          <a:sym typeface="Symbol" pitchFamily="18" charset="2"/>
                        </a:rPr>
                        <m:t>= 500(0.5)</m:t>
                      </m:r>
                    </m:oMath>
                  </m:oMathPara>
                </a14:m>
                <a:endParaRPr lang="en-US" dirty="0">
                  <a:solidFill>
                    <a:schemeClr val="hlink"/>
                  </a:solidFill>
                  <a:cs typeface="Courier New" pitchFamily="49" charset="0"/>
                  <a:sym typeface="Symbol" pitchFamily="18" charset="2"/>
                </a:endParaRPr>
              </a:p>
            </p:txBody>
          </p:sp>
        </mc:Choice>
        <mc:Fallback xmlns="">
          <p:sp>
            <p:nvSpPr>
              <p:cNvPr id="135178" name="Text Box 10"/>
              <p:cNvSpPr txBox="1">
                <a:spLocks noRot="1" noChangeAspect="1" noMove="1" noResize="1" noEditPoints="1" noAdjustHandles="1" noChangeArrowheads="1" noChangeShapeType="1" noTextEdit="1"/>
              </p:cNvSpPr>
              <p:nvPr/>
            </p:nvSpPr>
            <p:spPr bwMode="auto">
              <a:xfrm>
                <a:off x="2923008" y="5396072"/>
                <a:ext cx="2101850" cy="457200"/>
              </a:xfrm>
              <a:prstGeom prst="rect">
                <a:avLst/>
              </a:prstGeom>
              <a:blipFill>
                <a:blip r:embed="rId10"/>
                <a:stretch>
                  <a:fillRect b="-21333"/>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5179" name="Text Box 11"/>
              <p:cNvSpPr txBox="1">
                <a:spLocks noChangeArrowheads="1"/>
              </p:cNvSpPr>
              <p:nvPr/>
            </p:nvSpPr>
            <p:spPr bwMode="auto">
              <a:xfrm>
                <a:off x="2912269" y="5853272"/>
                <a:ext cx="1692275" cy="457200"/>
              </a:xfrm>
              <a:prstGeom prst="rect">
                <a:avLst/>
              </a:prstGeom>
              <a:noFill/>
              <a:ln w="9525">
                <a:noFill/>
                <a:miter lim="800000"/>
                <a:headEnd/>
                <a:tailEnd/>
              </a:ln>
              <a:effectLst/>
            </p:spPr>
            <p:txBody>
              <a:bodyPr>
                <a:spAutoFit/>
              </a:bodyPr>
              <a:lstStyle/>
              <a:p>
                <a14:m>
                  <m:oMath xmlns:m="http://schemas.openxmlformats.org/officeDocument/2006/math">
                    <m:r>
                      <a:rPr lang="en-US" i="1" dirty="0" smtClean="0">
                        <a:solidFill>
                          <a:schemeClr val="hlink"/>
                        </a:solidFill>
                        <a:latin typeface="Cambria Math" panose="02040503050406030204" pitchFamily="18" charset="0"/>
                        <a:cs typeface="Courier New" pitchFamily="49" charset="0"/>
                        <a:sym typeface="Symbol" pitchFamily="18" charset="2"/>
                      </a:rPr>
                      <m:t>= 250 </m:t>
                    </m:r>
                  </m:oMath>
                </a14:m>
                <a:r>
                  <a:rPr lang="en-US" dirty="0">
                    <a:solidFill>
                      <a:schemeClr val="hlink"/>
                    </a:solidFill>
                    <a:cs typeface="Courier New" pitchFamily="49" charset="0"/>
                    <a:sym typeface="Symbol" pitchFamily="18" charset="2"/>
                  </a:rPr>
                  <a:t>V</a:t>
                </a:r>
              </a:p>
            </p:txBody>
          </p:sp>
        </mc:Choice>
        <mc:Fallback xmlns="">
          <p:sp>
            <p:nvSpPr>
              <p:cNvPr id="135179" name="Text Box 11"/>
              <p:cNvSpPr txBox="1">
                <a:spLocks noRot="1" noChangeAspect="1" noMove="1" noResize="1" noEditPoints="1" noAdjustHandles="1" noChangeArrowheads="1" noChangeShapeType="1" noTextEdit="1"/>
              </p:cNvSpPr>
              <p:nvPr/>
            </p:nvSpPr>
            <p:spPr bwMode="auto">
              <a:xfrm>
                <a:off x="2912269" y="5853272"/>
                <a:ext cx="1692275" cy="457200"/>
              </a:xfrm>
              <a:prstGeom prst="rect">
                <a:avLst/>
              </a:prstGeom>
              <a:blipFill>
                <a:blip r:embed="rId11"/>
                <a:stretch>
                  <a:fillRect t="-9333" b="-32000"/>
                </a:stretch>
              </a:blipFill>
              <a:ln w="9525">
                <a:noFill/>
                <a:miter lim="800000"/>
                <a:headEnd/>
                <a:tailEnd/>
              </a:ln>
              <a:effectLst/>
            </p:spPr>
            <p:txBody>
              <a:bodyPr/>
              <a:lstStyle/>
              <a:p>
                <a:r>
                  <a:rPr lang="en-US">
                    <a:noFill/>
                  </a:rPr>
                  <a:t> </a:t>
                </a:r>
              </a:p>
            </p:txBody>
          </p:sp>
        </mc:Fallback>
      </mc:AlternateContent>
      <p:sp>
        <p:nvSpPr>
          <p:cNvPr id="135180" name="Oval 12"/>
          <p:cNvSpPr>
            <a:spLocks noChangeArrowheads="1"/>
          </p:cNvSpPr>
          <p:nvPr/>
        </p:nvSpPr>
        <p:spPr bwMode="auto">
          <a:xfrm>
            <a:off x="723900" y="5699125"/>
            <a:ext cx="360363" cy="360363"/>
          </a:xfrm>
          <a:prstGeom prst="ellipse">
            <a:avLst/>
          </a:prstGeom>
          <a:noFill/>
          <a:ln w="19050">
            <a:solidFill>
              <a:srgbClr val="CC0000"/>
            </a:solidFill>
            <a:round/>
            <a:headEnd/>
            <a:tailEnd/>
          </a:ln>
          <a:effectLst/>
        </p:spPr>
        <p:txBody>
          <a:bodyPr wrap="none" anchor="ctr"/>
          <a:lstStyle/>
          <a:p>
            <a:endParaRPr lang="en-US"/>
          </a:p>
        </p:txBody>
      </p:sp>
      <p:sp>
        <p:nvSpPr>
          <p:cNvPr id="13518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5170" name="Rectangle 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5173"/>
                                        </p:tgtEl>
                                        <p:attrNameLst>
                                          <p:attrName>style.visibility</p:attrName>
                                        </p:attrNameLst>
                                      </p:cBhvr>
                                      <p:to>
                                        <p:strVal val="visible"/>
                                      </p:to>
                                    </p:set>
                                    <p:anim calcmode="lin" valueType="num">
                                      <p:cBhvr additive="base">
                                        <p:cTn id="13" dur="500" fill="hold"/>
                                        <p:tgtEl>
                                          <p:spTgt spid="135173"/>
                                        </p:tgtEl>
                                        <p:attrNameLst>
                                          <p:attrName>ppt_x</p:attrName>
                                        </p:attrNameLst>
                                      </p:cBhvr>
                                      <p:tavLst>
                                        <p:tav tm="0">
                                          <p:val>
                                            <p:strVal val="#ppt_x"/>
                                          </p:val>
                                        </p:tav>
                                        <p:tav tm="100000">
                                          <p:val>
                                            <p:strVal val="#ppt_x"/>
                                          </p:val>
                                        </p:tav>
                                      </p:tavLst>
                                    </p:anim>
                                    <p:anim calcmode="lin" valueType="num">
                                      <p:cBhvr additive="base">
                                        <p:cTn id="14" dur="500" fill="hold"/>
                                        <p:tgtEl>
                                          <p:spTgt spid="13517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35175"/>
                                        </p:tgtEl>
                                        <p:attrNameLst>
                                          <p:attrName>style.visibility</p:attrName>
                                        </p:attrNameLst>
                                      </p:cBhvr>
                                      <p:to>
                                        <p:strVal val="visible"/>
                                      </p:to>
                                    </p:set>
                                    <p:animEffect transition="in" filter="wipe(left)">
                                      <p:cBhvr>
                                        <p:cTn id="19" dur="2000"/>
                                        <p:tgtEl>
                                          <p:spTgt spid="135175"/>
                                        </p:tgtEl>
                                      </p:cBhvr>
                                    </p:animEffect>
                                  </p:childTnLst>
                                  <p:subTnLst>
                                    <p:audio>
                                      <p:cMediaNode>
                                        <p:cTn display="0" masterRel="sameClick">
                                          <p:stCondLst>
                                            <p:cond evt="begin" delay="0">
                                              <p:tn val="17"/>
                                            </p:cond>
                                          </p:stCondLst>
                                          <p:endCondLst>
                                            <p:cond evt="onStopAudio" delay="0">
                                              <p:tgtEl>
                                                <p:sldTgt/>
                                              </p:tgtEl>
                                            </p:cond>
                                          </p:endCondLst>
                                        </p:cTn>
                                        <p:tgtEl>
                                          <p:sndTgt r:embed="rId5" name="drumroll.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35174"/>
                                        </p:tgtEl>
                                        <p:attrNameLst>
                                          <p:attrName>style.visibility</p:attrName>
                                        </p:attrNameLst>
                                      </p:cBhvr>
                                      <p:to>
                                        <p:strVal val="visible"/>
                                      </p:to>
                                    </p:set>
                                    <p:anim calcmode="lin" valueType="num">
                                      <p:cBhvr additive="base">
                                        <p:cTn id="24" dur="500" fill="hold"/>
                                        <p:tgtEl>
                                          <p:spTgt spid="135174"/>
                                        </p:tgtEl>
                                        <p:attrNameLst>
                                          <p:attrName>ppt_x</p:attrName>
                                        </p:attrNameLst>
                                      </p:cBhvr>
                                      <p:tavLst>
                                        <p:tav tm="0">
                                          <p:val>
                                            <p:strVal val="0-#ppt_w/2"/>
                                          </p:val>
                                        </p:tav>
                                        <p:tav tm="100000">
                                          <p:val>
                                            <p:strVal val="#ppt_x"/>
                                          </p:val>
                                        </p:tav>
                                      </p:tavLst>
                                    </p:anim>
                                    <p:anim calcmode="lin" valueType="num">
                                      <p:cBhvr additive="base">
                                        <p:cTn id="25" dur="500" fill="hold"/>
                                        <p:tgtEl>
                                          <p:spTgt spid="135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35176"/>
                                        </p:tgtEl>
                                        <p:attrNameLst>
                                          <p:attrName>style.visibility</p:attrName>
                                        </p:attrNameLst>
                                      </p:cBhvr>
                                      <p:to>
                                        <p:strVal val="visible"/>
                                      </p:to>
                                    </p:set>
                                    <p:anim calcmode="lin" valueType="num">
                                      <p:cBhvr additive="base">
                                        <p:cTn id="30" dur="500" fill="hold"/>
                                        <p:tgtEl>
                                          <p:spTgt spid="135176"/>
                                        </p:tgtEl>
                                        <p:attrNameLst>
                                          <p:attrName>ppt_x</p:attrName>
                                        </p:attrNameLst>
                                      </p:cBhvr>
                                      <p:tavLst>
                                        <p:tav tm="0">
                                          <p:val>
                                            <p:strVal val="0-#ppt_w/2"/>
                                          </p:val>
                                        </p:tav>
                                        <p:tav tm="100000">
                                          <p:val>
                                            <p:strVal val="#ppt_x"/>
                                          </p:val>
                                        </p:tav>
                                      </p:tavLst>
                                    </p:anim>
                                    <p:anim calcmode="lin" valueType="num">
                                      <p:cBhvr additive="base">
                                        <p:cTn id="31" dur="500" fill="hold"/>
                                        <p:tgtEl>
                                          <p:spTgt spid="1351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5177"/>
                                        </p:tgtEl>
                                        <p:attrNameLst>
                                          <p:attrName>style.visibility</p:attrName>
                                        </p:attrNameLst>
                                      </p:cBhvr>
                                      <p:to>
                                        <p:strVal val="visible"/>
                                      </p:to>
                                    </p:set>
                                    <p:anim calcmode="lin" valueType="num">
                                      <p:cBhvr additive="base">
                                        <p:cTn id="36" dur="500" fill="hold"/>
                                        <p:tgtEl>
                                          <p:spTgt spid="135177"/>
                                        </p:tgtEl>
                                        <p:attrNameLst>
                                          <p:attrName>ppt_x</p:attrName>
                                        </p:attrNameLst>
                                      </p:cBhvr>
                                      <p:tavLst>
                                        <p:tav tm="0">
                                          <p:val>
                                            <p:strVal val="#ppt_x"/>
                                          </p:val>
                                        </p:tav>
                                        <p:tav tm="100000">
                                          <p:val>
                                            <p:strVal val="#ppt_x"/>
                                          </p:val>
                                        </p:tav>
                                      </p:tavLst>
                                    </p:anim>
                                    <p:anim calcmode="lin" valueType="num">
                                      <p:cBhvr additive="base">
                                        <p:cTn id="37" dur="500" fill="hold"/>
                                        <p:tgtEl>
                                          <p:spTgt spid="13517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5178"/>
                                        </p:tgtEl>
                                        <p:attrNameLst>
                                          <p:attrName>style.visibility</p:attrName>
                                        </p:attrNameLst>
                                      </p:cBhvr>
                                      <p:to>
                                        <p:strVal val="visible"/>
                                      </p:to>
                                    </p:set>
                                    <p:anim calcmode="lin" valueType="num">
                                      <p:cBhvr additive="base">
                                        <p:cTn id="42" dur="500" fill="hold"/>
                                        <p:tgtEl>
                                          <p:spTgt spid="135178"/>
                                        </p:tgtEl>
                                        <p:attrNameLst>
                                          <p:attrName>ppt_x</p:attrName>
                                        </p:attrNameLst>
                                      </p:cBhvr>
                                      <p:tavLst>
                                        <p:tav tm="0">
                                          <p:val>
                                            <p:strVal val="#ppt_x"/>
                                          </p:val>
                                        </p:tav>
                                        <p:tav tm="100000">
                                          <p:val>
                                            <p:strVal val="#ppt_x"/>
                                          </p:val>
                                        </p:tav>
                                      </p:tavLst>
                                    </p:anim>
                                    <p:anim calcmode="lin" valueType="num">
                                      <p:cBhvr additive="base">
                                        <p:cTn id="43" dur="500" fill="hold"/>
                                        <p:tgtEl>
                                          <p:spTgt spid="1351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5179"/>
                                        </p:tgtEl>
                                        <p:attrNameLst>
                                          <p:attrName>style.visibility</p:attrName>
                                        </p:attrNameLst>
                                      </p:cBhvr>
                                      <p:to>
                                        <p:strVal val="visible"/>
                                      </p:to>
                                    </p:set>
                                    <p:anim calcmode="lin" valueType="num">
                                      <p:cBhvr additive="base">
                                        <p:cTn id="48" dur="500" fill="hold"/>
                                        <p:tgtEl>
                                          <p:spTgt spid="135179"/>
                                        </p:tgtEl>
                                        <p:attrNameLst>
                                          <p:attrName>ppt_x</p:attrName>
                                        </p:attrNameLst>
                                      </p:cBhvr>
                                      <p:tavLst>
                                        <p:tav tm="0">
                                          <p:val>
                                            <p:strVal val="#ppt_x"/>
                                          </p:val>
                                        </p:tav>
                                        <p:tav tm="100000">
                                          <p:val>
                                            <p:strVal val="#ppt_x"/>
                                          </p:val>
                                        </p:tav>
                                      </p:tavLst>
                                    </p:anim>
                                    <p:anim calcmode="lin" valueType="num">
                                      <p:cBhvr additive="base">
                                        <p:cTn id="49" dur="500" fill="hold"/>
                                        <p:tgtEl>
                                          <p:spTgt spid="13517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35180"/>
                                        </p:tgtEl>
                                        <p:attrNameLst>
                                          <p:attrName>style.visibility</p:attrName>
                                        </p:attrNameLst>
                                      </p:cBhvr>
                                      <p:to>
                                        <p:strVal val="visible"/>
                                      </p:to>
                                    </p:set>
                                    <p:anim calcmode="lin" valueType="num">
                                      <p:cBhvr>
                                        <p:cTn id="54" dur="500" fill="hold"/>
                                        <p:tgtEl>
                                          <p:spTgt spid="135180"/>
                                        </p:tgtEl>
                                        <p:attrNameLst>
                                          <p:attrName>ppt_w</p:attrName>
                                        </p:attrNameLst>
                                      </p:cBhvr>
                                      <p:tavLst>
                                        <p:tav tm="0">
                                          <p:val>
                                            <p:fltVal val="0"/>
                                          </p:val>
                                        </p:tav>
                                        <p:tav tm="100000">
                                          <p:val>
                                            <p:strVal val="#ppt_w"/>
                                          </p:val>
                                        </p:tav>
                                      </p:tavLst>
                                    </p:anim>
                                    <p:anim calcmode="lin" valueType="num">
                                      <p:cBhvr>
                                        <p:cTn id="55" dur="500" fill="hold"/>
                                        <p:tgtEl>
                                          <p:spTgt spid="135180"/>
                                        </p:tgtEl>
                                        <p:attrNameLst>
                                          <p:attrName>ppt_h</p:attrName>
                                        </p:attrNameLst>
                                      </p:cBhvr>
                                      <p:tavLst>
                                        <p:tav tm="0">
                                          <p:val>
                                            <p:fltVal val="0"/>
                                          </p:val>
                                        </p:tav>
                                        <p:tav tm="100000">
                                          <p:val>
                                            <p:strVal val="#ppt_h"/>
                                          </p:val>
                                        </p:tav>
                                      </p:tavLst>
                                    </p:anim>
                                    <p:animEffect transition="in" filter="fade">
                                      <p:cBhvr>
                                        <p:cTn id="56" dur="500"/>
                                        <p:tgtEl>
                                          <p:spTgt spid="135180"/>
                                        </p:tgtEl>
                                      </p:cBhvr>
                                    </p:animEffect>
                                  </p:childTnLst>
                                  <p:subTnLst>
                                    <p:audio>
                                      <p:cMediaNode>
                                        <p:cTn display="0" masterRel="sameClick">
                                          <p:stCondLst>
                                            <p:cond evt="begin" delay="0">
                                              <p:tn val="52"/>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p:bldP spid="135175" grpId="0" animBg="1"/>
      <p:bldP spid="135176" grpId="0"/>
      <p:bldP spid="135177" grpId="0"/>
      <p:bldP spid="135178" grpId="0"/>
      <p:bldP spid="135179" grpId="0"/>
      <p:bldP spid="13518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687388" y="17383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7232"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37222"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737225" y="4727575"/>
            <a:ext cx="2636838" cy="1676400"/>
          </a:xfrm>
          <a:prstGeom prst="rect">
            <a:avLst/>
          </a:prstGeom>
          <a:noFill/>
        </p:spPr>
      </p:pic>
      <p:pic>
        <p:nvPicPr>
          <p:cNvPr id="137223" name="Picture 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11200" y="4673600"/>
            <a:ext cx="2546350" cy="374650"/>
          </a:xfrm>
          <a:prstGeom prst="rect">
            <a:avLst/>
          </a:prstGeom>
          <a:noFill/>
        </p:spPr>
      </p:pic>
      <p:pic>
        <p:nvPicPr>
          <p:cNvPr id="137224" name="Picture 8"/>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289050" y="5035550"/>
            <a:ext cx="3802063" cy="1371600"/>
          </a:xfrm>
          <a:prstGeom prst="rect">
            <a:avLst/>
          </a:prstGeom>
          <a:noFill/>
        </p:spPr>
      </p:pic>
      <p:sp>
        <p:nvSpPr>
          <p:cNvPr id="137225" name="Text Box 9"/>
          <p:cNvSpPr txBox="1">
            <a:spLocks noChangeArrowheads="1"/>
          </p:cNvSpPr>
          <p:nvPr/>
        </p:nvSpPr>
        <p:spPr bwMode="auto">
          <a:xfrm>
            <a:off x="1257300" y="6438900"/>
            <a:ext cx="7732713"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 </a:t>
            </a:r>
            <a:r>
              <a:rPr lang="en-US">
                <a:solidFill>
                  <a:schemeClr val="hlink"/>
                </a:solidFill>
                <a:cs typeface="Courier New" pitchFamily="49" charset="0"/>
              </a:rPr>
              <a:t>Change in flux is maximum when </a:t>
            </a:r>
            <a:r>
              <a:rPr lang="en-US" i="1">
                <a:solidFill>
                  <a:schemeClr val="hlink"/>
                </a:solidFill>
                <a:cs typeface="Courier New" pitchFamily="49" charset="0"/>
              </a:rPr>
              <a:t>v</a:t>
            </a:r>
            <a:r>
              <a:rPr lang="en-US">
                <a:solidFill>
                  <a:schemeClr val="hlink"/>
                </a:solidFill>
                <a:cs typeface="Courier New" pitchFamily="49" charset="0"/>
              </a:rPr>
              <a:t> is maximum.</a:t>
            </a:r>
            <a:endParaRPr lang="en-US">
              <a:solidFill>
                <a:schemeClr val="hlink"/>
              </a:solidFill>
              <a:cs typeface="Courier New" pitchFamily="49" charset="0"/>
              <a:sym typeface="Symbol" pitchFamily="18" charset="2"/>
            </a:endParaRPr>
          </a:p>
        </p:txBody>
      </p:sp>
      <p:sp>
        <p:nvSpPr>
          <p:cNvPr id="137227" name="Text Box 11"/>
          <p:cNvSpPr txBox="1">
            <a:spLocks noChangeArrowheads="1"/>
          </p:cNvSpPr>
          <p:nvPr/>
        </p:nvSpPr>
        <p:spPr bwMode="auto">
          <a:xfrm>
            <a:off x="6296025" y="4792663"/>
            <a:ext cx="609600"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rPr>
              <a:t>M</a:t>
            </a:r>
            <a:endParaRPr lang="en-US">
              <a:solidFill>
                <a:schemeClr val="hlink"/>
              </a:solidFill>
              <a:cs typeface="Courier New" pitchFamily="49" charset="0"/>
              <a:sym typeface="Symbol" pitchFamily="18" charset="2"/>
            </a:endParaRPr>
          </a:p>
        </p:txBody>
      </p:sp>
      <p:sp>
        <p:nvSpPr>
          <p:cNvPr id="137228" name="Text Box 12"/>
          <p:cNvSpPr txBox="1">
            <a:spLocks noChangeArrowheads="1"/>
          </p:cNvSpPr>
          <p:nvPr/>
        </p:nvSpPr>
        <p:spPr bwMode="auto">
          <a:xfrm>
            <a:off x="7421563" y="5922963"/>
            <a:ext cx="609600"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rPr>
              <a:t>M</a:t>
            </a:r>
            <a:endParaRPr lang="en-US">
              <a:solidFill>
                <a:schemeClr val="hlink"/>
              </a:solidFill>
              <a:cs typeface="Courier New" pitchFamily="49" charset="0"/>
              <a:sym typeface="Symbol" pitchFamily="18" charset="2"/>
            </a:endParaRPr>
          </a:p>
        </p:txBody>
      </p:sp>
      <p:sp>
        <p:nvSpPr>
          <p:cNvPr id="13723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7231"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
        <p:nvSpPr>
          <p:cNvPr id="137226" name="Text Box 10"/>
          <p:cNvSpPr txBox="1">
            <a:spLocks noChangeArrowheads="1"/>
          </p:cNvSpPr>
          <p:nvPr/>
        </p:nvSpPr>
        <p:spPr bwMode="auto">
          <a:xfrm>
            <a:off x="6499225" y="715963"/>
            <a:ext cx="2644775" cy="118745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 is maximum when change in flux is maximum.</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32"/>
                                        </p:tgtEl>
                                        <p:attrNameLst>
                                          <p:attrName>style.visibility</p:attrName>
                                        </p:attrNameLst>
                                      </p:cBhvr>
                                      <p:to>
                                        <p:strVal val="visible"/>
                                      </p:to>
                                    </p:set>
                                    <p:anim calcmode="lin" valueType="num">
                                      <p:cBhvr additive="base">
                                        <p:cTn id="7" dur="500" fill="hold"/>
                                        <p:tgtEl>
                                          <p:spTgt spid="137232"/>
                                        </p:tgtEl>
                                        <p:attrNameLst>
                                          <p:attrName>ppt_x</p:attrName>
                                        </p:attrNameLst>
                                      </p:cBhvr>
                                      <p:tavLst>
                                        <p:tav tm="0">
                                          <p:val>
                                            <p:strVal val="#ppt_x"/>
                                          </p:val>
                                        </p:tav>
                                        <p:tav tm="100000">
                                          <p:val>
                                            <p:strVal val="#ppt_x"/>
                                          </p:val>
                                        </p:tav>
                                      </p:tavLst>
                                    </p:anim>
                                    <p:anim calcmode="lin" valueType="num">
                                      <p:cBhvr additive="base">
                                        <p:cTn id="8" dur="500" fill="hold"/>
                                        <p:tgtEl>
                                          <p:spTgt spid="1372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2"/>
                                        </p:tgtEl>
                                        <p:attrNameLst>
                                          <p:attrName>style.visibility</p:attrName>
                                        </p:attrNameLst>
                                      </p:cBhvr>
                                      <p:to>
                                        <p:strVal val="visible"/>
                                      </p:to>
                                    </p:set>
                                    <p:anim calcmode="lin" valueType="num">
                                      <p:cBhvr additive="base">
                                        <p:cTn id="13" dur="500" fill="hold"/>
                                        <p:tgtEl>
                                          <p:spTgt spid="137222"/>
                                        </p:tgtEl>
                                        <p:attrNameLst>
                                          <p:attrName>ppt_x</p:attrName>
                                        </p:attrNameLst>
                                      </p:cBhvr>
                                      <p:tavLst>
                                        <p:tav tm="0">
                                          <p:val>
                                            <p:strVal val="#ppt_x"/>
                                          </p:val>
                                        </p:tav>
                                        <p:tav tm="100000">
                                          <p:val>
                                            <p:strVal val="#ppt_x"/>
                                          </p:val>
                                        </p:tav>
                                      </p:tavLst>
                                    </p:anim>
                                    <p:anim calcmode="lin" valueType="num">
                                      <p:cBhvr additive="base">
                                        <p:cTn id="14" dur="500" fill="hold"/>
                                        <p:tgtEl>
                                          <p:spTgt spid="1372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3"/>
                                        </p:tgtEl>
                                        <p:attrNameLst>
                                          <p:attrName>style.visibility</p:attrName>
                                        </p:attrNameLst>
                                      </p:cBhvr>
                                      <p:to>
                                        <p:strVal val="visible"/>
                                      </p:to>
                                    </p:set>
                                    <p:anim calcmode="lin" valueType="num">
                                      <p:cBhvr additive="base">
                                        <p:cTn id="19" dur="500" fill="hold"/>
                                        <p:tgtEl>
                                          <p:spTgt spid="137223"/>
                                        </p:tgtEl>
                                        <p:attrNameLst>
                                          <p:attrName>ppt_x</p:attrName>
                                        </p:attrNameLst>
                                      </p:cBhvr>
                                      <p:tavLst>
                                        <p:tav tm="0">
                                          <p:val>
                                            <p:strVal val="#ppt_x"/>
                                          </p:val>
                                        </p:tav>
                                        <p:tav tm="100000">
                                          <p:val>
                                            <p:strVal val="#ppt_x"/>
                                          </p:val>
                                        </p:tav>
                                      </p:tavLst>
                                    </p:anim>
                                    <p:anim calcmode="lin" valueType="num">
                                      <p:cBhvr additive="base">
                                        <p:cTn id="20" dur="500" fill="hold"/>
                                        <p:tgtEl>
                                          <p:spTgt spid="1372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4"/>
                                        </p:tgtEl>
                                        <p:attrNameLst>
                                          <p:attrName>style.visibility</p:attrName>
                                        </p:attrNameLst>
                                      </p:cBhvr>
                                      <p:to>
                                        <p:strVal val="visible"/>
                                      </p:to>
                                    </p:set>
                                    <p:anim calcmode="lin" valueType="num">
                                      <p:cBhvr additive="base">
                                        <p:cTn id="25" dur="500" fill="hold"/>
                                        <p:tgtEl>
                                          <p:spTgt spid="137224"/>
                                        </p:tgtEl>
                                        <p:attrNameLst>
                                          <p:attrName>ppt_x</p:attrName>
                                        </p:attrNameLst>
                                      </p:cBhvr>
                                      <p:tavLst>
                                        <p:tav tm="0">
                                          <p:val>
                                            <p:strVal val="#ppt_x"/>
                                          </p:val>
                                        </p:tav>
                                        <p:tav tm="100000">
                                          <p:val>
                                            <p:strVal val="#ppt_x"/>
                                          </p:val>
                                        </p:tav>
                                      </p:tavLst>
                                    </p:anim>
                                    <p:anim calcmode="lin" valueType="num">
                                      <p:cBhvr additive="base">
                                        <p:cTn id="26" dur="500" fill="hold"/>
                                        <p:tgtEl>
                                          <p:spTgt spid="1372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7226"/>
                                        </p:tgtEl>
                                        <p:attrNameLst>
                                          <p:attrName>style.visibility</p:attrName>
                                        </p:attrNameLst>
                                      </p:cBhvr>
                                      <p:to>
                                        <p:strVal val="visible"/>
                                      </p:to>
                                    </p:set>
                                    <p:anim calcmode="lin" valueType="num">
                                      <p:cBhvr additive="base">
                                        <p:cTn id="31" dur="500" fill="hold"/>
                                        <p:tgtEl>
                                          <p:spTgt spid="137226"/>
                                        </p:tgtEl>
                                        <p:attrNameLst>
                                          <p:attrName>ppt_x</p:attrName>
                                        </p:attrNameLst>
                                      </p:cBhvr>
                                      <p:tavLst>
                                        <p:tav tm="0">
                                          <p:val>
                                            <p:strVal val="1+#ppt_w/2"/>
                                          </p:val>
                                        </p:tav>
                                        <p:tav tm="100000">
                                          <p:val>
                                            <p:strVal val="#ppt_x"/>
                                          </p:val>
                                        </p:tav>
                                      </p:tavLst>
                                    </p:anim>
                                    <p:anim calcmode="lin" valueType="num">
                                      <p:cBhvr additive="base">
                                        <p:cTn id="32" dur="500" fill="hold"/>
                                        <p:tgtEl>
                                          <p:spTgt spid="1372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7225"/>
                                        </p:tgtEl>
                                        <p:attrNameLst>
                                          <p:attrName>style.visibility</p:attrName>
                                        </p:attrNameLst>
                                      </p:cBhvr>
                                      <p:to>
                                        <p:strVal val="visible"/>
                                      </p:to>
                                    </p:set>
                                    <p:anim calcmode="lin" valueType="num">
                                      <p:cBhvr additive="base">
                                        <p:cTn id="37" dur="500" fill="hold"/>
                                        <p:tgtEl>
                                          <p:spTgt spid="137225"/>
                                        </p:tgtEl>
                                        <p:attrNameLst>
                                          <p:attrName>ppt_x</p:attrName>
                                        </p:attrNameLst>
                                      </p:cBhvr>
                                      <p:tavLst>
                                        <p:tav tm="0">
                                          <p:val>
                                            <p:strVal val="#ppt_x"/>
                                          </p:val>
                                        </p:tav>
                                        <p:tav tm="100000">
                                          <p:val>
                                            <p:strVal val="#ppt_x"/>
                                          </p:val>
                                        </p:tav>
                                      </p:tavLst>
                                    </p:anim>
                                    <p:anim calcmode="lin" valueType="num">
                                      <p:cBhvr additive="base">
                                        <p:cTn id="38" dur="500" fill="hold"/>
                                        <p:tgtEl>
                                          <p:spTgt spid="1372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37227"/>
                                        </p:tgtEl>
                                        <p:attrNameLst>
                                          <p:attrName>style.visibility</p:attrName>
                                        </p:attrNameLst>
                                      </p:cBhvr>
                                      <p:to>
                                        <p:strVal val="visible"/>
                                      </p:to>
                                    </p:set>
                                    <p:anim calcmode="lin" valueType="num">
                                      <p:cBhvr>
                                        <p:cTn id="43" dur="500" fill="hold"/>
                                        <p:tgtEl>
                                          <p:spTgt spid="137227"/>
                                        </p:tgtEl>
                                        <p:attrNameLst>
                                          <p:attrName>ppt_w</p:attrName>
                                        </p:attrNameLst>
                                      </p:cBhvr>
                                      <p:tavLst>
                                        <p:tav tm="0">
                                          <p:val>
                                            <p:fltVal val="0"/>
                                          </p:val>
                                        </p:tav>
                                        <p:tav tm="100000">
                                          <p:val>
                                            <p:strVal val="#ppt_w"/>
                                          </p:val>
                                        </p:tav>
                                      </p:tavLst>
                                    </p:anim>
                                    <p:anim calcmode="lin" valueType="num">
                                      <p:cBhvr>
                                        <p:cTn id="44" dur="500" fill="hold"/>
                                        <p:tgtEl>
                                          <p:spTgt spid="137227"/>
                                        </p:tgtEl>
                                        <p:attrNameLst>
                                          <p:attrName>ppt_h</p:attrName>
                                        </p:attrNameLst>
                                      </p:cBhvr>
                                      <p:tavLst>
                                        <p:tav tm="0">
                                          <p:val>
                                            <p:fltVal val="0"/>
                                          </p:val>
                                        </p:tav>
                                        <p:tav tm="100000">
                                          <p:val>
                                            <p:strVal val="#ppt_h"/>
                                          </p:val>
                                        </p:tav>
                                      </p:tavLst>
                                    </p:anim>
                                    <p:animEffect transition="in" filter="fade">
                                      <p:cBhvr>
                                        <p:cTn id="45" dur="500"/>
                                        <p:tgtEl>
                                          <p:spTgt spid="137227"/>
                                        </p:tgtEl>
                                      </p:cBhvr>
                                    </p:animEffect>
                                  </p:childTnLst>
                                  <p:subTnLst>
                                    <p:audio>
                                      <p:cMediaNode>
                                        <p:cTn display="0" masterRel="sameClick">
                                          <p:stCondLst>
                                            <p:cond evt="begin" delay="0">
                                              <p:tn val="41"/>
                                            </p:cond>
                                          </p:stCondLst>
                                          <p:endCondLst>
                                            <p:cond evt="onStopAudio" delay="0">
                                              <p:tgtEl>
                                                <p:sldTgt/>
                                              </p:tgtEl>
                                            </p:cond>
                                          </p:endCondLst>
                                        </p:cTn>
                                        <p:tgtEl>
                                          <p:sndTgt r:embed="rId5" name="cashreg.wav"/>
                                        </p:tgtEl>
                                      </p:cMediaNode>
                                    </p:audio>
                                  </p:sub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37228"/>
                                        </p:tgtEl>
                                        <p:attrNameLst>
                                          <p:attrName>style.visibility</p:attrName>
                                        </p:attrNameLst>
                                      </p:cBhvr>
                                      <p:to>
                                        <p:strVal val="visible"/>
                                      </p:to>
                                    </p:set>
                                    <p:anim calcmode="lin" valueType="num">
                                      <p:cBhvr>
                                        <p:cTn id="50" dur="500" fill="hold"/>
                                        <p:tgtEl>
                                          <p:spTgt spid="137228"/>
                                        </p:tgtEl>
                                        <p:attrNameLst>
                                          <p:attrName>ppt_w</p:attrName>
                                        </p:attrNameLst>
                                      </p:cBhvr>
                                      <p:tavLst>
                                        <p:tav tm="0">
                                          <p:val>
                                            <p:fltVal val="0"/>
                                          </p:val>
                                        </p:tav>
                                        <p:tav tm="100000">
                                          <p:val>
                                            <p:strVal val="#ppt_w"/>
                                          </p:val>
                                        </p:tav>
                                      </p:tavLst>
                                    </p:anim>
                                    <p:anim calcmode="lin" valueType="num">
                                      <p:cBhvr>
                                        <p:cTn id="51" dur="500" fill="hold"/>
                                        <p:tgtEl>
                                          <p:spTgt spid="137228"/>
                                        </p:tgtEl>
                                        <p:attrNameLst>
                                          <p:attrName>ppt_h</p:attrName>
                                        </p:attrNameLst>
                                      </p:cBhvr>
                                      <p:tavLst>
                                        <p:tav tm="0">
                                          <p:val>
                                            <p:fltVal val="0"/>
                                          </p:val>
                                        </p:tav>
                                        <p:tav tm="100000">
                                          <p:val>
                                            <p:strVal val="#ppt_h"/>
                                          </p:val>
                                        </p:tav>
                                      </p:tavLst>
                                    </p:anim>
                                    <p:animEffect transition="in" filter="fade">
                                      <p:cBhvr>
                                        <p:cTn id="52" dur="500"/>
                                        <p:tgtEl>
                                          <p:spTgt spid="137228"/>
                                        </p:tgtEl>
                                      </p:cBhvr>
                                    </p:animEffect>
                                  </p:childTnLst>
                                  <p:subTnLst>
                                    <p:audio>
                                      <p:cMediaNode>
                                        <p:cTn display="0" masterRel="sameClick">
                                          <p:stCondLst>
                                            <p:cond evt="begin" delay="0">
                                              <p:tn val="48"/>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5" grpId="0"/>
      <p:bldP spid="137227" grpId="0"/>
      <p:bldP spid="137228" grpId="0"/>
      <p:bldP spid="1372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9282" name="Picture 1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39283" name="Picture 1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737225" y="4727575"/>
            <a:ext cx="2636838" cy="1676400"/>
          </a:xfrm>
          <a:prstGeom prst="rect">
            <a:avLst/>
          </a:prstGeom>
          <a:noFill/>
        </p:spPr>
      </p:pic>
      <p:pic>
        <p:nvPicPr>
          <p:cNvPr id="139284" name="Picture 2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11200" y="4673600"/>
            <a:ext cx="2546350" cy="374650"/>
          </a:xfrm>
          <a:prstGeom prst="rect">
            <a:avLst/>
          </a:prstGeom>
          <a:noFill/>
        </p:spPr>
      </p:pic>
      <p:pic>
        <p:nvPicPr>
          <p:cNvPr id="139272" name="Picture 8"/>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319213" y="5021263"/>
            <a:ext cx="4075112" cy="1019175"/>
          </a:xfrm>
          <a:prstGeom prst="rect">
            <a:avLst/>
          </a:prstGeom>
          <a:noFill/>
        </p:spPr>
      </p:pic>
      <p:sp>
        <p:nvSpPr>
          <p:cNvPr id="139273" name="Text Box 9"/>
          <p:cNvSpPr txBox="1">
            <a:spLocks noChangeArrowheads="1"/>
          </p:cNvSpPr>
          <p:nvPr/>
        </p:nvSpPr>
        <p:spPr bwMode="auto">
          <a:xfrm>
            <a:off x="1473200" y="6350000"/>
            <a:ext cx="7335838"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Change in flux is zero when </a:t>
            </a:r>
            <a:r>
              <a:rPr lang="en-US" i="1">
                <a:solidFill>
                  <a:schemeClr val="hlink"/>
                </a:solidFill>
                <a:cs typeface="Courier New" pitchFamily="49" charset="0"/>
              </a:rPr>
              <a:t>v</a:t>
            </a:r>
            <a:r>
              <a:rPr lang="en-US">
                <a:solidFill>
                  <a:schemeClr val="hlink"/>
                </a:solidFill>
                <a:cs typeface="Courier New" pitchFamily="49" charset="0"/>
              </a:rPr>
              <a:t> is zero.</a:t>
            </a:r>
            <a:endParaRPr lang="en-US">
              <a:solidFill>
                <a:schemeClr val="hlink"/>
              </a:solidFill>
              <a:cs typeface="Courier New" pitchFamily="49" charset="0"/>
              <a:sym typeface="Symbol" pitchFamily="18" charset="2"/>
            </a:endParaRPr>
          </a:p>
        </p:txBody>
      </p:sp>
      <p:sp>
        <p:nvSpPr>
          <p:cNvPr id="139275" name="Text Box 11"/>
          <p:cNvSpPr txBox="1">
            <a:spLocks noChangeArrowheads="1"/>
          </p:cNvSpPr>
          <p:nvPr/>
        </p:nvSpPr>
        <p:spPr bwMode="auto">
          <a:xfrm>
            <a:off x="5921375" y="5246688"/>
            <a:ext cx="609600" cy="457200"/>
          </a:xfrm>
          <a:prstGeom prst="rect">
            <a:avLst/>
          </a:prstGeom>
          <a:noFill/>
          <a:ln w="9525">
            <a:noFill/>
            <a:miter lim="800000"/>
            <a:headEnd/>
            <a:tailEnd/>
          </a:ln>
          <a:effectLst/>
        </p:spPr>
        <p:txBody>
          <a:bodyPr>
            <a:spAutoFit/>
          </a:bodyPr>
          <a:lstStyle/>
          <a:p>
            <a:r>
              <a:rPr lang="en-US" b="1">
                <a:solidFill>
                  <a:schemeClr val="hlink"/>
                </a:solidFill>
                <a:latin typeface="Courier New" pitchFamily="49" charset="0"/>
                <a:cs typeface="Courier New" pitchFamily="49" charset="0"/>
              </a:rPr>
              <a:t>Z</a:t>
            </a:r>
            <a:endParaRPr lang="en-US" b="1">
              <a:solidFill>
                <a:schemeClr val="hlink"/>
              </a:solidFill>
              <a:latin typeface="Courier New" pitchFamily="49" charset="0"/>
              <a:cs typeface="Courier New" pitchFamily="49" charset="0"/>
              <a:sym typeface="Symbol" pitchFamily="18" charset="2"/>
            </a:endParaRPr>
          </a:p>
        </p:txBody>
      </p:sp>
      <p:sp>
        <p:nvSpPr>
          <p:cNvPr id="139276" name="Text Box 12"/>
          <p:cNvSpPr txBox="1">
            <a:spLocks noChangeArrowheads="1"/>
          </p:cNvSpPr>
          <p:nvPr/>
        </p:nvSpPr>
        <p:spPr bwMode="auto">
          <a:xfrm>
            <a:off x="6972300" y="5237163"/>
            <a:ext cx="609600" cy="457200"/>
          </a:xfrm>
          <a:prstGeom prst="rect">
            <a:avLst/>
          </a:prstGeom>
          <a:noFill/>
          <a:ln w="9525">
            <a:noFill/>
            <a:miter lim="800000"/>
            <a:headEnd/>
            <a:tailEnd/>
          </a:ln>
          <a:effectLst/>
        </p:spPr>
        <p:txBody>
          <a:bodyPr>
            <a:spAutoFit/>
          </a:bodyPr>
          <a:lstStyle/>
          <a:p>
            <a:r>
              <a:rPr lang="en-US" b="1">
                <a:solidFill>
                  <a:schemeClr val="hlink"/>
                </a:solidFill>
                <a:latin typeface="Courier New" pitchFamily="49" charset="0"/>
                <a:cs typeface="Courier New" pitchFamily="49" charset="0"/>
              </a:rPr>
              <a:t>Z</a:t>
            </a:r>
            <a:endParaRPr lang="en-US" b="1">
              <a:solidFill>
                <a:schemeClr val="hlink"/>
              </a:solidFill>
              <a:latin typeface="Courier New" pitchFamily="49" charset="0"/>
              <a:cs typeface="Courier New" pitchFamily="49" charset="0"/>
              <a:sym typeface="Symbol" pitchFamily="18" charset="2"/>
            </a:endParaRPr>
          </a:p>
        </p:txBody>
      </p:sp>
      <p:sp>
        <p:nvSpPr>
          <p:cNvPr id="139277" name="Text Box 13"/>
          <p:cNvSpPr txBox="1">
            <a:spLocks noChangeArrowheads="1"/>
          </p:cNvSpPr>
          <p:nvPr/>
        </p:nvSpPr>
        <p:spPr bwMode="auto">
          <a:xfrm>
            <a:off x="7905750" y="5235575"/>
            <a:ext cx="609600" cy="457200"/>
          </a:xfrm>
          <a:prstGeom prst="rect">
            <a:avLst/>
          </a:prstGeom>
          <a:noFill/>
          <a:ln w="9525">
            <a:noFill/>
            <a:miter lim="800000"/>
            <a:headEnd/>
            <a:tailEnd/>
          </a:ln>
          <a:effectLst/>
        </p:spPr>
        <p:txBody>
          <a:bodyPr>
            <a:spAutoFit/>
          </a:bodyPr>
          <a:lstStyle/>
          <a:p>
            <a:r>
              <a:rPr lang="en-US" b="1">
                <a:solidFill>
                  <a:schemeClr val="hlink"/>
                </a:solidFill>
                <a:latin typeface="Courier New" pitchFamily="49" charset="0"/>
                <a:cs typeface="Courier New" pitchFamily="49" charset="0"/>
              </a:rPr>
              <a:t>Z</a:t>
            </a:r>
            <a:endParaRPr lang="en-US" b="1">
              <a:solidFill>
                <a:schemeClr val="hlink"/>
              </a:solidFill>
              <a:latin typeface="Courier New" pitchFamily="49" charset="0"/>
              <a:cs typeface="Courier New" pitchFamily="49" charset="0"/>
              <a:sym typeface="Symbol" pitchFamily="18" charset="2"/>
            </a:endParaRPr>
          </a:p>
        </p:txBody>
      </p:sp>
      <p:sp>
        <p:nvSpPr>
          <p:cNvPr id="13927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9281" name="Rectangle 17"/>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
        <p:nvSpPr>
          <p:cNvPr id="139274" name="Text Box 10"/>
          <p:cNvSpPr txBox="1">
            <a:spLocks noChangeArrowheads="1"/>
          </p:cNvSpPr>
          <p:nvPr/>
        </p:nvSpPr>
        <p:spPr bwMode="auto">
          <a:xfrm>
            <a:off x="6475413" y="733425"/>
            <a:ext cx="2668587" cy="118745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 is zero when change in flux is zero.</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272"/>
                                        </p:tgtEl>
                                        <p:attrNameLst>
                                          <p:attrName>style.visibility</p:attrName>
                                        </p:attrNameLst>
                                      </p:cBhvr>
                                      <p:to>
                                        <p:strVal val="visible"/>
                                      </p:to>
                                    </p:set>
                                    <p:anim calcmode="lin" valueType="num">
                                      <p:cBhvr additive="base">
                                        <p:cTn id="7" dur="500" fill="hold"/>
                                        <p:tgtEl>
                                          <p:spTgt spid="139272"/>
                                        </p:tgtEl>
                                        <p:attrNameLst>
                                          <p:attrName>ppt_x</p:attrName>
                                        </p:attrNameLst>
                                      </p:cBhvr>
                                      <p:tavLst>
                                        <p:tav tm="0">
                                          <p:val>
                                            <p:strVal val="#ppt_x"/>
                                          </p:val>
                                        </p:tav>
                                        <p:tav tm="100000">
                                          <p:val>
                                            <p:strVal val="#ppt_x"/>
                                          </p:val>
                                        </p:tav>
                                      </p:tavLst>
                                    </p:anim>
                                    <p:anim calcmode="lin" valueType="num">
                                      <p:cBhvr additive="base">
                                        <p:cTn id="8" dur="500" fill="hold"/>
                                        <p:tgtEl>
                                          <p:spTgt spid="13927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74"/>
                                        </p:tgtEl>
                                        <p:attrNameLst>
                                          <p:attrName>style.visibility</p:attrName>
                                        </p:attrNameLst>
                                      </p:cBhvr>
                                      <p:to>
                                        <p:strVal val="visible"/>
                                      </p:to>
                                    </p:set>
                                    <p:anim calcmode="lin" valueType="num">
                                      <p:cBhvr additive="base">
                                        <p:cTn id="13" dur="500" fill="hold"/>
                                        <p:tgtEl>
                                          <p:spTgt spid="139274"/>
                                        </p:tgtEl>
                                        <p:attrNameLst>
                                          <p:attrName>ppt_x</p:attrName>
                                        </p:attrNameLst>
                                      </p:cBhvr>
                                      <p:tavLst>
                                        <p:tav tm="0">
                                          <p:val>
                                            <p:strVal val="1+#ppt_w/2"/>
                                          </p:val>
                                        </p:tav>
                                        <p:tav tm="100000">
                                          <p:val>
                                            <p:strVal val="#ppt_x"/>
                                          </p:val>
                                        </p:tav>
                                      </p:tavLst>
                                    </p:anim>
                                    <p:anim calcmode="lin" valueType="num">
                                      <p:cBhvr additive="base">
                                        <p:cTn id="14" dur="500" fill="hold"/>
                                        <p:tgtEl>
                                          <p:spTgt spid="1392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9273"/>
                                        </p:tgtEl>
                                        <p:attrNameLst>
                                          <p:attrName>style.visibility</p:attrName>
                                        </p:attrNameLst>
                                      </p:cBhvr>
                                      <p:to>
                                        <p:strVal val="visible"/>
                                      </p:to>
                                    </p:set>
                                    <p:anim calcmode="lin" valueType="num">
                                      <p:cBhvr additive="base">
                                        <p:cTn id="19" dur="500" fill="hold"/>
                                        <p:tgtEl>
                                          <p:spTgt spid="139273"/>
                                        </p:tgtEl>
                                        <p:attrNameLst>
                                          <p:attrName>ppt_x</p:attrName>
                                        </p:attrNameLst>
                                      </p:cBhvr>
                                      <p:tavLst>
                                        <p:tav tm="0">
                                          <p:val>
                                            <p:strVal val="#ppt_x"/>
                                          </p:val>
                                        </p:tav>
                                        <p:tav tm="100000">
                                          <p:val>
                                            <p:strVal val="#ppt_x"/>
                                          </p:val>
                                        </p:tav>
                                      </p:tavLst>
                                    </p:anim>
                                    <p:anim calcmode="lin" valueType="num">
                                      <p:cBhvr additive="base">
                                        <p:cTn id="20" dur="500" fill="hold"/>
                                        <p:tgtEl>
                                          <p:spTgt spid="13927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9275"/>
                                        </p:tgtEl>
                                        <p:attrNameLst>
                                          <p:attrName>style.visibility</p:attrName>
                                        </p:attrNameLst>
                                      </p:cBhvr>
                                      <p:to>
                                        <p:strVal val="visible"/>
                                      </p:to>
                                    </p:set>
                                    <p:anim calcmode="lin" valueType="num">
                                      <p:cBhvr>
                                        <p:cTn id="25" dur="500" fill="hold"/>
                                        <p:tgtEl>
                                          <p:spTgt spid="139275"/>
                                        </p:tgtEl>
                                        <p:attrNameLst>
                                          <p:attrName>ppt_w</p:attrName>
                                        </p:attrNameLst>
                                      </p:cBhvr>
                                      <p:tavLst>
                                        <p:tav tm="0">
                                          <p:val>
                                            <p:fltVal val="0"/>
                                          </p:val>
                                        </p:tav>
                                        <p:tav tm="100000">
                                          <p:val>
                                            <p:strVal val="#ppt_w"/>
                                          </p:val>
                                        </p:tav>
                                      </p:tavLst>
                                    </p:anim>
                                    <p:anim calcmode="lin" valueType="num">
                                      <p:cBhvr>
                                        <p:cTn id="26" dur="500" fill="hold"/>
                                        <p:tgtEl>
                                          <p:spTgt spid="139275"/>
                                        </p:tgtEl>
                                        <p:attrNameLst>
                                          <p:attrName>ppt_h</p:attrName>
                                        </p:attrNameLst>
                                      </p:cBhvr>
                                      <p:tavLst>
                                        <p:tav tm="0">
                                          <p:val>
                                            <p:fltVal val="0"/>
                                          </p:val>
                                        </p:tav>
                                        <p:tav tm="100000">
                                          <p:val>
                                            <p:strVal val="#ppt_h"/>
                                          </p:val>
                                        </p:tav>
                                      </p:tavLst>
                                    </p:anim>
                                    <p:animEffect transition="in" filter="fade">
                                      <p:cBhvr>
                                        <p:cTn id="27" dur="500"/>
                                        <p:tgtEl>
                                          <p:spTgt spid="139275"/>
                                        </p:tgtEl>
                                      </p:cBhvr>
                                    </p:animEffect>
                                  </p:childTnLst>
                                  <p:subTnLst>
                                    <p:audio>
                                      <p:cMediaNode>
                                        <p:cTn display="0" masterRel="sameClick">
                                          <p:stCondLst>
                                            <p:cond evt="begin" delay="0">
                                              <p:tn val="23"/>
                                            </p:cond>
                                          </p:stCondLst>
                                          <p:endCondLst>
                                            <p:cond evt="onStopAudio" delay="0">
                                              <p:tgtEl>
                                                <p:sldTgt/>
                                              </p:tgtEl>
                                            </p:cond>
                                          </p:endCondLst>
                                        </p:cTn>
                                        <p:tgtEl>
                                          <p:sndTgt r:embed="rId5" name="cashreg.wav"/>
                                        </p:tgtEl>
                                      </p:cMediaNode>
                                    </p:audio>
                                  </p:sub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39276"/>
                                        </p:tgtEl>
                                        <p:attrNameLst>
                                          <p:attrName>style.visibility</p:attrName>
                                        </p:attrNameLst>
                                      </p:cBhvr>
                                      <p:to>
                                        <p:strVal val="visible"/>
                                      </p:to>
                                    </p:set>
                                    <p:anim calcmode="lin" valueType="num">
                                      <p:cBhvr>
                                        <p:cTn id="32" dur="500" fill="hold"/>
                                        <p:tgtEl>
                                          <p:spTgt spid="139276"/>
                                        </p:tgtEl>
                                        <p:attrNameLst>
                                          <p:attrName>ppt_w</p:attrName>
                                        </p:attrNameLst>
                                      </p:cBhvr>
                                      <p:tavLst>
                                        <p:tav tm="0">
                                          <p:val>
                                            <p:fltVal val="0"/>
                                          </p:val>
                                        </p:tav>
                                        <p:tav tm="100000">
                                          <p:val>
                                            <p:strVal val="#ppt_w"/>
                                          </p:val>
                                        </p:tav>
                                      </p:tavLst>
                                    </p:anim>
                                    <p:anim calcmode="lin" valueType="num">
                                      <p:cBhvr>
                                        <p:cTn id="33" dur="500" fill="hold"/>
                                        <p:tgtEl>
                                          <p:spTgt spid="139276"/>
                                        </p:tgtEl>
                                        <p:attrNameLst>
                                          <p:attrName>ppt_h</p:attrName>
                                        </p:attrNameLst>
                                      </p:cBhvr>
                                      <p:tavLst>
                                        <p:tav tm="0">
                                          <p:val>
                                            <p:fltVal val="0"/>
                                          </p:val>
                                        </p:tav>
                                        <p:tav tm="100000">
                                          <p:val>
                                            <p:strVal val="#ppt_h"/>
                                          </p:val>
                                        </p:tav>
                                      </p:tavLst>
                                    </p:anim>
                                    <p:animEffect transition="in" filter="fade">
                                      <p:cBhvr>
                                        <p:cTn id="34" dur="500"/>
                                        <p:tgtEl>
                                          <p:spTgt spid="139276"/>
                                        </p:tgtEl>
                                      </p:cBhvr>
                                    </p:animEffect>
                                  </p:childTnLst>
                                  <p:subTnLst>
                                    <p:audio>
                                      <p:cMediaNode>
                                        <p:cTn display="0" masterRel="sameClick">
                                          <p:stCondLst>
                                            <p:cond evt="begin" delay="0">
                                              <p:tn val="30"/>
                                            </p:cond>
                                          </p:stCondLst>
                                          <p:endCondLst>
                                            <p:cond evt="onStopAudio" delay="0">
                                              <p:tgtEl>
                                                <p:sldTgt/>
                                              </p:tgtEl>
                                            </p:cond>
                                          </p:endCondLst>
                                        </p:cTn>
                                        <p:tgtEl>
                                          <p:sndTgt r:embed="rId5" name="cashreg.wav"/>
                                        </p:tgtEl>
                                      </p:cMediaNode>
                                    </p:audio>
                                  </p:sub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39277"/>
                                        </p:tgtEl>
                                        <p:attrNameLst>
                                          <p:attrName>style.visibility</p:attrName>
                                        </p:attrNameLst>
                                      </p:cBhvr>
                                      <p:to>
                                        <p:strVal val="visible"/>
                                      </p:to>
                                    </p:set>
                                    <p:anim calcmode="lin" valueType="num">
                                      <p:cBhvr>
                                        <p:cTn id="39" dur="500" fill="hold"/>
                                        <p:tgtEl>
                                          <p:spTgt spid="139277"/>
                                        </p:tgtEl>
                                        <p:attrNameLst>
                                          <p:attrName>ppt_w</p:attrName>
                                        </p:attrNameLst>
                                      </p:cBhvr>
                                      <p:tavLst>
                                        <p:tav tm="0">
                                          <p:val>
                                            <p:fltVal val="0"/>
                                          </p:val>
                                        </p:tav>
                                        <p:tav tm="100000">
                                          <p:val>
                                            <p:strVal val="#ppt_w"/>
                                          </p:val>
                                        </p:tav>
                                      </p:tavLst>
                                    </p:anim>
                                    <p:anim calcmode="lin" valueType="num">
                                      <p:cBhvr>
                                        <p:cTn id="40" dur="500" fill="hold"/>
                                        <p:tgtEl>
                                          <p:spTgt spid="139277"/>
                                        </p:tgtEl>
                                        <p:attrNameLst>
                                          <p:attrName>ppt_h</p:attrName>
                                        </p:attrNameLst>
                                      </p:cBhvr>
                                      <p:tavLst>
                                        <p:tav tm="0">
                                          <p:val>
                                            <p:fltVal val="0"/>
                                          </p:val>
                                        </p:tav>
                                        <p:tav tm="100000">
                                          <p:val>
                                            <p:strVal val="#ppt_h"/>
                                          </p:val>
                                        </p:tav>
                                      </p:tavLst>
                                    </p:anim>
                                    <p:animEffect transition="in" filter="fade">
                                      <p:cBhvr>
                                        <p:cTn id="41" dur="500"/>
                                        <p:tgtEl>
                                          <p:spTgt spid="139277"/>
                                        </p:tgtEl>
                                      </p:cBhvr>
                                    </p:animEffect>
                                  </p:childTnLst>
                                  <p:subTnLst>
                                    <p:audio>
                                      <p:cMediaNode>
                                        <p:cTn display="0" masterRel="sameClick">
                                          <p:stCondLst>
                                            <p:cond evt="begin" delay="0">
                                              <p:tn val="37"/>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3" grpId="0"/>
      <p:bldP spid="139275" grpId="0"/>
      <p:bldP spid="139276" grpId="0"/>
      <p:bldP spid="139277" grpId="0"/>
      <p:bldP spid="1392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1326" name="Picture 1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41318" name="Picture 6"/>
          <p:cNvPicPr>
            <a:picLocks noChangeAspect="1" noChangeArrowheads="1"/>
          </p:cNvPicPr>
          <p:nvPr/>
        </p:nvPicPr>
        <p:blipFill>
          <a:blip r:embed="rId6" cstate="print">
            <a:clrChange>
              <a:clrFrom>
                <a:srgbClr val="FFFFFF"/>
              </a:clrFrom>
              <a:clrTo>
                <a:srgbClr val="FFFFFF">
                  <a:alpha val="0"/>
                </a:srgbClr>
              </a:clrTo>
            </a:clrChange>
          </a:blip>
          <a:srcRect b="38332"/>
          <a:stretch>
            <a:fillRect/>
          </a:stretch>
        </p:blipFill>
        <p:spPr bwMode="auto">
          <a:xfrm>
            <a:off x="711200" y="4668838"/>
            <a:ext cx="7727950" cy="1103312"/>
          </a:xfrm>
          <a:prstGeom prst="rect">
            <a:avLst/>
          </a:prstGeom>
          <a:noFill/>
        </p:spPr>
      </p:pic>
      <p:sp>
        <p:nvSpPr>
          <p:cNvPr id="141319" name="Text Box 7"/>
          <p:cNvSpPr txBox="1">
            <a:spLocks noChangeArrowheads="1"/>
          </p:cNvSpPr>
          <p:nvPr/>
        </p:nvSpPr>
        <p:spPr bwMode="auto">
          <a:xfrm>
            <a:off x="1412875" y="5227638"/>
            <a:ext cx="7731125"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The magnet is oscillating because of the spring.</a:t>
            </a:r>
            <a:endParaRPr lang="en-US">
              <a:solidFill>
                <a:schemeClr val="hlink"/>
              </a:solidFill>
              <a:cs typeface="Courier New" pitchFamily="49" charset="0"/>
              <a:sym typeface="Symbol" pitchFamily="18" charset="2"/>
            </a:endParaRPr>
          </a:p>
        </p:txBody>
      </p:sp>
      <p:sp>
        <p:nvSpPr>
          <p:cNvPr id="141320" name="Text Box 8"/>
          <p:cNvSpPr txBox="1">
            <a:spLocks noChangeArrowheads="1"/>
          </p:cNvSpPr>
          <p:nvPr/>
        </p:nvSpPr>
        <p:spPr bwMode="auto">
          <a:xfrm>
            <a:off x="1412875" y="5570538"/>
            <a:ext cx="7731125" cy="749300"/>
          </a:xfrm>
          <a:prstGeom prst="rect">
            <a:avLst/>
          </a:prstGeom>
          <a:noFill/>
          <a:ln w="9525">
            <a:noFill/>
            <a:miter lim="800000"/>
            <a:headEnd/>
            <a:tailEnd/>
          </a:ln>
          <a:effectLst/>
        </p:spPr>
        <p:txBody>
          <a:bodyPr>
            <a:spAutoFit/>
          </a:bodyPr>
          <a:lstStyle/>
          <a:p>
            <a:pPr>
              <a:lnSpc>
                <a:spcPct val="90000"/>
              </a:lnSpc>
            </a:pPr>
            <a:r>
              <a:rPr lang="en-US">
                <a:solidFill>
                  <a:schemeClr val="hlink"/>
                </a:solidFill>
                <a:cs typeface="Courier New" pitchFamily="49" charset="0"/>
                <a:sym typeface="Symbol" pitchFamily="18" charset="2"/>
              </a:rPr>
              <a:t></a:t>
            </a:r>
            <a:r>
              <a:rPr lang="en-US">
                <a:solidFill>
                  <a:schemeClr val="hlink"/>
                </a:solidFill>
                <a:cs typeface="Courier New" pitchFamily="49" charset="0"/>
              </a:rPr>
              <a:t>Thus the B-field is oscillating, and hence the flux linkage is oscillating.</a:t>
            </a:r>
            <a:endParaRPr lang="en-US">
              <a:solidFill>
                <a:schemeClr val="hlink"/>
              </a:solidFill>
              <a:cs typeface="Courier New" pitchFamily="49" charset="0"/>
              <a:sym typeface="Symbol" pitchFamily="18" charset="2"/>
            </a:endParaRPr>
          </a:p>
        </p:txBody>
      </p:sp>
      <p:sp>
        <p:nvSpPr>
          <p:cNvPr id="141321" name="Text Box 9"/>
          <p:cNvSpPr txBox="1">
            <a:spLocks noChangeArrowheads="1"/>
          </p:cNvSpPr>
          <p:nvPr/>
        </p:nvSpPr>
        <p:spPr bwMode="auto">
          <a:xfrm>
            <a:off x="1412875" y="6173788"/>
            <a:ext cx="7731125" cy="749300"/>
          </a:xfrm>
          <a:prstGeom prst="rect">
            <a:avLst/>
          </a:prstGeom>
          <a:noFill/>
          <a:ln w="9525">
            <a:noFill/>
            <a:miter lim="800000"/>
            <a:headEnd/>
            <a:tailEnd/>
          </a:ln>
          <a:effectLst/>
        </p:spPr>
        <p:txBody>
          <a:bodyPr>
            <a:spAutoFit/>
          </a:bodyPr>
          <a:lstStyle/>
          <a:p>
            <a:pPr>
              <a:lnSpc>
                <a:spcPct val="90000"/>
              </a:lnSpc>
            </a:pPr>
            <a:r>
              <a:rPr lang="en-US">
                <a:solidFill>
                  <a:schemeClr val="hlink"/>
                </a:solidFill>
                <a:cs typeface="Courier New" pitchFamily="49" charset="0"/>
                <a:sym typeface="Symbol" pitchFamily="18" charset="2"/>
              </a:rPr>
              <a:t></a:t>
            </a:r>
            <a:r>
              <a:rPr lang="en-US">
                <a:solidFill>
                  <a:schemeClr val="hlink"/>
                </a:solidFill>
                <a:cs typeface="Courier New" pitchFamily="49" charset="0"/>
              </a:rPr>
              <a:t>Hence the induced emf is oscillating because of Faraday’s law (and Lenz’s law).</a:t>
            </a:r>
            <a:endParaRPr lang="en-US">
              <a:solidFill>
                <a:schemeClr val="hlink"/>
              </a:solidFill>
              <a:cs typeface="Courier New" pitchFamily="49" charset="0"/>
              <a:sym typeface="Symbol" pitchFamily="18" charset="2"/>
            </a:endParaRPr>
          </a:p>
        </p:txBody>
      </p:sp>
      <p:sp>
        <p:nvSpPr>
          <p:cNvPr id="14132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1324" name="Rectangle 1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1318"/>
                                        </p:tgtEl>
                                        <p:attrNameLst>
                                          <p:attrName>style.visibility</p:attrName>
                                        </p:attrNameLst>
                                      </p:cBhvr>
                                      <p:to>
                                        <p:strVal val="visible"/>
                                      </p:to>
                                    </p:set>
                                    <p:anim calcmode="lin" valueType="num">
                                      <p:cBhvr additive="base">
                                        <p:cTn id="7" dur="500" fill="hold"/>
                                        <p:tgtEl>
                                          <p:spTgt spid="141318"/>
                                        </p:tgtEl>
                                        <p:attrNameLst>
                                          <p:attrName>ppt_x</p:attrName>
                                        </p:attrNameLst>
                                      </p:cBhvr>
                                      <p:tavLst>
                                        <p:tav tm="0">
                                          <p:val>
                                            <p:strVal val="#ppt_x"/>
                                          </p:val>
                                        </p:tav>
                                        <p:tav tm="100000">
                                          <p:val>
                                            <p:strVal val="#ppt_x"/>
                                          </p:val>
                                        </p:tav>
                                      </p:tavLst>
                                    </p:anim>
                                    <p:anim calcmode="lin" valueType="num">
                                      <p:cBhvr additive="base">
                                        <p:cTn id="8" dur="500" fill="hold"/>
                                        <p:tgtEl>
                                          <p:spTgt spid="1413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319"/>
                                        </p:tgtEl>
                                        <p:attrNameLst>
                                          <p:attrName>style.visibility</p:attrName>
                                        </p:attrNameLst>
                                      </p:cBhvr>
                                      <p:to>
                                        <p:strVal val="visible"/>
                                      </p:to>
                                    </p:set>
                                    <p:anim calcmode="lin" valueType="num">
                                      <p:cBhvr additive="base">
                                        <p:cTn id="13" dur="500" fill="hold"/>
                                        <p:tgtEl>
                                          <p:spTgt spid="141319"/>
                                        </p:tgtEl>
                                        <p:attrNameLst>
                                          <p:attrName>ppt_x</p:attrName>
                                        </p:attrNameLst>
                                      </p:cBhvr>
                                      <p:tavLst>
                                        <p:tav tm="0">
                                          <p:val>
                                            <p:strVal val="#ppt_x"/>
                                          </p:val>
                                        </p:tav>
                                        <p:tav tm="100000">
                                          <p:val>
                                            <p:strVal val="#ppt_x"/>
                                          </p:val>
                                        </p:tav>
                                      </p:tavLst>
                                    </p:anim>
                                    <p:anim calcmode="lin" valueType="num">
                                      <p:cBhvr additive="base">
                                        <p:cTn id="14" dur="500" fill="hold"/>
                                        <p:tgtEl>
                                          <p:spTgt spid="1413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1320"/>
                                        </p:tgtEl>
                                        <p:attrNameLst>
                                          <p:attrName>style.visibility</p:attrName>
                                        </p:attrNameLst>
                                      </p:cBhvr>
                                      <p:to>
                                        <p:strVal val="visible"/>
                                      </p:to>
                                    </p:set>
                                    <p:anim calcmode="lin" valueType="num">
                                      <p:cBhvr additive="base">
                                        <p:cTn id="19" dur="500" fill="hold"/>
                                        <p:tgtEl>
                                          <p:spTgt spid="141320"/>
                                        </p:tgtEl>
                                        <p:attrNameLst>
                                          <p:attrName>ppt_x</p:attrName>
                                        </p:attrNameLst>
                                      </p:cBhvr>
                                      <p:tavLst>
                                        <p:tav tm="0">
                                          <p:val>
                                            <p:strVal val="#ppt_x"/>
                                          </p:val>
                                        </p:tav>
                                        <p:tav tm="100000">
                                          <p:val>
                                            <p:strVal val="#ppt_x"/>
                                          </p:val>
                                        </p:tav>
                                      </p:tavLst>
                                    </p:anim>
                                    <p:anim calcmode="lin" valueType="num">
                                      <p:cBhvr additive="base">
                                        <p:cTn id="20" dur="500" fill="hold"/>
                                        <p:tgtEl>
                                          <p:spTgt spid="1413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1321"/>
                                        </p:tgtEl>
                                        <p:attrNameLst>
                                          <p:attrName>style.visibility</p:attrName>
                                        </p:attrNameLst>
                                      </p:cBhvr>
                                      <p:to>
                                        <p:strVal val="visible"/>
                                      </p:to>
                                    </p:set>
                                    <p:anim calcmode="lin" valueType="num">
                                      <p:cBhvr additive="base">
                                        <p:cTn id="25" dur="500" fill="hold"/>
                                        <p:tgtEl>
                                          <p:spTgt spid="141321"/>
                                        </p:tgtEl>
                                        <p:attrNameLst>
                                          <p:attrName>ppt_x</p:attrName>
                                        </p:attrNameLst>
                                      </p:cBhvr>
                                      <p:tavLst>
                                        <p:tav tm="0">
                                          <p:val>
                                            <p:strVal val="#ppt_x"/>
                                          </p:val>
                                        </p:tav>
                                        <p:tav tm="100000">
                                          <p:val>
                                            <p:strVal val="#ppt_x"/>
                                          </p:val>
                                        </p:tav>
                                      </p:tavLst>
                                    </p:anim>
                                    <p:anim calcmode="lin" valueType="num">
                                      <p:cBhvr additive="base">
                                        <p:cTn id="26" dur="500" fill="hold"/>
                                        <p:tgtEl>
                                          <p:spTgt spid="1413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p:bldP spid="141320" grpId="0"/>
      <p:bldP spid="1413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1" name="Rectangle 11"/>
          <p:cNvSpPr>
            <a:spLocks noChangeArrowheads="1"/>
          </p:cNvSpPr>
          <p:nvPr/>
        </p:nvSpPr>
        <p:spPr bwMode="auto">
          <a:xfrm>
            <a:off x="682625" y="5165725"/>
            <a:ext cx="7766050" cy="1692275"/>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sym typeface="Symbol" pitchFamily="18" charset="2"/>
              </a:rPr>
              <a:t>Beware of the IBO. They will try to catch you off of your guard. No, really.</a:t>
            </a:r>
          </a:p>
          <a:p>
            <a:pPr eaLnBrk="0" hangingPunct="0">
              <a:spcBef>
                <a:spcPct val="20000"/>
              </a:spcBef>
            </a:pPr>
            <a:r>
              <a:rPr lang="en-US">
                <a:sym typeface="Symbol" pitchFamily="18" charset="2"/>
              </a:rPr>
              <a:t>Don’t forget the identity cos( 90</a:t>
            </a:r>
            <a:r>
              <a:rPr lang="en-US">
                <a:cs typeface="Courier New" pitchFamily="49" charset="0"/>
                <a:sym typeface="Symbol" pitchFamily="18" charset="2"/>
              </a:rPr>
              <a:t>º – </a:t>
            </a:r>
            <a:r>
              <a:rPr lang="en-US" i="1">
                <a:cs typeface="Courier New" pitchFamily="49" charset="0"/>
                <a:sym typeface="Symbol" pitchFamily="18" charset="2"/>
              </a:rPr>
              <a:t></a:t>
            </a:r>
            <a:r>
              <a:rPr lang="en-US">
                <a:cs typeface="Courier New" pitchFamily="49" charset="0"/>
                <a:sym typeface="Symbol" pitchFamily="18" charset="2"/>
              </a:rPr>
              <a:t> ) = sin</a:t>
            </a:r>
            <a:r>
              <a:rPr lang="en-US" baseline="-25000">
                <a:cs typeface="Courier New" pitchFamily="49" charset="0"/>
                <a:sym typeface="Symbol" pitchFamily="18" charset="2"/>
              </a:rPr>
              <a:t> </a:t>
            </a:r>
            <a:r>
              <a:rPr lang="en-US" i="1">
                <a:cs typeface="Courier New" pitchFamily="49" charset="0"/>
                <a:sym typeface="Symbol" pitchFamily="18" charset="2"/>
              </a:rPr>
              <a:t></a:t>
            </a:r>
            <a:r>
              <a:rPr lang="en-US">
                <a:cs typeface="Courier New" pitchFamily="49" charset="0"/>
                <a:sym typeface="Symbol" pitchFamily="18" charset="2"/>
              </a:rPr>
              <a:t>.</a:t>
            </a:r>
          </a:p>
        </p:txBody>
      </p:sp>
      <p:sp>
        <p:nvSpPr>
          <p:cNvPr id="143364" name="Rectangle 4"/>
          <p:cNvSpPr>
            <a:spLocks noChangeArrowheads="1"/>
          </p:cNvSpPr>
          <p:nvPr/>
        </p:nvSpPr>
        <p:spPr bwMode="auto">
          <a:xfrm>
            <a:off x="687388" y="1763713"/>
            <a:ext cx="7772400" cy="342741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3365"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77863" y="1838325"/>
            <a:ext cx="7767637" cy="2090738"/>
          </a:xfrm>
          <a:prstGeom prst="rect">
            <a:avLst/>
          </a:prstGeom>
          <a:noFill/>
        </p:spPr>
      </p:pic>
      <p:sp>
        <p:nvSpPr>
          <p:cNvPr id="143366" name="Text Box 6"/>
          <p:cNvSpPr txBox="1">
            <a:spLocks noChangeArrowheads="1"/>
          </p:cNvSpPr>
          <p:nvPr/>
        </p:nvSpPr>
        <p:spPr bwMode="auto">
          <a:xfrm>
            <a:off x="739775" y="3962400"/>
            <a:ext cx="7972425" cy="822325"/>
          </a:xfrm>
          <a:prstGeom prst="rect">
            <a:avLst/>
          </a:prstGeom>
          <a:noFill/>
          <a:ln w="9525">
            <a:noFill/>
            <a:miter lim="800000"/>
            <a:headEnd/>
            <a:tailEnd/>
          </a:ln>
          <a:effectLst/>
        </p:spPr>
        <p:txBody>
          <a:bodyPr>
            <a:spAutoFit/>
          </a:bodyPr>
          <a:lstStyle/>
          <a:p>
            <a:r>
              <a:rPr lang="en-US" dirty="0">
                <a:solidFill>
                  <a:schemeClr val="hlink"/>
                </a:solidFill>
                <a:cs typeface="Courier New" pitchFamily="49" charset="0"/>
                <a:sym typeface="Symbol" pitchFamily="18" charset="2"/>
              </a:rPr>
              <a:t></a:t>
            </a:r>
            <a:r>
              <a:rPr lang="en-US" dirty="0">
                <a:solidFill>
                  <a:schemeClr val="hlink"/>
                </a:solidFill>
                <a:cs typeface="Courier New" pitchFamily="49" charset="0"/>
              </a:rPr>
              <a:t>Magnetic flux is given by </a:t>
            </a:r>
            <a:r>
              <a:rPr lang="en-US" dirty="0">
                <a:solidFill>
                  <a:schemeClr val="hlink"/>
                </a:solidFill>
                <a:cs typeface="Courier New" pitchFamily="49" charset="0"/>
                <a:sym typeface="Symbol" pitchFamily="18" charset="2"/>
              </a:rPr>
              <a:t> = </a:t>
            </a:r>
            <a:r>
              <a:rPr lang="en-US" i="1" dirty="0">
                <a:solidFill>
                  <a:schemeClr val="hlink"/>
                </a:solidFill>
                <a:cs typeface="Courier New" pitchFamily="49" charset="0"/>
                <a:sym typeface="Symbol" pitchFamily="18" charset="2"/>
              </a:rPr>
              <a:t>BA</a:t>
            </a:r>
            <a:r>
              <a:rPr lang="en-US" i="1" baseline="-25000" dirty="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cos</a:t>
            </a:r>
            <a:r>
              <a:rPr lang="en-US" baseline="-25000" dirty="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 where </a:t>
            </a:r>
            <a:r>
              <a:rPr lang="en-US" dirty="0">
                <a:solidFill>
                  <a:schemeClr val="hlink"/>
                </a:solidFill>
                <a:sym typeface="Symbol" pitchFamily="18" charset="2"/>
              </a:rPr>
              <a:t> is the angle between the B-field and the NORMAL to the area.</a:t>
            </a:r>
          </a:p>
        </p:txBody>
      </p:sp>
      <p:sp>
        <p:nvSpPr>
          <p:cNvPr id="143367" name="Line 7"/>
          <p:cNvSpPr>
            <a:spLocks noChangeShapeType="1"/>
          </p:cNvSpPr>
          <p:nvPr/>
        </p:nvSpPr>
        <p:spPr bwMode="auto">
          <a:xfrm flipV="1">
            <a:off x="7099300" y="2185988"/>
            <a:ext cx="0" cy="927100"/>
          </a:xfrm>
          <a:prstGeom prst="line">
            <a:avLst/>
          </a:prstGeom>
          <a:noFill/>
          <a:ln w="28575">
            <a:solidFill>
              <a:srgbClr val="CC0000"/>
            </a:solidFill>
            <a:round/>
            <a:headEnd/>
            <a:tailEnd type="triangle" w="med" len="med"/>
          </a:ln>
          <a:effectLst/>
        </p:spPr>
        <p:txBody>
          <a:bodyPr/>
          <a:lstStyle/>
          <a:p>
            <a:endParaRPr lang="en-US"/>
          </a:p>
        </p:txBody>
      </p:sp>
      <p:sp>
        <p:nvSpPr>
          <p:cNvPr id="143368" name="Text Box 8"/>
          <p:cNvSpPr txBox="1">
            <a:spLocks noChangeArrowheads="1"/>
          </p:cNvSpPr>
          <p:nvPr/>
        </p:nvSpPr>
        <p:spPr bwMode="auto">
          <a:xfrm>
            <a:off x="7131050" y="2368550"/>
            <a:ext cx="428625" cy="457200"/>
          </a:xfrm>
          <a:prstGeom prst="rect">
            <a:avLst/>
          </a:prstGeom>
          <a:noFill/>
          <a:ln w="9525">
            <a:noFill/>
            <a:miter lim="800000"/>
            <a:headEnd/>
            <a:tailEnd/>
          </a:ln>
          <a:effectLst/>
        </p:spPr>
        <p:txBody>
          <a:bodyPr>
            <a:spAutoFit/>
          </a:bodyPr>
          <a:lstStyle/>
          <a:p>
            <a:r>
              <a:rPr lang="en-US">
                <a:solidFill>
                  <a:srgbClr val="CC0000"/>
                </a:solidFill>
                <a:sym typeface="Symbol" pitchFamily="18" charset="2"/>
              </a:rPr>
              <a:t></a:t>
            </a:r>
          </a:p>
        </p:txBody>
      </p:sp>
      <p:sp>
        <p:nvSpPr>
          <p:cNvPr id="143369" name="Text Box 9"/>
          <p:cNvSpPr txBox="1">
            <a:spLocks noChangeArrowheads="1"/>
          </p:cNvSpPr>
          <p:nvPr/>
        </p:nvSpPr>
        <p:spPr bwMode="auto">
          <a:xfrm>
            <a:off x="720725" y="4719638"/>
            <a:ext cx="7731125" cy="457200"/>
          </a:xfrm>
          <a:prstGeom prst="rect">
            <a:avLst/>
          </a:prstGeom>
          <a:noFill/>
          <a:ln w="9525">
            <a:noFill/>
            <a:miter lim="800000"/>
            <a:headEnd/>
            <a:tailEnd/>
          </a:ln>
          <a:effectLst/>
        </p:spPr>
        <p:txBody>
          <a:bodyPr>
            <a:spAutoFit/>
          </a:bodyPr>
          <a:lstStyle/>
          <a:p>
            <a:r>
              <a:rPr lang="en-US" dirty="0">
                <a:solidFill>
                  <a:schemeClr val="hlink"/>
                </a:solidFill>
                <a:cs typeface="Courier New" pitchFamily="49" charset="0"/>
                <a:sym typeface="Symbol" pitchFamily="18" charset="2"/>
              </a:rPr>
              <a:t></a:t>
            </a:r>
            <a:r>
              <a:rPr lang="en-US" dirty="0">
                <a:solidFill>
                  <a:schemeClr val="hlink"/>
                </a:solidFill>
                <a:cs typeface="Courier New" pitchFamily="49" charset="0"/>
              </a:rPr>
              <a:t>Thus </a:t>
            </a:r>
            <a:r>
              <a:rPr lang="en-US" dirty="0">
                <a:solidFill>
                  <a:schemeClr val="hlink"/>
                </a:solidFill>
                <a:cs typeface="Courier New" pitchFamily="49" charset="0"/>
                <a:sym typeface="Symbol" pitchFamily="18" charset="2"/>
              </a:rPr>
              <a:t> = </a:t>
            </a:r>
            <a:r>
              <a:rPr lang="en-US" i="1" dirty="0">
                <a:solidFill>
                  <a:schemeClr val="hlink"/>
                </a:solidFill>
                <a:cs typeface="Courier New" pitchFamily="49" charset="0"/>
                <a:sym typeface="Symbol" pitchFamily="18" charset="2"/>
              </a:rPr>
              <a:t>BS</a:t>
            </a:r>
            <a:r>
              <a:rPr lang="en-US" i="1" baseline="-25000" dirty="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cos</a:t>
            </a:r>
            <a:r>
              <a:rPr lang="en-US" baseline="-25000" dirty="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 = </a:t>
            </a:r>
            <a:r>
              <a:rPr lang="en-US" i="1" dirty="0">
                <a:solidFill>
                  <a:schemeClr val="hlink"/>
                </a:solidFill>
                <a:sym typeface="Symbol" pitchFamily="18" charset="2"/>
              </a:rPr>
              <a:t>BS </a:t>
            </a:r>
            <a:r>
              <a:rPr lang="en-US" dirty="0">
                <a:solidFill>
                  <a:schemeClr val="hlink"/>
                </a:solidFill>
                <a:sym typeface="Symbol" pitchFamily="18" charset="2"/>
              </a:rPr>
              <a:t>cos( 90</a:t>
            </a:r>
            <a:r>
              <a:rPr lang="en-US" dirty="0">
                <a:solidFill>
                  <a:schemeClr val="hlink"/>
                </a:solidFill>
                <a:cs typeface="Courier New" pitchFamily="49" charset="0"/>
                <a:sym typeface="Symbol" pitchFamily="18" charset="2"/>
              </a:rPr>
              <a:t>º – </a:t>
            </a:r>
            <a:r>
              <a:rPr lang="en-US" i="1" dirty="0">
                <a:solidFill>
                  <a:schemeClr val="hlink"/>
                </a:solidFill>
                <a:cs typeface="Courier New" pitchFamily="49" charset="0"/>
                <a:sym typeface="Symbol" pitchFamily="18" charset="2"/>
              </a:rPr>
              <a:t> </a:t>
            </a:r>
            <a:r>
              <a:rPr lang="en-US" dirty="0">
                <a:solidFill>
                  <a:schemeClr val="hlink"/>
                </a:solidFill>
                <a:cs typeface="Courier New" pitchFamily="49" charset="0"/>
                <a:sym typeface="Symbol" pitchFamily="18" charset="2"/>
              </a:rPr>
              <a:t>) = </a:t>
            </a:r>
            <a:r>
              <a:rPr lang="en-US" i="1" dirty="0">
                <a:solidFill>
                  <a:schemeClr val="hlink"/>
                </a:solidFill>
                <a:sym typeface="Symbol" pitchFamily="18" charset="2"/>
              </a:rPr>
              <a:t>BS </a:t>
            </a:r>
            <a:r>
              <a:rPr lang="en-US" dirty="0" smtClean="0">
                <a:solidFill>
                  <a:schemeClr val="hlink"/>
                </a:solidFill>
                <a:sym typeface="Symbol" pitchFamily="18" charset="2"/>
              </a:rPr>
              <a:t>sin</a:t>
            </a:r>
            <a:r>
              <a:rPr lang="en-US" i="1" dirty="0" smtClean="0">
                <a:solidFill>
                  <a:schemeClr val="hlink"/>
                </a:solidFill>
                <a:sym typeface="Symbol" pitchFamily="18" charset="2"/>
              </a:rPr>
              <a:t></a:t>
            </a:r>
            <a:r>
              <a:rPr lang="en-US" dirty="0">
                <a:solidFill>
                  <a:schemeClr val="hlink"/>
                </a:solidFill>
                <a:sym typeface="Symbol" pitchFamily="18" charset="2"/>
              </a:rPr>
              <a:t>.</a:t>
            </a:r>
            <a:r>
              <a:rPr lang="en-US" dirty="0">
                <a:sym typeface="Symbol" pitchFamily="18" charset="2"/>
              </a:rPr>
              <a:t> </a:t>
            </a:r>
          </a:p>
        </p:txBody>
      </p:sp>
      <p:sp>
        <p:nvSpPr>
          <p:cNvPr id="143370" name="Oval 10"/>
          <p:cNvSpPr>
            <a:spLocks noChangeArrowheads="1"/>
          </p:cNvSpPr>
          <p:nvPr/>
        </p:nvSpPr>
        <p:spPr bwMode="auto">
          <a:xfrm>
            <a:off x="4451350" y="3557588"/>
            <a:ext cx="360363" cy="360362"/>
          </a:xfrm>
          <a:prstGeom prst="ellipse">
            <a:avLst/>
          </a:prstGeom>
          <a:noFill/>
          <a:ln w="19050">
            <a:solidFill>
              <a:srgbClr val="CC0000"/>
            </a:solidFill>
            <a:round/>
            <a:headEnd/>
            <a:tailEnd/>
          </a:ln>
          <a:effectLst/>
        </p:spPr>
        <p:txBody>
          <a:bodyPr wrap="none" anchor="ctr"/>
          <a:lstStyle/>
          <a:p>
            <a:endParaRPr lang="en-US"/>
          </a:p>
        </p:txBody>
      </p:sp>
      <p:sp>
        <p:nvSpPr>
          <p:cNvPr id="14337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3374" name="Rectangle 14"/>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65"/>
                                        </p:tgtEl>
                                        <p:attrNameLst>
                                          <p:attrName>style.visibility</p:attrName>
                                        </p:attrNameLst>
                                      </p:cBhvr>
                                      <p:to>
                                        <p:strVal val="visible"/>
                                      </p:to>
                                    </p:set>
                                    <p:anim calcmode="lin" valueType="num">
                                      <p:cBhvr additive="base">
                                        <p:cTn id="7" dur="500" fill="hold"/>
                                        <p:tgtEl>
                                          <p:spTgt spid="143365"/>
                                        </p:tgtEl>
                                        <p:attrNameLst>
                                          <p:attrName>ppt_x</p:attrName>
                                        </p:attrNameLst>
                                      </p:cBhvr>
                                      <p:tavLst>
                                        <p:tav tm="0">
                                          <p:val>
                                            <p:strVal val="#ppt_x"/>
                                          </p:val>
                                        </p:tav>
                                        <p:tav tm="100000">
                                          <p:val>
                                            <p:strVal val="#ppt_x"/>
                                          </p:val>
                                        </p:tav>
                                      </p:tavLst>
                                    </p:anim>
                                    <p:anim calcmode="lin" valueType="num">
                                      <p:cBhvr additive="base">
                                        <p:cTn id="8" dur="500" fill="hold"/>
                                        <p:tgtEl>
                                          <p:spTgt spid="14336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66"/>
                                        </p:tgtEl>
                                        <p:attrNameLst>
                                          <p:attrName>style.visibility</p:attrName>
                                        </p:attrNameLst>
                                      </p:cBhvr>
                                      <p:to>
                                        <p:strVal val="visible"/>
                                      </p:to>
                                    </p:set>
                                    <p:anim calcmode="lin" valueType="num">
                                      <p:cBhvr additive="base">
                                        <p:cTn id="13" dur="500" fill="hold"/>
                                        <p:tgtEl>
                                          <p:spTgt spid="143366"/>
                                        </p:tgtEl>
                                        <p:attrNameLst>
                                          <p:attrName>ppt_x</p:attrName>
                                        </p:attrNameLst>
                                      </p:cBhvr>
                                      <p:tavLst>
                                        <p:tav tm="0">
                                          <p:val>
                                            <p:strVal val="#ppt_x"/>
                                          </p:val>
                                        </p:tav>
                                        <p:tav tm="100000">
                                          <p:val>
                                            <p:strVal val="#ppt_x"/>
                                          </p:val>
                                        </p:tav>
                                      </p:tavLst>
                                    </p:anim>
                                    <p:anim calcmode="lin" valueType="num">
                                      <p:cBhvr additive="base">
                                        <p:cTn id="14" dur="500" fill="hold"/>
                                        <p:tgtEl>
                                          <p:spTgt spid="1433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3367"/>
                                        </p:tgtEl>
                                        <p:attrNameLst>
                                          <p:attrName>style.visibility</p:attrName>
                                        </p:attrNameLst>
                                      </p:cBhvr>
                                      <p:to>
                                        <p:strVal val="visible"/>
                                      </p:to>
                                    </p:set>
                                    <p:animEffect transition="in" filter="wipe(down)">
                                      <p:cBhvr>
                                        <p:cTn id="19" dur="500"/>
                                        <p:tgtEl>
                                          <p:spTgt spid="143367"/>
                                        </p:tgtEl>
                                      </p:cBhvr>
                                    </p:animEffect>
                                  </p:childTnLst>
                                  <p:subTnLst>
                                    <p:audio>
                                      <p:cMediaNode>
                                        <p:cTn display="0" masterRel="sameClick">
                                          <p:stCondLst>
                                            <p:cond evt="begin" delay="0">
                                              <p:tn val="17"/>
                                            </p:cond>
                                          </p:stCondLst>
                                          <p:endCondLst>
                                            <p:cond evt="onStopAudio" delay="0">
                                              <p:tgtEl>
                                                <p:sldTgt/>
                                              </p:tgtEl>
                                            </p:cond>
                                          </p:endCondLst>
                                        </p:cTn>
                                        <p:tgtEl>
                                          <p:sndTgt r:embed="rId5" name="cashreg.wav"/>
                                        </p:tgtEl>
                                      </p:cMediaNode>
                                    </p:audio>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43368"/>
                                        </p:tgtEl>
                                        <p:attrNameLst>
                                          <p:attrName>style.visibility</p:attrName>
                                        </p:attrNameLst>
                                      </p:cBhvr>
                                      <p:to>
                                        <p:strVal val="visible"/>
                                      </p:to>
                                    </p:set>
                                    <p:anim calcmode="lin" valueType="num">
                                      <p:cBhvr>
                                        <p:cTn id="24" dur="500" fill="hold"/>
                                        <p:tgtEl>
                                          <p:spTgt spid="143368"/>
                                        </p:tgtEl>
                                        <p:attrNameLst>
                                          <p:attrName>ppt_w</p:attrName>
                                        </p:attrNameLst>
                                      </p:cBhvr>
                                      <p:tavLst>
                                        <p:tav tm="0">
                                          <p:val>
                                            <p:fltVal val="0"/>
                                          </p:val>
                                        </p:tav>
                                        <p:tav tm="100000">
                                          <p:val>
                                            <p:strVal val="#ppt_w"/>
                                          </p:val>
                                        </p:tav>
                                      </p:tavLst>
                                    </p:anim>
                                    <p:anim calcmode="lin" valueType="num">
                                      <p:cBhvr>
                                        <p:cTn id="25" dur="500" fill="hold"/>
                                        <p:tgtEl>
                                          <p:spTgt spid="143368"/>
                                        </p:tgtEl>
                                        <p:attrNameLst>
                                          <p:attrName>ppt_h</p:attrName>
                                        </p:attrNameLst>
                                      </p:cBhvr>
                                      <p:tavLst>
                                        <p:tav tm="0">
                                          <p:val>
                                            <p:fltVal val="0"/>
                                          </p:val>
                                        </p:tav>
                                        <p:tav tm="100000">
                                          <p:val>
                                            <p:strVal val="#ppt_h"/>
                                          </p:val>
                                        </p:tav>
                                      </p:tavLst>
                                    </p:anim>
                                    <p:animEffect transition="in" filter="fade">
                                      <p:cBhvr>
                                        <p:cTn id="26" dur="500"/>
                                        <p:tgtEl>
                                          <p:spTgt spid="143368"/>
                                        </p:tgtEl>
                                      </p:cBhvr>
                                    </p:animEffect>
                                  </p:childTnLst>
                                  <p:subTnLst>
                                    <p:audio>
                                      <p:cMediaNode>
                                        <p:cTn display="0" masterRel="sameClick">
                                          <p:stCondLst>
                                            <p:cond evt="begin" delay="0">
                                              <p:tn val="22"/>
                                            </p:cond>
                                          </p:stCondLst>
                                          <p:endCondLst>
                                            <p:cond evt="onStopAudio" delay="0">
                                              <p:tgtEl>
                                                <p:sldTgt/>
                                              </p:tgtEl>
                                            </p:cond>
                                          </p:endCondLst>
                                        </p:cTn>
                                        <p:tgtEl>
                                          <p:sndTgt r:embed="rId5" name="cashreg.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69"/>
                                        </p:tgtEl>
                                        <p:attrNameLst>
                                          <p:attrName>style.visibility</p:attrName>
                                        </p:attrNameLst>
                                      </p:cBhvr>
                                      <p:to>
                                        <p:strVal val="visible"/>
                                      </p:to>
                                    </p:set>
                                    <p:anim calcmode="lin" valueType="num">
                                      <p:cBhvr additive="base">
                                        <p:cTn id="31" dur="500" fill="hold"/>
                                        <p:tgtEl>
                                          <p:spTgt spid="143369"/>
                                        </p:tgtEl>
                                        <p:attrNameLst>
                                          <p:attrName>ppt_x</p:attrName>
                                        </p:attrNameLst>
                                      </p:cBhvr>
                                      <p:tavLst>
                                        <p:tav tm="0">
                                          <p:val>
                                            <p:strVal val="#ppt_x"/>
                                          </p:val>
                                        </p:tav>
                                        <p:tav tm="100000">
                                          <p:val>
                                            <p:strVal val="#ppt_x"/>
                                          </p:val>
                                        </p:tav>
                                      </p:tavLst>
                                    </p:anim>
                                    <p:anim calcmode="lin" valueType="num">
                                      <p:cBhvr additive="base">
                                        <p:cTn id="32" dur="500" fill="hold"/>
                                        <p:tgtEl>
                                          <p:spTgt spid="14336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43370"/>
                                        </p:tgtEl>
                                        <p:attrNameLst>
                                          <p:attrName>style.visibility</p:attrName>
                                        </p:attrNameLst>
                                      </p:cBhvr>
                                      <p:to>
                                        <p:strVal val="visible"/>
                                      </p:to>
                                    </p:set>
                                    <p:anim calcmode="lin" valueType="num">
                                      <p:cBhvr>
                                        <p:cTn id="37" dur="500" fill="hold"/>
                                        <p:tgtEl>
                                          <p:spTgt spid="143370"/>
                                        </p:tgtEl>
                                        <p:attrNameLst>
                                          <p:attrName>ppt_w</p:attrName>
                                        </p:attrNameLst>
                                      </p:cBhvr>
                                      <p:tavLst>
                                        <p:tav tm="0">
                                          <p:val>
                                            <p:fltVal val="0"/>
                                          </p:val>
                                        </p:tav>
                                        <p:tav tm="100000">
                                          <p:val>
                                            <p:strVal val="#ppt_w"/>
                                          </p:val>
                                        </p:tav>
                                      </p:tavLst>
                                    </p:anim>
                                    <p:anim calcmode="lin" valueType="num">
                                      <p:cBhvr>
                                        <p:cTn id="38" dur="500" fill="hold"/>
                                        <p:tgtEl>
                                          <p:spTgt spid="143370"/>
                                        </p:tgtEl>
                                        <p:attrNameLst>
                                          <p:attrName>ppt_h</p:attrName>
                                        </p:attrNameLst>
                                      </p:cBhvr>
                                      <p:tavLst>
                                        <p:tav tm="0">
                                          <p:val>
                                            <p:fltVal val="0"/>
                                          </p:val>
                                        </p:tav>
                                        <p:tav tm="100000">
                                          <p:val>
                                            <p:strVal val="#ppt_h"/>
                                          </p:val>
                                        </p:tav>
                                      </p:tavLst>
                                    </p:anim>
                                    <p:animEffect transition="in" filter="fade">
                                      <p:cBhvr>
                                        <p:cTn id="39" dur="500"/>
                                        <p:tgtEl>
                                          <p:spTgt spid="143370"/>
                                        </p:tgtEl>
                                      </p:cBhvr>
                                    </p:animEffect>
                                  </p:childTnLst>
                                  <p:subTnLst>
                                    <p:audio>
                                      <p:cMediaNode>
                                        <p:cTn display="0" masterRel="sameClick">
                                          <p:stCondLst>
                                            <p:cond evt="begin" delay="0">
                                              <p:tn val="35"/>
                                            </p:cond>
                                          </p:stCondLst>
                                          <p:endCondLst>
                                            <p:cond evt="onStopAudio" delay="0">
                                              <p:tgtEl>
                                                <p:sldTgt/>
                                              </p:tgtEl>
                                            </p:cond>
                                          </p:endCondLst>
                                        </p:cTn>
                                        <p:tgtEl>
                                          <p:sndTgt r:embed="rId5" name="cashreg.wav"/>
                                        </p:tgtEl>
                                      </p:cMediaNode>
                                    </p:audio>
                                  </p:sub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43371">
                                            <p:txEl>
                                              <p:pRg st="1" end="1"/>
                                            </p:txEl>
                                          </p:spTgt>
                                        </p:tgtEl>
                                        <p:attrNameLst>
                                          <p:attrName>style.visibility</p:attrName>
                                        </p:attrNameLst>
                                      </p:cBhvr>
                                      <p:to>
                                        <p:strVal val="visible"/>
                                      </p:to>
                                    </p:set>
                                    <p:anim calcmode="lin" valueType="num">
                                      <p:cBhvr additive="base">
                                        <p:cTn id="44" dur="500" fill="hold"/>
                                        <p:tgtEl>
                                          <p:spTgt spid="143371">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4337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43371">
                                            <p:txEl>
                                              <p:pRg st="2" end="2"/>
                                            </p:txEl>
                                          </p:spTgt>
                                        </p:tgtEl>
                                        <p:attrNameLst>
                                          <p:attrName>style.visibility</p:attrName>
                                        </p:attrNameLst>
                                      </p:cBhvr>
                                      <p:to>
                                        <p:strVal val="visible"/>
                                      </p:to>
                                    </p:set>
                                    <p:anim calcmode="lin" valueType="num">
                                      <p:cBhvr additive="base">
                                        <p:cTn id="50" dur="500" fill="hold"/>
                                        <p:tgtEl>
                                          <p:spTgt spid="143371">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4337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6" grpId="0"/>
      <p:bldP spid="143367" grpId="0" animBg="1"/>
      <p:bldP spid="143368" grpId="0"/>
      <p:bldP spid="143369" grpId="0"/>
      <p:bldP spid="1433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3187" name="Rectangle 3"/>
              <p:cNvSpPr>
                <a:spLocks noChangeArrowheads="1"/>
              </p:cNvSpPr>
              <p:nvPr/>
            </p:nvSpPr>
            <p:spPr bwMode="auto">
              <a:xfrm>
                <a:off x="685800" y="1339850"/>
                <a:ext cx="7772400" cy="5430744"/>
              </a:xfrm>
              <a:prstGeom prst="rect">
                <a:avLst/>
              </a:prstGeom>
              <a:solidFill>
                <a:srgbClr val="EAEAEA"/>
              </a:solidFill>
              <a:ln w="9525">
                <a:noFill/>
                <a:miter lim="800000"/>
                <a:headEnd/>
                <a:tailEnd/>
              </a:ln>
            </p:spPr>
            <p:txBody>
              <a:bodyPr/>
              <a:lstStyle/>
              <a:p>
                <a:pPr marL="633413" indent="-633413"/>
                <a:r>
                  <a:rPr lang="en-US" altLang="en-US" b="1" dirty="0" smtClean="0">
                    <a:solidFill>
                      <a:srgbClr val="000000"/>
                    </a:solidFill>
                  </a:rPr>
                  <a:t>Guidance:</a:t>
                </a:r>
                <a:r>
                  <a:rPr lang="en-US" altLang="en-US" dirty="0">
                    <a:solidFill>
                      <a:srgbClr val="000000"/>
                    </a:solidFill>
                  </a:rPr>
                  <a:t> </a:t>
                </a:r>
              </a:p>
              <a:p>
                <a:pPr marL="633413" indent="-633413"/>
                <a:r>
                  <a:rPr lang="en-US" altLang="en-US" dirty="0">
                    <a:solidFill>
                      <a:srgbClr val="000000"/>
                    </a:solidFill>
                  </a:rPr>
                  <a:t>• Quantitative treatments will be expected for straight conductors moving at right angles to magnetic fields and rectangular coils moving in and out of fields and rotating in fields </a:t>
                </a:r>
              </a:p>
              <a:p>
                <a:pPr marL="633413" indent="-633413"/>
                <a:r>
                  <a:rPr lang="en-US" altLang="en-US" dirty="0">
                    <a:solidFill>
                      <a:srgbClr val="000000"/>
                    </a:solidFill>
                  </a:rPr>
                  <a:t>• Qualitative treatments only will be expected for fixed coils in a changing magnetic field and ac generators</a:t>
                </a:r>
              </a:p>
              <a:p>
                <a:pPr marL="633413" indent="-633413"/>
                <a:r>
                  <a:rPr lang="en-US" altLang="en-US" b="1" dirty="0">
                    <a:solidFill>
                      <a:srgbClr val="FF0000"/>
                    </a:solidFill>
                  </a:rPr>
                  <a:t>Data booklet reference: </a:t>
                </a:r>
                <a:endParaRPr lang="en-US" altLang="en-US" dirty="0">
                  <a:solidFill>
                    <a:srgbClr val="FF0000"/>
                  </a:solidFill>
                </a:endParaRP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err="1" smtClean="0">
                    <a:solidFill>
                      <a:srgbClr val="FF0000"/>
                    </a:solidFill>
                  </a:rPr>
                  <a:t>BA</a:t>
                </a:r>
                <a:r>
                  <a:rPr lang="en-US" dirty="0" err="1" smtClean="0">
                    <a:solidFill>
                      <a:srgbClr val="FF0000"/>
                    </a:solidFill>
                  </a:rPr>
                  <a:t>cos</a:t>
                </a:r>
                <a:r>
                  <a:rPr lang="en-US" dirty="0" smtClean="0">
                    <a:solidFill>
                      <a:srgbClr val="FF0000"/>
                    </a:solidFill>
                  </a:rPr>
                  <a:t> </a:t>
                </a:r>
                <a:r>
                  <a:rPr lang="en-US" dirty="0">
                    <a:solidFill>
                      <a:srgbClr val="FF0000"/>
                    </a:solidFill>
                    <a:sym typeface="Symbol" pitchFamily="18" charset="2"/>
                  </a:rPr>
                  <a:t></a:t>
                </a:r>
                <a:r>
                  <a:rPr lang="en-US" altLang="en-US" dirty="0">
                    <a:solidFill>
                      <a:srgbClr val="FF0000"/>
                    </a:solidFill>
                  </a:rPr>
                  <a:t> </a:t>
                </a:r>
              </a:p>
              <a:p>
                <a:pPr marL="633413" indent="-633413"/>
                <a:r>
                  <a:rPr lang="en-US" altLang="en-US" dirty="0">
                    <a:solidFill>
                      <a:srgbClr val="FF0000"/>
                    </a:solidFill>
                  </a:rPr>
                  <a:t>• </a:t>
                </a:r>
                <a:r>
                  <a:rPr lang="en-US" dirty="0">
                    <a:solidFill>
                      <a:srgbClr val="FF0000"/>
                    </a:solidFill>
                    <a:latin typeface="Symap" pitchFamily="2" charset="0"/>
                    <a:sym typeface="Symbol" pitchFamily="18" charset="2"/>
                  </a:rPr>
                  <a:t></a:t>
                </a:r>
                <a:r>
                  <a:rPr lang="en-US" dirty="0">
                    <a:solidFill>
                      <a:srgbClr val="FF0000"/>
                    </a:solidFill>
                  </a:rPr>
                  <a:t> = </a:t>
                </a:r>
                <a14:m>
                  <m:oMath xmlns:m="http://schemas.openxmlformats.org/officeDocument/2006/math">
                    <m:f>
                      <m:fPr>
                        <m:ctrlPr>
                          <a:rPr lang="en-US" i="1" dirty="0">
                            <a:solidFill>
                              <a:srgbClr val="FF0000"/>
                            </a:solidFill>
                            <a:latin typeface="Cambria Math" panose="02040503050406030204" pitchFamily="18" charset="0"/>
                            <a:sym typeface="Symbol" pitchFamily="18" charset="2"/>
                          </a:rPr>
                        </m:ctrlPr>
                      </m:fPr>
                      <m:num>
                        <m:r>
                          <a:rPr lang="en-US" b="0" i="1" dirty="0" smtClean="0">
                            <a:solidFill>
                              <a:srgbClr val="FF0000"/>
                            </a:solidFill>
                            <a:latin typeface="Cambria Math" panose="02040503050406030204" pitchFamily="18" charset="0"/>
                            <a:sym typeface="Symbol" pitchFamily="18" charset="2"/>
                          </a:rPr>
                          <m:t>−</m:t>
                        </m:r>
                        <m:r>
                          <a:rPr lang="en-US" b="0" i="1" dirty="0" smtClean="0">
                            <a:solidFill>
                              <a:srgbClr val="FF0000"/>
                            </a:solidFill>
                            <a:latin typeface="Cambria Math" panose="02040503050406030204" pitchFamily="18" charset="0"/>
                            <a:sym typeface="Symbol" pitchFamily="18" charset="2"/>
                          </a:rPr>
                          <m:t>𝑁</m:t>
                        </m:r>
                        <m:r>
                          <a:rPr lang="en-US" b="0" i="1" dirty="0" smtClean="0">
                            <a:solidFill>
                              <a:srgbClr val="FF0000"/>
                            </a:solidFill>
                            <a:latin typeface="Cambria Math" panose="02040503050406030204" pitchFamily="18" charset="0"/>
                            <a:ea typeface="Cambria Math" panose="02040503050406030204" pitchFamily="18" charset="0"/>
                            <a:sym typeface="Symbol" pitchFamily="18" charset="2"/>
                          </a:rPr>
                          <m:t>∆</m:t>
                        </m:r>
                        <m:r>
                          <m:rPr>
                            <m:sty m:val="p"/>
                          </m:rPr>
                          <a:rPr lang="el-GR" b="0" i="1" dirty="0" smtClean="0">
                            <a:solidFill>
                              <a:srgbClr val="FF0000"/>
                            </a:solidFill>
                            <a:latin typeface="Cambria Math" panose="02040503050406030204" pitchFamily="18" charset="0"/>
                            <a:ea typeface="Cambria Math" panose="02040503050406030204" pitchFamily="18" charset="0"/>
                            <a:sym typeface="Symbol" pitchFamily="18" charset="2"/>
                          </a:rPr>
                          <m:t>Φ</m:t>
                        </m:r>
                      </m:num>
                      <m:den>
                        <m:r>
                          <m:rPr>
                            <m:sty m:val="p"/>
                          </m:rPr>
                          <a:rPr lang="en-US" i="1" dirty="0">
                            <a:solidFill>
                              <a:srgbClr val="FF0000"/>
                            </a:solidFill>
                            <a:latin typeface="Cambria Math" panose="02040503050406030204" pitchFamily="18" charset="0"/>
                            <a:ea typeface="Cambria Math" panose="02040503050406030204" pitchFamily="18" charset="0"/>
                            <a:sym typeface="Symbol" pitchFamily="18" charset="2"/>
                          </a:rPr>
                          <m:t>Δ</m:t>
                        </m:r>
                        <m:r>
                          <a:rPr lang="en-US" i="1" dirty="0">
                            <a:solidFill>
                              <a:srgbClr val="FF0000"/>
                            </a:solidFill>
                            <a:latin typeface="Cambria Math" panose="02040503050406030204" pitchFamily="18" charset="0"/>
                            <a:sym typeface="Symbol" pitchFamily="18" charset="2"/>
                          </a:rPr>
                          <m:t>𝑡</m:t>
                        </m:r>
                      </m:den>
                    </m:f>
                  </m:oMath>
                </a14:m>
                <a:endParaRPr lang="en-US" i="1" dirty="0">
                  <a:solidFill>
                    <a:srgbClr val="FF0000"/>
                  </a:solidFill>
                  <a:sym typeface="Symbol" pitchFamily="18" charset="2"/>
                </a:endParaRP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a:solidFill>
                      <a:srgbClr val="FF0000"/>
                    </a:solidFill>
                  </a:rPr>
                  <a:t>BV</a:t>
                </a:r>
                <a:r>
                  <a:rPr lang="en-US" i="1" dirty="0">
                    <a:solidFill>
                      <a:srgbClr val="FF0000"/>
                    </a:solidFill>
                    <a:latin typeface="Cambria Math" pitchFamily="18" charset="0"/>
                    <a:sym typeface="Symbol" pitchFamily="18" charset="2"/>
                  </a:rPr>
                  <a:t>ℓ</a:t>
                </a: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a:solidFill>
                      <a:srgbClr val="FF0000"/>
                    </a:solidFill>
                  </a:rPr>
                  <a:t>BV</a:t>
                </a:r>
                <a:r>
                  <a:rPr lang="en-US" i="1" dirty="0">
                    <a:solidFill>
                      <a:srgbClr val="FF0000"/>
                    </a:solidFill>
                    <a:sym typeface="Symbol" pitchFamily="18" charset="2"/>
                  </a:rPr>
                  <a:t>ℓN</a:t>
                </a:r>
                <a:endParaRPr lang="en-US" altLang="en-US" i="1" dirty="0">
                  <a:solidFill>
                    <a:srgbClr val="FF0000"/>
                  </a:solidFill>
                  <a:sym typeface="Symbol" pitchFamily="18" charset="2"/>
                </a:endParaRPr>
              </a:p>
            </p:txBody>
          </p:sp>
        </mc:Choice>
        <mc:Fallback xmlns="">
          <p:sp>
            <p:nvSpPr>
              <p:cNvPr id="93187" name="Rectangle 3"/>
              <p:cNvSpPr>
                <a:spLocks noRot="1" noChangeAspect="1" noMove="1" noResize="1" noEditPoints="1" noAdjustHandles="1" noChangeArrowheads="1" noChangeShapeType="1" noTextEdit="1"/>
              </p:cNvSpPr>
              <p:nvPr/>
            </p:nvSpPr>
            <p:spPr bwMode="auto">
              <a:xfrm>
                <a:off x="685800" y="1339850"/>
                <a:ext cx="7772400" cy="5430744"/>
              </a:xfrm>
              <a:prstGeom prst="rect">
                <a:avLst/>
              </a:prstGeom>
              <a:blipFill>
                <a:blip r:embed="rId5"/>
                <a:stretch>
                  <a:fillRect l="-1255" t="-786"/>
                </a:stretch>
              </a:blipFill>
              <a:ln w="9525">
                <a:noFill/>
                <a:miter lim="800000"/>
                <a:headEnd/>
                <a:tailEnd/>
              </a:ln>
            </p:spPr>
            <p:txBody>
              <a:bodyPr/>
              <a:lstStyle/>
              <a:p>
                <a:r>
                  <a:rPr lang="en-US">
                    <a:noFill/>
                  </a:rPr>
                  <a:t> </a:t>
                </a:r>
              </a:p>
            </p:txBody>
          </p:sp>
        </mc:Fallback>
      </mc:AlternateContent>
      <p:sp>
        <p:nvSpPr>
          <p:cNvPr id="90115"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2572874727"/>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5413"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01675" y="1800225"/>
            <a:ext cx="7634288" cy="5102225"/>
          </a:xfrm>
          <a:prstGeom prst="rect">
            <a:avLst/>
          </a:prstGeom>
          <a:noFill/>
        </p:spPr>
      </p:pic>
      <p:sp>
        <p:nvSpPr>
          <p:cNvPr id="145414" name="Freeform 6"/>
          <p:cNvSpPr>
            <a:spLocks/>
          </p:cNvSpPr>
          <p:nvPr/>
        </p:nvSpPr>
        <p:spPr bwMode="auto">
          <a:xfrm>
            <a:off x="2249488" y="2868613"/>
            <a:ext cx="2925762" cy="3008312"/>
          </a:xfrm>
          <a:custGeom>
            <a:avLst/>
            <a:gdLst/>
            <a:ahLst/>
            <a:cxnLst>
              <a:cxn ang="0">
                <a:pos x="0" y="1895"/>
              </a:cxn>
              <a:cxn ang="0">
                <a:pos x="75" y="1399"/>
              </a:cxn>
              <a:cxn ang="0">
                <a:pos x="328" y="812"/>
              </a:cxn>
              <a:cxn ang="0">
                <a:pos x="680" y="438"/>
              </a:cxn>
              <a:cxn ang="0">
                <a:pos x="1043" y="207"/>
              </a:cxn>
              <a:cxn ang="0">
                <a:pos x="1451" y="69"/>
              </a:cxn>
              <a:cxn ang="0">
                <a:pos x="1843" y="0"/>
              </a:cxn>
            </a:cxnLst>
            <a:rect l="0" t="0" r="r" b="b"/>
            <a:pathLst>
              <a:path w="1843" h="1895">
                <a:moveTo>
                  <a:pt x="0" y="1895"/>
                </a:moveTo>
                <a:cubicBezTo>
                  <a:pt x="10" y="1737"/>
                  <a:pt x="20" y="1579"/>
                  <a:pt x="75" y="1399"/>
                </a:cubicBezTo>
                <a:cubicBezTo>
                  <a:pt x="130" y="1219"/>
                  <a:pt x="227" y="972"/>
                  <a:pt x="328" y="812"/>
                </a:cubicBezTo>
                <a:cubicBezTo>
                  <a:pt x="429" y="652"/>
                  <a:pt x="561" y="539"/>
                  <a:pt x="680" y="438"/>
                </a:cubicBezTo>
                <a:cubicBezTo>
                  <a:pt x="799" y="337"/>
                  <a:pt x="915" y="268"/>
                  <a:pt x="1043" y="207"/>
                </a:cubicBezTo>
                <a:cubicBezTo>
                  <a:pt x="1171" y="146"/>
                  <a:pt x="1318" y="103"/>
                  <a:pt x="1451" y="69"/>
                </a:cubicBezTo>
                <a:cubicBezTo>
                  <a:pt x="1584" y="35"/>
                  <a:pt x="1713" y="17"/>
                  <a:pt x="1843" y="0"/>
                </a:cubicBezTo>
              </a:path>
            </a:pathLst>
          </a:custGeom>
          <a:noFill/>
          <a:ln w="76200" cmpd="sng">
            <a:solidFill>
              <a:srgbClr val="FF6600">
                <a:alpha val="58000"/>
              </a:srgbClr>
            </a:solidFill>
            <a:round/>
            <a:headEnd/>
            <a:tailEnd/>
          </a:ln>
          <a:effectLst/>
        </p:spPr>
        <p:txBody>
          <a:bodyPr/>
          <a:lstStyle/>
          <a:p>
            <a:endParaRPr lang="en-US"/>
          </a:p>
        </p:txBody>
      </p:sp>
      <p:sp>
        <p:nvSpPr>
          <p:cNvPr id="145415" name="Rectangle 7"/>
          <p:cNvSpPr>
            <a:spLocks noChangeArrowheads="1"/>
          </p:cNvSpPr>
          <p:nvPr/>
        </p:nvSpPr>
        <p:spPr bwMode="auto">
          <a:xfrm>
            <a:off x="2249488" y="2497138"/>
            <a:ext cx="2911475" cy="325437"/>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45416" name="Text Box 8"/>
          <p:cNvSpPr txBox="1">
            <a:spLocks noChangeArrowheads="1"/>
          </p:cNvSpPr>
          <p:nvPr/>
        </p:nvSpPr>
        <p:spPr bwMode="auto">
          <a:xfrm>
            <a:off x="3027363" y="4043363"/>
            <a:ext cx="5567362"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A current will be induced if the magnetic flux is changing.</a:t>
            </a:r>
            <a:endParaRPr lang="en-US">
              <a:solidFill>
                <a:schemeClr val="hlink"/>
              </a:solidFill>
              <a:sym typeface="Symbol" pitchFamily="18" charset="2"/>
            </a:endParaRPr>
          </a:p>
        </p:txBody>
      </p:sp>
      <p:sp>
        <p:nvSpPr>
          <p:cNvPr id="145417" name="Text Box 9"/>
          <p:cNvSpPr txBox="1">
            <a:spLocks noChangeArrowheads="1"/>
          </p:cNvSpPr>
          <p:nvPr/>
        </p:nvSpPr>
        <p:spPr bwMode="auto">
          <a:xfrm>
            <a:off x="3043238" y="4837113"/>
            <a:ext cx="5554662"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The magnetic flux is changing whenever the magnetic field is.</a:t>
            </a:r>
            <a:endParaRPr lang="en-US">
              <a:solidFill>
                <a:schemeClr val="hlink"/>
              </a:solidFill>
              <a:sym typeface="Symbol" pitchFamily="18" charset="2"/>
            </a:endParaRPr>
          </a:p>
        </p:txBody>
      </p:sp>
      <p:sp>
        <p:nvSpPr>
          <p:cNvPr id="145418" name="Rectangle 10"/>
          <p:cNvSpPr>
            <a:spLocks noChangeArrowheads="1"/>
          </p:cNvSpPr>
          <p:nvPr/>
        </p:nvSpPr>
        <p:spPr bwMode="auto">
          <a:xfrm>
            <a:off x="6219825" y="2509838"/>
            <a:ext cx="1046163" cy="325437"/>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45419" name="Freeform 11"/>
          <p:cNvSpPr>
            <a:spLocks/>
          </p:cNvSpPr>
          <p:nvPr/>
        </p:nvSpPr>
        <p:spPr bwMode="auto">
          <a:xfrm>
            <a:off x="6232525" y="2882900"/>
            <a:ext cx="1069975" cy="935038"/>
          </a:xfrm>
          <a:custGeom>
            <a:avLst/>
            <a:gdLst/>
            <a:ahLst/>
            <a:cxnLst>
              <a:cxn ang="0">
                <a:pos x="0" y="0"/>
              </a:cxn>
              <a:cxn ang="0">
                <a:pos x="68" y="273"/>
              </a:cxn>
              <a:cxn ang="0">
                <a:pos x="295" y="500"/>
              </a:cxn>
              <a:cxn ang="0">
                <a:pos x="538" y="576"/>
              </a:cxn>
              <a:cxn ang="0">
                <a:pos x="674" y="576"/>
              </a:cxn>
            </a:cxnLst>
            <a:rect l="0" t="0" r="r" b="b"/>
            <a:pathLst>
              <a:path w="674" h="589">
                <a:moveTo>
                  <a:pt x="0" y="0"/>
                </a:moveTo>
                <a:cubicBezTo>
                  <a:pt x="9" y="95"/>
                  <a:pt x="19" y="190"/>
                  <a:pt x="68" y="273"/>
                </a:cubicBezTo>
                <a:cubicBezTo>
                  <a:pt x="117" y="356"/>
                  <a:pt x="217" y="450"/>
                  <a:pt x="295" y="500"/>
                </a:cubicBezTo>
                <a:cubicBezTo>
                  <a:pt x="373" y="550"/>
                  <a:pt x="475" y="563"/>
                  <a:pt x="538" y="576"/>
                </a:cubicBezTo>
                <a:cubicBezTo>
                  <a:pt x="601" y="589"/>
                  <a:pt x="637" y="582"/>
                  <a:pt x="674" y="576"/>
                </a:cubicBezTo>
              </a:path>
            </a:pathLst>
          </a:custGeom>
          <a:noFill/>
          <a:ln w="76200" cmpd="sng">
            <a:solidFill>
              <a:srgbClr val="FF6600">
                <a:alpha val="52000"/>
              </a:srgbClr>
            </a:solidFill>
            <a:round/>
            <a:headEnd/>
            <a:tailEnd/>
          </a:ln>
          <a:effectLst/>
        </p:spPr>
        <p:txBody>
          <a:bodyPr/>
          <a:lstStyle/>
          <a:p>
            <a:endParaRPr lang="en-US"/>
          </a:p>
        </p:txBody>
      </p:sp>
      <p:sp>
        <p:nvSpPr>
          <p:cNvPr id="145420" name="Oval 12"/>
          <p:cNvSpPr>
            <a:spLocks noChangeArrowheads="1"/>
          </p:cNvSpPr>
          <p:nvPr/>
        </p:nvSpPr>
        <p:spPr bwMode="auto">
          <a:xfrm>
            <a:off x="6256338" y="6516688"/>
            <a:ext cx="360362" cy="360362"/>
          </a:xfrm>
          <a:prstGeom prst="ellipse">
            <a:avLst/>
          </a:prstGeom>
          <a:noFill/>
          <a:ln w="19050">
            <a:solidFill>
              <a:srgbClr val="CC0000"/>
            </a:solidFill>
            <a:round/>
            <a:headEnd/>
            <a:tailEnd/>
          </a:ln>
          <a:effectLst/>
        </p:spPr>
        <p:txBody>
          <a:bodyPr wrap="none" anchor="ctr"/>
          <a:lstStyle/>
          <a:p>
            <a:endParaRPr lang="en-US"/>
          </a:p>
        </p:txBody>
      </p:sp>
      <p:sp>
        <p:nvSpPr>
          <p:cNvPr id="14542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5423"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500" fill="hold"/>
                                        <p:tgtEl>
                                          <p:spTgt spid="145413"/>
                                        </p:tgtEl>
                                        <p:attrNameLst>
                                          <p:attrName>ppt_x</p:attrName>
                                        </p:attrNameLst>
                                      </p:cBhvr>
                                      <p:tavLst>
                                        <p:tav tm="0">
                                          <p:val>
                                            <p:strVal val="#ppt_x"/>
                                          </p:val>
                                        </p:tav>
                                        <p:tav tm="100000">
                                          <p:val>
                                            <p:strVal val="#ppt_x"/>
                                          </p:val>
                                        </p:tav>
                                      </p:tavLst>
                                    </p:anim>
                                    <p:anim calcmode="lin" valueType="num">
                                      <p:cBhvr additive="base">
                                        <p:cTn id="8" dur="500" fill="hold"/>
                                        <p:tgtEl>
                                          <p:spTgt spid="1454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5416"/>
                                        </p:tgtEl>
                                        <p:attrNameLst>
                                          <p:attrName>style.visibility</p:attrName>
                                        </p:attrNameLst>
                                      </p:cBhvr>
                                      <p:to>
                                        <p:strVal val="visible"/>
                                      </p:to>
                                    </p:set>
                                    <p:anim calcmode="lin" valueType="num">
                                      <p:cBhvr additive="base">
                                        <p:cTn id="13" dur="500" fill="hold"/>
                                        <p:tgtEl>
                                          <p:spTgt spid="145416"/>
                                        </p:tgtEl>
                                        <p:attrNameLst>
                                          <p:attrName>ppt_x</p:attrName>
                                        </p:attrNameLst>
                                      </p:cBhvr>
                                      <p:tavLst>
                                        <p:tav tm="0">
                                          <p:val>
                                            <p:strVal val="1+#ppt_w/2"/>
                                          </p:val>
                                        </p:tav>
                                        <p:tav tm="100000">
                                          <p:val>
                                            <p:strVal val="#ppt_x"/>
                                          </p:val>
                                        </p:tav>
                                      </p:tavLst>
                                    </p:anim>
                                    <p:anim calcmode="lin" valueType="num">
                                      <p:cBhvr additive="base">
                                        <p:cTn id="14" dur="500" fill="hold"/>
                                        <p:tgtEl>
                                          <p:spTgt spid="145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5417"/>
                                        </p:tgtEl>
                                        <p:attrNameLst>
                                          <p:attrName>style.visibility</p:attrName>
                                        </p:attrNameLst>
                                      </p:cBhvr>
                                      <p:to>
                                        <p:strVal val="visible"/>
                                      </p:to>
                                    </p:set>
                                    <p:anim calcmode="lin" valueType="num">
                                      <p:cBhvr additive="base">
                                        <p:cTn id="19" dur="500" fill="hold"/>
                                        <p:tgtEl>
                                          <p:spTgt spid="145417"/>
                                        </p:tgtEl>
                                        <p:attrNameLst>
                                          <p:attrName>ppt_x</p:attrName>
                                        </p:attrNameLst>
                                      </p:cBhvr>
                                      <p:tavLst>
                                        <p:tav tm="0">
                                          <p:val>
                                            <p:strVal val="1+#ppt_w/2"/>
                                          </p:val>
                                        </p:tav>
                                        <p:tav tm="100000">
                                          <p:val>
                                            <p:strVal val="#ppt_x"/>
                                          </p:val>
                                        </p:tav>
                                      </p:tavLst>
                                    </p:anim>
                                    <p:anim calcmode="lin" valueType="num">
                                      <p:cBhvr additive="base">
                                        <p:cTn id="20" dur="500" fill="hold"/>
                                        <p:tgtEl>
                                          <p:spTgt spid="145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5414"/>
                                        </p:tgtEl>
                                        <p:attrNameLst>
                                          <p:attrName>style.visibility</p:attrName>
                                        </p:attrNameLst>
                                      </p:cBhvr>
                                      <p:to>
                                        <p:strVal val="visible"/>
                                      </p:to>
                                    </p:set>
                                    <p:animEffect transition="in" filter="wipe(left)">
                                      <p:cBhvr>
                                        <p:cTn id="25" dur="2000"/>
                                        <p:tgtEl>
                                          <p:spTgt spid="145414"/>
                                        </p:tgtEl>
                                      </p:cBhvr>
                                    </p:animEffect>
                                  </p:childTnLst>
                                  <p:subTnLst>
                                    <p:audio>
                                      <p:cMediaNode>
                                        <p:cTn display="0" masterRel="sameClick">
                                          <p:stCondLst>
                                            <p:cond evt="begin" delay="0">
                                              <p:tn val="23"/>
                                            </p:cond>
                                          </p:stCondLst>
                                          <p:endCondLst>
                                            <p:cond evt="onStopAudio" delay="0">
                                              <p:tgtEl>
                                                <p:sldTgt/>
                                              </p:tgtEl>
                                            </p:cond>
                                          </p:endCondLst>
                                        </p:cTn>
                                        <p:tgtEl>
                                          <p:sndTgt r:embed="rId5" name="drumroll.wav"/>
                                        </p:tgtEl>
                                      </p:cMediaNode>
                                    </p:audio>
                                  </p:subTnLst>
                                </p:cTn>
                              </p:par>
                              <p:par>
                                <p:cTn id="26" presetID="22" presetClass="entr" presetSubtype="8" fill="hold" grpId="0" nodeType="withEffect">
                                  <p:stCondLst>
                                    <p:cond delay="0"/>
                                  </p:stCondLst>
                                  <p:childTnLst>
                                    <p:set>
                                      <p:cBhvr>
                                        <p:cTn id="27" dur="1" fill="hold">
                                          <p:stCondLst>
                                            <p:cond delay="0"/>
                                          </p:stCondLst>
                                        </p:cTn>
                                        <p:tgtEl>
                                          <p:spTgt spid="145415"/>
                                        </p:tgtEl>
                                        <p:attrNameLst>
                                          <p:attrName>style.visibility</p:attrName>
                                        </p:attrNameLst>
                                      </p:cBhvr>
                                      <p:to>
                                        <p:strVal val="visible"/>
                                      </p:to>
                                    </p:set>
                                    <p:animEffect transition="in" filter="wipe(left)">
                                      <p:cBhvr>
                                        <p:cTn id="28" dur="2000"/>
                                        <p:tgtEl>
                                          <p:spTgt spid="14541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45419"/>
                                        </p:tgtEl>
                                        <p:attrNameLst>
                                          <p:attrName>style.visibility</p:attrName>
                                        </p:attrNameLst>
                                      </p:cBhvr>
                                      <p:to>
                                        <p:strVal val="visible"/>
                                      </p:to>
                                    </p:set>
                                    <p:animEffect transition="in" filter="wipe(left)">
                                      <p:cBhvr>
                                        <p:cTn id="33" dur="2000"/>
                                        <p:tgtEl>
                                          <p:spTgt spid="145419"/>
                                        </p:tgtEl>
                                      </p:cBhvr>
                                    </p:animEffect>
                                  </p:childTnLst>
                                  <p:subTnLst>
                                    <p:audio>
                                      <p:cMediaNode>
                                        <p:cTn display="0" masterRel="sameClick">
                                          <p:stCondLst>
                                            <p:cond evt="begin" delay="0">
                                              <p:tn val="31"/>
                                            </p:cond>
                                          </p:stCondLst>
                                          <p:endCondLst>
                                            <p:cond evt="onStopAudio" delay="0">
                                              <p:tgtEl>
                                                <p:sldTgt/>
                                              </p:tgtEl>
                                            </p:cond>
                                          </p:endCondLst>
                                        </p:cTn>
                                        <p:tgtEl>
                                          <p:sndTgt r:embed="rId5" name="drumroll.wav"/>
                                        </p:tgtEl>
                                      </p:cMediaNode>
                                    </p:audio>
                                  </p:subTnLst>
                                </p:cTn>
                              </p:par>
                              <p:par>
                                <p:cTn id="34" presetID="22" presetClass="entr" presetSubtype="8" fill="hold" grpId="0" nodeType="withEffect">
                                  <p:stCondLst>
                                    <p:cond delay="0"/>
                                  </p:stCondLst>
                                  <p:childTnLst>
                                    <p:set>
                                      <p:cBhvr>
                                        <p:cTn id="35" dur="1" fill="hold">
                                          <p:stCondLst>
                                            <p:cond delay="0"/>
                                          </p:stCondLst>
                                        </p:cTn>
                                        <p:tgtEl>
                                          <p:spTgt spid="145418"/>
                                        </p:tgtEl>
                                        <p:attrNameLst>
                                          <p:attrName>style.visibility</p:attrName>
                                        </p:attrNameLst>
                                      </p:cBhvr>
                                      <p:to>
                                        <p:strVal val="visible"/>
                                      </p:to>
                                    </p:set>
                                    <p:animEffect transition="in" filter="wipe(left)">
                                      <p:cBhvr>
                                        <p:cTn id="36" dur="2000"/>
                                        <p:tgtEl>
                                          <p:spTgt spid="145418"/>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45420"/>
                                        </p:tgtEl>
                                        <p:attrNameLst>
                                          <p:attrName>style.visibility</p:attrName>
                                        </p:attrNameLst>
                                      </p:cBhvr>
                                      <p:to>
                                        <p:strVal val="visible"/>
                                      </p:to>
                                    </p:set>
                                    <p:anim calcmode="lin" valueType="num">
                                      <p:cBhvr>
                                        <p:cTn id="41" dur="500" fill="hold"/>
                                        <p:tgtEl>
                                          <p:spTgt spid="145420"/>
                                        </p:tgtEl>
                                        <p:attrNameLst>
                                          <p:attrName>ppt_w</p:attrName>
                                        </p:attrNameLst>
                                      </p:cBhvr>
                                      <p:tavLst>
                                        <p:tav tm="0">
                                          <p:val>
                                            <p:fltVal val="0"/>
                                          </p:val>
                                        </p:tav>
                                        <p:tav tm="100000">
                                          <p:val>
                                            <p:strVal val="#ppt_w"/>
                                          </p:val>
                                        </p:tav>
                                      </p:tavLst>
                                    </p:anim>
                                    <p:anim calcmode="lin" valueType="num">
                                      <p:cBhvr>
                                        <p:cTn id="42" dur="500" fill="hold"/>
                                        <p:tgtEl>
                                          <p:spTgt spid="145420"/>
                                        </p:tgtEl>
                                        <p:attrNameLst>
                                          <p:attrName>ppt_h</p:attrName>
                                        </p:attrNameLst>
                                      </p:cBhvr>
                                      <p:tavLst>
                                        <p:tav tm="0">
                                          <p:val>
                                            <p:fltVal val="0"/>
                                          </p:val>
                                        </p:tav>
                                        <p:tav tm="100000">
                                          <p:val>
                                            <p:strVal val="#ppt_h"/>
                                          </p:val>
                                        </p:tav>
                                      </p:tavLst>
                                    </p:anim>
                                    <p:animEffect transition="in" filter="fade">
                                      <p:cBhvr>
                                        <p:cTn id="43" dur="500"/>
                                        <p:tgtEl>
                                          <p:spTgt spid="145420"/>
                                        </p:tgtEl>
                                      </p:cBhvr>
                                    </p:animEffect>
                                  </p:childTnLst>
                                  <p:subTnLst>
                                    <p:audio>
                                      <p:cMediaNode>
                                        <p:cTn display="0" masterRel="sameClick">
                                          <p:stCondLst>
                                            <p:cond evt="begin" delay="0">
                                              <p:tn val="39"/>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4" grpId="0" animBg="1"/>
      <p:bldP spid="145415" grpId="0" animBg="1"/>
      <p:bldP spid="145416" grpId="0"/>
      <p:bldP spid="145417" grpId="0"/>
      <p:bldP spid="145418" grpId="0" animBg="1"/>
      <p:bldP spid="145419" grpId="0" animBg="1"/>
      <p:bldP spid="1454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7461"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81038" y="1871663"/>
            <a:ext cx="7789862" cy="4316412"/>
          </a:xfrm>
          <a:prstGeom prst="rect">
            <a:avLst/>
          </a:prstGeom>
          <a:noFill/>
        </p:spPr>
      </p:pic>
      <p:sp>
        <p:nvSpPr>
          <p:cNvPr id="147462" name="Text Box 6"/>
          <p:cNvSpPr txBox="1">
            <a:spLocks noChangeArrowheads="1"/>
          </p:cNvSpPr>
          <p:nvPr/>
        </p:nvSpPr>
        <p:spPr bwMode="auto">
          <a:xfrm>
            <a:off x="788988" y="6127750"/>
            <a:ext cx="7624762"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Reversed pole </a:t>
            </a:r>
            <a:r>
              <a:rPr lang="en-US">
                <a:solidFill>
                  <a:schemeClr val="hlink"/>
                </a:solidFill>
                <a:cs typeface="Courier New" pitchFamily="49" charset="0"/>
                <a:sym typeface="Symbol" pitchFamily="18" charset="2"/>
              </a:rPr>
              <a:t> reversed deflection: LEFT.</a:t>
            </a:r>
            <a:endParaRPr lang="en-US">
              <a:solidFill>
                <a:schemeClr val="hlink"/>
              </a:solidFill>
              <a:sym typeface="Symbol" pitchFamily="18" charset="2"/>
            </a:endParaRPr>
          </a:p>
        </p:txBody>
      </p:sp>
      <p:sp>
        <p:nvSpPr>
          <p:cNvPr id="147463" name="Rectangle 7"/>
          <p:cNvSpPr>
            <a:spLocks noChangeArrowheads="1"/>
          </p:cNvSpPr>
          <p:nvPr/>
        </p:nvSpPr>
        <p:spPr bwMode="auto">
          <a:xfrm>
            <a:off x="722313" y="3282950"/>
            <a:ext cx="1900237" cy="325438"/>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47464" name="Text Box 8"/>
          <p:cNvSpPr txBox="1">
            <a:spLocks noChangeArrowheads="1"/>
          </p:cNvSpPr>
          <p:nvPr/>
        </p:nvSpPr>
        <p:spPr bwMode="auto">
          <a:xfrm>
            <a:off x="781050" y="6453188"/>
            <a:ext cx="7624763"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Doubled speed </a:t>
            </a:r>
            <a:r>
              <a:rPr lang="en-US">
                <a:solidFill>
                  <a:schemeClr val="hlink"/>
                </a:solidFill>
                <a:cs typeface="Courier New" pitchFamily="49" charset="0"/>
                <a:sym typeface="Symbol" pitchFamily="18" charset="2"/>
              </a:rPr>
              <a:t> doubled emf: 16 units.</a:t>
            </a:r>
            <a:endParaRPr lang="en-US">
              <a:solidFill>
                <a:schemeClr val="hlink"/>
              </a:solidFill>
              <a:sym typeface="Symbol" pitchFamily="18" charset="2"/>
            </a:endParaRPr>
          </a:p>
        </p:txBody>
      </p:sp>
      <p:sp>
        <p:nvSpPr>
          <p:cNvPr id="147465" name="Rectangle 9"/>
          <p:cNvSpPr>
            <a:spLocks noChangeArrowheads="1"/>
          </p:cNvSpPr>
          <p:nvPr/>
        </p:nvSpPr>
        <p:spPr bwMode="auto">
          <a:xfrm>
            <a:off x="2889250" y="3586163"/>
            <a:ext cx="744538" cy="288925"/>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47466" name="Oval 10"/>
          <p:cNvSpPr>
            <a:spLocks noChangeArrowheads="1"/>
          </p:cNvSpPr>
          <p:nvPr/>
        </p:nvSpPr>
        <p:spPr bwMode="auto">
          <a:xfrm>
            <a:off x="4703763" y="5870575"/>
            <a:ext cx="360362" cy="360363"/>
          </a:xfrm>
          <a:prstGeom prst="ellipse">
            <a:avLst/>
          </a:prstGeom>
          <a:noFill/>
          <a:ln w="19050">
            <a:solidFill>
              <a:srgbClr val="CC0000"/>
            </a:solidFill>
            <a:round/>
            <a:headEnd/>
            <a:tailEnd/>
          </a:ln>
          <a:effectLst/>
        </p:spPr>
        <p:txBody>
          <a:bodyPr wrap="none" anchor="ctr"/>
          <a:lstStyle/>
          <a:p>
            <a:endParaRPr lang="en-US"/>
          </a:p>
        </p:txBody>
      </p:sp>
      <p:sp>
        <p:nvSpPr>
          <p:cNvPr id="147468"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7469"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461"/>
                                        </p:tgtEl>
                                        <p:attrNameLst>
                                          <p:attrName>style.visibility</p:attrName>
                                        </p:attrNameLst>
                                      </p:cBhvr>
                                      <p:to>
                                        <p:strVal val="visible"/>
                                      </p:to>
                                    </p:set>
                                    <p:anim calcmode="lin" valueType="num">
                                      <p:cBhvr additive="base">
                                        <p:cTn id="7" dur="500" fill="hold"/>
                                        <p:tgtEl>
                                          <p:spTgt spid="147461"/>
                                        </p:tgtEl>
                                        <p:attrNameLst>
                                          <p:attrName>ppt_x</p:attrName>
                                        </p:attrNameLst>
                                      </p:cBhvr>
                                      <p:tavLst>
                                        <p:tav tm="0">
                                          <p:val>
                                            <p:strVal val="#ppt_x"/>
                                          </p:val>
                                        </p:tav>
                                        <p:tav tm="100000">
                                          <p:val>
                                            <p:strVal val="#ppt_x"/>
                                          </p:val>
                                        </p:tav>
                                      </p:tavLst>
                                    </p:anim>
                                    <p:anim calcmode="lin" valueType="num">
                                      <p:cBhvr additive="base">
                                        <p:cTn id="8" dur="500" fill="hold"/>
                                        <p:tgtEl>
                                          <p:spTgt spid="14746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462"/>
                                        </p:tgtEl>
                                        <p:attrNameLst>
                                          <p:attrName>style.visibility</p:attrName>
                                        </p:attrNameLst>
                                      </p:cBhvr>
                                      <p:to>
                                        <p:strVal val="visible"/>
                                      </p:to>
                                    </p:set>
                                    <p:anim calcmode="lin" valueType="num">
                                      <p:cBhvr additive="base">
                                        <p:cTn id="13" dur="500" fill="hold"/>
                                        <p:tgtEl>
                                          <p:spTgt spid="147462"/>
                                        </p:tgtEl>
                                        <p:attrNameLst>
                                          <p:attrName>ppt_x</p:attrName>
                                        </p:attrNameLst>
                                      </p:cBhvr>
                                      <p:tavLst>
                                        <p:tav tm="0">
                                          <p:val>
                                            <p:strVal val="#ppt_x"/>
                                          </p:val>
                                        </p:tav>
                                        <p:tav tm="100000">
                                          <p:val>
                                            <p:strVal val="#ppt_x"/>
                                          </p:val>
                                        </p:tav>
                                      </p:tavLst>
                                    </p:anim>
                                    <p:anim calcmode="lin" valueType="num">
                                      <p:cBhvr additive="base">
                                        <p:cTn id="14" dur="500" fill="hold"/>
                                        <p:tgtEl>
                                          <p:spTgt spid="14746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22" presetClass="entr" presetSubtype="8" fill="hold" grpId="0" nodeType="withEffect">
                                  <p:stCondLst>
                                    <p:cond delay="0"/>
                                  </p:stCondLst>
                                  <p:childTnLst>
                                    <p:set>
                                      <p:cBhvr>
                                        <p:cTn id="16" dur="1" fill="hold">
                                          <p:stCondLst>
                                            <p:cond delay="0"/>
                                          </p:stCondLst>
                                        </p:cTn>
                                        <p:tgtEl>
                                          <p:spTgt spid="147463"/>
                                        </p:tgtEl>
                                        <p:attrNameLst>
                                          <p:attrName>style.visibility</p:attrName>
                                        </p:attrNameLst>
                                      </p:cBhvr>
                                      <p:to>
                                        <p:strVal val="visible"/>
                                      </p:to>
                                    </p:set>
                                    <p:animEffect transition="in" filter="wipe(left)">
                                      <p:cBhvr>
                                        <p:cTn id="17" dur="2000"/>
                                        <p:tgtEl>
                                          <p:spTgt spid="14746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7464"/>
                                        </p:tgtEl>
                                        <p:attrNameLst>
                                          <p:attrName>style.visibility</p:attrName>
                                        </p:attrNameLst>
                                      </p:cBhvr>
                                      <p:to>
                                        <p:strVal val="visible"/>
                                      </p:to>
                                    </p:set>
                                    <p:anim calcmode="lin" valueType="num">
                                      <p:cBhvr additive="base">
                                        <p:cTn id="22" dur="500" fill="hold"/>
                                        <p:tgtEl>
                                          <p:spTgt spid="147464"/>
                                        </p:tgtEl>
                                        <p:attrNameLst>
                                          <p:attrName>ppt_x</p:attrName>
                                        </p:attrNameLst>
                                      </p:cBhvr>
                                      <p:tavLst>
                                        <p:tav tm="0">
                                          <p:val>
                                            <p:strVal val="#ppt_x"/>
                                          </p:val>
                                        </p:tav>
                                        <p:tav tm="100000">
                                          <p:val>
                                            <p:strVal val="#ppt_x"/>
                                          </p:val>
                                        </p:tav>
                                      </p:tavLst>
                                    </p:anim>
                                    <p:anim calcmode="lin" valueType="num">
                                      <p:cBhvr additive="base">
                                        <p:cTn id="23" dur="500" fill="hold"/>
                                        <p:tgtEl>
                                          <p:spTgt spid="14746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par>
                                <p:cTn id="24" presetID="22" presetClass="entr" presetSubtype="8" fill="hold" grpId="0" nodeType="withEffect">
                                  <p:stCondLst>
                                    <p:cond delay="0"/>
                                  </p:stCondLst>
                                  <p:childTnLst>
                                    <p:set>
                                      <p:cBhvr>
                                        <p:cTn id="25" dur="1" fill="hold">
                                          <p:stCondLst>
                                            <p:cond delay="0"/>
                                          </p:stCondLst>
                                        </p:cTn>
                                        <p:tgtEl>
                                          <p:spTgt spid="147465"/>
                                        </p:tgtEl>
                                        <p:attrNameLst>
                                          <p:attrName>style.visibility</p:attrName>
                                        </p:attrNameLst>
                                      </p:cBhvr>
                                      <p:to>
                                        <p:strVal val="visible"/>
                                      </p:to>
                                    </p:set>
                                    <p:animEffect transition="in" filter="wipe(left)">
                                      <p:cBhvr>
                                        <p:cTn id="26" dur="2000"/>
                                        <p:tgtEl>
                                          <p:spTgt spid="14746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47466"/>
                                        </p:tgtEl>
                                        <p:attrNameLst>
                                          <p:attrName>style.visibility</p:attrName>
                                        </p:attrNameLst>
                                      </p:cBhvr>
                                      <p:to>
                                        <p:strVal val="visible"/>
                                      </p:to>
                                    </p:set>
                                    <p:anim calcmode="lin" valueType="num">
                                      <p:cBhvr>
                                        <p:cTn id="31" dur="500" fill="hold"/>
                                        <p:tgtEl>
                                          <p:spTgt spid="147466"/>
                                        </p:tgtEl>
                                        <p:attrNameLst>
                                          <p:attrName>ppt_w</p:attrName>
                                        </p:attrNameLst>
                                      </p:cBhvr>
                                      <p:tavLst>
                                        <p:tav tm="0">
                                          <p:val>
                                            <p:fltVal val="0"/>
                                          </p:val>
                                        </p:tav>
                                        <p:tav tm="100000">
                                          <p:val>
                                            <p:strVal val="#ppt_w"/>
                                          </p:val>
                                        </p:tav>
                                      </p:tavLst>
                                    </p:anim>
                                    <p:anim calcmode="lin" valueType="num">
                                      <p:cBhvr>
                                        <p:cTn id="32" dur="500" fill="hold"/>
                                        <p:tgtEl>
                                          <p:spTgt spid="147466"/>
                                        </p:tgtEl>
                                        <p:attrNameLst>
                                          <p:attrName>ppt_h</p:attrName>
                                        </p:attrNameLst>
                                      </p:cBhvr>
                                      <p:tavLst>
                                        <p:tav tm="0">
                                          <p:val>
                                            <p:fltVal val="0"/>
                                          </p:val>
                                        </p:tav>
                                        <p:tav tm="100000">
                                          <p:val>
                                            <p:strVal val="#ppt_h"/>
                                          </p:val>
                                        </p:tav>
                                      </p:tavLst>
                                    </p:anim>
                                    <p:animEffect transition="in" filter="fade">
                                      <p:cBhvr>
                                        <p:cTn id="33" dur="500"/>
                                        <p:tgtEl>
                                          <p:spTgt spid="147466"/>
                                        </p:tgtEl>
                                      </p:cBhvr>
                                    </p:animEffect>
                                  </p:childTnLst>
                                  <p:subTnLst>
                                    <p:audio>
                                      <p:cMediaNode>
                                        <p:cTn display="0" masterRel="sameClick">
                                          <p:stCondLst>
                                            <p:cond evt="begin" delay="0">
                                              <p:tn val="29"/>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2" grpId="0"/>
      <p:bldP spid="147463" grpId="0" animBg="1"/>
      <p:bldP spid="147464" grpId="0"/>
      <p:bldP spid="147465" grpId="0" animBg="1"/>
      <p:bldP spid="14746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21" name="Rectangle 17"/>
          <p:cNvSpPr>
            <a:spLocks noChangeArrowheads="1"/>
          </p:cNvSpPr>
          <p:nvPr/>
        </p:nvSpPr>
        <p:spPr bwMode="auto">
          <a:xfrm>
            <a:off x="682625" y="5222875"/>
            <a:ext cx="7766050" cy="1651000"/>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sym typeface="Symbol" pitchFamily="18" charset="2"/>
              </a:rPr>
              <a:t>Only one choice is a RATE.</a:t>
            </a:r>
          </a:p>
          <a:p>
            <a:pPr eaLnBrk="0" hangingPunct="0">
              <a:spcBef>
                <a:spcPct val="20000"/>
              </a:spcBef>
            </a:pPr>
            <a:r>
              <a:rPr lang="en-US" b="1">
                <a:sym typeface="Symbol" pitchFamily="18" charset="2"/>
              </a:rPr>
              <a:t></a:t>
            </a:r>
            <a:r>
              <a:rPr lang="en-US">
                <a:sym typeface="Symbol" pitchFamily="18" charset="2"/>
              </a:rPr>
              <a:t>Remember that </a:t>
            </a:r>
            <a:r>
              <a:rPr lang="en-US" b="1">
                <a:sym typeface="Symbol" pitchFamily="18" charset="2"/>
              </a:rPr>
              <a:t>flux linkage</a:t>
            </a:r>
            <a:r>
              <a:rPr lang="en-US">
                <a:sym typeface="Symbol" pitchFamily="18" charset="2"/>
              </a:rPr>
              <a:t> has the </a:t>
            </a:r>
            <a:r>
              <a:rPr lang="en-US" i="1">
                <a:sym typeface="Symbol" pitchFamily="18" charset="2"/>
              </a:rPr>
              <a:t>N</a:t>
            </a:r>
            <a:r>
              <a:rPr lang="en-US">
                <a:sym typeface="Symbol" pitchFamily="18" charset="2"/>
              </a:rPr>
              <a:t> in it whereas </a:t>
            </a:r>
            <a:r>
              <a:rPr lang="en-US" b="1">
                <a:sym typeface="Symbol" pitchFamily="18" charset="2"/>
              </a:rPr>
              <a:t>flux</a:t>
            </a:r>
            <a:r>
              <a:rPr lang="en-US">
                <a:sym typeface="Symbol" pitchFamily="18" charset="2"/>
              </a:rPr>
              <a:t> does not.</a:t>
            </a:r>
          </a:p>
        </p:txBody>
      </p:sp>
      <p:sp>
        <p:nvSpPr>
          <p:cNvPr id="149508" name="Rectangle 4"/>
          <p:cNvSpPr>
            <a:spLocks noChangeArrowheads="1"/>
          </p:cNvSpPr>
          <p:nvPr/>
        </p:nvSpPr>
        <p:spPr bwMode="auto">
          <a:xfrm>
            <a:off x="687388" y="1751013"/>
            <a:ext cx="7772400" cy="35353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9525" name="Picture 2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06438" y="1846263"/>
            <a:ext cx="7688262" cy="2238375"/>
          </a:xfrm>
          <a:prstGeom prst="rect">
            <a:avLst/>
          </a:prstGeom>
          <a:noFill/>
        </p:spPr>
      </p:pic>
      <p:sp>
        <p:nvSpPr>
          <p:cNvPr id="149515" name="Text Box 11"/>
          <p:cNvSpPr txBox="1">
            <a:spLocks noChangeArrowheads="1"/>
          </p:cNvSpPr>
          <p:nvPr/>
        </p:nvSpPr>
        <p:spPr bwMode="auto">
          <a:xfrm>
            <a:off x="6242845" y="3554163"/>
            <a:ext cx="2343710" cy="1200329"/>
          </a:xfrm>
          <a:prstGeom prst="rect">
            <a:avLst/>
          </a:prstGeom>
          <a:noFill/>
          <a:ln w="9525">
            <a:noFill/>
            <a:miter lim="800000"/>
            <a:headEnd/>
            <a:tailEnd/>
          </a:ln>
          <a:effectLst/>
        </p:spPr>
        <p:txBody>
          <a:bodyPr wrap="square">
            <a:spAutoFit/>
          </a:bodyPr>
          <a:lstStyle/>
          <a:p>
            <a:r>
              <a:rPr lang="en-US" dirty="0">
                <a:solidFill>
                  <a:srgbClr val="CC0000"/>
                </a:solidFill>
                <a:cs typeface="Courier New" pitchFamily="49" charset="0"/>
              </a:rPr>
              <a:t>change in magnetic flux linkage</a:t>
            </a:r>
            <a:endParaRPr lang="en-US" dirty="0">
              <a:solidFill>
                <a:srgbClr val="CC0000"/>
              </a:solidFill>
              <a:sym typeface="Symbol" pitchFamily="18" charset="2"/>
            </a:endParaRPr>
          </a:p>
        </p:txBody>
      </p:sp>
      <p:sp>
        <p:nvSpPr>
          <p:cNvPr id="149518" name="Text Box 14"/>
          <p:cNvSpPr txBox="1">
            <a:spLocks noChangeArrowheads="1"/>
          </p:cNvSpPr>
          <p:nvPr/>
        </p:nvSpPr>
        <p:spPr bwMode="auto">
          <a:xfrm>
            <a:off x="5684837" y="4920830"/>
            <a:ext cx="1641475" cy="457200"/>
          </a:xfrm>
          <a:prstGeom prst="rect">
            <a:avLst/>
          </a:prstGeom>
          <a:noFill/>
          <a:ln w="9525">
            <a:noFill/>
            <a:miter lim="800000"/>
            <a:headEnd/>
            <a:tailEnd/>
          </a:ln>
          <a:effectLst/>
        </p:spPr>
        <p:txBody>
          <a:bodyPr>
            <a:spAutoFit/>
          </a:bodyPr>
          <a:lstStyle/>
          <a:p>
            <a:r>
              <a:rPr lang="en-US" dirty="0">
                <a:solidFill>
                  <a:schemeClr val="accent2"/>
                </a:solidFill>
                <a:cs typeface="Courier New" pitchFamily="49" charset="0"/>
              </a:rPr>
              <a:t>time rate</a:t>
            </a:r>
            <a:endParaRPr lang="en-US" dirty="0">
              <a:solidFill>
                <a:schemeClr val="accent2"/>
              </a:solidFill>
              <a:sym typeface="Symbol" pitchFamily="18" charset="2"/>
            </a:endParaRPr>
          </a:p>
        </p:txBody>
      </p:sp>
      <p:sp>
        <p:nvSpPr>
          <p:cNvPr id="149519" name="Line 15"/>
          <p:cNvSpPr>
            <a:spLocks noChangeShapeType="1"/>
          </p:cNvSpPr>
          <p:nvPr/>
        </p:nvSpPr>
        <p:spPr bwMode="auto">
          <a:xfrm flipH="1" flipV="1">
            <a:off x="4827495" y="4562473"/>
            <a:ext cx="857342" cy="461891"/>
          </a:xfrm>
          <a:prstGeom prst="line">
            <a:avLst/>
          </a:prstGeom>
          <a:noFill/>
          <a:ln w="12700">
            <a:solidFill>
              <a:schemeClr val="accent2"/>
            </a:solidFill>
            <a:round/>
            <a:headEnd/>
            <a:tailEnd type="triangle" w="med" len="med"/>
          </a:ln>
          <a:effectLst/>
        </p:spPr>
        <p:txBody>
          <a:bodyPr/>
          <a:lstStyle/>
          <a:p>
            <a:endParaRPr lang="en-US"/>
          </a:p>
        </p:txBody>
      </p:sp>
      <p:sp>
        <p:nvSpPr>
          <p:cNvPr id="149520" name="Oval 16"/>
          <p:cNvSpPr>
            <a:spLocks noChangeArrowheads="1"/>
          </p:cNvSpPr>
          <p:nvPr/>
        </p:nvSpPr>
        <p:spPr bwMode="auto">
          <a:xfrm>
            <a:off x="685800" y="2832100"/>
            <a:ext cx="360363" cy="360363"/>
          </a:xfrm>
          <a:prstGeom prst="ellipse">
            <a:avLst/>
          </a:prstGeom>
          <a:noFill/>
          <a:ln w="19050">
            <a:solidFill>
              <a:srgbClr val="CC0000"/>
            </a:solidFill>
            <a:round/>
            <a:headEnd/>
            <a:tailEnd/>
          </a:ln>
          <a:effectLst/>
        </p:spPr>
        <p:txBody>
          <a:bodyPr wrap="none" anchor="ctr"/>
          <a:lstStyle/>
          <a:p>
            <a:endParaRPr lang="en-US"/>
          </a:p>
        </p:txBody>
      </p:sp>
      <p:sp>
        <p:nvSpPr>
          <p:cNvPr id="14952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9524" name="Rectangle 20"/>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mc:AlternateContent xmlns:mc="http://schemas.openxmlformats.org/markup-compatibility/2006">
        <mc:Choice xmlns:a14="http://schemas.microsoft.com/office/drawing/2010/main" Requires="a14">
          <p:sp>
            <p:nvSpPr>
              <p:cNvPr id="149526" name="Text Box 22"/>
              <p:cNvSpPr txBox="1">
                <a:spLocks noChangeArrowheads="1"/>
              </p:cNvSpPr>
              <p:nvPr/>
            </p:nvSpPr>
            <p:spPr bwMode="auto">
              <a:xfrm>
                <a:off x="865981" y="3947792"/>
                <a:ext cx="7624762" cy="627223"/>
              </a:xfrm>
              <a:prstGeom prst="rect">
                <a:avLst/>
              </a:prstGeom>
              <a:noFill/>
              <a:ln w="9525">
                <a:noFill/>
                <a:miter lim="800000"/>
                <a:headEnd/>
                <a:tailEnd/>
              </a:ln>
              <a:effectLst/>
            </p:spPr>
            <p:txBody>
              <a:bodyPr>
                <a:spAutoFit/>
              </a:bodyPr>
              <a:lstStyle/>
              <a:p>
                <a:r>
                  <a:rPr lang="en-US" dirty="0" smtClean="0">
                    <a:solidFill>
                      <a:schemeClr val="hlink"/>
                    </a:solidFill>
                    <a:cs typeface="Courier New" pitchFamily="49" charset="0"/>
                    <a:sym typeface="Symbol" pitchFamily="18" charset="2"/>
                  </a:rPr>
                  <a:t></a:t>
                </a:r>
                <a:r>
                  <a:rPr lang="en-US" dirty="0">
                    <a:solidFill>
                      <a:schemeClr val="hlink"/>
                    </a:solidFill>
                    <a:cs typeface="Courier New" pitchFamily="49" charset="0"/>
                  </a:rPr>
                  <a:t>Use Faraday’s law: </a:t>
                </a:r>
                <a14:m>
                  <m:oMath xmlns:m="http://schemas.openxmlformats.org/officeDocument/2006/math">
                    <m:r>
                      <a:rPr lang="en-US" i="1" dirty="0" smtClean="0">
                        <a:solidFill>
                          <a:schemeClr val="hlink"/>
                        </a:solidFill>
                        <a:latin typeface="Cambria Math" panose="02040503050406030204" pitchFamily="18" charset="0"/>
                        <a:sym typeface="Symbol" pitchFamily="18" charset="2"/>
                      </a:rPr>
                      <m:t>=</m:t>
                    </m:r>
                    <m:f>
                      <m:fPr>
                        <m:ctrlPr>
                          <a:rPr lang="en-US" i="1" dirty="0" smtClean="0">
                            <a:solidFill>
                              <a:schemeClr val="hlink"/>
                            </a:solidFill>
                            <a:latin typeface="Cambria Math" panose="02040503050406030204" pitchFamily="18" charset="0"/>
                            <a:sym typeface="Symbol" pitchFamily="18" charset="2"/>
                          </a:rPr>
                        </m:ctrlPr>
                      </m:fPr>
                      <m:num>
                        <m:r>
                          <a:rPr lang="en-US" i="1" dirty="0" smtClean="0">
                            <a:solidFill>
                              <a:schemeClr val="hlink"/>
                            </a:solidFill>
                            <a:latin typeface="Cambria Math" panose="02040503050406030204" pitchFamily="18" charset="0"/>
                            <a:sym typeface="Symbol" pitchFamily="18" charset="2"/>
                          </a:rPr>
                          <m:t>–</m:t>
                        </m:r>
                        <m:r>
                          <a:rPr lang="en-US" i="1" dirty="0" smtClean="0">
                            <a:solidFill>
                              <a:schemeClr val="hlink"/>
                            </a:solidFill>
                            <a:latin typeface="Cambria Math" panose="02040503050406030204" pitchFamily="18" charset="0"/>
                            <a:sym typeface="Symbol" pitchFamily="18" charset="2"/>
                          </a:rPr>
                          <m:t>𝑁</m:t>
                        </m:r>
                        <m:r>
                          <m:rPr>
                            <m:sty m:val="p"/>
                          </m:rPr>
                          <a:rPr lang="el-GR" i="1" dirty="0" smtClean="0">
                            <a:solidFill>
                              <a:schemeClr val="hlink"/>
                            </a:solidFill>
                            <a:latin typeface="Cambria Math" panose="02040503050406030204" pitchFamily="18" charset="0"/>
                            <a:ea typeface="Cambria Math" panose="02040503050406030204" pitchFamily="18" charset="0"/>
                            <a:sym typeface="Symbol" pitchFamily="18" charset="2"/>
                          </a:rPr>
                          <m:t>ΔΦ</m:t>
                        </m:r>
                      </m:num>
                      <m:den>
                        <m:r>
                          <m:rPr>
                            <m:sty m:val="p"/>
                          </m:rPr>
                          <a:rPr lang="el-GR" i="1" dirty="0" smtClean="0">
                            <a:solidFill>
                              <a:schemeClr val="hlink"/>
                            </a:solidFill>
                            <a:latin typeface="Cambria Math" panose="02040503050406030204" pitchFamily="18" charset="0"/>
                            <a:ea typeface="Cambria Math" panose="02040503050406030204" pitchFamily="18" charset="0"/>
                            <a:sym typeface="Symbol" pitchFamily="18" charset="2"/>
                          </a:rPr>
                          <m:t>Δ</m:t>
                        </m:r>
                        <m:r>
                          <a:rPr lang="en-US" i="1" dirty="0" smtClean="0">
                            <a:solidFill>
                              <a:schemeClr val="hlink"/>
                            </a:solidFill>
                            <a:latin typeface="Cambria Math" panose="02040503050406030204" pitchFamily="18" charset="0"/>
                            <a:sym typeface="Symbol" pitchFamily="18" charset="2"/>
                          </a:rPr>
                          <m:t>𝑡</m:t>
                        </m:r>
                      </m:den>
                    </m:f>
                  </m:oMath>
                </a14:m>
                <a:endParaRPr lang="en-US" i="1" dirty="0">
                  <a:solidFill>
                    <a:schemeClr val="hlink"/>
                  </a:solidFill>
                  <a:sym typeface="Symbol" pitchFamily="18" charset="2"/>
                </a:endParaRPr>
              </a:p>
            </p:txBody>
          </p:sp>
        </mc:Choice>
        <mc:Fallback>
          <p:sp>
            <p:nvSpPr>
              <p:cNvPr id="149526" name="Text Box 22"/>
              <p:cNvSpPr txBox="1">
                <a:spLocks noRot="1" noChangeAspect="1" noMove="1" noResize="1" noEditPoints="1" noAdjustHandles="1" noChangeArrowheads="1" noChangeShapeType="1" noTextEdit="1"/>
              </p:cNvSpPr>
              <p:nvPr/>
            </p:nvSpPr>
            <p:spPr bwMode="auto">
              <a:xfrm>
                <a:off x="865981" y="3947792"/>
                <a:ext cx="7624762" cy="627223"/>
              </a:xfrm>
              <a:prstGeom prst="rect">
                <a:avLst/>
              </a:prstGeom>
              <a:blipFill>
                <a:blip r:embed="rId8"/>
                <a:stretch>
                  <a:fillRect l="-1199" b="-8824"/>
                </a:stretch>
              </a:blipFill>
              <a:ln w="9525">
                <a:noFill/>
                <a:miter lim="800000"/>
                <a:headEnd/>
                <a:tailEnd/>
              </a:ln>
              <a:effectLst/>
            </p:spPr>
            <p:txBody>
              <a:bodyPr/>
              <a:lstStyle/>
              <a:p>
                <a:r>
                  <a:rPr lang="en-US">
                    <a:noFill/>
                  </a:rPr>
                  <a:t> </a:t>
                </a:r>
              </a:p>
            </p:txBody>
          </p:sp>
        </mc:Fallback>
      </mc:AlternateContent>
      <p:sp>
        <p:nvSpPr>
          <p:cNvPr id="149514" name="Rectangle 10"/>
          <p:cNvSpPr>
            <a:spLocks noChangeArrowheads="1"/>
          </p:cNvSpPr>
          <p:nvPr/>
        </p:nvSpPr>
        <p:spPr bwMode="auto">
          <a:xfrm>
            <a:off x="4251933" y="4013526"/>
            <a:ext cx="919350" cy="263843"/>
          </a:xfrm>
          <a:prstGeom prst="rect">
            <a:avLst/>
          </a:prstGeom>
          <a:noFill/>
          <a:ln w="28575">
            <a:solidFill>
              <a:srgbClr val="CC0000"/>
            </a:solidFill>
            <a:miter lim="800000"/>
            <a:headEnd/>
            <a:tailEnd/>
          </a:ln>
          <a:effectLst/>
        </p:spPr>
        <p:txBody>
          <a:bodyPr wrap="none" anchor="ctr"/>
          <a:lstStyle/>
          <a:p>
            <a:endParaRPr lang="en-US"/>
          </a:p>
        </p:txBody>
      </p:sp>
      <p:sp>
        <p:nvSpPr>
          <p:cNvPr id="149517" name="Rectangle 13"/>
          <p:cNvSpPr>
            <a:spLocks noChangeArrowheads="1"/>
          </p:cNvSpPr>
          <p:nvPr/>
        </p:nvSpPr>
        <p:spPr bwMode="auto">
          <a:xfrm>
            <a:off x="4460364" y="4329603"/>
            <a:ext cx="336176" cy="276225"/>
          </a:xfrm>
          <a:prstGeom prst="rect">
            <a:avLst/>
          </a:prstGeom>
          <a:noFill/>
          <a:ln w="28575">
            <a:solidFill>
              <a:schemeClr val="accent2"/>
            </a:solidFill>
            <a:miter lim="800000"/>
            <a:headEnd/>
            <a:tailEnd/>
          </a:ln>
          <a:effectLst/>
        </p:spPr>
        <p:txBody>
          <a:bodyPr wrap="none" anchor="ctr"/>
          <a:lstStyle/>
          <a:p>
            <a:endParaRPr lang="en-US"/>
          </a:p>
        </p:txBody>
      </p:sp>
      <p:sp>
        <p:nvSpPr>
          <p:cNvPr id="149516" name="Line 12"/>
          <p:cNvSpPr>
            <a:spLocks noChangeShapeType="1"/>
          </p:cNvSpPr>
          <p:nvPr/>
        </p:nvSpPr>
        <p:spPr bwMode="auto">
          <a:xfrm flipH="1">
            <a:off x="5202238" y="4124326"/>
            <a:ext cx="1040606" cy="34927"/>
          </a:xfrm>
          <a:prstGeom prst="line">
            <a:avLst/>
          </a:prstGeom>
          <a:noFill/>
          <a:ln w="12700">
            <a:solidFill>
              <a:srgbClr val="CC0000"/>
            </a:solidFill>
            <a:round/>
            <a:headEnd/>
            <a:tailEnd type="triangle" w="med" len="med"/>
          </a:ln>
          <a:effectLst/>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9525"/>
                                        </p:tgtEl>
                                        <p:attrNameLst>
                                          <p:attrName>style.visibility</p:attrName>
                                        </p:attrNameLst>
                                      </p:cBhvr>
                                      <p:to>
                                        <p:strVal val="visible"/>
                                      </p:to>
                                    </p:set>
                                    <p:anim calcmode="lin" valueType="num">
                                      <p:cBhvr additive="base">
                                        <p:cTn id="7" dur="500" fill="hold"/>
                                        <p:tgtEl>
                                          <p:spTgt spid="149525"/>
                                        </p:tgtEl>
                                        <p:attrNameLst>
                                          <p:attrName>ppt_x</p:attrName>
                                        </p:attrNameLst>
                                      </p:cBhvr>
                                      <p:tavLst>
                                        <p:tav tm="0">
                                          <p:val>
                                            <p:strVal val="#ppt_x"/>
                                          </p:val>
                                        </p:tav>
                                        <p:tav tm="100000">
                                          <p:val>
                                            <p:strVal val="#ppt_x"/>
                                          </p:val>
                                        </p:tav>
                                      </p:tavLst>
                                    </p:anim>
                                    <p:anim calcmode="lin" valueType="num">
                                      <p:cBhvr additive="base">
                                        <p:cTn id="8" dur="500" fill="hold"/>
                                        <p:tgtEl>
                                          <p:spTgt spid="1495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9526"/>
                                        </p:tgtEl>
                                        <p:attrNameLst>
                                          <p:attrName>style.visibility</p:attrName>
                                        </p:attrNameLst>
                                      </p:cBhvr>
                                      <p:to>
                                        <p:strVal val="visible"/>
                                      </p:to>
                                    </p:set>
                                    <p:anim calcmode="lin" valueType="num">
                                      <p:cBhvr additive="base">
                                        <p:cTn id="13" dur="500" fill="hold"/>
                                        <p:tgtEl>
                                          <p:spTgt spid="149526"/>
                                        </p:tgtEl>
                                        <p:attrNameLst>
                                          <p:attrName>ppt_x</p:attrName>
                                        </p:attrNameLst>
                                      </p:cBhvr>
                                      <p:tavLst>
                                        <p:tav tm="0">
                                          <p:val>
                                            <p:strVal val="#ppt_x"/>
                                          </p:val>
                                        </p:tav>
                                        <p:tav tm="100000">
                                          <p:val>
                                            <p:strVal val="#ppt_x"/>
                                          </p:val>
                                        </p:tav>
                                      </p:tavLst>
                                    </p:anim>
                                    <p:anim calcmode="lin" valueType="num">
                                      <p:cBhvr additive="base">
                                        <p:cTn id="14" dur="500" fill="hold"/>
                                        <p:tgtEl>
                                          <p:spTgt spid="14952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49514"/>
                                        </p:tgtEl>
                                        <p:attrNameLst>
                                          <p:attrName>style.visibility</p:attrName>
                                        </p:attrNameLst>
                                      </p:cBhvr>
                                      <p:to>
                                        <p:strVal val="visible"/>
                                      </p:to>
                                    </p:set>
                                    <p:anim calcmode="lin" valueType="num">
                                      <p:cBhvr>
                                        <p:cTn id="19" dur="500" fill="hold"/>
                                        <p:tgtEl>
                                          <p:spTgt spid="149514"/>
                                        </p:tgtEl>
                                        <p:attrNameLst>
                                          <p:attrName>ppt_w</p:attrName>
                                        </p:attrNameLst>
                                      </p:cBhvr>
                                      <p:tavLst>
                                        <p:tav tm="0">
                                          <p:val>
                                            <p:fltVal val="0"/>
                                          </p:val>
                                        </p:tav>
                                        <p:tav tm="100000">
                                          <p:val>
                                            <p:strVal val="#ppt_w"/>
                                          </p:val>
                                        </p:tav>
                                      </p:tavLst>
                                    </p:anim>
                                    <p:anim calcmode="lin" valueType="num">
                                      <p:cBhvr>
                                        <p:cTn id="20" dur="500" fill="hold"/>
                                        <p:tgtEl>
                                          <p:spTgt spid="149514"/>
                                        </p:tgtEl>
                                        <p:attrNameLst>
                                          <p:attrName>ppt_h</p:attrName>
                                        </p:attrNameLst>
                                      </p:cBhvr>
                                      <p:tavLst>
                                        <p:tav tm="0">
                                          <p:val>
                                            <p:fltVal val="0"/>
                                          </p:val>
                                        </p:tav>
                                        <p:tav tm="100000">
                                          <p:val>
                                            <p:strVal val="#ppt_h"/>
                                          </p:val>
                                        </p:tav>
                                      </p:tavLst>
                                    </p:anim>
                                    <p:animEffect transition="in" filter="fade">
                                      <p:cBhvr>
                                        <p:cTn id="21" dur="500"/>
                                        <p:tgtEl>
                                          <p:spTgt spid="149514"/>
                                        </p:tgtEl>
                                      </p:cBhvr>
                                    </p:animEffect>
                                  </p:childTnLst>
                                  <p:subTnLst>
                                    <p:audio>
                                      <p:cMediaNode>
                                        <p:cTn display="0" masterRel="sameClick">
                                          <p:stCondLst>
                                            <p:cond evt="begin" delay="0">
                                              <p:tn val="17"/>
                                            </p:cond>
                                          </p:stCondLst>
                                          <p:endCondLst>
                                            <p:cond evt="onStopAudio" delay="0">
                                              <p:tgtEl>
                                                <p:sldTgt/>
                                              </p:tgtEl>
                                            </p:cond>
                                          </p:endCondLst>
                                        </p:cTn>
                                        <p:tgtEl>
                                          <p:sndTgt r:embed="rId5" name="cashreg.wav"/>
                                        </p:tgtEl>
                                      </p:cMediaNode>
                                    </p:audio>
                                  </p:subTnLst>
                                </p:cTn>
                              </p:par>
                              <p:par>
                                <p:cTn id="22" presetID="22" presetClass="entr" presetSubtype="4" fill="hold" grpId="0" nodeType="withEffect">
                                  <p:stCondLst>
                                    <p:cond delay="0"/>
                                  </p:stCondLst>
                                  <p:childTnLst>
                                    <p:set>
                                      <p:cBhvr>
                                        <p:cTn id="23" dur="1" fill="hold">
                                          <p:stCondLst>
                                            <p:cond delay="0"/>
                                          </p:stCondLst>
                                        </p:cTn>
                                        <p:tgtEl>
                                          <p:spTgt spid="149516"/>
                                        </p:tgtEl>
                                        <p:attrNameLst>
                                          <p:attrName>style.visibility</p:attrName>
                                        </p:attrNameLst>
                                      </p:cBhvr>
                                      <p:to>
                                        <p:strVal val="visible"/>
                                      </p:to>
                                    </p:set>
                                    <p:animEffect transition="in" filter="wipe(down)">
                                      <p:cBhvr>
                                        <p:cTn id="24" dur="500"/>
                                        <p:tgtEl>
                                          <p:spTgt spid="149516"/>
                                        </p:tgtEl>
                                      </p:cBhvr>
                                    </p:animEffect>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149515"/>
                                        </p:tgtEl>
                                        <p:attrNameLst>
                                          <p:attrName>style.visibility</p:attrName>
                                        </p:attrNameLst>
                                      </p:cBhvr>
                                      <p:to>
                                        <p:strVal val="visible"/>
                                      </p:to>
                                    </p:set>
                                    <p:anim calcmode="lin" valueType="num">
                                      <p:cBhvr additive="base">
                                        <p:cTn id="28" dur="500" fill="hold"/>
                                        <p:tgtEl>
                                          <p:spTgt spid="149515"/>
                                        </p:tgtEl>
                                        <p:attrNameLst>
                                          <p:attrName>ppt_x</p:attrName>
                                        </p:attrNameLst>
                                      </p:cBhvr>
                                      <p:tavLst>
                                        <p:tav tm="0">
                                          <p:val>
                                            <p:strVal val="1+#ppt_w/2"/>
                                          </p:val>
                                        </p:tav>
                                        <p:tav tm="100000">
                                          <p:val>
                                            <p:strVal val="#ppt_x"/>
                                          </p:val>
                                        </p:tav>
                                      </p:tavLst>
                                    </p:anim>
                                    <p:anim calcmode="lin" valueType="num">
                                      <p:cBhvr additive="base">
                                        <p:cTn id="29" dur="500" fill="hold"/>
                                        <p:tgtEl>
                                          <p:spTgt spid="1495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6" name="suction.wav"/>
                                        </p:tgtEl>
                                      </p:cMediaNode>
                                    </p:audio>
                                  </p:sub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49517"/>
                                        </p:tgtEl>
                                        <p:attrNameLst>
                                          <p:attrName>style.visibility</p:attrName>
                                        </p:attrNameLst>
                                      </p:cBhvr>
                                      <p:to>
                                        <p:strVal val="visible"/>
                                      </p:to>
                                    </p:set>
                                    <p:anim calcmode="lin" valueType="num">
                                      <p:cBhvr>
                                        <p:cTn id="34" dur="500" fill="hold"/>
                                        <p:tgtEl>
                                          <p:spTgt spid="149517"/>
                                        </p:tgtEl>
                                        <p:attrNameLst>
                                          <p:attrName>ppt_w</p:attrName>
                                        </p:attrNameLst>
                                      </p:cBhvr>
                                      <p:tavLst>
                                        <p:tav tm="0">
                                          <p:val>
                                            <p:fltVal val="0"/>
                                          </p:val>
                                        </p:tav>
                                        <p:tav tm="100000">
                                          <p:val>
                                            <p:strVal val="#ppt_w"/>
                                          </p:val>
                                        </p:tav>
                                      </p:tavLst>
                                    </p:anim>
                                    <p:anim calcmode="lin" valueType="num">
                                      <p:cBhvr>
                                        <p:cTn id="35" dur="500" fill="hold"/>
                                        <p:tgtEl>
                                          <p:spTgt spid="149517"/>
                                        </p:tgtEl>
                                        <p:attrNameLst>
                                          <p:attrName>ppt_h</p:attrName>
                                        </p:attrNameLst>
                                      </p:cBhvr>
                                      <p:tavLst>
                                        <p:tav tm="0">
                                          <p:val>
                                            <p:fltVal val="0"/>
                                          </p:val>
                                        </p:tav>
                                        <p:tav tm="100000">
                                          <p:val>
                                            <p:strVal val="#ppt_h"/>
                                          </p:val>
                                        </p:tav>
                                      </p:tavLst>
                                    </p:anim>
                                    <p:animEffect transition="in" filter="fade">
                                      <p:cBhvr>
                                        <p:cTn id="36" dur="500"/>
                                        <p:tgtEl>
                                          <p:spTgt spid="149517"/>
                                        </p:tgtEl>
                                      </p:cBhvr>
                                    </p:animEffect>
                                  </p:childTnLst>
                                  <p:subTnLst>
                                    <p:audio>
                                      <p:cMediaNode>
                                        <p:cTn display="0" masterRel="sameClick">
                                          <p:stCondLst>
                                            <p:cond evt="begin" delay="0">
                                              <p:tn val="32"/>
                                            </p:cond>
                                          </p:stCondLst>
                                          <p:endCondLst>
                                            <p:cond evt="onStopAudio" delay="0">
                                              <p:tgtEl>
                                                <p:sldTgt/>
                                              </p:tgtEl>
                                            </p:cond>
                                          </p:endCondLst>
                                        </p:cTn>
                                        <p:tgtEl>
                                          <p:sndTgt r:embed="rId5" name="cashreg.wav"/>
                                        </p:tgtEl>
                                      </p:cMediaNode>
                                    </p:audio>
                                  </p:subTnLst>
                                </p:cTn>
                              </p:par>
                              <p:par>
                                <p:cTn id="37" presetID="22" presetClass="entr" presetSubtype="4" fill="hold" grpId="0" nodeType="withEffect">
                                  <p:stCondLst>
                                    <p:cond delay="0"/>
                                  </p:stCondLst>
                                  <p:childTnLst>
                                    <p:set>
                                      <p:cBhvr>
                                        <p:cTn id="38" dur="1" fill="hold">
                                          <p:stCondLst>
                                            <p:cond delay="0"/>
                                          </p:stCondLst>
                                        </p:cTn>
                                        <p:tgtEl>
                                          <p:spTgt spid="149519"/>
                                        </p:tgtEl>
                                        <p:attrNameLst>
                                          <p:attrName>style.visibility</p:attrName>
                                        </p:attrNameLst>
                                      </p:cBhvr>
                                      <p:to>
                                        <p:strVal val="visible"/>
                                      </p:to>
                                    </p:set>
                                    <p:animEffect transition="in" filter="wipe(down)">
                                      <p:cBhvr>
                                        <p:cTn id="39" dur="500"/>
                                        <p:tgtEl>
                                          <p:spTgt spid="149519"/>
                                        </p:tgtEl>
                                      </p:cBhvr>
                                    </p:animEffect>
                                  </p:childTnLst>
                                </p:cTn>
                              </p:par>
                            </p:childTnLst>
                          </p:cTn>
                        </p:par>
                        <p:par>
                          <p:cTn id="40" fill="hold">
                            <p:stCondLst>
                              <p:cond delay="500"/>
                            </p:stCondLst>
                            <p:childTnLst>
                              <p:par>
                                <p:cTn id="41" presetID="2" presetClass="entr" presetSubtype="2" fill="hold" grpId="0" nodeType="afterEffect">
                                  <p:stCondLst>
                                    <p:cond delay="0"/>
                                  </p:stCondLst>
                                  <p:childTnLst>
                                    <p:set>
                                      <p:cBhvr>
                                        <p:cTn id="42" dur="1" fill="hold">
                                          <p:stCondLst>
                                            <p:cond delay="0"/>
                                          </p:stCondLst>
                                        </p:cTn>
                                        <p:tgtEl>
                                          <p:spTgt spid="149518"/>
                                        </p:tgtEl>
                                        <p:attrNameLst>
                                          <p:attrName>style.visibility</p:attrName>
                                        </p:attrNameLst>
                                      </p:cBhvr>
                                      <p:to>
                                        <p:strVal val="visible"/>
                                      </p:to>
                                    </p:set>
                                    <p:anim calcmode="lin" valueType="num">
                                      <p:cBhvr additive="base">
                                        <p:cTn id="43" dur="500" fill="hold"/>
                                        <p:tgtEl>
                                          <p:spTgt spid="149518"/>
                                        </p:tgtEl>
                                        <p:attrNameLst>
                                          <p:attrName>ppt_x</p:attrName>
                                        </p:attrNameLst>
                                      </p:cBhvr>
                                      <p:tavLst>
                                        <p:tav tm="0">
                                          <p:val>
                                            <p:strVal val="1+#ppt_w/2"/>
                                          </p:val>
                                        </p:tav>
                                        <p:tav tm="100000">
                                          <p:val>
                                            <p:strVal val="#ppt_x"/>
                                          </p:val>
                                        </p:tav>
                                      </p:tavLst>
                                    </p:anim>
                                    <p:anim calcmode="lin" valueType="num">
                                      <p:cBhvr additive="base">
                                        <p:cTn id="44" dur="500" fill="hold"/>
                                        <p:tgtEl>
                                          <p:spTgt spid="1495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6" name="suction.wav"/>
                                        </p:tgtEl>
                                      </p:cMediaNode>
                                    </p:audio>
                                  </p:sub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49520"/>
                                        </p:tgtEl>
                                        <p:attrNameLst>
                                          <p:attrName>style.visibility</p:attrName>
                                        </p:attrNameLst>
                                      </p:cBhvr>
                                      <p:to>
                                        <p:strVal val="visible"/>
                                      </p:to>
                                    </p:set>
                                    <p:anim calcmode="lin" valueType="num">
                                      <p:cBhvr>
                                        <p:cTn id="49" dur="500" fill="hold"/>
                                        <p:tgtEl>
                                          <p:spTgt spid="149520"/>
                                        </p:tgtEl>
                                        <p:attrNameLst>
                                          <p:attrName>ppt_w</p:attrName>
                                        </p:attrNameLst>
                                      </p:cBhvr>
                                      <p:tavLst>
                                        <p:tav tm="0">
                                          <p:val>
                                            <p:fltVal val="0"/>
                                          </p:val>
                                        </p:tav>
                                        <p:tav tm="100000">
                                          <p:val>
                                            <p:strVal val="#ppt_w"/>
                                          </p:val>
                                        </p:tav>
                                      </p:tavLst>
                                    </p:anim>
                                    <p:anim calcmode="lin" valueType="num">
                                      <p:cBhvr>
                                        <p:cTn id="50" dur="500" fill="hold"/>
                                        <p:tgtEl>
                                          <p:spTgt spid="149520"/>
                                        </p:tgtEl>
                                        <p:attrNameLst>
                                          <p:attrName>ppt_h</p:attrName>
                                        </p:attrNameLst>
                                      </p:cBhvr>
                                      <p:tavLst>
                                        <p:tav tm="0">
                                          <p:val>
                                            <p:fltVal val="0"/>
                                          </p:val>
                                        </p:tav>
                                        <p:tav tm="100000">
                                          <p:val>
                                            <p:strVal val="#ppt_h"/>
                                          </p:val>
                                        </p:tav>
                                      </p:tavLst>
                                    </p:anim>
                                    <p:animEffect transition="in" filter="fade">
                                      <p:cBhvr>
                                        <p:cTn id="51" dur="500"/>
                                        <p:tgtEl>
                                          <p:spTgt spid="149520"/>
                                        </p:tgtEl>
                                      </p:cBhvr>
                                    </p:animEffect>
                                  </p:childTnLst>
                                  <p:subTnLst>
                                    <p:audio>
                                      <p:cMediaNode>
                                        <p:cTn display="0" masterRel="sameClick">
                                          <p:stCondLst>
                                            <p:cond evt="begin" delay="0">
                                              <p:tn val="47"/>
                                            </p:cond>
                                          </p:stCondLst>
                                          <p:endCondLst>
                                            <p:cond evt="onStopAudio" delay="0">
                                              <p:tgtEl>
                                                <p:sldTgt/>
                                              </p:tgtEl>
                                            </p:cond>
                                          </p:endCondLst>
                                        </p:cTn>
                                        <p:tgtEl>
                                          <p:sndTgt r:embed="rId5" name="cashreg.wav"/>
                                        </p:tgtEl>
                                      </p:cMediaNode>
                                    </p:audio>
                                  </p:sub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49521">
                                            <p:txEl>
                                              <p:pRg st="1" end="1"/>
                                            </p:txEl>
                                          </p:spTgt>
                                        </p:tgtEl>
                                        <p:attrNameLst>
                                          <p:attrName>style.visibility</p:attrName>
                                        </p:attrNameLst>
                                      </p:cBhvr>
                                      <p:to>
                                        <p:strVal val="visible"/>
                                      </p:to>
                                    </p:set>
                                    <p:anim calcmode="lin" valueType="num">
                                      <p:cBhvr additive="base">
                                        <p:cTn id="56" dur="500" fill="hold"/>
                                        <p:tgtEl>
                                          <p:spTgt spid="149521">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4952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4" name="arrow.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49521">
                                            <p:txEl>
                                              <p:pRg st="2" end="2"/>
                                            </p:txEl>
                                          </p:spTgt>
                                        </p:tgtEl>
                                        <p:attrNameLst>
                                          <p:attrName>style.visibility</p:attrName>
                                        </p:attrNameLst>
                                      </p:cBhvr>
                                      <p:to>
                                        <p:strVal val="visible"/>
                                      </p:to>
                                    </p:set>
                                    <p:anim calcmode="lin" valueType="num">
                                      <p:cBhvr additive="base">
                                        <p:cTn id="62" dur="500" fill="hold"/>
                                        <p:tgtEl>
                                          <p:spTgt spid="149521">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4952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5" grpId="0"/>
      <p:bldP spid="149518" grpId="0"/>
      <p:bldP spid="149519" grpId="0" animBg="1"/>
      <p:bldP spid="149520" grpId="0" animBg="1"/>
      <p:bldP spid="149526" grpId="0"/>
      <p:bldP spid="149514" grpId="0" animBg="1"/>
      <p:bldP spid="149517" grpId="0" animBg="1"/>
      <p:bldP spid="1495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1557"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84225" y="1863725"/>
            <a:ext cx="7132638" cy="4635500"/>
          </a:xfrm>
          <a:prstGeom prst="rect">
            <a:avLst/>
          </a:prstGeom>
          <a:noFill/>
        </p:spPr>
      </p:pic>
      <mc:AlternateContent xmlns:mc="http://schemas.openxmlformats.org/markup-compatibility/2006">
        <mc:Choice xmlns:a14="http://schemas.microsoft.com/office/drawing/2010/main" Requires="a14">
          <p:sp>
            <p:nvSpPr>
              <p:cNvPr id="151558" name="Text Box 6"/>
              <p:cNvSpPr txBox="1">
                <a:spLocks noChangeArrowheads="1"/>
              </p:cNvSpPr>
              <p:nvPr/>
            </p:nvSpPr>
            <p:spPr bwMode="auto">
              <a:xfrm>
                <a:off x="1860550" y="3481388"/>
                <a:ext cx="6983413" cy="564065"/>
              </a:xfrm>
              <a:prstGeom prst="rect">
                <a:avLst/>
              </a:prstGeom>
              <a:noFill/>
              <a:ln w="9525">
                <a:noFill/>
                <a:miter lim="800000"/>
                <a:headEnd/>
                <a:tailEnd/>
              </a:ln>
              <a:effectLst/>
            </p:spPr>
            <p:txBody>
              <a:bodyPr>
                <a:spAutoFit/>
              </a:bodyPr>
              <a:lstStyle/>
              <a:p>
                <a:r>
                  <a:rPr lang="en-US" dirty="0" smtClean="0">
                    <a:solidFill>
                      <a:schemeClr val="hlink"/>
                    </a:solidFill>
                    <a:cs typeface="Courier New" pitchFamily="49" charset="0"/>
                    <a:sym typeface="Symbol" pitchFamily="18" charset="2"/>
                  </a:rPr>
                  <a:t></a:t>
                </a:r>
                <a:r>
                  <a:rPr lang="en-US" dirty="0">
                    <a:solidFill>
                      <a:schemeClr val="hlink"/>
                    </a:solidFill>
                    <a:cs typeface="Courier New" pitchFamily="49" charset="0"/>
                  </a:rPr>
                  <a:t>E is proportional to the slopes </a:t>
                </a:r>
                <a14:m>
                  <m:oMath xmlns:m="http://schemas.openxmlformats.org/officeDocument/2006/math">
                    <m:d>
                      <m:dPr>
                        <m:ctrlPr>
                          <a:rPr lang="en-US" sz="2000" i="1" dirty="0" smtClean="0">
                            <a:solidFill>
                              <a:schemeClr val="hlink"/>
                            </a:solidFill>
                            <a:latin typeface="Cambria Math" panose="02040503050406030204" pitchFamily="18" charset="0"/>
                            <a:cs typeface="Courier New" pitchFamily="49" charset="0"/>
                          </a:rPr>
                        </m:ctrlPr>
                      </m:dPr>
                      <m:e>
                        <m:r>
                          <a:rPr lang="en-US" sz="2000" i="1" dirty="0" smtClean="0">
                            <a:solidFill>
                              <a:schemeClr val="hlink"/>
                            </a:solidFill>
                            <a:latin typeface="Cambria Math" panose="02040503050406030204" pitchFamily="18" charset="0"/>
                            <a:cs typeface="Courier New" pitchFamily="49" charset="0"/>
                          </a:rPr>
                          <m:t>𝐸</m:t>
                        </m:r>
                        <m:r>
                          <a:rPr lang="en-US" sz="2000" i="1" dirty="0" smtClean="0">
                            <a:solidFill>
                              <a:schemeClr val="hlink"/>
                            </a:solidFill>
                            <a:latin typeface="Cambria Math" panose="02040503050406030204" pitchFamily="18" charset="0"/>
                            <a:cs typeface="Courier New" pitchFamily="49" charset="0"/>
                          </a:rPr>
                          <m:t>=</m:t>
                        </m:r>
                        <m:f>
                          <m:fPr>
                            <m:ctrlPr>
                              <a:rPr lang="en-US" sz="2000" i="1" dirty="0">
                                <a:solidFill>
                                  <a:schemeClr val="hlink"/>
                                </a:solidFill>
                                <a:latin typeface="Cambria Math" panose="02040503050406030204" pitchFamily="18" charset="0"/>
                                <a:cs typeface="Courier New" pitchFamily="49" charset="0"/>
                                <a:sym typeface="Symbol" pitchFamily="18" charset="2"/>
                              </a:rPr>
                            </m:ctrlPr>
                          </m:fPr>
                          <m:num>
                            <m:r>
                              <m:rPr>
                                <m:sty m:val="p"/>
                              </m:rPr>
                              <a:rPr lang="el-GR" sz="2000"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sz="2000"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sz="2000" i="1" dirty="0">
                                <a:solidFill>
                                  <a:schemeClr val="hlink"/>
                                </a:solidFill>
                                <a:latin typeface="Cambria Math" panose="02040503050406030204" pitchFamily="18" charset="0"/>
                                <a:cs typeface="Courier New" pitchFamily="49" charset="0"/>
                                <a:sym typeface="Symbol" pitchFamily="18" charset="2"/>
                              </a:rPr>
                              <m:t>𝑡</m:t>
                            </m:r>
                          </m:den>
                        </m:f>
                      </m:e>
                    </m:d>
                    <m:r>
                      <a:rPr lang="en-US" sz="2000" i="1" dirty="0">
                        <a:solidFill>
                          <a:schemeClr val="hlink"/>
                        </a:solidFill>
                        <a:latin typeface="Cambria Math" panose="02040503050406030204" pitchFamily="18" charset="0"/>
                        <a:cs typeface="Courier New" pitchFamily="49" charset="0"/>
                        <a:sym typeface="Symbol" pitchFamily="18" charset="2"/>
                      </a:rPr>
                      <m:t>.</m:t>
                    </m:r>
                  </m:oMath>
                </a14:m>
                <a:endParaRPr lang="en-US" dirty="0">
                  <a:solidFill>
                    <a:schemeClr val="hlink"/>
                  </a:solidFill>
                  <a:cs typeface="Courier New" pitchFamily="49" charset="0"/>
                  <a:sym typeface="Symbol" pitchFamily="18" charset="2"/>
                </a:endParaRPr>
              </a:p>
            </p:txBody>
          </p:sp>
        </mc:Choice>
        <mc:Fallback>
          <p:sp>
            <p:nvSpPr>
              <p:cNvPr id="151558" name="Text Box 6"/>
              <p:cNvSpPr txBox="1">
                <a:spLocks noRot="1" noChangeAspect="1" noMove="1" noResize="1" noEditPoints="1" noAdjustHandles="1" noChangeArrowheads="1" noChangeShapeType="1" noTextEdit="1"/>
              </p:cNvSpPr>
              <p:nvPr/>
            </p:nvSpPr>
            <p:spPr bwMode="auto">
              <a:xfrm>
                <a:off x="1860550" y="3481388"/>
                <a:ext cx="6983413" cy="564065"/>
              </a:xfrm>
              <a:prstGeom prst="rect">
                <a:avLst/>
              </a:prstGeom>
              <a:blipFill>
                <a:blip r:embed="rId8"/>
                <a:stretch>
                  <a:fillRect l="-1309" t="-5376" b="-9677"/>
                </a:stretch>
              </a:blipFill>
              <a:ln w="9525">
                <a:noFill/>
                <a:miter lim="800000"/>
                <a:headEnd/>
                <a:tailEnd/>
              </a:ln>
              <a:effectLst/>
            </p:spPr>
            <p:txBody>
              <a:bodyPr/>
              <a:lstStyle/>
              <a:p>
                <a:r>
                  <a:rPr lang="en-US">
                    <a:noFill/>
                  </a:rPr>
                  <a:t> </a:t>
                </a:r>
              </a:p>
            </p:txBody>
          </p:sp>
        </mc:Fallback>
      </mc:AlternateContent>
      <p:sp>
        <p:nvSpPr>
          <p:cNvPr id="151559" name="Text Box 7"/>
          <p:cNvSpPr txBox="1">
            <a:spLocks noChangeArrowheads="1"/>
          </p:cNvSpPr>
          <p:nvPr/>
        </p:nvSpPr>
        <p:spPr bwMode="auto">
          <a:xfrm>
            <a:off x="1862138" y="6400800"/>
            <a:ext cx="5830887"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E is thus constant where the slopes are.</a:t>
            </a:r>
            <a:endParaRPr lang="en-US">
              <a:solidFill>
                <a:schemeClr val="hlink"/>
              </a:solidFill>
              <a:sym typeface="Symbol" pitchFamily="18" charset="2"/>
            </a:endParaRPr>
          </a:p>
        </p:txBody>
      </p:sp>
      <p:sp>
        <p:nvSpPr>
          <p:cNvPr id="151560" name="Line 8"/>
          <p:cNvSpPr>
            <a:spLocks noChangeShapeType="1"/>
          </p:cNvSpPr>
          <p:nvPr/>
        </p:nvSpPr>
        <p:spPr bwMode="auto">
          <a:xfrm>
            <a:off x="857250" y="5373688"/>
            <a:ext cx="2674938" cy="1019175"/>
          </a:xfrm>
          <a:prstGeom prst="line">
            <a:avLst/>
          </a:prstGeom>
          <a:noFill/>
          <a:ln w="19050">
            <a:solidFill>
              <a:srgbClr val="CC0000"/>
            </a:solidFill>
            <a:round/>
            <a:headEnd/>
            <a:tailEnd/>
          </a:ln>
          <a:effectLst/>
        </p:spPr>
        <p:txBody>
          <a:bodyPr/>
          <a:lstStyle/>
          <a:p>
            <a:endParaRPr lang="en-US"/>
          </a:p>
        </p:txBody>
      </p:sp>
      <p:sp>
        <p:nvSpPr>
          <p:cNvPr id="151561" name="Line 9"/>
          <p:cNvSpPr>
            <a:spLocks noChangeShapeType="1"/>
          </p:cNvSpPr>
          <p:nvPr/>
        </p:nvSpPr>
        <p:spPr bwMode="auto">
          <a:xfrm>
            <a:off x="4519613" y="5302250"/>
            <a:ext cx="2808287" cy="900113"/>
          </a:xfrm>
          <a:prstGeom prst="line">
            <a:avLst/>
          </a:prstGeom>
          <a:noFill/>
          <a:ln w="19050">
            <a:solidFill>
              <a:srgbClr val="CC0000"/>
            </a:solidFill>
            <a:round/>
            <a:headEnd/>
            <a:tailEnd/>
          </a:ln>
          <a:effectLst/>
        </p:spPr>
        <p:txBody>
          <a:bodyPr/>
          <a:lstStyle/>
          <a:p>
            <a:endParaRPr lang="en-US"/>
          </a:p>
        </p:txBody>
      </p:sp>
      <p:sp>
        <p:nvSpPr>
          <p:cNvPr id="151562" name="Line 10"/>
          <p:cNvSpPr>
            <a:spLocks noChangeShapeType="1"/>
          </p:cNvSpPr>
          <p:nvPr/>
        </p:nvSpPr>
        <p:spPr bwMode="auto">
          <a:xfrm flipV="1">
            <a:off x="5648325" y="1970088"/>
            <a:ext cx="746125" cy="758825"/>
          </a:xfrm>
          <a:prstGeom prst="line">
            <a:avLst/>
          </a:prstGeom>
          <a:noFill/>
          <a:ln w="76200">
            <a:solidFill>
              <a:srgbClr val="FF6600">
                <a:alpha val="50000"/>
              </a:srgbClr>
            </a:solidFill>
            <a:round/>
            <a:headEnd/>
            <a:tailEnd/>
          </a:ln>
          <a:effectLst/>
        </p:spPr>
        <p:txBody>
          <a:bodyPr/>
          <a:lstStyle/>
          <a:p>
            <a:endParaRPr lang="en-US"/>
          </a:p>
        </p:txBody>
      </p:sp>
      <p:sp>
        <p:nvSpPr>
          <p:cNvPr id="151563" name="Line 11"/>
          <p:cNvSpPr>
            <a:spLocks noChangeShapeType="1"/>
          </p:cNvSpPr>
          <p:nvPr/>
        </p:nvSpPr>
        <p:spPr bwMode="auto">
          <a:xfrm flipH="1" flipV="1">
            <a:off x="6794500" y="1971675"/>
            <a:ext cx="287338" cy="758825"/>
          </a:xfrm>
          <a:prstGeom prst="line">
            <a:avLst/>
          </a:prstGeom>
          <a:noFill/>
          <a:ln w="76200">
            <a:solidFill>
              <a:srgbClr val="CC0000">
                <a:alpha val="50000"/>
              </a:srgbClr>
            </a:solidFill>
            <a:round/>
            <a:headEnd/>
            <a:tailEnd/>
          </a:ln>
          <a:effectLst/>
        </p:spPr>
        <p:txBody>
          <a:bodyPr/>
          <a:lstStyle/>
          <a:p>
            <a:endParaRPr lang="en-US"/>
          </a:p>
        </p:txBody>
      </p:sp>
      <p:sp>
        <p:nvSpPr>
          <p:cNvPr id="151566" name="Line 14"/>
          <p:cNvSpPr>
            <a:spLocks noChangeShapeType="1"/>
          </p:cNvSpPr>
          <p:nvPr/>
        </p:nvSpPr>
        <p:spPr bwMode="auto">
          <a:xfrm>
            <a:off x="1954213" y="4124325"/>
            <a:ext cx="733425" cy="0"/>
          </a:xfrm>
          <a:prstGeom prst="line">
            <a:avLst/>
          </a:prstGeom>
          <a:noFill/>
          <a:ln w="76200">
            <a:solidFill>
              <a:srgbClr val="FF6600">
                <a:alpha val="47000"/>
              </a:srgbClr>
            </a:solidFill>
            <a:round/>
            <a:headEnd/>
            <a:tailEnd/>
          </a:ln>
          <a:effectLst/>
        </p:spPr>
        <p:txBody>
          <a:bodyPr/>
          <a:lstStyle/>
          <a:p>
            <a:endParaRPr lang="en-US"/>
          </a:p>
        </p:txBody>
      </p:sp>
      <p:sp>
        <p:nvSpPr>
          <p:cNvPr id="151567" name="Line 15"/>
          <p:cNvSpPr>
            <a:spLocks noChangeShapeType="1"/>
          </p:cNvSpPr>
          <p:nvPr/>
        </p:nvSpPr>
        <p:spPr bwMode="auto">
          <a:xfrm>
            <a:off x="5745163" y="4151313"/>
            <a:ext cx="733425" cy="0"/>
          </a:xfrm>
          <a:prstGeom prst="line">
            <a:avLst/>
          </a:prstGeom>
          <a:noFill/>
          <a:ln w="76200">
            <a:solidFill>
              <a:srgbClr val="FF6600">
                <a:alpha val="47000"/>
              </a:srgbClr>
            </a:solidFill>
            <a:round/>
            <a:headEnd/>
            <a:tailEnd/>
          </a:ln>
          <a:effectLst/>
        </p:spPr>
        <p:txBody>
          <a:bodyPr/>
          <a:lstStyle/>
          <a:p>
            <a:endParaRPr lang="en-US"/>
          </a:p>
        </p:txBody>
      </p:sp>
      <p:sp>
        <p:nvSpPr>
          <p:cNvPr id="151568" name="Line 16"/>
          <p:cNvSpPr>
            <a:spLocks noChangeShapeType="1"/>
          </p:cNvSpPr>
          <p:nvPr/>
        </p:nvSpPr>
        <p:spPr bwMode="auto">
          <a:xfrm>
            <a:off x="3146425" y="5113338"/>
            <a:ext cx="396875" cy="0"/>
          </a:xfrm>
          <a:prstGeom prst="line">
            <a:avLst/>
          </a:prstGeom>
          <a:noFill/>
          <a:ln w="76200">
            <a:solidFill>
              <a:srgbClr val="CC0000">
                <a:alpha val="47000"/>
              </a:srgbClr>
            </a:solidFill>
            <a:round/>
            <a:headEnd/>
            <a:tailEnd/>
          </a:ln>
          <a:effectLst/>
        </p:spPr>
        <p:txBody>
          <a:bodyPr/>
          <a:lstStyle/>
          <a:p>
            <a:endParaRPr lang="en-US"/>
          </a:p>
        </p:txBody>
      </p:sp>
      <p:sp>
        <p:nvSpPr>
          <p:cNvPr id="151569" name="Line 17"/>
          <p:cNvSpPr>
            <a:spLocks noChangeShapeType="1"/>
          </p:cNvSpPr>
          <p:nvPr/>
        </p:nvSpPr>
        <p:spPr bwMode="auto">
          <a:xfrm>
            <a:off x="6878638" y="4789488"/>
            <a:ext cx="396875" cy="0"/>
          </a:xfrm>
          <a:prstGeom prst="line">
            <a:avLst/>
          </a:prstGeom>
          <a:noFill/>
          <a:ln w="76200">
            <a:solidFill>
              <a:srgbClr val="CC0000">
                <a:alpha val="47000"/>
              </a:srgbClr>
            </a:solidFill>
            <a:round/>
            <a:headEnd/>
            <a:tailEnd/>
          </a:ln>
          <a:effectLst/>
        </p:spPr>
        <p:txBody>
          <a:bodyPr/>
          <a:lstStyle/>
          <a:p>
            <a:endParaRPr lang="en-US"/>
          </a:p>
        </p:txBody>
      </p:sp>
      <p:sp>
        <p:nvSpPr>
          <p:cNvPr id="151570" name="Line 18"/>
          <p:cNvSpPr>
            <a:spLocks noChangeShapeType="1"/>
          </p:cNvSpPr>
          <p:nvPr/>
        </p:nvSpPr>
        <p:spPr bwMode="auto">
          <a:xfrm>
            <a:off x="4546600" y="4052888"/>
            <a:ext cx="3084513" cy="706437"/>
          </a:xfrm>
          <a:prstGeom prst="line">
            <a:avLst/>
          </a:prstGeom>
          <a:noFill/>
          <a:ln w="19050">
            <a:solidFill>
              <a:srgbClr val="CC0000"/>
            </a:solidFill>
            <a:round/>
            <a:headEnd/>
            <a:tailEnd/>
          </a:ln>
          <a:effectLst/>
        </p:spPr>
        <p:txBody>
          <a:bodyPr/>
          <a:lstStyle/>
          <a:p>
            <a:endParaRPr lang="en-US"/>
          </a:p>
        </p:txBody>
      </p:sp>
      <p:sp>
        <p:nvSpPr>
          <p:cNvPr id="151571" name="Oval 19"/>
          <p:cNvSpPr>
            <a:spLocks noChangeArrowheads="1"/>
          </p:cNvSpPr>
          <p:nvPr/>
        </p:nvSpPr>
        <p:spPr bwMode="auto">
          <a:xfrm>
            <a:off x="736600" y="3933825"/>
            <a:ext cx="360363" cy="360363"/>
          </a:xfrm>
          <a:prstGeom prst="ellipse">
            <a:avLst/>
          </a:prstGeom>
          <a:noFill/>
          <a:ln w="19050">
            <a:solidFill>
              <a:srgbClr val="CC0000"/>
            </a:solidFill>
            <a:round/>
            <a:headEnd/>
            <a:tailEnd/>
          </a:ln>
          <a:effectLst/>
        </p:spPr>
        <p:txBody>
          <a:bodyPr wrap="none" anchor="ctr"/>
          <a:lstStyle/>
          <a:p>
            <a:endParaRPr lang="en-US"/>
          </a:p>
        </p:txBody>
      </p:sp>
      <p:sp>
        <p:nvSpPr>
          <p:cNvPr id="15157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51574" name="Rectangle 2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
        <p:nvSpPr>
          <p:cNvPr id="151564" name="Text Box 12"/>
          <p:cNvSpPr txBox="1">
            <a:spLocks noChangeArrowheads="1"/>
          </p:cNvSpPr>
          <p:nvPr/>
        </p:nvSpPr>
        <p:spPr bwMode="auto">
          <a:xfrm rot="-2784287">
            <a:off x="5324475" y="1557338"/>
            <a:ext cx="1101725"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rPr>
              <a:t>less steep</a:t>
            </a:r>
            <a:endParaRPr lang="en-US">
              <a:solidFill>
                <a:schemeClr val="hlink"/>
              </a:solidFill>
              <a:cs typeface="Courier New" pitchFamily="49" charset="0"/>
              <a:sym typeface="Symbol" pitchFamily="18" charset="2"/>
            </a:endParaRPr>
          </a:p>
        </p:txBody>
      </p:sp>
      <p:sp>
        <p:nvSpPr>
          <p:cNvPr id="151565" name="Text Box 13"/>
          <p:cNvSpPr txBox="1">
            <a:spLocks noChangeArrowheads="1"/>
          </p:cNvSpPr>
          <p:nvPr/>
        </p:nvSpPr>
        <p:spPr bwMode="auto">
          <a:xfrm rot="4121529">
            <a:off x="6743700" y="1798638"/>
            <a:ext cx="1101725"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rPr>
              <a:t>more steep</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 calcmode="lin" valueType="num">
                                      <p:cBhvr additive="base">
                                        <p:cTn id="7" dur="500" fill="hold"/>
                                        <p:tgtEl>
                                          <p:spTgt spid="151557"/>
                                        </p:tgtEl>
                                        <p:attrNameLst>
                                          <p:attrName>ppt_x</p:attrName>
                                        </p:attrNameLst>
                                      </p:cBhvr>
                                      <p:tavLst>
                                        <p:tav tm="0">
                                          <p:val>
                                            <p:strVal val="#ppt_x"/>
                                          </p:val>
                                        </p:tav>
                                        <p:tav tm="100000">
                                          <p:val>
                                            <p:strVal val="#ppt_x"/>
                                          </p:val>
                                        </p:tav>
                                      </p:tavLst>
                                    </p:anim>
                                    <p:anim calcmode="lin" valueType="num">
                                      <p:cBhvr additive="base">
                                        <p:cTn id="8" dur="500" fill="hold"/>
                                        <p:tgtEl>
                                          <p:spTgt spid="15155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8"/>
                                        </p:tgtEl>
                                        <p:attrNameLst>
                                          <p:attrName>style.visibility</p:attrName>
                                        </p:attrNameLst>
                                      </p:cBhvr>
                                      <p:to>
                                        <p:strVal val="visible"/>
                                      </p:to>
                                    </p:set>
                                    <p:anim calcmode="lin" valueType="num">
                                      <p:cBhvr additive="base">
                                        <p:cTn id="13" dur="500" fill="hold"/>
                                        <p:tgtEl>
                                          <p:spTgt spid="151558"/>
                                        </p:tgtEl>
                                        <p:attrNameLst>
                                          <p:attrName>ppt_x</p:attrName>
                                        </p:attrNameLst>
                                      </p:cBhvr>
                                      <p:tavLst>
                                        <p:tav tm="0">
                                          <p:val>
                                            <p:strVal val="1+#ppt_w/2"/>
                                          </p:val>
                                        </p:tav>
                                        <p:tav tm="100000">
                                          <p:val>
                                            <p:strVal val="#ppt_x"/>
                                          </p:val>
                                        </p:tav>
                                      </p:tavLst>
                                    </p:anim>
                                    <p:anim calcmode="lin" valueType="num">
                                      <p:cBhvr additive="base">
                                        <p:cTn id="14" dur="500" fill="hold"/>
                                        <p:tgtEl>
                                          <p:spTgt spid="1515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9"/>
                                        </p:tgtEl>
                                        <p:attrNameLst>
                                          <p:attrName>style.visibility</p:attrName>
                                        </p:attrNameLst>
                                      </p:cBhvr>
                                      <p:to>
                                        <p:strVal val="visible"/>
                                      </p:to>
                                    </p:set>
                                    <p:anim calcmode="lin" valueType="num">
                                      <p:cBhvr additive="base">
                                        <p:cTn id="19" dur="500" fill="hold"/>
                                        <p:tgtEl>
                                          <p:spTgt spid="151559"/>
                                        </p:tgtEl>
                                        <p:attrNameLst>
                                          <p:attrName>ppt_x</p:attrName>
                                        </p:attrNameLst>
                                      </p:cBhvr>
                                      <p:tavLst>
                                        <p:tav tm="0">
                                          <p:val>
                                            <p:strVal val="#ppt_x"/>
                                          </p:val>
                                        </p:tav>
                                        <p:tav tm="100000">
                                          <p:val>
                                            <p:strVal val="#ppt_x"/>
                                          </p:val>
                                        </p:tav>
                                      </p:tavLst>
                                    </p:anim>
                                    <p:anim calcmode="lin" valueType="num">
                                      <p:cBhvr additive="base">
                                        <p:cTn id="20" dur="500" fill="hold"/>
                                        <p:tgtEl>
                                          <p:spTgt spid="15155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1560"/>
                                        </p:tgtEl>
                                        <p:attrNameLst>
                                          <p:attrName>style.visibility</p:attrName>
                                        </p:attrNameLst>
                                      </p:cBhvr>
                                      <p:to>
                                        <p:strVal val="visible"/>
                                      </p:to>
                                    </p:set>
                                    <p:animEffect transition="in" filter="wipe(left)">
                                      <p:cBhvr>
                                        <p:cTn id="25" dur="500"/>
                                        <p:tgtEl>
                                          <p:spTgt spid="151560"/>
                                        </p:tgtEl>
                                      </p:cBhvr>
                                    </p:animEffect>
                                  </p:childTnLst>
                                  <p:subTnLst>
                                    <p:audio>
                                      <p:cMediaNode>
                                        <p:cTn display="0" masterRel="sameClick">
                                          <p:stCondLst>
                                            <p:cond evt="begin" delay="0">
                                              <p:tn val="23"/>
                                            </p:cond>
                                          </p:stCondLst>
                                          <p:endCondLst>
                                            <p:cond evt="onStopAudio" delay="0">
                                              <p:tgtEl>
                                                <p:sldTgt/>
                                              </p:tgtEl>
                                            </p:cond>
                                          </p:endCondLst>
                                        </p:cTn>
                                        <p:tgtEl>
                                          <p:sndTgt r:embed="rId5" name="cashreg.wav"/>
                                        </p:tgtEl>
                                      </p:cMediaNode>
                                    </p:audio>
                                  </p:sub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1561"/>
                                        </p:tgtEl>
                                        <p:attrNameLst>
                                          <p:attrName>style.visibility</p:attrName>
                                        </p:attrNameLst>
                                      </p:cBhvr>
                                      <p:to>
                                        <p:strVal val="visible"/>
                                      </p:to>
                                    </p:set>
                                    <p:animEffect transition="in" filter="wipe(left)">
                                      <p:cBhvr>
                                        <p:cTn id="30" dur="500"/>
                                        <p:tgtEl>
                                          <p:spTgt spid="151561"/>
                                        </p:tgtEl>
                                      </p:cBhvr>
                                    </p:animEffect>
                                  </p:childTnLst>
                                  <p:subTnLst>
                                    <p:audio>
                                      <p:cMediaNode>
                                        <p:cTn display="0" masterRel="sameClick">
                                          <p:stCondLst>
                                            <p:cond evt="begin" delay="0">
                                              <p:tn val="28"/>
                                            </p:cond>
                                          </p:stCondLst>
                                          <p:endCondLst>
                                            <p:cond evt="onStopAudio" delay="0">
                                              <p:tgtEl>
                                                <p:sldTgt/>
                                              </p:tgtEl>
                                            </p:cond>
                                          </p:endCondLst>
                                        </p:cTn>
                                        <p:tgtEl>
                                          <p:sndTgt r:embed="rId5" name="cashreg.wav"/>
                                        </p:tgtEl>
                                      </p:cMediaNode>
                                    </p:audio>
                                  </p:sub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51562"/>
                                        </p:tgtEl>
                                        <p:attrNameLst>
                                          <p:attrName>style.visibility</p:attrName>
                                        </p:attrNameLst>
                                      </p:cBhvr>
                                      <p:to>
                                        <p:strVal val="visible"/>
                                      </p:to>
                                    </p:set>
                                    <p:animEffect transition="in" filter="wipe(left)">
                                      <p:cBhvr>
                                        <p:cTn id="35" dur="2000"/>
                                        <p:tgtEl>
                                          <p:spTgt spid="151562"/>
                                        </p:tgtEl>
                                      </p:cBhvr>
                                    </p:animEffect>
                                  </p:childTnLst>
                                  <p:subTnLst>
                                    <p:audio>
                                      <p:cMediaNode>
                                        <p:cTn display="0" masterRel="sameClick">
                                          <p:stCondLst>
                                            <p:cond evt="begin" delay="0">
                                              <p:tn val="33"/>
                                            </p:cond>
                                          </p:stCondLst>
                                          <p:endCondLst>
                                            <p:cond evt="onStopAudio" delay="0">
                                              <p:tgtEl>
                                                <p:sldTgt/>
                                              </p:tgtEl>
                                            </p:cond>
                                          </p:endCondLst>
                                        </p:cTn>
                                        <p:tgtEl>
                                          <p:sndTgt r:embed="rId6" name="drumroll.wav"/>
                                        </p:tgtEl>
                                      </p:cMediaNode>
                                    </p:audio>
                                  </p:subTnLst>
                                </p:cTn>
                              </p:par>
                              <p:par>
                                <p:cTn id="36" presetID="22" presetClass="entr" presetSubtype="8" fill="hold" grpId="0" nodeType="withEffect">
                                  <p:stCondLst>
                                    <p:cond delay="0"/>
                                  </p:stCondLst>
                                  <p:childTnLst>
                                    <p:set>
                                      <p:cBhvr>
                                        <p:cTn id="37" dur="1" fill="hold">
                                          <p:stCondLst>
                                            <p:cond delay="0"/>
                                          </p:stCondLst>
                                        </p:cTn>
                                        <p:tgtEl>
                                          <p:spTgt spid="151566"/>
                                        </p:tgtEl>
                                        <p:attrNameLst>
                                          <p:attrName>style.visibility</p:attrName>
                                        </p:attrNameLst>
                                      </p:cBhvr>
                                      <p:to>
                                        <p:strVal val="visible"/>
                                      </p:to>
                                    </p:set>
                                    <p:animEffect transition="in" filter="wipe(left)">
                                      <p:cBhvr>
                                        <p:cTn id="38" dur="2000"/>
                                        <p:tgtEl>
                                          <p:spTgt spid="15156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51567"/>
                                        </p:tgtEl>
                                        <p:attrNameLst>
                                          <p:attrName>style.visibility</p:attrName>
                                        </p:attrNameLst>
                                      </p:cBhvr>
                                      <p:to>
                                        <p:strVal val="visible"/>
                                      </p:to>
                                    </p:set>
                                    <p:animEffect transition="in" filter="wipe(left)">
                                      <p:cBhvr>
                                        <p:cTn id="41" dur="2000"/>
                                        <p:tgtEl>
                                          <p:spTgt spid="15156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51563"/>
                                        </p:tgtEl>
                                        <p:attrNameLst>
                                          <p:attrName>style.visibility</p:attrName>
                                        </p:attrNameLst>
                                      </p:cBhvr>
                                      <p:to>
                                        <p:strVal val="visible"/>
                                      </p:to>
                                    </p:set>
                                    <p:animEffect transition="in" filter="wipe(up)">
                                      <p:cBhvr>
                                        <p:cTn id="46" dur="2000"/>
                                        <p:tgtEl>
                                          <p:spTgt spid="151563"/>
                                        </p:tgtEl>
                                      </p:cBhvr>
                                    </p:animEffect>
                                  </p:childTnLst>
                                  <p:subTnLst>
                                    <p:audio>
                                      <p:cMediaNode>
                                        <p:cTn display="0" masterRel="sameClick">
                                          <p:stCondLst>
                                            <p:cond evt="begin" delay="0">
                                              <p:tn val="44"/>
                                            </p:cond>
                                          </p:stCondLst>
                                          <p:endCondLst>
                                            <p:cond evt="onStopAudio" delay="0">
                                              <p:tgtEl>
                                                <p:sldTgt/>
                                              </p:tgtEl>
                                            </p:cond>
                                          </p:endCondLst>
                                        </p:cTn>
                                        <p:tgtEl>
                                          <p:sndTgt r:embed="rId6" name="drumroll.wav"/>
                                        </p:tgtEl>
                                      </p:cMediaNode>
                                    </p:audio>
                                  </p:subTnLst>
                                </p:cTn>
                              </p:par>
                              <p:par>
                                <p:cTn id="47" presetID="22" presetClass="entr" presetSubtype="8" fill="hold" grpId="0" nodeType="withEffect">
                                  <p:stCondLst>
                                    <p:cond delay="0"/>
                                  </p:stCondLst>
                                  <p:childTnLst>
                                    <p:set>
                                      <p:cBhvr>
                                        <p:cTn id="48" dur="1" fill="hold">
                                          <p:stCondLst>
                                            <p:cond delay="0"/>
                                          </p:stCondLst>
                                        </p:cTn>
                                        <p:tgtEl>
                                          <p:spTgt spid="151568"/>
                                        </p:tgtEl>
                                        <p:attrNameLst>
                                          <p:attrName>style.visibility</p:attrName>
                                        </p:attrNameLst>
                                      </p:cBhvr>
                                      <p:to>
                                        <p:strVal val="visible"/>
                                      </p:to>
                                    </p:set>
                                    <p:animEffect transition="in" filter="wipe(left)">
                                      <p:cBhvr>
                                        <p:cTn id="49" dur="2000"/>
                                        <p:tgtEl>
                                          <p:spTgt spid="15156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51569"/>
                                        </p:tgtEl>
                                        <p:attrNameLst>
                                          <p:attrName>style.visibility</p:attrName>
                                        </p:attrNameLst>
                                      </p:cBhvr>
                                      <p:to>
                                        <p:strVal val="visible"/>
                                      </p:to>
                                    </p:set>
                                    <p:animEffect transition="in" filter="wipe(left)">
                                      <p:cBhvr>
                                        <p:cTn id="52" dur="2000"/>
                                        <p:tgtEl>
                                          <p:spTgt spid="15156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151564"/>
                                        </p:tgtEl>
                                        <p:attrNameLst>
                                          <p:attrName>style.visibility</p:attrName>
                                        </p:attrNameLst>
                                      </p:cBhvr>
                                      <p:to>
                                        <p:strVal val="visible"/>
                                      </p:to>
                                    </p:set>
                                    <p:anim calcmode="lin" valueType="num">
                                      <p:cBhvr>
                                        <p:cTn id="57" dur="500" fill="hold"/>
                                        <p:tgtEl>
                                          <p:spTgt spid="151564"/>
                                        </p:tgtEl>
                                        <p:attrNameLst>
                                          <p:attrName>ppt_w</p:attrName>
                                        </p:attrNameLst>
                                      </p:cBhvr>
                                      <p:tavLst>
                                        <p:tav tm="0">
                                          <p:val>
                                            <p:fltVal val="0"/>
                                          </p:val>
                                        </p:tav>
                                        <p:tav tm="100000">
                                          <p:val>
                                            <p:strVal val="#ppt_w"/>
                                          </p:val>
                                        </p:tav>
                                      </p:tavLst>
                                    </p:anim>
                                    <p:anim calcmode="lin" valueType="num">
                                      <p:cBhvr>
                                        <p:cTn id="58" dur="500" fill="hold"/>
                                        <p:tgtEl>
                                          <p:spTgt spid="151564"/>
                                        </p:tgtEl>
                                        <p:attrNameLst>
                                          <p:attrName>ppt_h</p:attrName>
                                        </p:attrNameLst>
                                      </p:cBhvr>
                                      <p:tavLst>
                                        <p:tav tm="0">
                                          <p:val>
                                            <p:fltVal val="0"/>
                                          </p:val>
                                        </p:tav>
                                        <p:tav tm="100000">
                                          <p:val>
                                            <p:strVal val="#ppt_h"/>
                                          </p:val>
                                        </p:tav>
                                      </p:tavLst>
                                    </p:anim>
                                    <p:animEffect transition="in" filter="fade">
                                      <p:cBhvr>
                                        <p:cTn id="59" dur="500"/>
                                        <p:tgtEl>
                                          <p:spTgt spid="151564"/>
                                        </p:tgtEl>
                                      </p:cBhvr>
                                    </p:animEffect>
                                  </p:childTnLst>
                                  <p:subTnLst>
                                    <p:audio>
                                      <p:cMediaNode>
                                        <p:cTn display="0" masterRel="sameClick">
                                          <p:stCondLst>
                                            <p:cond evt="begin" delay="0">
                                              <p:tn val="55"/>
                                            </p:cond>
                                          </p:stCondLst>
                                          <p:endCondLst>
                                            <p:cond evt="onStopAudio" delay="0">
                                              <p:tgtEl>
                                                <p:sldTgt/>
                                              </p:tgtEl>
                                            </p:cond>
                                          </p:endCondLst>
                                        </p:cTn>
                                        <p:tgtEl>
                                          <p:sndTgt r:embed="rId5" name="cashreg.wav"/>
                                        </p:tgtEl>
                                      </p:cMediaNode>
                                    </p:audio>
                                  </p:sub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51565"/>
                                        </p:tgtEl>
                                        <p:attrNameLst>
                                          <p:attrName>style.visibility</p:attrName>
                                        </p:attrNameLst>
                                      </p:cBhvr>
                                      <p:to>
                                        <p:strVal val="visible"/>
                                      </p:to>
                                    </p:set>
                                    <p:anim calcmode="lin" valueType="num">
                                      <p:cBhvr>
                                        <p:cTn id="64" dur="500" fill="hold"/>
                                        <p:tgtEl>
                                          <p:spTgt spid="151565"/>
                                        </p:tgtEl>
                                        <p:attrNameLst>
                                          <p:attrName>ppt_w</p:attrName>
                                        </p:attrNameLst>
                                      </p:cBhvr>
                                      <p:tavLst>
                                        <p:tav tm="0">
                                          <p:val>
                                            <p:fltVal val="0"/>
                                          </p:val>
                                        </p:tav>
                                        <p:tav tm="100000">
                                          <p:val>
                                            <p:strVal val="#ppt_w"/>
                                          </p:val>
                                        </p:tav>
                                      </p:tavLst>
                                    </p:anim>
                                    <p:anim calcmode="lin" valueType="num">
                                      <p:cBhvr>
                                        <p:cTn id="65" dur="500" fill="hold"/>
                                        <p:tgtEl>
                                          <p:spTgt spid="151565"/>
                                        </p:tgtEl>
                                        <p:attrNameLst>
                                          <p:attrName>ppt_h</p:attrName>
                                        </p:attrNameLst>
                                      </p:cBhvr>
                                      <p:tavLst>
                                        <p:tav tm="0">
                                          <p:val>
                                            <p:fltVal val="0"/>
                                          </p:val>
                                        </p:tav>
                                        <p:tav tm="100000">
                                          <p:val>
                                            <p:strVal val="#ppt_h"/>
                                          </p:val>
                                        </p:tav>
                                      </p:tavLst>
                                    </p:anim>
                                    <p:animEffect transition="in" filter="fade">
                                      <p:cBhvr>
                                        <p:cTn id="66" dur="500"/>
                                        <p:tgtEl>
                                          <p:spTgt spid="151565"/>
                                        </p:tgtEl>
                                      </p:cBhvr>
                                    </p:animEffect>
                                  </p:childTnLst>
                                  <p:subTnLst>
                                    <p:audio>
                                      <p:cMediaNode>
                                        <p:cTn display="0" masterRel="sameClick">
                                          <p:stCondLst>
                                            <p:cond evt="begin" delay="0">
                                              <p:tn val="62"/>
                                            </p:cond>
                                          </p:stCondLst>
                                          <p:endCondLst>
                                            <p:cond evt="onStopAudio" delay="0">
                                              <p:tgtEl>
                                                <p:sldTgt/>
                                              </p:tgtEl>
                                            </p:cond>
                                          </p:endCondLst>
                                        </p:cTn>
                                        <p:tgtEl>
                                          <p:sndTgt r:embed="rId5" name="cashreg.wav"/>
                                        </p:tgtEl>
                                      </p:cMediaNode>
                                    </p:audio>
                                  </p:sub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51570"/>
                                        </p:tgtEl>
                                        <p:attrNameLst>
                                          <p:attrName>style.visibility</p:attrName>
                                        </p:attrNameLst>
                                      </p:cBhvr>
                                      <p:to>
                                        <p:strVal val="visible"/>
                                      </p:to>
                                    </p:set>
                                    <p:animEffect transition="in" filter="wipe(left)">
                                      <p:cBhvr>
                                        <p:cTn id="71" dur="500"/>
                                        <p:tgtEl>
                                          <p:spTgt spid="151570"/>
                                        </p:tgtEl>
                                      </p:cBhvr>
                                    </p:animEffect>
                                  </p:childTnLst>
                                  <p:subTnLst>
                                    <p:audio>
                                      <p:cMediaNode>
                                        <p:cTn display="0" masterRel="sameClick">
                                          <p:stCondLst>
                                            <p:cond evt="begin" delay="0">
                                              <p:tn val="69"/>
                                            </p:cond>
                                          </p:stCondLst>
                                          <p:endCondLst>
                                            <p:cond evt="onStopAudio" delay="0">
                                              <p:tgtEl>
                                                <p:sldTgt/>
                                              </p:tgtEl>
                                            </p:cond>
                                          </p:endCondLst>
                                        </p:cTn>
                                        <p:tgtEl>
                                          <p:sndTgt r:embed="rId5" name="cashreg.wav"/>
                                        </p:tgtEl>
                                      </p:cMediaNode>
                                    </p:audio>
                                  </p:sub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51571"/>
                                        </p:tgtEl>
                                        <p:attrNameLst>
                                          <p:attrName>style.visibility</p:attrName>
                                        </p:attrNameLst>
                                      </p:cBhvr>
                                      <p:to>
                                        <p:strVal val="visible"/>
                                      </p:to>
                                    </p:set>
                                    <p:anim calcmode="lin" valueType="num">
                                      <p:cBhvr>
                                        <p:cTn id="76" dur="500" fill="hold"/>
                                        <p:tgtEl>
                                          <p:spTgt spid="151571"/>
                                        </p:tgtEl>
                                        <p:attrNameLst>
                                          <p:attrName>ppt_w</p:attrName>
                                        </p:attrNameLst>
                                      </p:cBhvr>
                                      <p:tavLst>
                                        <p:tav tm="0">
                                          <p:val>
                                            <p:fltVal val="0"/>
                                          </p:val>
                                        </p:tav>
                                        <p:tav tm="100000">
                                          <p:val>
                                            <p:strVal val="#ppt_w"/>
                                          </p:val>
                                        </p:tav>
                                      </p:tavLst>
                                    </p:anim>
                                    <p:anim calcmode="lin" valueType="num">
                                      <p:cBhvr>
                                        <p:cTn id="77" dur="500" fill="hold"/>
                                        <p:tgtEl>
                                          <p:spTgt spid="151571"/>
                                        </p:tgtEl>
                                        <p:attrNameLst>
                                          <p:attrName>ppt_h</p:attrName>
                                        </p:attrNameLst>
                                      </p:cBhvr>
                                      <p:tavLst>
                                        <p:tav tm="0">
                                          <p:val>
                                            <p:fltVal val="0"/>
                                          </p:val>
                                        </p:tav>
                                        <p:tav tm="100000">
                                          <p:val>
                                            <p:strVal val="#ppt_h"/>
                                          </p:val>
                                        </p:tav>
                                      </p:tavLst>
                                    </p:anim>
                                    <p:animEffect transition="in" filter="fade">
                                      <p:cBhvr>
                                        <p:cTn id="78" dur="500"/>
                                        <p:tgtEl>
                                          <p:spTgt spid="151571"/>
                                        </p:tgtEl>
                                      </p:cBhvr>
                                    </p:animEffect>
                                  </p:childTnLst>
                                  <p:subTnLst>
                                    <p:audio>
                                      <p:cMediaNode>
                                        <p:cTn display="0" masterRel="sameClick">
                                          <p:stCondLst>
                                            <p:cond evt="begin" delay="0">
                                              <p:tn val="74"/>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8" grpId="0"/>
      <p:bldP spid="151559" grpId="0"/>
      <p:bldP spid="151560" grpId="0" animBg="1"/>
      <p:bldP spid="151561" grpId="0" animBg="1"/>
      <p:bldP spid="151562" grpId="0" animBg="1"/>
      <p:bldP spid="151563" grpId="0" animBg="1"/>
      <p:bldP spid="151566" grpId="0" animBg="1"/>
      <p:bldP spid="151567" grpId="0" animBg="1"/>
      <p:bldP spid="151568" grpId="0" animBg="1"/>
      <p:bldP spid="151569" grpId="0" animBg="1"/>
      <p:bldP spid="151570" grpId="0" animBg="1"/>
      <p:bldP spid="151571" grpId="0" animBg="1"/>
      <p:bldP spid="151564" grpId="0"/>
      <p:bldP spid="15156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3605"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2150" y="1838325"/>
            <a:ext cx="7753350" cy="2271713"/>
          </a:xfrm>
          <a:prstGeom prst="rect">
            <a:avLst/>
          </a:prstGeom>
          <a:noFill/>
        </p:spPr>
      </p:pic>
      <p:sp>
        <p:nvSpPr>
          <p:cNvPr id="153606" name="Text Box 6"/>
          <p:cNvSpPr txBox="1">
            <a:spLocks noChangeArrowheads="1"/>
          </p:cNvSpPr>
          <p:nvPr/>
        </p:nvSpPr>
        <p:spPr bwMode="auto">
          <a:xfrm>
            <a:off x="723900" y="4057650"/>
            <a:ext cx="7693025"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Faraday’s law says that the induced emf is equal to the rate of change of the magnetic flux.</a:t>
            </a:r>
            <a:endParaRPr lang="en-US">
              <a:solidFill>
                <a:schemeClr val="hlink"/>
              </a:solidFill>
              <a:cs typeface="Courier New" pitchFamily="49" charset="0"/>
              <a:sym typeface="Symbol" pitchFamily="18" charset="2"/>
            </a:endParaRPr>
          </a:p>
        </p:txBody>
      </p:sp>
      <p:sp>
        <p:nvSpPr>
          <p:cNvPr id="153607" name="Rectangle 7"/>
          <p:cNvSpPr>
            <a:spLocks noChangeArrowheads="1"/>
          </p:cNvSpPr>
          <p:nvPr/>
        </p:nvSpPr>
        <p:spPr bwMode="auto">
          <a:xfrm>
            <a:off x="3765550" y="2151063"/>
            <a:ext cx="3957638" cy="300037"/>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53608" name="Rectangle 8"/>
          <p:cNvSpPr>
            <a:spLocks noChangeArrowheads="1"/>
          </p:cNvSpPr>
          <p:nvPr/>
        </p:nvSpPr>
        <p:spPr bwMode="auto">
          <a:xfrm>
            <a:off x="3394075" y="2465388"/>
            <a:ext cx="528638" cy="265112"/>
          </a:xfrm>
          <a:prstGeom prst="rect">
            <a:avLst/>
          </a:prstGeom>
          <a:solidFill>
            <a:srgbClr val="FF6600">
              <a:alpha val="34000"/>
            </a:srgbClr>
          </a:solidFill>
          <a:ln w="9525">
            <a:noFill/>
            <a:miter lim="800000"/>
            <a:headEnd/>
            <a:tailEnd/>
          </a:ln>
          <a:effectLst/>
        </p:spPr>
        <p:txBody>
          <a:bodyPr wrap="none" anchor="ctr"/>
          <a:lstStyle/>
          <a:p>
            <a:endParaRPr lang="en-US"/>
          </a:p>
        </p:txBody>
      </p:sp>
      <p:sp>
        <p:nvSpPr>
          <p:cNvPr id="153609" name="Text Box 9"/>
          <p:cNvSpPr txBox="1">
            <a:spLocks noChangeArrowheads="1"/>
          </p:cNvSpPr>
          <p:nvPr/>
        </p:nvSpPr>
        <p:spPr bwMode="auto">
          <a:xfrm>
            <a:off x="715963" y="4852988"/>
            <a:ext cx="7693025" cy="822325"/>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Be sure to read the questions CAREFULLY and COMPLETELY.</a:t>
            </a:r>
            <a:endParaRPr lang="en-US">
              <a:solidFill>
                <a:schemeClr val="hlink"/>
              </a:solidFill>
              <a:cs typeface="Courier New" pitchFamily="49" charset="0"/>
              <a:sym typeface="Symbol" pitchFamily="18" charset="2"/>
            </a:endParaRPr>
          </a:p>
        </p:txBody>
      </p:sp>
      <p:sp>
        <p:nvSpPr>
          <p:cNvPr id="153610" name="Oval 10"/>
          <p:cNvSpPr>
            <a:spLocks noChangeArrowheads="1"/>
          </p:cNvSpPr>
          <p:nvPr/>
        </p:nvSpPr>
        <p:spPr bwMode="auto">
          <a:xfrm>
            <a:off x="660400" y="3546475"/>
            <a:ext cx="360363" cy="360363"/>
          </a:xfrm>
          <a:prstGeom prst="ellipse">
            <a:avLst/>
          </a:prstGeom>
          <a:noFill/>
          <a:ln w="19050">
            <a:solidFill>
              <a:srgbClr val="CC0000"/>
            </a:solidFill>
            <a:round/>
            <a:headEnd/>
            <a:tailEnd/>
          </a:ln>
          <a:effectLst/>
        </p:spPr>
        <p:txBody>
          <a:bodyPr wrap="none" anchor="ctr"/>
          <a:lstStyle/>
          <a:p>
            <a:endParaRPr lang="en-US"/>
          </a:p>
        </p:txBody>
      </p:sp>
      <p:sp>
        <p:nvSpPr>
          <p:cNvPr id="15361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53613"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05"/>
                                        </p:tgtEl>
                                        <p:attrNameLst>
                                          <p:attrName>style.visibility</p:attrName>
                                        </p:attrNameLst>
                                      </p:cBhvr>
                                      <p:to>
                                        <p:strVal val="visible"/>
                                      </p:to>
                                    </p:set>
                                    <p:anim calcmode="lin" valueType="num">
                                      <p:cBhvr additive="base">
                                        <p:cTn id="7" dur="500" fill="hold"/>
                                        <p:tgtEl>
                                          <p:spTgt spid="153605"/>
                                        </p:tgtEl>
                                        <p:attrNameLst>
                                          <p:attrName>ppt_x</p:attrName>
                                        </p:attrNameLst>
                                      </p:cBhvr>
                                      <p:tavLst>
                                        <p:tav tm="0">
                                          <p:val>
                                            <p:strVal val="#ppt_x"/>
                                          </p:val>
                                        </p:tav>
                                        <p:tav tm="100000">
                                          <p:val>
                                            <p:strVal val="#ppt_x"/>
                                          </p:val>
                                        </p:tav>
                                      </p:tavLst>
                                    </p:anim>
                                    <p:anim calcmode="lin" valueType="num">
                                      <p:cBhvr additive="base">
                                        <p:cTn id="8" dur="500" fill="hold"/>
                                        <p:tgtEl>
                                          <p:spTgt spid="1536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06"/>
                                        </p:tgtEl>
                                        <p:attrNameLst>
                                          <p:attrName>style.visibility</p:attrName>
                                        </p:attrNameLst>
                                      </p:cBhvr>
                                      <p:to>
                                        <p:strVal val="visible"/>
                                      </p:to>
                                    </p:set>
                                    <p:anim calcmode="lin" valueType="num">
                                      <p:cBhvr additive="base">
                                        <p:cTn id="13" dur="500" fill="hold"/>
                                        <p:tgtEl>
                                          <p:spTgt spid="153606"/>
                                        </p:tgtEl>
                                        <p:attrNameLst>
                                          <p:attrName>ppt_x</p:attrName>
                                        </p:attrNameLst>
                                      </p:cBhvr>
                                      <p:tavLst>
                                        <p:tav tm="0">
                                          <p:val>
                                            <p:strVal val="#ppt_x"/>
                                          </p:val>
                                        </p:tav>
                                        <p:tav tm="100000">
                                          <p:val>
                                            <p:strVal val="#ppt_x"/>
                                          </p:val>
                                        </p:tav>
                                      </p:tavLst>
                                    </p:anim>
                                    <p:anim calcmode="lin" valueType="num">
                                      <p:cBhvr additive="base">
                                        <p:cTn id="14" dur="500" fill="hold"/>
                                        <p:tgtEl>
                                          <p:spTgt spid="15360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53607"/>
                                        </p:tgtEl>
                                        <p:attrNameLst>
                                          <p:attrName>style.visibility</p:attrName>
                                        </p:attrNameLst>
                                      </p:cBhvr>
                                      <p:to>
                                        <p:strVal val="visible"/>
                                      </p:to>
                                    </p:set>
                                    <p:animEffect transition="in" filter="wipe(left)">
                                      <p:cBhvr>
                                        <p:cTn id="19" dur="1000"/>
                                        <p:tgtEl>
                                          <p:spTgt spid="153607"/>
                                        </p:tgtEl>
                                      </p:cBhvr>
                                    </p:animEffect>
                                  </p:childTnLst>
                                  <p:subTnLst>
                                    <p:audio>
                                      <p:cMediaNode>
                                        <p:cTn display="0" masterRel="sameClick">
                                          <p:stCondLst>
                                            <p:cond evt="begin" delay="0">
                                              <p:tn val="17"/>
                                            </p:cond>
                                          </p:stCondLst>
                                          <p:endCondLst>
                                            <p:cond evt="onStopAudio" delay="0">
                                              <p:tgtEl>
                                                <p:sldTgt/>
                                              </p:tgtEl>
                                            </p:cond>
                                          </p:endCondLst>
                                        </p:cTn>
                                        <p:tgtEl>
                                          <p:sndTgt r:embed="rId5" name="cashreg.wav"/>
                                        </p:tgtEl>
                                      </p:cMediaNode>
                                    </p:audio>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3608"/>
                                        </p:tgtEl>
                                        <p:attrNameLst>
                                          <p:attrName>style.visibility</p:attrName>
                                        </p:attrNameLst>
                                      </p:cBhvr>
                                      <p:to>
                                        <p:strVal val="visible"/>
                                      </p:to>
                                    </p:set>
                                    <p:animEffect transition="in" filter="wipe(left)">
                                      <p:cBhvr>
                                        <p:cTn id="24" dur="1000"/>
                                        <p:tgtEl>
                                          <p:spTgt spid="153608"/>
                                        </p:tgtEl>
                                      </p:cBhvr>
                                    </p:animEffect>
                                  </p:childTnLst>
                                  <p:subTnLst>
                                    <p:audio>
                                      <p:cMediaNode>
                                        <p:cTn display="0" masterRel="sameClick">
                                          <p:stCondLst>
                                            <p:cond evt="begin" delay="0">
                                              <p:tn val="22"/>
                                            </p:cond>
                                          </p:stCondLst>
                                          <p:endCondLst>
                                            <p:cond evt="onStopAudio" delay="0">
                                              <p:tgtEl>
                                                <p:sldTgt/>
                                              </p:tgtEl>
                                            </p:cond>
                                          </p:endCondLst>
                                        </p:cTn>
                                        <p:tgtEl>
                                          <p:sndTgt r:embed="rId5" name="cashreg.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3609"/>
                                        </p:tgtEl>
                                        <p:attrNameLst>
                                          <p:attrName>style.visibility</p:attrName>
                                        </p:attrNameLst>
                                      </p:cBhvr>
                                      <p:to>
                                        <p:strVal val="visible"/>
                                      </p:to>
                                    </p:set>
                                    <p:anim calcmode="lin" valueType="num">
                                      <p:cBhvr additive="base">
                                        <p:cTn id="29" dur="500" fill="hold"/>
                                        <p:tgtEl>
                                          <p:spTgt spid="153609"/>
                                        </p:tgtEl>
                                        <p:attrNameLst>
                                          <p:attrName>ppt_x</p:attrName>
                                        </p:attrNameLst>
                                      </p:cBhvr>
                                      <p:tavLst>
                                        <p:tav tm="0">
                                          <p:val>
                                            <p:strVal val="#ppt_x"/>
                                          </p:val>
                                        </p:tav>
                                        <p:tav tm="100000">
                                          <p:val>
                                            <p:strVal val="#ppt_x"/>
                                          </p:val>
                                        </p:tav>
                                      </p:tavLst>
                                    </p:anim>
                                    <p:anim calcmode="lin" valueType="num">
                                      <p:cBhvr additive="base">
                                        <p:cTn id="30" dur="500" fill="hold"/>
                                        <p:tgtEl>
                                          <p:spTgt spid="15360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3610"/>
                                        </p:tgtEl>
                                        <p:attrNameLst>
                                          <p:attrName>style.visibility</p:attrName>
                                        </p:attrNameLst>
                                      </p:cBhvr>
                                      <p:to>
                                        <p:strVal val="visible"/>
                                      </p:to>
                                    </p:set>
                                    <p:anim calcmode="lin" valueType="num">
                                      <p:cBhvr>
                                        <p:cTn id="35" dur="500" fill="hold"/>
                                        <p:tgtEl>
                                          <p:spTgt spid="153610"/>
                                        </p:tgtEl>
                                        <p:attrNameLst>
                                          <p:attrName>ppt_w</p:attrName>
                                        </p:attrNameLst>
                                      </p:cBhvr>
                                      <p:tavLst>
                                        <p:tav tm="0">
                                          <p:val>
                                            <p:fltVal val="0"/>
                                          </p:val>
                                        </p:tav>
                                        <p:tav tm="100000">
                                          <p:val>
                                            <p:strVal val="#ppt_w"/>
                                          </p:val>
                                        </p:tav>
                                      </p:tavLst>
                                    </p:anim>
                                    <p:anim calcmode="lin" valueType="num">
                                      <p:cBhvr>
                                        <p:cTn id="36" dur="500" fill="hold"/>
                                        <p:tgtEl>
                                          <p:spTgt spid="153610"/>
                                        </p:tgtEl>
                                        <p:attrNameLst>
                                          <p:attrName>ppt_h</p:attrName>
                                        </p:attrNameLst>
                                      </p:cBhvr>
                                      <p:tavLst>
                                        <p:tav tm="0">
                                          <p:val>
                                            <p:fltVal val="0"/>
                                          </p:val>
                                        </p:tav>
                                        <p:tav tm="100000">
                                          <p:val>
                                            <p:strVal val="#ppt_h"/>
                                          </p:val>
                                        </p:tav>
                                      </p:tavLst>
                                    </p:anim>
                                    <p:animEffect transition="in" filter="fade">
                                      <p:cBhvr>
                                        <p:cTn id="37" dur="500"/>
                                        <p:tgtEl>
                                          <p:spTgt spid="153610"/>
                                        </p:tgtEl>
                                      </p:cBhvr>
                                    </p:animEffect>
                                  </p:childTnLst>
                                  <p:subTnLst>
                                    <p:audio>
                                      <p:cMediaNode>
                                        <p:cTn display="0" masterRel="sameClick">
                                          <p:stCondLst>
                                            <p:cond evt="begin" delay="0">
                                              <p:tn val="33"/>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6" grpId="0"/>
      <p:bldP spid="153607" grpId="0" animBg="1"/>
      <p:bldP spid="153608" grpId="0" animBg="1"/>
      <p:bldP spid="153609" grpId="0"/>
      <p:bldP spid="1536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5670" name="Picture 2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5653" name="Picture 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5656" name="Freeform 8"/>
          <p:cNvSpPr>
            <a:spLocks/>
          </p:cNvSpPr>
          <p:nvPr/>
        </p:nvSpPr>
        <p:spPr bwMode="auto">
          <a:xfrm>
            <a:off x="5775325" y="4462463"/>
            <a:ext cx="360363" cy="1936750"/>
          </a:xfrm>
          <a:custGeom>
            <a:avLst/>
            <a:gdLst/>
            <a:ahLst/>
            <a:cxnLst>
              <a:cxn ang="0">
                <a:pos x="280" y="1167"/>
              </a:cxn>
              <a:cxn ang="0">
                <a:pos x="280" y="0"/>
              </a:cxn>
              <a:cxn ang="0">
                <a:pos x="0" y="0"/>
              </a:cxn>
            </a:cxnLst>
            <a:rect l="0" t="0" r="r" b="b"/>
            <a:pathLst>
              <a:path w="280" h="1167">
                <a:moveTo>
                  <a:pt x="280" y="1167"/>
                </a:moveTo>
                <a:lnTo>
                  <a:pt x="280" y="0"/>
                </a:lnTo>
                <a:lnTo>
                  <a:pt x="0" y="0"/>
                </a:lnTo>
              </a:path>
            </a:pathLst>
          </a:custGeom>
          <a:noFill/>
          <a:ln w="19050" cmpd="sng">
            <a:solidFill>
              <a:srgbClr val="CC0000"/>
            </a:solidFill>
            <a:round/>
            <a:headEnd/>
            <a:tailEnd/>
          </a:ln>
          <a:effectLst/>
        </p:spPr>
        <p:txBody>
          <a:bodyPr/>
          <a:lstStyle/>
          <a:p>
            <a:endParaRPr lang="en-US"/>
          </a:p>
        </p:txBody>
      </p:sp>
      <p:sp>
        <p:nvSpPr>
          <p:cNvPr id="155660" name="Line 12"/>
          <p:cNvSpPr>
            <a:spLocks noChangeShapeType="1"/>
          </p:cNvSpPr>
          <p:nvPr/>
        </p:nvSpPr>
        <p:spPr bwMode="auto">
          <a:xfrm>
            <a:off x="6954838" y="2643188"/>
            <a:ext cx="744537" cy="0"/>
          </a:xfrm>
          <a:prstGeom prst="line">
            <a:avLst/>
          </a:prstGeom>
          <a:noFill/>
          <a:ln w="38100">
            <a:solidFill>
              <a:srgbClr val="008000"/>
            </a:solidFill>
            <a:round/>
            <a:headEnd/>
            <a:tailEnd type="triangle" w="med" len="med"/>
          </a:ln>
          <a:effectLst/>
        </p:spPr>
        <p:txBody>
          <a:bodyPr/>
          <a:lstStyle/>
          <a:p>
            <a:endParaRPr lang="en-US"/>
          </a:p>
        </p:txBody>
      </p:sp>
      <p:sp>
        <p:nvSpPr>
          <p:cNvPr id="155661" name="Text Box 13"/>
          <p:cNvSpPr txBox="1">
            <a:spLocks noChangeArrowheads="1"/>
          </p:cNvSpPr>
          <p:nvPr/>
        </p:nvSpPr>
        <p:spPr bwMode="auto">
          <a:xfrm>
            <a:off x="7421563" y="2635250"/>
            <a:ext cx="357187" cy="457200"/>
          </a:xfrm>
          <a:prstGeom prst="rect">
            <a:avLst/>
          </a:prstGeom>
          <a:noFill/>
          <a:ln w="9525">
            <a:noFill/>
            <a:miter lim="800000"/>
            <a:headEnd/>
            <a:tailEnd/>
          </a:ln>
          <a:effectLst/>
        </p:spPr>
        <p:txBody>
          <a:bodyPr>
            <a:spAutoFit/>
          </a:bodyPr>
          <a:lstStyle/>
          <a:p>
            <a:r>
              <a:rPr lang="en-US" b="1">
                <a:solidFill>
                  <a:srgbClr val="008000"/>
                </a:solidFill>
                <a:cs typeface="Courier New" pitchFamily="49" charset="0"/>
                <a:sym typeface="Symbol" pitchFamily="18" charset="2"/>
              </a:rPr>
              <a:t>B</a:t>
            </a:r>
            <a:endParaRPr lang="en-US" b="1" i="1">
              <a:solidFill>
                <a:srgbClr val="008000"/>
              </a:solidFill>
              <a:cs typeface="Courier New" pitchFamily="49" charset="0"/>
              <a:sym typeface="Symbol" pitchFamily="18" charset="2"/>
            </a:endParaRPr>
          </a:p>
        </p:txBody>
      </p:sp>
      <p:sp>
        <p:nvSpPr>
          <p:cNvPr id="155662" name="Line 14"/>
          <p:cNvSpPr>
            <a:spLocks noChangeShapeType="1"/>
          </p:cNvSpPr>
          <p:nvPr/>
        </p:nvSpPr>
        <p:spPr bwMode="auto">
          <a:xfrm>
            <a:off x="6965950" y="2740025"/>
            <a:ext cx="395288" cy="0"/>
          </a:xfrm>
          <a:prstGeom prst="line">
            <a:avLst/>
          </a:prstGeom>
          <a:noFill/>
          <a:ln w="38100">
            <a:solidFill>
              <a:srgbClr val="CC0000"/>
            </a:solidFill>
            <a:round/>
            <a:headEnd/>
            <a:tailEnd type="triangle" w="med" len="med"/>
          </a:ln>
          <a:effectLst/>
        </p:spPr>
        <p:txBody>
          <a:bodyPr/>
          <a:lstStyle/>
          <a:p>
            <a:endParaRPr lang="en-US"/>
          </a:p>
        </p:txBody>
      </p:sp>
      <p:sp>
        <p:nvSpPr>
          <p:cNvPr id="155663" name="Text Box 15"/>
          <p:cNvSpPr txBox="1">
            <a:spLocks noChangeArrowheads="1"/>
          </p:cNvSpPr>
          <p:nvPr/>
        </p:nvSpPr>
        <p:spPr bwMode="auto">
          <a:xfrm>
            <a:off x="6619875" y="2568575"/>
            <a:ext cx="357188" cy="457200"/>
          </a:xfrm>
          <a:prstGeom prst="rect">
            <a:avLst/>
          </a:prstGeom>
          <a:noFill/>
          <a:ln w="9525">
            <a:noFill/>
            <a:miter lim="800000"/>
            <a:headEnd/>
            <a:tailEnd/>
          </a:ln>
          <a:effectLst/>
        </p:spPr>
        <p:txBody>
          <a:bodyPr>
            <a:spAutoFit/>
          </a:bodyPr>
          <a:lstStyle/>
          <a:p>
            <a:r>
              <a:rPr lang="en-US" b="1">
                <a:solidFill>
                  <a:srgbClr val="CC0000"/>
                </a:solidFill>
                <a:cs typeface="Courier New" pitchFamily="49" charset="0"/>
                <a:sym typeface="Symbol" pitchFamily="18" charset="2"/>
              </a:rPr>
              <a:t>A</a:t>
            </a:r>
            <a:endParaRPr lang="en-US" b="1" i="1">
              <a:solidFill>
                <a:srgbClr val="CC0000"/>
              </a:solidFill>
              <a:cs typeface="Courier New" pitchFamily="49" charset="0"/>
              <a:sym typeface="Symbol" pitchFamily="18" charset="2"/>
            </a:endParaRPr>
          </a:p>
        </p:txBody>
      </p:sp>
      <p:sp>
        <p:nvSpPr>
          <p:cNvPr id="155668"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55669" name="Rectangle 21"/>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5672" name="Picture 24"/>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11200" y="4257675"/>
            <a:ext cx="4911725" cy="2239963"/>
          </a:xfrm>
          <a:prstGeom prst="rect">
            <a:avLst/>
          </a:prstGeom>
          <a:noFill/>
        </p:spPr>
      </p:pic>
      <p:sp>
        <p:nvSpPr>
          <p:cNvPr id="155657" name="Text Box 9"/>
          <p:cNvSpPr txBox="1">
            <a:spLocks noChangeArrowheads="1"/>
          </p:cNvSpPr>
          <p:nvPr/>
        </p:nvSpPr>
        <p:spPr bwMode="auto">
          <a:xfrm>
            <a:off x="1846263" y="5456238"/>
            <a:ext cx="2822575"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i="1">
                <a:solidFill>
                  <a:schemeClr val="hlink"/>
                </a:solidFill>
                <a:cs typeface="Courier New" pitchFamily="49" charset="0"/>
              </a:rPr>
              <a:t>B</a:t>
            </a:r>
            <a:r>
              <a:rPr lang="en-US">
                <a:solidFill>
                  <a:schemeClr val="hlink"/>
                </a:solidFill>
                <a:cs typeface="Courier New" pitchFamily="49" charset="0"/>
              </a:rPr>
              <a:t> = 3.3</a:t>
            </a:r>
            <a:r>
              <a:rPr lang="en-US">
                <a:solidFill>
                  <a:schemeClr val="hlink"/>
                </a:solidFill>
                <a:cs typeface="Courier New" pitchFamily="49" charset="0"/>
                <a:sym typeface="Symbol" pitchFamily="18" charset="2"/>
              </a:rPr>
              <a:t>10</a:t>
            </a:r>
            <a:r>
              <a:rPr lang="en-US" baseline="30000">
                <a:solidFill>
                  <a:schemeClr val="hlink"/>
                </a:solidFill>
                <a:cs typeface="Courier New" pitchFamily="49" charset="0"/>
                <a:sym typeface="Symbol" pitchFamily="18" charset="2"/>
              </a:rPr>
              <a:t>-2</a:t>
            </a:r>
            <a:r>
              <a:rPr lang="en-US">
                <a:solidFill>
                  <a:schemeClr val="hlink"/>
                </a:solidFill>
                <a:cs typeface="Courier New" pitchFamily="49" charset="0"/>
                <a:sym typeface="Symbol" pitchFamily="18" charset="2"/>
              </a:rPr>
              <a:t> T.</a:t>
            </a:r>
            <a:endParaRPr lang="en-US" i="1">
              <a:solidFill>
                <a:schemeClr val="hlink"/>
              </a:solidFill>
              <a:cs typeface="Courier New" pitchFamily="49" charset="0"/>
              <a:sym typeface="Symbol" pitchFamily="18" charset="2"/>
            </a:endParaRPr>
          </a:p>
        </p:txBody>
      </p:sp>
      <p:sp>
        <p:nvSpPr>
          <p:cNvPr id="155666" name="Text Box 18"/>
          <p:cNvSpPr txBox="1">
            <a:spLocks noChangeArrowheads="1"/>
          </p:cNvSpPr>
          <p:nvPr/>
        </p:nvSpPr>
        <p:spPr bwMode="auto">
          <a:xfrm>
            <a:off x="1743075" y="6438900"/>
            <a:ext cx="6707188" cy="457200"/>
          </a:xfrm>
          <a:prstGeom prst="rect">
            <a:avLst/>
          </a:prstGeom>
          <a:noFill/>
          <a:ln w="9525">
            <a:noFill/>
            <a:miter lim="800000"/>
            <a:headEnd/>
            <a:tailEnd/>
          </a:ln>
          <a:effectLst/>
        </p:spPr>
        <p:txBody>
          <a:bodyPr>
            <a:spAutoFit/>
          </a:bodyPr>
          <a:lstStyle/>
          <a:p>
            <a:r>
              <a:rPr lang="en-US" i="1">
                <a:solidFill>
                  <a:schemeClr val="hlink"/>
                </a:solidFill>
                <a:cs typeface="Courier New" pitchFamily="49" charset="0"/>
              </a:rPr>
              <a:t> </a:t>
            </a:r>
            <a:r>
              <a:rPr lang="en-US">
                <a:solidFill>
                  <a:schemeClr val="hlink"/>
                </a:solidFill>
                <a:cs typeface="Courier New" pitchFamily="49" charset="0"/>
                <a:sym typeface="Symbol" pitchFamily="18" charset="2"/>
              </a:rPr>
              <a:t></a:t>
            </a:r>
            <a:r>
              <a:rPr lang="en-US" i="1">
                <a:solidFill>
                  <a:schemeClr val="hlink"/>
                </a:solidFill>
                <a:cs typeface="Courier New" pitchFamily="49" charset="0"/>
              </a:rPr>
              <a:t>N</a:t>
            </a:r>
            <a:r>
              <a:rPr lang="en-US" i="1">
                <a:solidFill>
                  <a:schemeClr val="hlink"/>
                </a:solidFill>
                <a:cs typeface="Courier New" pitchFamily="49" charset="0"/>
                <a:sym typeface="Symbol" pitchFamily="18" charset="2"/>
              </a:rPr>
              <a:t>BA</a:t>
            </a:r>
            <a:r>
              <a:rPr lang="en-US">
                <a:solidFill>
                  <a:schemeClr val="hlink"/>
                </a:solidFill>
                <a:cs typeface="Courier New" pitchFamily="49" charset="0"/>
                <a:sym typeface="Symbol" pitchFamily="18" charset="2"/>
              </a:rPr>
              <a:t> = 250(3.310</a:t>
            </a:r>
            <a:r>
              <a:rPr lang="en-US" baseline="30000">
                <a:solidFill>
                  <a:schemeClr val="hlink"/>
                </a:solidFill>
                <a:cs typeface="Courier New" pitchFamily="49" charset="0"/>
                <a:sym typeface="Symbol" pitchFamily="18" charset="2"/>
              </a:rPr>
              <a:t>-2</a:t>
            </a:r>
            <a:r>
              <a:rPr lang="en-US">
                <a:solidFill>
                  <a:schemeClr val="hlink"/>
                </a:solidFill>
                <a:cs typeface="Courier New" pitchFamily="49" charset="0"/>
                <a:sym typeface="Symbol" pitchFamily="18" charset="2"/>
              </a:rPr>
              <a:t>)(1.710</a:t>
            </a:r>
            <a:r>
              <a:rPr lang="en-US" baseline="30000">
                <a:solidFill>
                  <a:schemeClr val="hlink"/>
                </a:solidFill>
                <a:cs typeface="Courier New" pitchFamily="49" charset="0"/>
                <a:sym typeface="Symbol" pitchFamily="18" charset="2"/>
              </a:rPr>
              <a:t>-4</a:t>
            </a:r>
            <a:r>
              <a:rPr lang="en-US">
                <a:solidFill>
                  <a:schemeClr val="hlink"/>
                </a:solidFill>
                <a:cs typeface="Courier New" pitchFamily="49" charset="0"/>
                <a:sym typeface="Symbol" pitchFamily="18" charset="2"/>
              </a:rPr>
              <a:t>) = 0.0014 Wb.</a:t>
            </a:r>
            <a:endParaRPr lang="en-US" baseline="30000">
              <a:solidFill>
                <a:schemeClr val="hlink"/>
              </a:solidFill>
              <a:cs typeface="Courier New" pitchFamily="49" charset="0"/>
              <a:sym typeface="Symbol" pitchFamily="18" charset="2"/>
            </a:endParaRPr>
          </a:p>
        </p:txBody>
      </p:sp>
      <p:sp>
        <p:nvSpPr>
          <p:cNvPr id="155658" name="Text Box 10"/>
          <p:cNvSpPr txBox="1">
            <a:spLocks noChangeArrowheads="1"/>
          </p:cNvSpPr>
          <p:nvPr/>
        </p:nvSpPr>
        <p:spPr bwMode="auto">
          <a:xfrm>
            <a:off x="5949950" y="965200"/>
            <a:ext cx="3049588" cy="45720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i="1">
                <a:solidFill>
                  <a:schemeClr val="hlink"/>
                </a:solidFill>
                <a:cs typeface="Courier New" pitchFamily="49" charset="0"/>
              </a:rPr>
              <a:t>flux link. </a:t>
            </a:r>
            <a:r>
              <a:rPr lang="en-US">
                <a:solidFill>
                  <a:schemeClr val="hlink"/>
                </a:solidFill>
                <a:cs typeface="Courier New" pitchFamily="49" charset="0"/>
              </a:rPr>
              <a:t>=</a:t>
            </a:r>
            <a:r>
              <a:rPr lang="en-US" i="1">
                <a:solidFill>
                  <a:schemeClr val="hlink"/>
                </a:solidFill>
                <a:cs typeface="Courier New" pitchFamily="49" charset="0"/>
              </a:rPr>
              <a:t> N</a:t>
            </a:r>
            <a:r>
              <a:rPr lang="en-US">
                <a:solidFill>
                  <a:schemeClr val="hlink"/>
                </a:solidFill>
                <a:cs typeface="Courier New" pitchFamily="49" charset="0"/>
                <a:sym typeface="Symbol" pitchFamily="18" charset="2"/>
              </a:rPr>
              <a:t></a:t>
            </a:r>
            <a:endParaRPr lang="en-US" i="1">
              <a:solidFill>
                <a:schemeClr val="hlink"/>
              </a:solidFill>
              <a:cs typeface="Courier New" pitchFamily="49" charset="0"/>
              <a:sym typeface="Symbol" pitchFamily="18" charset="2"/>
            </a:endParaRPr>
          </a:p>
        </p:txBody>
      </p:sp>
      <p:sp>
        <p:nvSpPr>
          <p:cNvPr id="155659" name="Text Box 11"/>
          <p:cNvSpPr txBox="1">
            <a:spLocks noChangeArrowheads="1"/>
          </p:cNvSpPr>
          <p:nvPr/>
        </p:nvSpPr>
        <p:spPr bwMode="auto">
          <a:xfrm>
            <a:off x="7200900" y="1296988"/>
            <a:ext cx="2098675" cy="457200"/>
          </a:xfrm>
          <a:prstGeom prst="rect">
            <a:avLst/>
          </a:prstGeom>
          <a:noFill/>
          <a:ln w="9525">
            <a:noFill/>
            <a:miter lim="800000"/>
            <a:headEnd/>
            <a:tailEnd/>
          </a:ln>
          <a:effectLst/>
        </p:spPr>
        <p:txBody>
          <a:bodyPr>
            <a:spAutoFit/>
          </a:bodyPr>
          <a:lstStyle/>
          <a:p>
            <a:r>
              <a:rPr lang="en-US" i="1">
                <a:solidFill>
                  <a:schemeClr val="hlink"/>
                </a:solidFill>
                <a:cs typeface="Courier New" pitchFamily="49" charset="0"/>
              </a:rPr>
              <a:t> </a:t>
            </a:r>
            <a:r>
              <a:rPr lang="en-US">
                <a:solidFill>
                  <a:schemeClr val="hlink"/>
                </a:solidFill>
                <a:cs typeface="Courier New" pitchFamily="49" charset="0"/>
              </a:rPr>
              <a:t>=</a:t>
            </a:r>
            <a:r>
              <a:rPr lang="en-US" i="1">
                <a:solidFill>
                  <a:schemeClr val="hlink"/>
                </a:solidFill>
                <a:cs typeface="Courier New" pitchFamily="49" charset="0"/>
              </a:rPr>
              <a:t> N</a:t>
            </a:r>
            <a:r>
              <a:rPr lang="en-US" i="1">
                <a:solidFill>
                  <a:schemeClr val="hlink"/>
                </a:solidFill>
                <a:cs typeface="Courier New" pitchFamily="49" charset="0"/>
                <a:sym typeface="Symbol" pitchFamily="18" charset="2"/>
              </a:rPr>
              <a:t>BA</a:t>
            </a:r>
            <a:r>
              <a:rPr lang="en-US" i="1" baseline="-25000">
                <a:solidFill>
                  <a:schemeClr val="hlink"/>
                </a:solidFill>
                <a:cs typeface="Courier New" pitchFamily="49" charset="0"/>
                <a:sym typeface="Symbol" pitchFamily="18" charset="2"/>
              </a:rPr>
              <a:t> </a:t>
            </a:r>
            <a:r>
              <a:rPr lang="en-US">
                <a:solidFill>
                  <a:schemeClr val="hlink"/>
                </a:solidFill>
                <a:cs typeface="Courier New" pitchFamily="49" charset="0"/>
                <a:sym typeface="Symbol" pitchFamily="18" charset="2"/>
              </a:rPr>
              <a:t>cos</a:t>
            </a:r>
            <a:r>
              <a:rPr lang="en-US" baseline="-25000">
                <a:solidFill>
                  <a:schemeClr val="hlink"/>
                </a:solidFill>
                <a:cs typeface="Courier New" pitchFamily="49" charset="0"/>
                <a:sym typeface="Symbol" pitchFamily="18" charset="2"/>
              </a:rPr>
              <a:t> </a:t>
            </a:r>
            <a:r>
              <a:rPr lang="en-US">
                <a:solidFill>
                  <a:schemeClr val="hlink"/>
                </a:solidFill>
                <a:cs typeface="Courier New" pitchFamily="49" charset="0"/>
                <a:sym typeface="Symbol" pitchFamily="18" charset="2"/>
              </a:rPr>
              <a:t>0º</a:t>
            </a:r>
          </a:p>
        </p:txBody>
      </p:sp>
      <p:sp>
        <p:nvSpPr>
          <p:cNvPr id="155664" name="Text Box 16"/>
          <p:cNvSpPr txBox="1">
            <a:spLocks noChangeArrowheads="1"/>
          </p:cNvSpPr>
          <p:nvPr/>
        </p:nvSpPr>
        <p:spPr bwMode="auto">
          <a:xfrm>
            <a:off x="7197725" y="1601788"/>
            <a:ext cx="1665288" cy="457200"/>
          </a:xfrm>
          <a:prstGeom prst="rect">
            <a:avLst/>
          </a:prstGeom>
          <a:noFill/>
          <a:ln w="9525">
            <a:noFill/>
            <a:miter lim="800000"/>
            <a:headEnd/>
            <a:tailEnd/>
          </a:ln>
          <a:effectLst/>
        </p:spPr>
        <p:txBody>
          <a:bodyPr>
            <a:spAutoFit/>
          </a:bodyPr>
          <a:lstStyle/>
          <a:p>
            <a:r>
              <a:rPr lang="en-US" i="1">
                <a:solidFill>
                  <a:schemeClr val="hlink"/>
                </a:solidFill>
                <a:cs typeface="Courier New" pitchFamily="49" charset="0"/>
              </a:rPr>
              <a:t> </a:t>
            </a:r>
            <a:r>
              <a:rPr lang="en-US">
                <a:solidFill>
                  <a:schemeClr val="hlink"/>
                </a:solidFill>
                <a:cs typeface="Courier New" pitchFamily="49" charset="0"/>
              </a:rPr>
              <a:t>=</a:t>
            </a:r>
            <a:r>
              <a:rPr lang="en-US" i="1">
                <a:solidFill>
                  <a:schemeClr val="hlink"/>
                </a:solidFill>
                <a:cs typeface="Courier New" pitchFamily="49" charset="0"/>
              </a:rPr>
              <a:t> N</a:t>
            </a:r>
            <a:r>
              <a:rPr lang="en-US" i="1">
                <a:solidFill>
                  <a:schemeClr val="hlink"/>
                </a:solidFill>
                <a:cs typeface="Courier New" pitchFamily="49" charset="0"/>
                <a:sym typeface="Symbol" pitchFamily="18" charset="2"/>
              </a:rPr>
              <a:t>BA</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5670"/>
                                        </p:tgtEl>
                                        <p:attrNameLst>
                                          <p:attrName>style.visibility</p:attrName>
                                        </p:attrNameLst>
                                      </p:cBhvr>
                                      <p:to>
                                        <p:strVal val="visible"/>
                                      </p:to>
                                    </p:set>
                                    <p:anim calcmode="lin" valueType="num">
                                      <p:cBhvr additive="base">
                                        <p:cTn id="7" dur="500" fill="hold"/>
                                        <p:tgtEl>
                                          <p:spTgt spid="155670"/>
                                        </p:tgtEl>
                                        <p:attrNameLst>
                                          <p:attrName>ppt_x</p:attrName>
                                        </p:attrNameLst>
                                      </p:cBhvr>
                                      <p:tavLst>
                                        <p:tav tm="0">
                                          <p:val>
                                            <p:strVal val="#ppt_x"/>
                                          </p:val>
                                        </p:tav>
                                        <p:tav tm="100000">
                                          <p:val>
                                            <p:strVal val="#ppt_x"/>
                                          </p:val>
                                        </p:tav>
                                      </p:tavLst>
                                    </p:anim>
                                    <p:anim calcmode="lin" valueType="num">
                                      <p:cBhvr additive="base">
                                        <p:cTn id="8" dur="500" fill="hold"/>
                                        <p:tgtEl>
                                          <p:spTgt spid="15567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155653"/>
                                        </p:tgtEl>
                                        <p:attrNameLst>
                                          <p:attrName>style.visibility</p:attrName>
                                        </p:attrNameLst>
                                      </p:cBhvr>
                                      <p:to>
                                        <p:strVal val="visible"/>
                                      </p:to>
                                    </p:set>
                                    <p:animEffect transition="in" filter="diamond(in)">
                                      <p:cBhvr>
                                        <p:cTn id="12" dur="2000"/>
                                        <p:tgtEl>
                                          <p:spTgt spid="155653"/>
                                        </p:tgtEl>
                                      </p:cBhvr>
                                    </p:animEffect>
                                  </p:childTnLst>
                                  <p:subTnLst>
                                    <p:audio>
                                      <p:cMediaNode>
                                        <p:cTn display="0" masterRel="sameClick">
                                          <p:stCondLst>
                                            <p:cond evt="begin" delay="0">
                                              <p:tn val="10"/>
                                            </p:cond>
                                          </p:stCondLst>
                                          <p:endCondLst>
                                            <p:cond evt="onStopAudio" delay="0">
                                              <p:tgtEl>
                                                <p:sldTgt/>
                                              </p:tgtEl>
                                            </p:cond>
                                          </p:endCondLst>
                                        </p:cTn>
                                        <p:tgtEl>
                                          <p:sndTgt r:embed="rId5" name="chimes.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5672"/>
                                        </p:tgtEl>
                                        <p:attrNameLst>
                                          <p:attrName>style.visibility</p:attrName>
                                        </p:attrNameLst>
                                      </p:cBhvr>
                                      <p:to>
                                        <p:strVal val="visible"/>
                                      </p:to>
                                    </p:set>
                                    <p:anim calcmode="lin" valueType="num">
                                      <p:cBhvr additive="base">
                                        <p:cTn id="17" dur="500" fill="hold"/>
                                        <p:tgtEl>
                                          <p:spTgt spid="155672"/>
                                        </p:tgtEl>
                                        <p:attrNameLst>
                                          <p:attrName>ppt_x</p:attrName>
                                        </p:attrNameLst>
                                      </p:cBhvr>
                                      <p:tavLst>
                                        <p:tav tm="0">
                                          <p:val>
                                            <p:strVal val="#ppt_x"/>
                                          </p:val>
                                        </p:tav>
                                        <p:tav tm="100000">
                                          <p:val>
                                            <p:strVal val="#ppt_x"/>
                                          </p:val>
                                        </p:tav>
                                      </p:tavLst>
                                    </p:anim>
                                    <p:anim calcmode="lin" valueType="num">
                                      <p:cBhvr additive="base">
                                        <p:cTn id="18" dur="500" fill="hold"/>
                                        <p:tgtEl>
                                          <p:spTgt spid="15567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55656"/>
                                        </p:tgtEl>
                                        <p:attrNameLst>
                                          <p:attrName>style.visibility</p:attrName>
                                        </p:attrNameLst>
                                      </p:cBhvr>
                                      <p:to>
                                        <p:strVal val="visible"/>
                                      </p:to>
                                    </p:set>
                                    <p:animEffect transition="in" filter="wipe(down)">
                                      <p:cBhvr>
                                        <p:cTn id="23" dur="500"/>
                                        <p:tgtEl>
                                          <p:spTgt spid="155656"/>
                                        </p:tgtEl>
                                      </p:cBhvr>
                                    </p:animEffect>
                                  </p:childTnLst>
                                  <p:subTnLst>
                                    <p:audio>
                                      <p:cMediaNode>
                                        <p:cTn display="0" masterRel="sameClick">
                                          <p:stCondLst>
                                            <p:cond evt="begin" delay="0">
                                              <p:tn val="21"/>
                                            </p:cond>
                                          </p:stCondLst>
                                          <p:endCondLst>
                                            <p:cond evt="onStopAudio" delay="0">
                                              <p:tgtEl>
                                                <p:sldTgt/>
                                              </p:tgtEl>
                                            </p:cond>
                                          </p:endCondLst>
                                        </p:cTn>
                                        <p:tgtEl>
                                          <p:sndTgt r:embed="rId6" name="cashreg.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55657"/>
                                        </p:tgtEl>
                                        <p:attrNameLst>
                                          <p:attrName>style.visibility</p:attrName>
                                        </p:attrNameLst>
                                      </p:cBhvr>
                                      <p:to>
                                        <p:strVal val="visible"/>
                                      </p:to>
                                    </p:set>
                                    <p:anim calcmode="lin" valueType="num">
                                      <p:cBhvr additive="base">
                                        <p:cTn id="28" dur="500" fill="hold"/>
                                        <p:tgtEl>
                                          <p:spTgt spid="155657"/>
                                        </p:tgtEl>
                                        <p:attrNameLst>
                                          <p:attrName>ppt_x</p:attrName>
                                        </p:attrNameLst>
                                      </p:cBhvr>
                                      <p:tavLst>
                                        <p:tav tm="0">
                                          <p:val>
                                            <p:strVal val="0-#ppt_w/2"/>
                                          </p:val>
                                        </p:tav>
                                        <p:tav tm="100000">
                                          <p:val>
                                            <p:strVal val="#ppt_x"/>
                                          </p:val>
                                        </p:tav>
                                      </p:tavLst>
                                    </p:anim>
                                    <p:anim calcmode="lin" valueType="num">
                                      <p:cBhvr additive="base">
                                        <p:cTn id="29" dur="500" fill="hold"/>
                                        <p:tgtEl>
                                          <p:spTgt spid="1556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55658"/>
                                        </p:tgtEl>
                                        <p:attrNameLst>
                                          <p:attrName>style.visibility</p:attrName>
                                        </p:attrNameLst>
                                      </p:cBhvr>
                                      <p:to>
                                        <p:strVal val="visible"/>
                                      </p:to>
                                    </p:set>
                                    <p:anim calcmode="lin" valueType="num">
                                      <p:cBhvr additive="base">
                                        <p:cTn id="34" dur="500" fill="hold"/>
                                        <p:tgtEl>
                                          <p:spTgt spid="155658"/>
                                        </p:tgtEl>
                                        <p:attrNameLst>
                                          <p:attrName>ppt_x</p:attrName>
                                        </p:attrNameLst>
                                      </p:cBhvr>
                                      <p:tavLst>
                                        <p:tav tm="0">
                                          <p:val>
                                            <p:strVal val="1+#ppt_w/2"/>
                                          </p:val>
                                        </p:tav>
                                        <p:tav tm="100000">
                                          <p:val>
                                            <p:strVal val="#ppt_x"/>
                                          </p:val>
                                        </p:tav>
                                      </p:tavLst>
                                    </p:anim>
                                    <p:anim calcmode="lin" valueType="num">
                                      <p:cBhvr additive="base">
                                        <p:cTn id="35" dur="500" fill="hold"/>
                                        <p:tgtEl>
                                          <p:spTgt spid="1556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5660"/>
                                        </p:tgtEl>
                                        <p:attrNameLst>
                                          <p:attrName>style.visibility</p:attrName>
                                        </p:attrNameLst>
                                      </p:cBhvr>
                                      <p:to>
                                        <p:strVal val="visible"/>
                                      </p:to>
                                    </p:set>
                                    <p:animEffect transition="in" filter="wipe(left)">
                                      <p:cBhvr>
                                        <p:cTn id="40" dur="500"/>
                                        <p:tgtEl>
                                          <p:spTgt spid="155660"/>
                                        </p:tgtEl>
                                      </p:cBhvr>
                                    </p:animEffect>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55661"/>
                                        </p:tgtEl>
                                        <p:attrNameLst>
                                          <p:attrName>style.visibility</p:attrName>
                                        </p:attrNameLst>
                                      </p:cBhvr>
                                      <p:to>
                                        <p:strVal val="visible"/>
                                      </p:to>
                                    </p:set>
                                    <p:anim calcmode="lin" valueType="num">
                                      <p:cBhvr>
                                        <p:cTn id="45" dur="500" fill="hold"/>
                                        <p:tgtEl>
                                          <p:spTgt spid="155661"/>
                                        </p:tgtEl>
                                        <p:attrNameLst>
                                          <p:attrName>ppt_w</p:attrName>
                                        </p:attrNameLst>
                                      </p:cBhvr>
                                      <p:tavLst>
                                        <p:tav tm="0">
                                          <p:val>
                                            <p:fltVal val="0"/>
                                          </p:val>
                                        </p:tav>
                                        <p:tav tm="100000">
                                          <p:val>
                                            <p:strVal val="#ppt_w"/>
                                          </p:val>
                                        </p:tav>
                                      </p:tavLst>
                                    </p:anim>
                                    <p:anim calcmode="lin" valueType="num">
                                      <p:cBhvr>
                                        <p:cTn id="46" dur="500" fill="hold"/>
                                        <p:tgtEl>
                                          <p:spTgt spid="155661"/>
                                        </p:tgtEl>
                                        <p:attrNameLst>
                                          <p:attrName>ppt_h</p:attrName>
                                        </p:attrNameLst>
                                      </p:cBhvr>
                                      <p:tavLst>
                                        <p:tav tm="0">
                                          <p:val>
                                            <p:fltVal val="0"/>
                                          </p:val>
                                        </p:tav>
                                        <p:tav tm="100000">
                                          <p:val>
                                            <p:strVal val="#ppt_h"/>
                                          </p:val>
                                        </p:tav>
                                      </p:tavLst>
                                    </p:anim>
                                    <p:animEffect transition="in" filter="fade">
                                      <p:cBhvr>
                                        <p:cTn id="47" dur="500"/>
                                        <p:tgtEl>
                                          <p:spTgt spid="155661"/>
                                        </p:tgtEl>
                                      </p:cBhvr>
                                    </p:animEffect>
                                  </p:childTnLst>
                                  <p:subTnLst>
                                    <p:audio>
                                      <p:cMediaNode>
                                        <p:cTn display="0" masterRel="sameClick">
                                          <p:stCondLst>
                                            <p:cond evt="begin" delay="0">
                                              <p:tn val="43"/>
                                            </p:cond>
                                          </p:stCondLst>
                                          <p:endCondLst>
                                            <p:cond evt="onStopAudio" delay="0">
                                              <p:tgtEl>
                                                <p:sldTgt/>
                                              </p:tgtEl>
                                            </p:cond>
                                          </p:endCondLst>
                                        </p:cTn>
                                        <p:tgtEl>
                                          <p:sndTgt r:embed="rId6" name="cashreg.wav"/>
                                        </p:tgtEl>
                                      </p:cMediaNode>
                                    </p:audio>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5662"/>
                                        </p:tgtEl>
                                        <p:attrNameLst>
                                          <p:attrName>style.visibility</p:attrName>
                                        </p:attrNameLst>
                                      </p:cBhvr>
                                      <p:to>
                                        <p:strVal val="visible"/>
                                      </p:to>
                                    </p:set>
                                    <p:animEffect transition="in" filter="wipe(left)">
                                      <p:cBhvr>
                                        <p:cTn id="52" dur="500"/>
                                        <p:tgtEl>
                                          <p:spTgt spid="155662"/>
                                        </p:tgtEl>
                                      </p:cBhvr>
                                    </p:animEffect>
                                  </p:childTnLst>
                                  <p:subTnLst>
                                    <p:audio>
                                      <p:cMediaNode>
                                        <p:cTn display="0" masterRel="sameClick">
                                          <p:stCondLst>
                                            <p:cond evt="begin" delay="0">
                                              <p:tn val="50"/>
                                            </p:cond>
                                          </p:stCondLst>
                                          <p:endCondLst>
                                            <p:cond evt="onStopAudio" delay="0">
                                              <p:tgtEl>
                                                <p:sldTgt/>
                                              </p:tgtEl>
                                            </p:cond>
                                          </p:endCondLst>
                                        </p:cTn>
                                        <p:tgtEl>
                                          <p:sndTgt r:embed="rId6" name="cashreg.wav"/>
                                        </p:tgtEl>
                                      </p:cMediaNode>
                                    </p:audio>
                                  </p:sub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155663"/>
                                        </p:tgtEl>
                                        <p:attrNameLst>
                                          <p:attrName>style.visibility</p:attrName>
                                        </p:attrNameLst>
                                      </p:cBhvr>
                                      <p:to>
                                        <p:strVal val="visible"/>
                                      </p:to>
                                    </p:set>
                                    <p:anim calcmode="lin" valueType="num">
                                      <p:cBhvr>
                                        <p:cTn id="57" dur="500" fill="hold"/>
                                        <p:tgtEl>
                                          <p:spTgt spid="155663"/>
                                        </p:tgtEl>
                                        <p:attrNameLst>
                                          <p:attrName>ppt_w</p:attrName>
                                        </p:attrNameLst>
                                      </p:cBhvr>
                                      <p:tavLst>
                                        <p:tav tm="0">
                                          <p:val>
                                            <p:fltVal val="0"/>
                                          </p:val>
                                        </p:tav>
                                        <p:tav tm="100000">
                                          <p:val>
                                            <p:strVal val="#ppt_w"/>
                                          </p:val>
                                        </p:tav>
                                      </p:tavLst>
                                    </p:anim>
                                    <p:anim calcmode="lin" valueType="num">
                                      <p:cBhvr>
                                        <p:cTn id="58" dur="500" fill="hold"/>
                                        <p:tgtEl>
                                          <p:spTgt spid="155663"/>
                                        </p:tgtEl>
                                        <p:attrNameLst>
                                          <p:attrName>ppt_h</p:attrName>
                                        </p:attrNameLst>
                                      </p:cBhvr>
                                      <p:tavLst>
                                        <p:tav tm="0">
                                          <p:val>
                                            <p:fltVal val="0"/>
                                          </p:val>
                                        </p:tav>
                                        <p:tav tm="100000">
                                          <p:val>
                                            <p:strVal val="#ppt_h"/>
                                          </p:val>
                                        </p:tav>
                                      </p:tavLst>
                                    </p:anim>
                                    <p:animEffect transition="in" filter="fade">
                                      <p:cBhvr>
                                        <p:cTn id="59" dur="500"/>
                                        <p:tgtEl>
                                          <p:spTgt spid="155663"/>
                                        </p:tgtEl>
                                      </p:cBhvr>
                                    </p:animEffect>
                                  </p:childTnLst>
                                  <p:subTnLst>
                                    <p:audio>
                                      <p:cMediaNode>
                                        <p:cTn display="0" masterRel="sameClick">
                                          <p:stCondLst>
                                            <p:cond evt="begin" delay="0">
                                              <p:tn val="55"/>
                                            </p:cond>
                                          </p:stCondLst>
                                          <p:endCondLst>
                                            <p:cond evt="onStopAudio" delay="0">
                                              <p:tgtEl>
                                                <p:sldTgt/>
                                              </p:tgtEl>
                                            </p:cond>
                                          </p:endCondLst>
                                        </p:cTn>
                                        <p:tgtEl>
                                          <p:sndTgt r:embed="rId6" name="cashreg.wav"/>
                                        </p:tgtEl>
                                      </p:cMediaNode>
                                    </p:audio>
                                  </p:sub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155659"/>
                                        </p:tgtEl>
                                        <p:attrNameLst>
                                          <p:attrName>style.visibility</p:attrName>
                                        </p:attrNameLst>
                                      </p:cBhvr>
                                      <p:to>
                                        <p:strVal val="visible"/>
                                      </p:to>
                                    </p:set>
                                    <p:anim calcmode="lin" valueType="num">
                                      <p:cBhvr additive="base">
                                        <p:cTn id="64" dur="500" fill="hold"/>
                                        <p:tgtEl>
                                          <p:spTgt spid="155659"/>
                                        </p:tgtEl>
                                        <p:attrNameLst>
                                          <p:attrName>ppt_x</p:attrName>
                                        </p:attrNameLst>
                                      </p:cBhvr>
                                      <p:tavLst>
                                        <p:tav tm="0">
                                          <p:val>
                                            <p:strVal val="1+#ppt_w/2"/>
                                          </p:val>
                                        </p:tav>
                                        <p:tav tm="100000">
                                          <p:val>
                                            <p:strVal val="#ppt_x"/>
                                          </p:val>
                                        </p:tav>
                                      </p:tavLst>
                                    </p:anim>
                                    <p:anim calcmode="lin" valueType="num">
                                      <p:cBhvr additive="base">
                                        <p:cTn id="65" dur="500" fill="hold"/>
                                        <p:tgtEl>
                                          <p:spTgt spid="1556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155664"/>
                                        </p:tgtEl>
                                        <p:attrNameLst>
                                          <p:attrName>style.visibility</p:attrName>
                                        </p:attrNameLst>
                                      </p:cBhvr>
                                      <p:to>
                                        <p:strVal val="visible"/>
                                      </p:to>
                                    </p:set>
                                    <p:anim calcmode="lin" valueType="num">
                                      <p:cBhvr additive="base">
                                        <p:cTn id="70" dur="500" fill="hold"/>
                                        <p:tgtEl>
                                          <p:spTgt spid="155664"/>
                                        </p:tgtEl>
                                        <p:attrNameLst>
                                          <p:attrName>ppt_x</p:attrName>
                                        </p:attrNameLst>
                                      </p:cBhvr>
                                      <p:tavLst>
                                        <p:tav tm="0">
                                          <p:val>
                                            <p:strVal val="1+#ppt_w/2"/>
                                          </p:val>
                                        </p:tav>
                                        <p:tav tm="100000">
                                          <p:val>
                                            <p:strVal val="#ppt_x"/>
                                          </p:val>
                                        </p:tav>
                                      </p:tavLst>
                                    </p:anim>
                                    <p:anim calcmode="lin" valueType="num">
                                      <p:cBhvr additive="base">
                                        <p:cTn id="71" dur="500" fill="hold"/>
                                        <p:tgtEl>
                                          <p:spTgt spid="1556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55666"/>
                                        </p:tgtEl>
                                        <p:attrNameLst>
                                          <p:attrName>style.visibility</p:attrName>
                                        </p:attrNameLst>
                                      </p:cBhvr>
                                      <p:to>
                                        <p:strVal val="visible"/>
                                      </p:to>
                                    </p:set>
                                    <p:anim calcmode="lin" valueType="num">
                                      <p:cBhvr additive="base">
                                        <p:cTn id="76" dur="500" fill="hold"/>
                                        <p:tgtEl>
                                          <p:spTgt spid="155666"/>
                                        </p:tgtEl>
                                        <p:attrNameLst>
                                          <p:attrName>ppt_x</p:attrName>
                                        </p:attrNameLst>
                                      </p:cBhvr>
                                      <p:tavLst>
                                        <p:tav tm="0">
                                          <p:val>
                                            <p:strVal val="#ppt_x"/>
                                          </p:val>
                                        </p:tav>
                                        <p:tav tm="100000">
                                          <p:val>
                                            <p:strVal val="#ppt_x"/>
                                          </p:val>
                                        </p:tav>
                                      </p:tavLst>
                                    </p:anim>
                                    <p:anim calcmode="lin" valueType="num">
                                      <p:cBhvr additive="base">
                                        <p:cTn id="77" dur="500" fill="hold"/>
                                        <p:tgtEl>
                                          <p:spTgt spid="1556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6" grpId="0" animBg="1"/>
      <p:bldP spid="155660" grpId="0" animBg="1"/>
      <p:bldP spid="155661" grpId="0"/>
      <p:bldP spid="155662" grpId="0" animBg="1"/>
      <p:bldP spid="155663" grpId="0"/>
      <p:bldP spid="155657" grpId="0"/>
      <p:bldP spid="155666" grpId="0"/>
      <p:bldP spid="155658" grpId="0"/>
      <p:bldP spid="155659" grpId="0"/>
      <p:bldP spid="15566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ChangeArrowheads="1"/>
          </p:cNvSpPr>
          <p:nvPr/>
        </p:nvSpPr>
        <p:spPr bwMode="auto">
          <a:xfrm>
            <a:off x="687388" y="1687513"/>
            <a:ext cx="7772400" cy="5170487"/>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sp>
        <p:nvSpPr>
          <p:cNvPr id="15771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57714" name="Picture 1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7715" name="Picture 1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7716" name="Rectangle 20"/>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7717" name="Picture 2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96913" y="4268788"/>
            <a:ext cx="4584700" cy="993775"/>
          </a:xfrm>
          <a:prstGeom prst="rect">
            <a:avLst/>
          </a:prstGeom>
          <a:noFill/>
        </p:spPr>
      </p:pic>
      <p:pic>
        <p:nvPicPr>
          <p:cNvPr id="157718" name="Picture 22"/>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196975" y="5295900"/>
            <a:ext cx="4219575" cy="933450"/>
          </a:xfrm>
          <a:prstGeom prst="rect">
            <a:avLst/>
          </a:prstGeom>
          <a:noFill/>
        </p:spPr>
      </p:pic>
      <p:sp>
        <p:nvSpPr>
          <p:cNvPr id="157705" name="Freeform 9"/>
          <p:cNvSpPr>
            <a:spLocks/>
          </p:cNvSpPr>
          <p:nvPr/>
        </p:nvSpPr>
        <p:spPr bwMode="auto">
          <a:xfrm>
            <a:off x="5775325" y="5748338"/>
            <a:ext cx="2297113" cy="638175"/>
          </a:xfrm>
          <a:custGeom>
            <a:avLst/>
            <a:gdLst/>
            <a:ahLst/>
            <a:cxnLst>
              <a:cxn ang="0">
                <a:pos x="280" y="1167"/>
              </a:cxn>
              <a:cxn ang="0">
                <a:pos x="280" y="0"/>
              </a:cxn>
              <a:cxn ang="0">
                <a:pos x="0" y="0"/>
              </a:cxn>
            </a:cxnLst>
            <a:rect l="0" t="0" r="r" b="b"/>
            <a:pathLst>
              <a:path w="280" h="1167">
                <a:moveTo>
                  <a:pt x="280" y="1167"/>
                </a:moveTo>
                <a:lnTo>
                  <a:pt x="280" y="0"/>
                </a:lnTo>
                <a:lnTo>
                  <a:pt x="0" y="0"/>
                </a:lnTo>
              </a:path>
            </a:pathLst>
          </a:custGeom>
          <a:noFill/>
          <a:ln w="19050" cmpd="sng">
            <a:solidFill>
              <a:srgbClr val="CC0000"/>
            </a:solidFill>
            <a:round/>
            <a:headEnd/>
            <a:tailEnd/>
          </a:ln>
          <a:effectLst/>
        </p:spPr>
        <p:txBody>
          <a:bodyPr/>
          <a:lstStyle/>
          <a:p>
            <a:endParaRPr lang="en-US"/>
          </a:p>
        </p:txBody>
      </p:sp>
      <p:sp>
        <p:nvSpPr>
          <p:cNvPr id="157708" name="Rectangle 12"/>
          <p:cNvSpPr>
            <a:spLocks noChangeArrowheads="1"/>
          </p:cNvSpPr>
          <p:nvPr/>
        </p:nvSpPr>
        <p:spPr bwMode="auto">
          <a:xfrm>
            <a:off x="5541963" y="6186488"/>
            <a:ext cx="2203450" cy="300037"/>
          </a:xfrm>
          <a:prstGeom prst="rect">
            <a:avLst/>
          </a:prstGeom>
          <a:solidFill>
            <a:srgbClr val="FFFFFF">
              <a:alpha val="70000"/>
            </a:srgbClr>
          </a:solidFill>
          <a:ln w="9525">
            <a:noFill/>
            <a:miter lim="800000"/>
            <a:headEnd/>
            <a:tailEnd/>
          </a:ln>
          <a:effectLst/>
        </p:spPr>
        <p:txBody>
          <a:bodyPr wrap="none" anchor="ctr"/>
          <a:lstStyle/>
          <a:p>
            <a:endParaRPr lang="en-US"/>
          </a:p>
        </p:txBody>
      </p:sp>
      <p:sp>
        <p:nvSpPr>
          <p:cNvPr id="157709" name="Text Box 13"/>
          <p:cNvSpPr txBox="1">
            <a:spLocks noChangeArrowheads="1"/>
          </p:cNvSpPr>
          <p:nvPr/>
        </p:nvSpPr>
        <p:spPr bwMode="auto">
          <a:xfrm>
            <a:off x="693739" y="6100763"/>
            <a:ext cx="7351712" cy="400110"/>
          </a:xfrm>
          <a:prstGeom prst="rect">
            <a:avLst/>
          </a:prstGeom>
          <a:noFill/>
          <a:ln w="9525">
            <a:noFill/>
            <a:miter lim="800000"/>
            <a:headEnd/>
            <a:tailEnd/>
          </a:ln>
          <a:effectLst/>
        </p:spPr>
        <p:txBody>
          <a:bodyPr wrap="square">
            <a:spAutoFit/>
          </a:bodyPr>
          <a:lstStyle/>
          <a:p>
            <a:r>
              <a:rPr lang="en-US" sz="2000" i="1" dirty="0" smtClean="0">
                <a:solidFill>
                  <a:schemeClr val="hlink"/>
                </a:solidFill>
                <a:cs typeface="Courier New" pitchFamily="49" charset="0"/>
              </a:rPr>
              <a:t>N</a:t>
            </a:r>
            <a:r>
              <a:rPr lang="en-US" sz="2000" i="1" dirty="0" smtClean="0">
                <a:solidFill>
                  <a:schemeClr val="hlink"/>
                </a:solidFill>
                <a:cs typeface="Courier New" pitchFamily="49" charset="0"/>
                <a:sym typeface="Symbol" pitchFamily="18" charset="2"/>
              </a:rPr>
              <a:t>BA</a:t>
            </a:r>
            <a:r>
              <a:rPr lang="en-US" sz="2000" dirty="0" smtClean="0">
                <a:solidFill>
                  <a:schemeClr val="hlink"/>
                </a:solidFill>
                <a:cs typeface="Courier New" pitchFamily="49" charset="0"/>
                <a:sym typeface="Symbol" pitchFamily="18" charset="2"/>
              </a:rPr>
              <a:t> </a:t>
            </a:r>
            <a:r>
              <a:rPr lang="en-US" sz="2000" dirty="0">
                <a:solidFill>
                  <a:schemeClr val="hlink"/>
                </a:solidFill>
                <a:cs typeface="Courier New" pitchFamily="49" charset="0"/>
                <a:sym typeface="Symbol" pitchFamily="18" charset="2"/>
              </a:rPr>
              <a:t>= 250(1.710</a:t>
            </a:r>
            <a:r>
              <a:rPr lang="en-US" sz="2000" baseline="30000" dirty="0">
                <a:solidFill>
                  <a:schemeClr val="hlink"/>
                </a:solidFill>
                <a:cs typeface="Courier New" pitchFamily="49" charset="0"/>
                <a:sym typeface="Symbol" pitchFamily="18" charset="2"/>
              </a:rPr>
              <a:t>-2</a:t>
            </a:r>
            <a:r>
              <a:rPr lang="en-US" sz="2000" dirty="0">
                <a:solidFill>
                  <a:schemeClr val="hlink"/>
                </a:solidFill>
                <a:cs typeface="Courier New" pitchFamily="49" charset="0"/>
                <a:sym typeface="Symbol" pitchFamily="18" charset="2"/>
              </a:rPr>
              <a:t>)(1.710</a:t>
            </a:r>
            <a:r>
              <a:rPr lang="en-US" sz="2000" baseline="30000" dirty="0">
                <a:solidFill>
                  <a:schemeClr val="hlink"/>
                </a:solidFill>
                <a:cs typeface="Courier New" pitchFamily="49" charset="0"/>
                <a:sym typeface="Symbol" pitchFamily="18" charset="2"/>
              </a:rPr>
              <a:t>-4</a:t>
            </a:r>
            <a:r>
              <a:rPr lang="en-US" sz="2000" dirty="0">
                <a:solidFill>
                  <a:schemeClr val="hlink"/>
                </a:solidFill>
                <a:cs typeface="Courier New" pitchFamily="49" charset="0"/>
                <a:sym typeface="Symbol" pitchFamily="18" charset="2"/>
              </a:rPr>
              <a:t>) = 0.0007 </a:t>
            </a:r>
            <a:r>
              <a:rPr lang="en-US" sz="2000" dirty="0" err="1">
                <a:solidFill>
                  <a:schemeClr val="hlink"/>
                </a:solidFill>
                <a:cs typeface="Courier New" pitchFamily="49" charset="0"/>
                <a:sym typeface="Symbol" pitchFamily="18" charset="2"/>
              </a:rPr>
              <a:t>Wb</a:t>
            </a:r>
            <a:r>
              <a:rPr lang="en-US" sz="2000" dirty="0">
                <a:solidFill>
                  <a:schemeClr val="hlink"/>
                </a:solidFill>
                <a:cs typeface="Courier New" pitchFamily="49" charset="0"/>
                <a:sym typeface="Symbol" pitchFamily="18" charset="2"/>
              </a:rPr>
              <a:t>.</a:t>
            </a:r>
            <a:endParaRPr lang="en-US" sz="2000" baseline="30000" dirty="0">
              <a:solidFill>
                <a:schemeClr val="hlink"/>
              </a:solidFill>
              <a:cs typeface="Courier New" pitchFamily="49" charset="0"/>
              <a:sym typeface="Symbol" pitchFamily="18" charset="2"/>
            </a:endParaRPr>
          </a:p>
        </p:txBody>
      </p:sp>
      <p:sp>
        <p:nvSpPr>
          <p:cNvPr id="157711" name="Text Box 15"/>
          <p:cNvSpPr txBox="1">
            <a:spLocks noChangeArrowheads="1"/>
          </p:cNvSpPr>
          <p:nvPr/>
        </p:nvSpPr>
        <p:spPr bwMode="auto">
          <a:xfrm>
            <a:off x="693739" y="6445250"/>
            <a:ext cx="7770812" cy="457200"/>
          </a:xfrm>
          <a:prstGeom prst="rect">
            <a:avLst/>
          </a:prstGeom>
          <a:noFill/>
          <a:ln w="9525">
            <a:noFill/>
            <a:miter lim="800000"/>
            <a:headEnd/>
            <a:tailEnd/>
          </a:ln>
          <a:effectLst/>
        </p:spPr>
        <p:txBody>
          <a:bodyPr wrap="square">
            <a:spAutoFit/>
          </a:bodyPr>
          <a:lstStyle/>
          <a:p>
            <a:r>
              <a:rPr lang="en-US" i="1" dirty="0">
                <a:solidFill>
                  <a:schemeClr val="hlink"/>
                </a:solidFill>
                <a:cs typeface="Courier New" pitchFamily="49" charset="0"/>
              </a:rPr>
              <a:t> </a:t>
            </a:r>
            <a:r>
              <a:rPr lang="en-US" sz="2000" dirty="0" smtClean="0">
                <a:solidFill>
                  <a:schemeClr val="hlink"/>
                </a:solidFill>
                <a:cs typeface="Courier New" pitchFamily="49" charset="0"/>
                <a:sym typeface="Symbol" pitchFamily="18" charset="2"/>
              </a:rPr>
              <a:t></a:t>
            </a:r>
            <a:r>
              <a:rPr lang="en-US" sz="2000" i="1" dirty="0">
                <a:solidFill>
                  <a:schemeClr val="hlink"/>
                </a:solidFill>
                <a:cs typeface="Courier New" pitchFamily="49" charset="0"/>
              </a:rPr>
              <a:t>N</a:t>
            </a:r>
            <a:r>
              <a:rPr lang="en-US" sz="2000" i="1" dirty="0">
                <a:solidFill>
                  <a:schemeClr val="hlink"/>
                </a:solidFill>
                <a:cs typeface="Courier New" pitchFamily="49" charset="0"/>
                <a:sym typeface="Symbol" pitchFamily="18" charset="2"/>
              </a:rPr>
              <a:t>BA</a:t>
            </a:r>
            <a:r>
              <a:rPr lang="en-US" sz="2000" dirty="0">
                <a:solidFill>
                  <a:schemeClr val="hlink"/>
                </a:solidFill>
                <a:cs typeface="Courier New" pitchFamily="49" charset="0"/>
                <a:sym typeface="Symbol" pitchFamily="18" charset="2"/>
              </a:rPr>
              <a:t> = 0.0007 - 0.0014 = -0.0007 </a:t>
            </a:r>
            <a:r>
              <a:rPr lang="en-US" sz="2000" dirty="0" err="1">
                <a:solidFill>
                  <a:schemeClr val="hlink"/>
                </a:solidFill>
                <a:cs typeface="Courier New" pitchFamily="49" charset="0"/>
                <a:sym typeface="Symbol" pitchFamily="18" charset="2"/>
              </a:rPr>
              <a:t>Wb</a:t>
            </a:r>
            <a:r>
              <a:rPr lang="en-US" dirty="0">
                <a:solidFill>
                  <a:schemeClr val="hlink"/>
                </a:solidFill>
                <a:cs typeface="Courier New" pitchFamily="49" charset="0"/>
                <a:sym typeface="Symbol" pitchFamily="18" charset="2"/>
              </a:rPr>
              <a:t>. </a:t>
            </a:r>
            <a:r>
              <a:rPr lang="en-US" dirty="0" smtClean="0">
                <a:solidFill>
                  <a:schemeClr val="hlink"/>
                </a:solidFill>
                <a:cs typeface="Courier New" pitchFamily="49" charset="0"/>
                <a:sym typeface="Symbol" pitchFamily="18" charset="2"/>
              </a:rPr>
              <a:t>(</a:t>
            </a:r>
            <a:r>
              <a:rPr lang="en-US" sz="1800" dirty="0" smtClean="0">
                <a:solidFill>
                  <a:schemeClr val="hlink"/>
                </a:solidFill>
                <a:cs typeface="Courier New" pitchFamily="49" charset="0"/>
                <a:sym typeface="Symbol" pitchFamily="18" charset="2"/>
              </a:rPr>
              <a:t>0.0007 is the magnitude)</a:t>
            </a:r>
            <a:endParaRPr lang="en-US" sz="1100" baseline="30000" dirty="0">
              <a:solidFill>
                <a:schemeClr val="hlink"/>
              </a:solidFill>
              <a:cs typeface="Courier New" pitchFamily="49" charset="0"/>
              <a:sym typeface="Symbol" pitchFamily="18" charset="2"/>
            </a:endParaRPr>
          </a:p>
        </p:txBody>
      </p:sp>
      <p:sp>
        <p:nvSpPr>
          <p:cNvPr id="157719" name="Rectangle 23"/>
          <p:cNvSpPr>
            <a:spLocks noChangeArrowheads="1"/>
          </p:cNvSpPr>
          <p:nvPr/>
        </p:nvSpPr>
        <p:spPr bwMode="auto">
          <a:xfrm>
            <a:off x="6450013" y="5327650"/>
            <a:ext cx="2203450" cy="300038"/>
          </a:xfrm>
          <a:prstGeom prst="rect">
            <a:avLst/>
          </a:prstGeom>
          <a:solidFill>
            <a:srgbClr val="FFFFFF">
              <a:alpha val="70000"/>
            </a:srgbClr>
          </a:solidFill>
          <a:ln w="9525">
            <a:noFill/>
            <a:miter lim="800000"/>
            <a:headEnd/>
            <a:tailEnd/>
          </a:ln>
          <a:effectLst/>
        </p:spPr>
        <p:txBody>
          <a:bodyPr wrap="none" anchor="ctr"/>
          <a:lstStyle/>
          <a:p>
            <a:endParaRPr lang="en-US"/>
          </a:p>
        </p:txBody>
      </p:sp>
      <p:sp>
        <p:nvSpPr>
          <p:cNvPr id="157707" name="Text Box 11"/>
          <p:cNvSpPr txBox="1">
            <a:spLocks noChangeArrowheads="1"/>
          </p:cNvSpPr>
          <p:nvPr/>
        </p:nvSpPr>
        <p:spPr bwMode="auto">
          <a:xfrm>
            <a:off x="6448425" y="5272088"/>
            <a:ext cx="2474913" cy="457200"/>
          </a:xfrm>
          <a:prstGeom prst="rect">
            <a:avLst/>
          </a:prstGeom>
          <a:noFill/>
          <a:ln w="9525">
            <a:noFill/>
            <a:miter lim="800000"/>
            <a:headEnd/>
            <a:tailEnd/>
          </a:ln>
          <a:effectLst/>
        </p:spPr>
        <p:txBody>
          <a:bodyPr>
            <a:spAutoFit/>
          </a:bodyPr>
          <a:lstStyle/>
          <a:p>
            <a:r>
              <a:rPr lang="en-US" i="1">
                <a:solidFill>
                  <a:schemeClr val="hlink"/>
                </a:solidFill>
                <a:cs typeface="Courier New" pitchFamily="49" charset="0"/>
              </a:rPr>
              <a:t>B</a:t>
            </a:r>
            <a:r>
              <a:rPr lang="en-US">
                <a:solidFill>
                  <a:schemeClr val="hlink"/>
                </a:solidFill>
                <a:cs typeface="Courier New" pitchFamily="49" charset="0"/>
              </a:rPr>
              <a:t> = 1.7</a:t>
            </a:r>
            <a:r>
              <a:rPr lang="en-US">
                <a:solidFill>
                  <a:schemeClr val="hlink"/>
                </a:solidFill>
                <a:cs typeface="Courier New" pitchFamily="49" charset="0"/>
                <a:sym typeface="Symbol" pitchFamily="18" charset="2"/>
              </a:rPr>
              <a:t>10</a:t>
            </a:r>
            <a:r>
              <a:rPr lang="en-US" baseline="30000">
                <a:solidFill>
                  <a:schemeClr val="hlink"/>
                </a:solidFill>
                <a:cs typeface="Courier New" pitchFamily="49" charset="0"/>
                <a:sym typeface="Symbol" pitchFamily="18" charset="2"/>
              </a:rPr>
              <a:t>-2</a:t>
            </a:r>
            <a:r>
              <a:rPr lang="en-US">
                <a:solidFill>
                  <a:schemeClr val="hlink"/>
                </a:solidFill>
                <a:cs typeface="Courier New" pitchFamily="49" charset="0"/>
                <a:sym typeface="Symbol" pitchFamily="18" charset="2"/>
              </a:rPr>
              <a:t> T.</a:t>
            </a:r>
            <a:endParaRPr lang="en-US" i="1">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7717"/>
                                        </p:tgtEl>
                                        <p:attrNameLst>
                                          <p:attrName>style.visibility</p:attrName>
                                        </p:attrNameLst>
                                      </p:cBhvr>
                                      <p:to>
                                        <p:strVal val="visible"/>
                                      </p:to>
                                    </p:set>
                                    <p:anim calcmode="lin" valueType="num">
                                      <p:cBhvr additive="base">
                                        <p:cTn id="7" dur="500" fill="hold"/>
                                        <p:tgtEl>
                                          <p:spTgt spid="157717"/>
                                        </p:tgtEl>
                                        <p:attrNameLst>
                                          <p:attrName>ppt_x</p:attrName>
                                        </p:attrNameLst>
                                      </p:cBhvr>
                                      <p:tavLst>
                                        <p:tav tm="0">
                                          <p:val>
                                            <p:strVal val="#ppt_x"/>
                                          </p:val>
                                        </p:tav>
                                        <p:tav tm="100000">
                                          <p:val>
                                            <p:strVal val="#ppt_x"/>
                                          </p:val>
                                        </p:tav>
                                      </p:tavLst>
                                    </p:anim>
                                    <p:anim calcmode="lin" valueType="num">
                                      <p:cBhvr additive="base">
                                        <p:cTn id="8" dur="500" fill="hold"/>
                                        <p:tgtEl>
                                          <p:spTgt spid="1577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7718"/>
                                        </p:tgtEl>
                                        <p:attrNameLst>
                                          <p:attrName>style.visibility</p:attrName>
                                        </p:attrNameLst>
                                      </p:cBhvr>
                                      <p:to>
                                        <p:strVal val="visible"/>
                                      </p:to>
                                    </p:set>
                                    <p:anim calcmode="lin" valueType="num">
                                      <p:cBhvr additive="base">
                                        <p:cTn id="13" dur="500" fill="hold"/>
                                        <p:tgtEl>
                                          <p:spTgt spid="157718"/>
                                        </p:tgtEl>
                                        <p:attrNameLst>
                                          <p:attrName>ppt_x</p:attrName>
                                        </p:attrNameLst>
                                      </p:cBhvr>
                                      <p:tavLst>
                                        <p:tav tm="0">
                                          <p:val>
                                            <p:strVal val="#ppt_x"/>
                                          </p:val>
                                        </p:tav>
                                        <p:tav tm="100000">
                                          <p:val>
                                            <p:strVal val="#ppt_x"/>
                                          </p:val>
                                        </p:tav>
                                      </p:tavLst>
                                    </p:anim>
                                    <p:anim calcmode="lin" valueType="num">
                                      <p:cBhvr additive="base">
                                        <p:cTn id="14" dur="500" fill="hold"/>
                                        <p:tgtEl>
                                          <p:spTgt spid="1577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7705"/>
                                        </p:tgtEl>
                                        <p:attrNameLst>
                                          <p:attrName>style.visibility</p:attrName>
                                        </p:attrNameLst>
                                      </p:cBhvr>
                                      <p:to>
                                        <p:strVal val="visible"/>
                                      </p:to>
                                    </p:set>
                                    <p:animEffect transition="in" filter="wipe(down)">
                                      <p:cBhvr>
                                        <p:cTn id="19" dur="500"/>
                                        <p:tgtEl>
                                          <p:spTgt spid="157705"/>
                                        </p:tgtEl>
                                      </p:cBhvr>
                                    </p:animEffect>
                                  </p:childTnLst>
                                  <p:subTnLst>
                                    <p:audio>
                                      <p:cMediaNode>
                                        <p:cTn display="0" masterRel="sameClick">
                                          <p:stCondLst>
                                            <p:cond evt="begin" delay="0">
                                              <p:tn val="17"/>
                                            </p:cond>
                                          </p:stCondLst>
                                          <p:endCondLst>
                                            <p:cond evt="onStopAudio" delay="0">
                                              <p:tgtEl>
                                                <p:sldTgt/>
                                              </p:tgtEl>
                                            </p:cond>
                                          </p:endCondLst>
                                        </p:cTn>
                                        <p:tgtEl>
                                          <p:sndTgt r:embed="rId5" name="cashreg.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7707"/>
                                        </p:tgtEl>
                                        <p:attrNameLst>
                                          <p:attrName>style.visibility</p:attrName>
                                        </p:attrNameLst>
                                      </p:cBhvr>
                                      <p:to>
                                        <p:strVal val="visible"/>
                                      </p:to>
                                    </p:set>
                                    <p:anim calcmode="lin" valueType="num">
                                      <p:cBhvr additive="base">
                                        <p:cTn id="24" dur="500" fill="hold"/>
                                        <p:tgtEl>
                                          <p:spTgt spid="157707"/>
                                        </p:tgtEl>
                                        <p:attrNameLst>
                                          <p:attrName>ppt_x</p:attrName>
                                        </p:attrNameLst>
                                      </p:cBhvr>
                                      <p:tavLst>
                                        <p:tav tm="0">
                                          <p:val>
                                            <p:strVal val="#ppt_x"/>
                                          </p:val>
                                        </p:tav>
                                        <p:tav tm="100000">
                                          <p:val>
                                            <p:strVal val="#ppt_x"/>
                                          </p:val>
                                        </p:tav>
                                      </p:tavLst>
                                    </p:anim>
                                    <p:anim calcmode="lin" valueType="num">
                                      <p:cBhvr additive="base">
                                        <p:cTn id="25" dur="500" fill="hold"/>
                                        <p:tgtEl>
                                          <p:spTgt spid="15770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par>
                                <p:cTn id="26" presetID="8" presetClass="entr" presetSubtype="16" fill="hold" grpId="0" nodeType="withEffect">
                                  <p:stCondLst>
                                    <p:cond delay="0"/>
                                  </p:stCondLst>
                                  <p:childTnLst>
                                    <p:set>
                                      <p:cBhvr>
                                        <p:cTn id="27" dur="1" fill="hold">
                                          <p:stCondLst>
                                            <p:cond delay="0"/>
                                          </p:stCondLst>
                                        </p:cTn>
                                        <p:tgtEl>
                                          <p:spTgt spid="157719"/>
                                        </p:tgtEl>
                                        <p:attrNameLst>
                                          <p:attrName>style.visibility</p:attrName>
                                        </p:attrNameLst>
                                      </p:cBhvr>
                                      <p:to>
                                        <p:strVal val="visible"/>
                                      </p:to>
                                    </p:set>
                                    <p:animEffect transition="in" filter="diamond(in)">
                                      <p:cBhvr>
                                        <p:cTn id="28" dur="2000"/>
                                        <p:tgtEl>
                                          <p:spTgt spid="15771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7709"/>
                                        </p:tgtEl>
                                        <p:attrNameLst>
                                          <p:attrName>style.visibility</p:attrName>
                                        </p:attrNameLst>
                                      </p:cBhvr>
                                      <p:to>
                                        <p:strVal val="visible"/>
                                      </p:to>
                                    </p:set>
                                    <p:anim calcmode="lin" valueType="num">
                                      <p:cBhvr additive="base">
                                        <p:cTn id="33" dur="500" fill="hold"/>
                                        <p:tgtEl>
                                          <p:spTgt spid="157709"/>
                                        </p:tgtEl>
                                        <p:attrNameLst>
                                          <p:attrName>ppt_x</p:attrName>
                                        </p:attrNameLst>
                                      </p:cBhvr>
                                      <p:tavLst>
                                        <p:tav tm="0">
                                          <p:val>
                                            <p:strVal val="#ppt_x"/>
                                          </p:val>
                                        </p:tav>
                                        <p:tav tm="100000">
                                          <p:val>
                                            <p:strVal val="#ppt_x"/>
                                          </p:val>
                                        </p:tav>
                                      </p:tavLst>
                                    </p:anim>
                                    <p:anim calcmode="lin" valueType="num">
                                      <p:cBhvr additive="base">
                                        <p:cTn id="34" dur="500" fill="hold"/>
                                        <p:tgtEl>
                                          <p:spTgt spid="15770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par>
                                <p:cTn id="35" presetID="8" presetClass="entr" presetSubtype="16" fill="hold" grpId="0" nodeType="withEffect">
                                  <p:stCondLst>
                                    <p:cond delay="0"/>
                                  </p:stCondLst>
                                  <p:childTnLst>
                                    <p:set>
                                      <p:cBhvr>
                                        <p:cTn id="36" dur="1" fill="hold">
                                          <p:stCondLst>
                                            <p:cond delay="0"/>
                                          </p:stCondLst>
                                        </p:cTn>
                                        <p:tgtEl>
                                          <p:spTgt spid="157708"/>
                                        </p:tgtEl>
                                        <p:attrNameLst>
                                          <p:attrName>style.visibility</p:attrName>
                                        </p:attrNameLst>
                                      </p:cBhvr>
                                      <p:to>
                                        <p:strVal val="visible"/>
                                      </p:to>
                                    </p:set>
                                    <p:animEffect transition="in" filter="diamond(in)">
                                      <p:cBhvr>
                                        <p:cTn id="37" dur="2000"/>
                                        <p:tgtEl>
                                          <p:spTgt spid="157708"/>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7711"/>
                                        </p:tgtEl>
                                        <p:attrNameLst>
                                          <p:attrName>style.visibility</p:attrName>
                                        </p:attrNameLst>
                                      </p:cBhvr>
                                      <p:to>
                                        <p:strVal val="visible"/>
                                      </p:to>
                                    </p:set>
                                    <p:anim calcmode="lin" valueType="num">
                                      <p:cBhvr additive="base">
                                        <p:cTn id="42" dur="500" fill="hold"/>
                                        <p:tgtEl>
                                          <p:spTgt spid="157711"/>
                                        </p:tgtEl>
                                        <p:attrNameLst>
                                          <p:attrName>ppt_x</p:attrName>
                                        </p:attrNameLst>
                                      </p:cBhvr>
                                      <p:tavLst>
                                        <p:tav tm="0">
                                          <p:val>
                                            <p:strVal val="#ppt_x"/>
                                          </p:val>
                                        </p:tav>
                                        <p:tav tm="100000">
                                          <p:val>
                                            <p:strVal val="#ppt_x"/>
                                          </p:val>
                                        </p:tav>
                                      </p:tavLst>
                                    </p:anim>
                                    <p:anim calcmode="lin" valueType="num">
                                      <p:cBhvr additive="base">
                                        <p:cTn id="43" dur="500" fill="hold"/>
                                        <p:tgtEl>
                                          <p:spTgt spid="1577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5" grpId="0" animBg="1"/>
      <p:bldP spid="157708" grpId="0" animBg="1"/>
      <p:bldP spid="157709" grpId="0"/>
      <p:bldP spid="157711" grpId="0"/>
      <p:bldP spid="157719" grpId="0" animBg="1"/>
      <p:bldP spid="15770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ChangeArrowheads="1"/>
          </p:cNvSpPr>
          <p:nvPr/>
        </p:nvSpPr>
        <p:spPr bwMode="auto">
          <a:xfrm>
            <a:off x="687388" y="17256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sp>
        <p:nvSpPr>
          <p:cNvPr id="15975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59757"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9758"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9759"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9760"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6913" y="4268788"/>
            <a:ext cx="4584700" cy="993775"/>
          </a:xfrm>
          <a:prstGeom prst="rect">
            <a:avLst/>
          </a:prstGeom>
          <a:noFill/>
        </p:spPr>
      </p:pic>
      <p:pic>
        <p:nvPicPr>
          <p:cNvPr id="159761" name="Picture 1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200150" y="5273675"/>
            <a:ext cx="4354513" cy="611188"/>
          </a:xfrm>
          <a:prstGeom prst="rect">
            <a:avLst/>
          </a:prstGeom>
          <a:noFill/>
        </p:spPr>
      </p:pic>
      <mc:AlternateContent xmlns:mc="http://schemas.openxmlformats.org/markup-compatibility/2006">
        <mc:Choice xmlns:a14="http://schemas.microsoft.com/office/drawing/2010/main" Requires="a14">
          <p:sp>
            <p:nvSpPr>
              <p:cNvPr id="159753" name="Text Box 9"/>
              <p:cNvSpPr txBox="1">
                <a:spLocks noChangeArrowheads="1"/>
              </p:cNvSpPr>
              <p:nvPr/>
            </p:nvSpPr>
            <p:spPr bwMode="auto">
              <a:xfrm>
                <a:off x="1270747" y="5848350"/>
                <a:ext cx="3879477" cy="627608"/>
              </a:xfrm>
              <a:prstGeom prst="rect">
                <a:avLst/>
              </a:prstGeom>
              <a:noFill/>
              <a:ln w="9525">
                <a:noFill/>
                <a:miter lim="800000"/>
                <a:headEnd/>
                <a:tailEnd/>
              </a:ln>
              <a:effectLst/>
            </p:spPr>
            <p:txBody>
              <a:bodyPr wrap="square">
                <a:spAutoFit/>
              </a:bodyPr>
              <a:lstStyle/>
              <a:p>
                <a14:m>
                  <m:oMath xmlns:m="http://schemas.openxmlformats.org/officeDocument/2006/math">
                    <m:r>
                      <a:rPr lang="en-US" i="1" dirty="0" smtClean="0">
                        <a:solidFill>
                          <a:schemeClr val="hlink"/>
                        </a:solidFill>
                        <a:latin typeface="Cambria Math" panose="02040503050406030204" pitchFamily="18" charset="0"/>
                        <a:cs typeface="Courier New" pitchFamily="49" charset="0"/>
                        <a:sym typeface="Symbol" pitchFamily="18" charset="2"/>
                      </a:rPr>
                      <m:t>=</m:t>
                    </m:r>
                    <m:f>
                      <m:fPr>
                        <m:ctrlPr>
                          <a:rPr lang="en-US" i="1" dirty="0">
                            <a:solidFill>
                              <a:schemeClr val="hlink"/>
                            </a:solidFill>
                            <a:latin typeface="Cambria Math" panose="02040503050406030204" pitchFamily="18" charset="0"/>
                            <a:cs typeface="Courier New" pitchFamily="49" charset="0"/>
                            <a:sym typeface="Symbol" pitchFamily="18" charset="2"/>
                          </a:rPr>
                        </m:ctrlPr>
                      </m:fPr>
                      <m:num>
                        <m:r>
                          <a:rPr lang="en-US" i="1" dirty="0" smtClean="0">
                            <a:solidFill>
                              <a:schemeClr val="hlink"/>
                            </a:solidFill>
                            <a:latin typeface="Cambria Math" panose="02040503050406030204" pitchFamily="18" charset="0"/>
                            <a:cs typeface="Courier New" pitchFamily="49" charset="0"/>
                            <a:sym typeface="Symbol" pitchFamily="18" charset="2"/>
                          </a:rPr>
                          <m:t>𝑁</m:t>
                        </m:r>
                        <m:r>
                          <m:rPr>
                            <m:sty m:val="p"/>
                          </m:rPr>
                          <a:rPr lang="el-GR"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ΔΦ</m:t>
                        </m:r>
                      </m:num>
                      <m:den>
                        <m:r>
                          <m:rPr>
                            <m:sty m:val="p"/>
                          </m:rPr>
                          <a:rPr lang="el-GR" i="1" dirty="0" smtClean="0">
                            <a:solidFill>
                              <a:schemeClr val="hlink"/>
                            </a:solidFill>
                            <a:latin typeface="Cambria Math" panose="02040503050406030204" pitchFamily="18" charset="0"/>
                            <a:ea typeface="Cambria Math" panose="02040503050406030204" pitchFamily="18" charset="0"/>
                            <a:cs typeface="Courier New" pitchFamily="49" charset="0"/>
                            <a:sym typeface="Symbol" pitchFamily="18" charset="2"/>
                          </a:rPr>
                          <m:t>Δ</m:t>
                        </m:r>
                        <m:r>
                          <a:rPr lang="en-US" i="1" dirty="0">
                            <a:solidFill>
                              <a:schemeClr val="hlink"/>
                            </a:solidFill>
                            <a:latin typeface="Cambria Math" panose="02040503050406030204" pitchFamily="18" charset="0"/>
                            <a:cs typeface="Courier New" pitchFamily="49" charset="0"/>
                            <a:sym typeface="Symbol" pitchFamily="18" charset="2"/>
                          </a:rPr>
                          <m:t>𝑡</m:t>
                        </m:r>
                      </m:den>
                    </m:f>
                    <m:r>
                      <a:rPr lang="en-US" b="0" i="1" dirty="0" smtClean="0">
                        <a:solidFill>
                          <a:schemeClr val="hlink"/>
                        </a:solidFill>
                        <a:latin typeface="Cambria Math" panose="02040503050406030204" pitchFamily="18" charset="0"/>
                        <a:cs typeface="Courier New" pitchFamily="49" charset="0"/>
                        <a:sym typeface="Symbol" pitchFamily="18" charset="2"/>
                      </a:rPr>
                      <m:t>=</m:t>
                    </m:r>
                    <m:f>
                      <m:fPr>
                        <m:ctrlPr>
                          <a:rPr lang="en-US" b="0" i="1" dirty="0" smtClean="0">
                            <a:solidFill>
                              <a:schemeClr val="hlink"/>
                            </a:solidFill>
                            <a:latin typeface="Cambria Math" panose="02040503050406030204" pitchFamily="18" charset="0"/>
                            <a:cs typeface="Courier New" pitchFamily="49" charset="0"/>
                            <a:sym typeface="Symbol" pitchFamily="18" charset="2"/>
                          </a:rPr>
                        </m:ctrlPr>
                      </m:fPr>
                      <m:num>
                        <m:r>
                          <a:rPr lang="en-US" b="0" i="1" dirty="0" smtClean="0">
                            <a:solidFill>
                              <a:schemeClr val="hlink"/>
                            </a:solidFill>
                            <a:latin typeface="Cambria Math" panose="02040503050406030204" pitchFamily="18" charset="0"/>
                            <a:cs typeface="Courier New" pitchFamily="49" charset="0"/>
                            <a:sym typeface="Symbol" pitchFamily="18" charset="2"/>
                          </a:rPr>
                          <m:t>0.0007</m:t>
                        </m:r>
                      </m:num>
                      <m:den>
                        <m:r>
                          <a:rPr lang="en-US" b="0" i="1" dirty="0" smtClean="0">
                            <a:solidFill>
                              <a:schemeClr val="hlink"/>
                            </a:solidFill>
                            <a:latin typeface="Cambria Math" panose="02040503050406030204" pitchFamily="18" charset="0"/>
                            <a:cs typeface="Courier New" pitchFamily="49" charset="0"/>
                            <a:sym typeface="Symbol" pitchFamily="18" charset="2"/>
                          </a:rPr>
                          <m:t>0.35</m:t>
                        </m:r>
                      </m:den>
                    </m:f>
                    <m:r>
                      <a:rPr lang="en-US" b="0" i="1" dirty="0" smtClean="0">
                        <a:solidFill>
                          <a:schemeClr val="hlink"/>
                        </a:solidFill>
                        <a:latin typeface="Cambria Math" panose="02040503050406030204" pitchFamily="18" charset="0"/>
                        <a:cs typeface="Courier New" pitchFamily="49" charset="0"/>
                        <a:sym typeface="Symbol" pitchFamily="18" charset="2"/>
                      </a:rPr>
                      <m:t>=0.002</m:t>
                    </m:r>
                  </m:oMath>
                </a14:m>
                <a:r>
                  <a:rPr lang="en-US" i="1" dirty="0" smtClean="0">
                    <a:solidFill>
                      <a:schemeClr val="hlink"/>
                    </a:solidFill>
                    <a:cs typeface="Courier New" pitchFamily="49" charset="0"/>
                    <a:sym typeface="Symbol" pitchFamily="18" charset="2"/>
                  </a:rPr>
                  <a:t> V</a:t>
                </a:r>
                <a:endParaRPr lang="en-US" i="1" dirty="0">
                  <a:solidFill>
                    <a:schemeClr val="hlink"/>
                  </a:solidFill>
                  <a:cs typeface="Courier New" pitchFamily="49" charset="0"/>
                  <a:sym typeface="Symbol" pitchFamily="18" charset="2"/>
                </a:endParaRPr>
              </a:p>
            </p:txBody>
          </p:sp>
        </mc:Choice>
        <mc:Fallback>
          <p:sp>
            <p:nvSpPr>
              <p:cNvPr id="159753" name="Text Box 9"/>
              <p:cNvSpPr txBox="1">
                <a:spLocks noRot="1" noChangeAspect="1" noMove="1" noResize="1" noEditPoints="1" noAdjustHandles="1" noChangeArrowheads="1" noChangeShapeType="1" noTextEdit="1"/>
              </p:cNvSpPr>
              <p:nvPr/>
            </p:nvSpPr>
            <p:spPr bwMode="auto">
              <a:xfrm>
                <a:off x="1270747" y="5848350"/>
                <a:ext cx="3879477" cy="627608"/>
              </a:xfrm>
              <a:prstGeom prst="rect">
                <a:avLst/>
              </a:prstGeom>
              <a:blipFill>
                <a:blip r:embed="rId9"/>
                <a:stretch>
                  <a:fillRect b="-7767"/>
                </a:stretch>
              </a:blipFill>
              <a:ln w="9525">
                <a:noFill/>
                <a:miter lim="800000"/>
                <a:headEnd/>
                <a:tailEnd/>
              </a:ln>
              <a:effectLst/>
            </p:spPr>
            <p:txBody>
              <a:bodyPr/>
              <a:lstStyle/>
              <a:p>
                <a:r>
                  <a:rPr lang="en-US">
                    <a:noFill/>
                  </a:rPr>
                  <a:t> </a:t>
                </a:r>
              </a:p>
            </p:txBody>
          </p:sp>
        </mc:Fallback>
      </mc:AlternateContent>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761"/>
                                        </p:tgtEl>
                                        <p:attrNameLst>
                                          <p:attrName>style.visibility</p:attrName>
                                        </p:attrNameLst>
                                      </p:cBhvr>
                                      <p:to>
                                        <p:strVal val="visible"/>
                                      </p:to>
                                    </p:set>
                                    <p:anim calcmode="lin" valueType="num">
                                      <p:cBhvr additive="base">
                                        <p:cTn id="7" dur="500" fill="hold"/>
                                        <p:tgtEl>
                                          <p:spTgt spid="159761"/>
                                        </p:tgtEl>
                                        <p:attrNameLst>
                                          <p:attrName>ppt_x</p:attrName>
                                        </p:attrNameLst>
                                      </p:cBhvr>
                                      <p:tavLst>
                                        <p:tav tm="0">
                                          <p:val>
                                            <p:strVal val="#ppt_x"/>
                                          </p:val>
                                        </p:tav>
                                        <p:tav tm="100000">
                                          <p:val>
                                            <p:strVal val="#ppt_x"/>
                                          </p:val>
                                        </p:tav>
                                      </p:tavLst>
                                    </p:anim>
                                    <p:anim calcmode="lin" valueType="num">
                                      <p:cBhvr additive="base">
                                        <p:cTn id="8" dur="500" fill="hold"/>
                                        <p:tgtEl>
                                          <p:spTgt spid="15976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53"/>
                                        </p:tgtEl>
                                        <p:attrNameLst>
                                          <p:attrName>style.visibility</p:attrName>
                                        </p:attrNameLst>
                                      </p:cBhvr>
                                      <p:to>
                                        <p:strVal val="visible"/>
                                      </p:to>
                                    </p:set>
                                    <p:anim calcmode="lin" valueType="num">
                                      <p:cBhvr additive="base">
                                        <p:cTn id="13" dur="500" fill="hold"/>
                                        <p:tgtEl>
                                          <p:spTgt spid="159753"/>
                                        </p:tgtEl>
                                        <p:attrNameLst>
                                          <p:attrName>ppt_x</p:attrName>
                                        </p:attrNameLst>
                                      </p:cBhvr>
                                      <p:tavLst>
                                        <p:tav tm="0">
                                          <p:val>
                                            <p:strVal val="#ppt_x"/>
                                          </p:val>
                                        </p:tav>
                                        <p:tav tm="100000">
                                          <p:val>
                                            <p:strVal val="#ppt_x"/>
                                          </p:val>
                                        </p:tav>
                                      </p:tavLst>
                                    </p:anim>
                                    <p:anim calcmode="lin" valueType="num">
                                      <p:cBhvr additive="base">
                                        <p:cTn id="14" dur="500" fill="hold"/>
                                        <p:tgtEl>
                                          <p:spTgt spid="15975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089400"/>
          </a:xfrm>
          <a:prstGeom prst="rect">
            <a:avLst/>
          </a:prstGeom>
          <a:solidFill>
            <a:srgbClr val="EAEAEA"/>
          </a:solidFill>
          <a:ln w="9525">
            <a:noFill/>
            <a:miter lim="800000"/>
            <a:headEnd/>
            <a:tailEnd/>
          </a:ln>
        </p:spPr>
        <p:txBody>
          <a:bodyPr/>
          <a:lstStyle/>
          <a:p>
            <a:pPr marL="633413" indent="-633413"/>
            <a:r>
              <a:rPr lang="en-US" altLang="en-US" b="1">
                <a:solidFill>
                  <a:srgbClr val="000000"/>
                </a:solidFill>
              </a:rPr>
              <a:t>Theory of knowledge:</a:t>
            </a:r>
            <a:r>
              <a:rPr lang="en-US" altLang="en-US">
                <a:solidFill>
                  <a:srgbClr val="000000"/>
                </a:solidFill>
              </a:rPr>
              <a:t> </a:t>
            </a:r>
          </a:p>
          <a:p>
            <a:pPr marL="633413" indent="-633413"/>
            <a:r>
              <a:rPr lang="en-US" altLang="en-US">
                <a:solidFill>
                  <a:srgbClr val="000000"/>
                </a:solidFill>
              </a:rPr>
              <a:t>• Terminology used in electromagnetic field theory is extensive and can confuse people who are not directly involved. What effect can lack of clarity in terminology have on communicating scientific concepts to the public? </a:t>
            </a:r>
          </a:p>
          <a:p>
            <a:pPr marL="633413" indent="-633413"/>
            <a:r>
              <a:rPr lang="en-US" altLang="en-US" b="1">
                <a:solidFill>
                  <a:srgbClr val="000000"/>
                </a:solidFill>
              </a:rPr>
              <a:t>Utilization:</a:t>
            </a:r>
            <a:r>
              <a:rPr lang="en-US" altLang="en-US">
                <a:solidFill>
                  <a:srgbClr val="000000"/>
                </a:solidFill>
              </a:rPr>
              <a:t> </a:t>
            </a:r>
          </a:p>
          <a:p>
            <a:pPr marL="633413" indent="-633413"/>
            <a:r>
              <a:rPr lang="en-US" altLang="en-US">
                <a:solidFill>
                  <a:srgbClr val="000000"/>
                </a:solidFill>
              </a:rPr>
              <a:t>• Applications of electromagnetic induction can be found in many places including transformers, electromagnetic braking, geophones used in seismology, and metal detectors</a:t>
            </a:r>
          </a:p>
        </p:txBody>
      </p:sp>
      <p:sp>
        <p:nvSpPr>
          <p:cNvPr id="92163"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423470682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1908175"/>
          </a:xfrm>
          <a:prstGeom prst="rect">
            <a:avLst/>
          </a:prstGeom>
          <a:solidFill>
            <a:srgbClr val="EAEAEA"/>
          </a:solidFill>
          <a:ln w="9525">
            <a:noFill/>
            <a:miter lim="800000"/>
            <a:headEnd/>
            <a:tailEnd/>
          </a:ln>
        </p:spPr>
        <p:txBody>
          <a:bodyPr/>
          <a:lstStyle/>
          <a:p>
            <a:pPr marL="633413" indent="-633413"/>
            <a:r>
              <a:rPr lang="en-US" altLang="en-US" b="1">
                <a:solidFill>
                  <a:srgbClr val="000000"/>
                </a:solidFill>
              </a:rPr>
              <a:t>Aims:</a:t>
            </a:r>
            <a:r>
              <a:rPr lang="en-US" altLang="en-US">
                <a:solidFill>
                  <a:srgbClr val="000000"/>
                </a:solidFill>
              </a:rPr>
              <a:t> </a:t>
            </a:r>
          </a:p>
          <a:p>
            <a:pPr marL="633413" indent="-633413"/>
            <a:r>
              <a:rPr lang="en-US" altLang="en-US" b="1">
                <a:solidFill>
                  <a:srgbClr val="000000"/>
                </a:solidFill>
              </a:rPr>
              <a:t>• Aim 2:</a:t>
            </a:r>
            <a:r>
              <a:rPr lang="en-US" altLang="en-US">
                <a:solidFill>
                  <a:srgbClr val="000000"/>
                </a:solidFill>
              </a:rPr>
              <a:t> the simple principles of electromagnetic induction are a powerful aspect of the physicist’s or technologist’s armory when designing systems that transfer energy from one form to another</a:t>
            </a:r>
          </a:p>
        </p:txBody>
      </p:sp>
      <p:sp>
        <p:nvSpPr>
          <p:cNvPr id="94211"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420927554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Electromotive force (emf)</a:t>
            </a:r>
            <a:endParaRPr lang="en-US" sz="2000" i="1">
              <a:solidFill>
                <a:srgbClr val="000000"/>
              </a:solidFill>
              <a:latin typeface="Courier New" pitchFamily="49" charset="0"/>
              <a:ea typeface="Calibri" pitchFamily="34" charset="0"/>
              <a:cs typeface="Times New Roman" pitchFamily="18" charset="0"/>
            </a:endParaRPr>
          </a:p>
          <a:p>
            <a:pPr eaLnBrk="0" hangingPunct="0">
              <a:spcBef>
                <a:spcPct val="15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Consider the magnetic                                                   field (</a:t>
            </a:r>
            <a:r>
              <a:rPr lang="en-US">
                <a:solidFill>
                  <a:srgbClr val="008000"/>
                </a:solidFill>
                <a:ea typeface="Calibri" pitchFamily="34" charset="0"/>
                <a:cs typeface="Times New Roman" pitchFamily="18" charset="0"/>
              </a:rPr>
              <a:t>B-field</a:t>
            </a:r>
            <a:r>
              <a:rPr lang="en-US">
                <a:ea typeface="Calibri" pitchFamily="34" charset="0"/>
                <a:cs typeface="Times New Roman" pitchFamily="18" charset="0"/>
              </a:rPr>
              <a:t>) provided                                                           by a </a:t>
            </a:r>
            <a:r>
              <a:rPr lang="en-US" b="1">
                <a:ea typeface="Calibri" pitchFamily="34" charset="0"/>
                <a:cs typeface="Times New Roman" pitchFamily="18" charset="0"/>
              </a:rPr>
              <a:t>horseshoe                                                             magnet</a:t>
            </a:r>
            <a:r>
              <a:rPr lang="en-US">
                <a:ea typeface="Calibri" pitchFamily="34" charset="0"/>
                <a:cs typeface="Times New Roman" pitchFamily="18" charset="0"/>
              </a:rPr>
              <a:t> ( a curved                                                            bar magnet).</a:t>
            </a:r>
            <a:endParaRPr lang="en-US">
              <a:solidFill>
                <a:srgbClr val="000000"/>
              </a:solidFill>
              <a:ea typeface="Calibri" pitchFamily="34" charset="0"/>
              <a:cs typeface="Times New Roman" pitchFamily="18" charset="0"/>
            </a:endParaRPr>
          </a:p>
          <a:p>
            <a:pPr eaLnBrk="0" hangingPunct="0">
              <a:spcBef>
                <a:spcPct val="15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If we place a                                                            stationary charge </a:t>
            </a:r>
            <a:r>
              <a:rPr lang="en-US" i="1">
                <a:ea typeface="Calibri" pitchFamily="34" charset="0"/>
                <a:cs typeface="Times New Roman" pitchFamily="18" charset="0"/>
              </a:rPr>
              <a:t>q</a:t>
            </a:r>
            <a:r>
              <a:rPr lang="en-US">
                <a:ea typeface="Calibri" pitchFamily="34" charset="0"/>
                <a:cs typeface="Times New Roman" pitchFamily="18" charset="0"/>
              </a:rPr>
              <a:t>                                                         within the B-field, it will                                                      feel NO MAGNETIC FORCE.</a:t>
            </a:r>
          </a:p>
          <a:p>
            <a:pPr eaLnBrk="0" hangingPunct="0">
              <a:spcBef>
                <a:spcPct val="15000"/>
              </a:spcBef>
            </a:pPr>
            <a:r>
              <a:rPr lang="en-US">
                <a:solidFill>
                  <a:srgbClr val="000000"/>
                </a:solidFill>
                <a:ea typeface="Calibri" pitchFamily="34" charset="0"/>
                <a:cs typeface="Times New Roman" pitchFamily="18" charset="0"/>
                <a:sym typeface="Symbol" pitchFamily="18" charset="2"/>
              </a:rPr>
              <a:t>Yet </a:t>
            </a:r>
            <a:r>
              <a:rPr lang="en-US">
                <a:ea typeface="Calibri" pitchFamily="34" charset="0"/>
                <a:cs typeface="Times New Roman" pitchFamily="18" charset="0"/>
              </a:rPr>
              <a:t>if we project the charge </a:t>
            </a:r>
            <a:r>
              <a:rPr lang="en-US" i="1">
                <a:ea typeface="Calibri" pitchFamily="34" charset="0"/>
                <a:cs typeface="Times New Roman" pitchFamily="18" charset="0"/>
              </a:rPr>
              <a:t>q</a:t>
            </a:r>
            <a:r>
              <a:rPr lang="en-US">
                <a:ea typeface="Calibri" pitchFamily="34" charset="0"/>
                <a:cs typeface="Times New Roman" pitchFamily="18" charset="0"/>
              </a:rPr>
              <a:t> through the B-field with a velocity </a:t>
            </a:r>
            <a:r>
              <a:rPr lang="en-US" i="1">
                <a:ea typeface="Calibri" pitchFamily="34" charset="0"/>
                <a:cs typeface="Times New Roman" pitchFamily="18" charset="0"/>
              </a:rPr>
              <a:t>v</a:t>
            </a:r>
            <a:r>
              <a:rPr lang="en-US">
                <a:ea typeface="Calibri" pitchFamily="34" charset="0"/>
                <a:cs typeface="Times New Roman" pitchFamily="18" charset="0"/>
              </a:rPr>
              <a:t> it will feel a force:</a:t>
            </a:r>
          </a:p>
        </p:txBody>
      </p:sp>
      <p:sp>
        <p:nvSpPr>
          <p:cNvPr id="98308" name="Freeform 4"/>
          <p:cNvSpPr>
            <a:spLocks/>
          </p:cNvSpPr>
          <p:nvPr/>
        </p:nvSpPr>
        <p:spPr bwMode="auto">
          <a:xfrm>
            <a:off x="5008563" y="2320925"/>
            <a:ext cx="2630487" cy="1268413"/>
          </a:xfrm>
          <a:custGeom>
            <a:avLst/>
            <a:gdLst/>
            <a:ahLst/>
            <a:cxnLst>
              <a:cxn ang="0">
                <a:pos x="0" y="658"/>
              </a:cxn>
              <a:cxn ang="0">
                <a:pos x="35" y="631"/>
              </a:cxn>
              <a:cxn ang="0">
                <a:pos x="62" y="466"/>
              </a:cxn>
              <a:cxn ang="0">
                <a:pos x="62" y="253"/>
              </a:cxn>
              <a:cxn ang="0">
                <a:pos x="55" y="144"/>
              </a:cxn>
              <a:cxn ang="0">
                <a:pos x="42" y="55"/>
              </a:cxn>
              <a:cxn ang="0">
                <a:pos x="0" y="0"/>
              </a:cxn>
              <a:cxn ang="0">
                <a:pos x="700" y="0"/>
              </a:cxn>
              <a:cxn ang="0">
                <a:pos x="727" y="48"/>
              </a:cxn>
              <a:cxn ang="0">
                <a:pos x="748" y="144"/>
              </a:cxn>
              <a:cxn ang="0">
                <a:pos x="755" y="219"/>
              </a:cxn>
              <a:cxn ang="0">
                <a:pos x="755" y="445"/>
              </a:cxn>
              <a:cxn ang="0">
                <a:pos x="748" y="535"/>
              </a:cxn>
              <a:cxn ang="0">
                <a:pos x="734" y="624"/>
              </a:cxn>
              <a:cxn ang="0">
                <a:pos x="707" y="658"/>
              </a:cxn>
              <a:cxn ang="0">
                <a:pos x="0" y="658"/>
              </a:cxn>
            </a:cxnLst>
            <a:rect l="0" t="0" r="r" b="b"/>
            <a:pathLst>
              <a:path w="755" h="658">
                <a:moveTo>
                  <a:pt x="0" y="658"/>
                </a:moveTo>
                <a:lnTo>
                  <a:pt x="35" y="631"/>
                </a:lnTo>
                <a:lnTo>
                  <a:pt x="62" y="466"/>
                </a:lnTo>
                <a:lnTo>
                  <a:pt x="62" y="253"/>
                </a:lnTo>
                <a:lnTo>
                  <a:pt x="55" y="144"/>
                </a:lnTo>
                <a:lnTo>
                  <a:pt x="42" y="55"/>
                </a:lnTo>
                <a:lnTo>
                  <a:pt x="0" y="0"/>
                </a:lnTo>
                <a:lnTo>
                  <a:pt x="700" y="0"/>
                </a:lnTo>
                <a:lnTo>
                  <a:pt x="727" y="48"/>
                </a:lnTo>
                <a:lnTo>
                  <a:pt x="748" y="144"/>
                </a:lnTo>
                <a:lnTo>
                  <a:pt x="755" y="219"/>
                </a:lnTo>
                <a:lnTo>
                  <a:pt x="755" y="445"/>
                </a:lnTo>
                <a:lnTo>
                  <a:pt x="748" y="535"/>
                </a:lnTo>
                <a:lnTo>
                  <a:pt x="734" y="624"/>
                </a:lnTo>
                <a:lnTo>
                  <a:pt x="707" y="658"/>
                </a:lnTo>
                <a:lnTo>
                  <a:pt x="0" y="658"/>
                </a:lnTo>
                <a:close/>
              </a:path>
            </a:pathLst>
          </a:custGeom>
          <a:gradFill rotWithShape="1">
            <a:gsLst>
              <a:gs pos="0">
                <a:schemeClr val="accent1">
                  <a:gamma/>
                  <a:shade val="46275"/>
                  <a:invGamma/>
                </a:schemeClr>
              </a:gs>
              <a:gs pos="100000">
                <a:schemeClr val="accent1"/>
              </a:gs>
            </a:gsLst>
            <a:lin ang="5400000" scaled="1"/>
          </a:gradFill>
          <a:ln w="9525">
            <a:solidFill>
              <a:schemeClr val="tx1"/>
            </a:solidFill>
            <a:round/>
            <a:headEnd/>
            <a:tailEnd/>
          </a:ln>
          <a:effectLst/>
        </p:spPr>
        <p:txBody>
          <a:bodyPr/>
          <a:lstStyle/>
          <a:p>
            <a:endParaRPr lang="en-US"/>
          </a:p>
        </p:txBody>
      </p:sp>
      <p:sp>
        <p:nvSpPr>
          <p:cNvPr id="98309" name="Rectangle 5"/>
          <p:cNvSpPr>
            <a:spLocks noChangeArrowheads="1"/>
          </p:cNvSpPr>
          <p:nvPr/>
        </p:nvSpPr>
        <p:spPr bwMode="auto">
          <a:xfrm>
            <a:off x="3975100" y="4144963"/>
            <a:ext cx="2651125" cy="671512"/>
          </a:xfrm>
          <a:prstGeom prst="rect">
            <a:avLst/>
          </a:prstGeom>
          <a:gradFill rotWithShape="1">
            <a:gsLst>
              <a:gs pos="0">
                <a:schemeClr val="accent2"/>
              </a:gs>
              <a:gs pos="100000">
                <a:schemeClr val="accent2">
                  <a:gamma/>
                  <a:shade val="46275"/>
                  <a:invGamma/>
                </a:schemeClr>
              </a:gs>
            </a:gsLst>
            <a:lin ang="18900000" scaled="1"/>
          </a:gradFill>
          <a:ln w="9525">
            <a:solidFill>
              <a:schemeClr val="tx1"/>
            </a:solidFill>
            <a:miter lim="800000"/>
            <a:headEnd/>
            <a:tailEnd/>
          </a:ln>
          <a:effectLst/>
        </p:spPr>
        <p:txBody>
          <a:bodyPr wrap="none" anchor="ctr"/>
          <a:lstStyle/>
          <a:p>
            <a:endParaRPr lang="en-US"/>
          </a:p>
        </p:txBody>
      </p:sp>
      <p:sp>
        <p:nvSpPr>
          <p:cNvPr id="98310" name="Freeform 6"/>
          <p:cNvSpPr>
            <a:spLocks/>
          </p:cNvSpPr>
          <p:nvPr/>
        </p:nvSpPr>
        <p:spPr bwMode="auto">
          <a:xfrm>
            <a:off x="3983038" y="1703388"/>
            <a:ext cx="3433762" cy="555625"/>
          </a:xfrm>
          <a:custGeom>
            <a:avLst/>
            <a:gdLst/>
            <a:ahLst/>
            <a:cxnLst>
              <a:cxn ang="0">
                <a:pos x="0" y="288"/>
              </a:cxn>
              <a:cxn ang="0">
                <a:pos x="295" y="0"/>
              </a:cxn>
              <a:cxn ang="0">
                <a:pos x="995" y="0"/>
              </a:cxn>
              <a:cxn ang="0">
                <a:pos x="762" y="288"/>
              </a:cxn>
              <a:cxn ang="0">
                <a:pos x="0" y="288"/>
              </a:cxn>
            </a:cxnLst>
            <a:rect l="0" t="0" r="r" b="b"/>
            <a:pathLst>
              <a:path w="995" h="288">
                <a:moveTo>
                  <a:pt x="0" y="288"/>
                </a:moveTo>
                <a:lnTo>
                  <a:pt x="295" y="0"/>
                </a:lnTo>
                <a:lnTo>
                  <a:pt x="995" y="0"/>
                </a:lnTo>
                <a:lnTo>
                  <a:pt x="762" y="288"/>
                </a:lnTo>
                <a:lnTo>
                  <a:pt x="0" y="288"/>
                </a:lnTo>
                <a:close/>
              </a:path>
            </a:pathLst>
          </a:custGeom>
          <a:gradFill rotWithShape="1">
            <a:gsLst>
              <a:gs pos="0">
                <a:schemeClr val="accent1">
                  <a:gamma/>
                  <a:shade val="46275"/>
                  <a:invGamma/>
                </a:schemeClr>
              </a:gs>
              <a:gs pos="100000">
                <a:schemeClr val="accent1"/>
              </a:gs>
            </a:gsLst>
            <a:lin ang="2700000" scaled="1"/>
          </a:gradFill>
          <a:ln w="9525">
            <a:solidFill>
              <a:schemeClr val="tx1"/>
            </a:solidFill>
            <a:round/>
            <a:headEnd/>
            <a:tailEnd/>
          </a:ln>
          <a:effectLst/>
        </p:spPr>
        <p:txBody>
          <a:bodyPr/>
          <a:lstStyle/>
          <a:p>
            <a:endParaRPr lang="en-US"/>
          </a:p>
        </p:txBody>
      </p:sp>
      <p:sp>
        <p:nvSpPr>
          <p:cNvPr id="98311" name="Freeform 7"/>
          <p:cNvSpPr>
            <a:spLocks/>
          </p:cNvSpPr>
          <p:nvPr/>
        </p:nvSpPr>
        <p:spPr bwMode="auto">
          <a:xfrm>
            <a:off x="3984625" y="3590925"/>
            <a:ext cx="3467100" cy="555625"/>
          </a:xfrm>
          <a:custGeom>
            <a:avLst/>
            <a:gdLst/>
            <a:ahLst/>
            <a:cxnLst>
              <a:cxn ang="0">
                <a:pos x="0" y="288"/>
              </a:cxn>
              <a:cxn ang="0">
                <a:pos x="295" y="0"/>
              </a:cxn>
              <a:cxn ang="0">
                <a:pos x="995" y="0"/>
              </a:cxn>
              <a:cxn ang="0">
                <a:pos x="762" y="288"/>
              </a:cxn>
              <a:cxn ang="0">
                <a:pos x="0" y="288"/>
              </a:cxn>
            </a:cxnLst>
            <a:rect l="0" t="0" r="r" b="b"/>
            <a:pathLst>
              <a:path w="995" h="288">
                <a:moveTo>
                  <a:pt x="0" y="288"/>
                </a:moveTo>
                <a:lnTo>
                  <a:pt x="295" y="0"/>
                </a:lnTo>
                <a:lnTo>
                  <a:pt x="995" y="0"/>
                </a:lnTo>
                <a:lnTo>
                  <a:pt x="762" y="288"/>
                </a:lnTo>
                <a:lnTo>
                  <a:pt x="0" y="288"/>
                </a:lnTo>
                <a:close/>
              </a:path>
            </a:pathLst>
          </a:cu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a:lstStyle/>
          <a:p>
            <a:endParaRPr lang="en-US"/>
          </a:p>
        </p:txBody>
      </p:sp>
      <p:sp>
        <p:nvSpPr>
          <p:cNvPr id="98312" name="Text Box 8"/>
          <p:cNvSpPr txBox="1">
            <a:spLocks noChangeArrowheads="1"/>
          </p:cNvSpPr>
          <p:nvPr/>
        </p:nvSpPr>
        <p:spPr bwMode="auto">
          <a:xfrm>
            <a:off x="4764088" y="4246563"/>
            <a:ext cx="981075" cy="457200"/>
          </a:xfrm>
          <a:prstGeom prst="rect">
            <a:avLst/>
          </a:prstGeom>
          <a:noFill/>
          <a:ln w="9525">
            <a:noFill/>
            <a:miter lim="800000"/>
            <a:headEnd/>
            <a:tailEnd/>
          </a:ln>
          <a:effectLst/>
        </p:spPr>
        <p:txBody>
          <a:bodyPr wrap="none">
            <a:spAutoFit/>
          </a:bodyPr>
          <a:lstStyle/>
          <a:p>
            <a:r>
              <a:rPr lang="en-US">
                <a:solidFill>
                  <a:schemeClr val="bg1"/>
                </a:solidFill>
              </a:rPr>
              <a:t>South</a:t>
            </a:r>
          </a:p>
        </p:txBody>
      </p:sp>
      <p:grpSp>
        <p:nvGrpSpPr>
          <p:cNvPr id="98313" name="Group 9"/>
          <p:cNvGrpSpPr>
            <a:grpSpLocks/>
          </p:cNvGrpSpPr>
          <p:nvPr/>
        </p:nvGrpSpPr>
        <p:grpSpPr bwMode="auto">
          <a:xfrm>
            <a:off x="5018088" y="2498725"/>
            <a:ext cx="2092325" cy="1228725"/>
            <a:chOff x="714" y="3306"/>
            <a:chExt cx="1318" cy="774"/>
          </a:xfrm>
        </p:grpSpPr>
        <p:sp>
          <p:nvSpPr>
            <p:cNvPr id="98314" name="Line 10"/>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15" name="Line 11"/>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16" name="Line 12"/>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17" name="Line 13"/>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18" name="Line 14"/>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19" name="Line 15"/>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20" name="Line 16"/>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grpSp>
        <p:nvGrpSpPr>
          <p:cNvPr id="98321" name="Group 17"/>
          <p:cNvGrpSpPr>
            <a:grpSpLocks/>
          </p:cNvGrpSpPr>
          <p:nvPr/>
        </p:nvGrpSpPr>
        <p:grpSpPr bwMode="auto">
          <a:xfrm>
            <a:off x="5562600" y="3287713"/>
            <a:ext cx="196850" cy="196850"/>
            <a:chOff x="1426" y="3606"/>
            <a:chExt cx="124" cy="124"/>
          </a:xfrm>
        </p:grpSpPr>
        <p:sp>
          <p:nvSpPr>
            <p:cNvPr id="98322" name="Oval 18"/>
            <p:cNvSpPr>
              <a:spLocks noChangeArrowheads="1"/>
            </p:cNvSpPr>
            <p:nvPr/>
          </p:nvSpPr>
          <p:spPr bwMode="auto">
            <a:xfrm>
              <a:off x="1426" y="3606"/>
              <a:ext cx="124" cy="124"/>
            </a:xfrm>
            <a:prstGeom prst="ellipse">
              <a:avLst/>
            </a:prstGeom>
            <a:solidFill>
              <a:srgbClr val="FFCCFF"/>
            </a:solidFill>
            <a:ln w="9525">
              <a:solidFill>
                <a:schemeClr val="tx1"/>
              </a:solidFill>
              <a:round/>
              <a:headEnd/>
              <a:tailEnd/>
            </a:ln>
            <a:effectLst/>
          </p:spPr>
          <p:txBody>
            <a:bodyPr wrap="none" anchor="ctr"/>
            <a:lstStyle/>
            <a:p>
              <a:endParaRPr lang="en-US"/>
            </a:p>
          </p:txBody>
        </p:sp>
        <p:grpSp>
          <p:nvGrpSpPr>
            <p:cNvPr id="98323" name="Group 19"/>
            <p:cNvGrpSpPr>
              <a:grpSpLocks/>
            </p:cNvGrpSpPr>
            <p:nvPr/>
          </p:nvGrpSpPr>
          <p:grpSpPr bwMode="auto">
            <a:xfrm>
              <a:off x="1438" y="3621"/>
              <a:ext cx="90" cy="90"/>
              <a:chOff x="1253" y="3257"/>
              <a:chExt cx="124" cy="124"/>
            </a:xfrm>
          </p:grpSpPr>
          <p:sp>
            <p:nvSpPr>
              <p:cNvPr id="98324" name="Line 20"/>
              <p:cNvSpPr>
                <a:spLocks noChangeShapeType="1"/>
              </p:cNvSpPr>
              <p:nvPr/>
            </p:nvSpPr>
            <p:spPr bwMode="auto">
              <a:xfrm>
                <a:off x="1317" y="3257"/>
                <a:ext cx="0" cy="124"/>
              </a:xfrm>
              <a:prstGeom prst="line">
                <a:avLst/>
              </a:prstGeom>
              <a:noFill/>
              <a:ln w="19050">
                <a:solidFill>
                  <a:schemeClr val="tx1"/>
                </a:solidFill>
                <a:round/>
                <a:headEnd/>
                <a:tailEnd/>
              </a:ln>
              <a:effectLst/>
            </p:spPr>
            <p:txBody>
              <a:bodyPr/>
              <a:lstStyle/>
              <a:p>
                <a:endParaRPr lang="en-US"/>
              </a:p>
            </p:txBody>
          </p:sp>
          <p:sp>
            <p:nvSpPr>
              <p:cNvPr id="98325" name="Line 21"/>
              <p:cNvSpPr>
                <a:spLocks noChangeShapeType="1"/>
              </p:cNvSpPr>
              <p:nvPr/>
            </p:nvSpPr>
            <p:spPr bwMode="auto">
              <a:xfrm rot="-5400000">
                <a:off x="1315" y="3255"/>
                <a:ext cx="0" cy="124"/>
              </a:xfrm>
              <a:prstGeom prst="line">
                <a:avLst/>
              </a:prstGeom>
              <a:noFill/>
              <a:ln w="19050">
                <a:solidFill>
                  <a:schemeClr val="tx1"/>
                </a:solidFill>
                <a:round/>
                <a:headEnd/>
                <a:tailEnd/>
              </a:ln>
              <a:effectLst/>
            </p:spPr>
            <p:txBody>
              <a:bodyPr/>
              <a:lstStyle/>
              <a:p>
                <a:endParaRPr lang="en-US"/>
              </a:p>
            </p:txBody>
          </p:sp>
        </p:grpSp>
      </p:grpSp>
      <p:grpSp>
        <p:nvGrpSpPr>
          <p:cNvPr id="98326" name="Group 22"/>
          <p:cNvGrpSpPr>
            <a:grpSpLocks/>
          </p:cNvGrpSpPr>
          <p:nvPr/>
        </p:nvGrpSpPr>
        <p:grpSpPr bwMode="auto">
          <a:xfrm>
            <a:off x="4822825" y="2630488"/>
            <a:ext cx="2092325" cy="1228725"/>
            <a:chOff x="714" y="3306"/>
            <a:chExt cx="1318" cy="774"/>
          </a:xfrm>
        </p:grpSpPr>
        <p:sp>
          <p:nvSpPr>
            <p:cNvPr id="98327" name="Line 23"/>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28" name="Line 24"/>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29" name="Line 25"/>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30" name="Line 26"/>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31" name="Line 27"/>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32" name="Line 28"/>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33" name="Line 29"/>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sp>
        <p:nvSpPr>
          <p:cNvPr id="98334" name="Freeform 30"/>
          <p:cNvSpPr>
            <a:spLocks/>
          </p:cNvSpPr>
          <p:nvPr/>
        </p:nvSpPr>
        <p:spPr bwMode="auto">
          <a:xfrm>
            <a:off x="6624638" y="1695450"/>
            <a:ext cx="1593850" cy="3132138"/>
          </a:xfrm>
          <a:custGeom>
            <a:avLst/>
            <a:gdLst/>
            <a:ahLst/>
            <a:cxnLst>
              <a:cxn ang="0">
                <a:pos x="0" y="1973"/>
              </a:cxn>
              <a:cxn ang="0">
                <a:pos x="730" y="1458"/>
              </a:cxn>
              <a:cxn ang="0">
                <a:pos x="915" y="1218"/>
              </a:cxn>
              <a:cxn ang="0">
                <a:pos x="1004" y="786"/>
              </a:cxn>
              <a:cxn ang="0">
                <a:pos x="961" y="382"/>
              </a:cxn>
              <a:cxn ang="0">
                <a:pos x="751" y="74"/>
              </a:cxn>
              <a:cxn ang="0">
                <a:pos x="586" y="0"/>
              </a:cxn>
              <a:cxn ang="0">
                <a:pos x="496" y="0"/>
              </a:cxn>
              <a:cxn ang="0">
                <a:pos x="0" y="350"/>
              </a:cxn>
              <a:cxn ang="0">
                <a:pos x="0" y="766"/>
              </a:cxn>
              <a:cxn ang="0">
                <a:pos x="496" y="416"/>
              </a:cxn>
              <a:cxn ang="0">
                <a:pos x="601" y="516"/>
              </a:cxn>
              <a:cxn ang="0">
                <a:pos x="645" y="741"/>
              </a:cxn>
              <a:cxn ang="0">
                <a:pos x="586" y="1049"/>
              </a:cxn>
              <a:cxn ang="0">
                <a:pos x="511" y="1190"/>
              </a:cxn>
              <a:cxn ang="0">
                <a:pos x="0" y="1557"/>
              </a:cxn>
              <a:cxn ang="0">
                <a:pos x="0" y="1973"/>
              </a:cxn>
            </a:cxnLst>
            <a:rect l="0" t="0" r="r" b="b"/>
            <a:pathLst>
              <a:path w="1004" h="1973">
                <a:moveTo>
                  <a:pt x="0" y="1973"/>
                </a:moveTo>
                <a:lnTo>
                  <a:pt x="730" y="1458"/>
                </a:lnTo>
                <a:lnTo>
                  <a:pt x="915" y="1218"/>
                </a:lnTo>
                <a:lnTo>
                  <a:pt x="1004" y="786"/>
                </a:lnTo>
                <a:lnTo>
                  <a:pt x="961" y="382"/>
                </a:lnTo>
                <a:lnTo>
                  <a:pt x="751" y="74"/>
                </a:lnTo>
                <a:lnTo>
                  <a:pt x="586" y="0"/>
                </a:lnTo>
                <a:lnTo>
                  <a:pt x="496" y="0"/>
                </a:lnTo>
                <a:lnTo>
                  <a:pt x="0" y="350"/>
                </a:lnTo>
                <a:lnTo>
                  <a:pt x="0" y="766"/>
                </a:lnTo>
                <a:lnTo>
                  <a:pt x="496" y="416"/>
                </a:lnTo>
                <a:lnTo>
                  <a:pt x="601" y="516"/>
                </a:lnTo>
                <a:lnTo>
                  <a:pt x="645" y="741"/>
                </a:lnTo>
                <a:lnTo>
                  <a:pt x="586" y="1049"/>
                </a:lnTo>
                <a:lnTo>
                  <a:pt x="511" y="1190"/>
                </a:lnTo>
                <a:lnTo>
                  <a:pt x="0" y="1557"/>
                </a:lnTo>
                <a:lnTo>
                  <a:pt x="0" y="1973"/>
                </a:lnTo>
                <a:close/>
              </a:path>
            </a:pathLst>
          </a:custGeom>
          <a:gradFill rotWithShape="1">
            <a:gsLst>
              <a:gs pos="0">
                <a:schemeClr val="accent1">
                  <a:gamma/>
                  <a:shade val="46275"/>
                  <a:invGamma/>
                </a:schemeClr>
              </a:gs>
              <a:gs pos="100000">
                <a:schemeClr val="accent1"/>
              </a:gs>
            </a:gsLst>
            <a:lin ang="5400000" scaled="1"/>
          </a:gradFill>
          <a:ln w="9525">
            <a:solidFill>
              <a:schemeClr val="tx1"/>
            </a:solidFill>
            <a:round/>
            <a:headEnd/>
            <a:tailEnd/>
          </a:ln>
          <a:effectLst/>
        </p:spPr>
        <p:txBody>
          <a:bodyPr/>
          <a:lstStyle/>
          <a:p>
            <a:endParaRPr lang="en-US"/>
          </a:p>
        </p:txBody>
      </p:sp>
      <p:grpSp>
        <p:nvGrpSpPr>
          <p:cNvPr id="98335" name="Group 31"/>
          <p:cNvGrpSpPr>
            <a:grpSpLocks/>
          </p:cNvGrpSpPr>
          <p:nvPr/>
        </p:nvGrpSpPr>
        <p:grpSpPr bwMode="auto">
          <a:xfrm>
            <a:off x="4637088" y="2847975"/>
            <a:ext cx="2092325" cy="1141413"/>
            <a:chOff x="714" y="3306"/>
            <a:chExt cx="1318" cy="774"/>
          </a:xfrm>
        </p:grpSpPr>
        <p:sp>
          <p:nvSpPr>
            <p:cNvPr id="98336" name="Line 32"/>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37" name="Line 33"/>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38" name="Line 34"/>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39" name="Line 35"/>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40" name="Line 36"/>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41" name="Line 37"/>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42" name="Line 38"/>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grpSp>
        <p:nvGrpSpPr>
          <p:cNvPr id="98343" name="Group 39"/>
          <p:cNvGrpSpPr>
            <a:grpSpLocks/>
          </p:cNvGrpSpPr>
          <p:nvPr/>
        </p:nvGrpSpPr>
        <p:grpSpPr bwMode="auto">
          <a:xfrm>
            <a:off x="4411663" y="2868613"/>
            <a:ext cx="2092325" cy="1228725"/>
            <a:chOff x="714" y="3306"/>
            <a:chExt cx="1318" cy="774"/>
          </a:xfrm>
        </p:grpSpPr>
        <p:sp>
          <p:nvSpPr>
            <p:cNvPr id="98344" name="Line 40"/>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45" name="Line 41"/>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46" name="Line 42"/>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47" name="Line 43"/>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48" name="Line 44"/>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49" name="Line 45"/>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50" name="Line 46"/>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sp>
        <p:nvSpPr>
          <p:cNvPr id="98351" name="Rectangle 47"/>
          <p:cNvSpPr>
            <a:spLocks noChangeArrowheads="1"/>
          </p:cNvSpPr>
          <p:nvPr/>
        </p:nvSpPr>
        <p:spPr bwMode="auto">
          <a:xfrm>
            <a:off x="3975100" y="2260600"/>
            <a:ext cx="2651125" cy="660400"/>
          </a:xfrm>
          <a:prstGeom prst="rect">
            <a:avLst/>
          </a:prstGeom>
          <a:gradFill rotWithShape="1">
            <a:gsLst>
              <a:gs pos="0">
                <a:srgbClr val="FF0000">
                  <a:gamma/>
                  <a:shade val="46275"/>
                  <a:invGamma/>
                </a:srgbClr>
              </a:gs>
              <a:gs pos="100000">
                <a:srgbClr val="FF0000"/>
              </a:gs>
            </a:gsLst>
            <a:lin ang="18900000" scaled="1"/>
          </a:gradFill>
          <a:ln w="9525">
            <a:solidFill>
              <a:schemeClr val="tx1"/>
            </a:solidFill>
            <a:miter lim="800000"/>
            <a:headEnd/>
            <a:tailEnd/>
          </a:ln>
          <a:effectLst/>
        </p:spPr>
        <p:txBody>
          <a:bodyPr wrap="none" anchor="ctr"/>
          <a:lstStyle/>
          <a:p>
            <a:endParaRPr lang="en-US"/>
          </a:p>
        </p:txBody>
      </p:sp>
      <p:sp>
        <p:nvSpPr>
          <p:cNvPr id="98352" name="Text Box 48"/>
          <p:cNvSpPr txBox="1">
            <a:spLocks noChangeArrowheads="1"/>
          </p:cNvSpPr>
          <p:nvPr/>
        </p:nvSpPr>
        <p:spPr bwMode="auto">
          <a:xfrm>
            <a:off x="4775200" y="2363788"/>
            <a:ext cx="930275" cy="457200"/>
          </a:xfrm>
          <a:prstGeom prst="rect">
            <a:avLst/>
          </a:prstGeom>
          <a:noFill/>
          <a:ln w="9525">
            <a:noFill/>
            <a:miter lim="800000"/>
            <a:headEnd/>
            <a:tailEnd/>
          </a:ln>
          <a:effectLst/>
        </p:spPr>
        <p:txBody>
          <a:bodyPr wrap="none">
            <a:spAutoFit/>
          </a:bodyPr>
          <a:lstStyle/>
          <a:p>
            <a:r>
              <a:rPr lang="en-US"/>
              <a:t>North</a:t>
            </a:r>
          </a:p>
        </p:txBody>
      </p:sp>
      <p:grpSp>
        <p:nvGrpSpPr>
          <p:cNvPr id="98353" name="Group 49"/>
          <p:cNvGrpSpPr>
            <a:grpSpLocks/>
          </p:cNvGrpSpPr>
          <p:nvPr/>
        </p:nvGrpSpPr>
        <p:grpSpPr bwMode="auto">
          <a:xfrm>
            <a:off x="8918575" y="3130550"/>
            <a:ext cx="196850" cy="196850"/>
            <a:chOff x="1426" y="3606"/>
            <a:chExt cx="124" cy="124"/>
          </a:xfrm>
        </p:grpSpPr>
        <p:sp>
          <p:nvSpPr>
            <p:cNvPr id="98354" name="Oval 50"/>
            <p:cNvSpPr>
              <a:spLocks noChangeArrowheads="1"/>
            </p:cNvSpPr>
            <p:nvPr/>
          </p:nvSpPr>
          <p:spPr bwMode="auto">
            <a:xfrm>
              <a:off x="1426" y="3606"/>
              <a:ext cx="124" cy="124"/>
            </a:xfrm>
            <a:prstGeom prst="ellipse">
              <a:avLst/>
            </a:prstGeom>
            <a:solidFill>
              <a:srgbClr val="FFCCFF"/>
            </a:solidFill>
            <a:ln w="9525">
              <a:solidFill>
                <a:schemeClr val="tx1"/>
              </a:solidFill>
              <a:round/>
              <a:headEnd/>
              <a:tailEnd/>
            </a:ln>
            <a:effectLst/>
          </p:spPr>
          <p:txBody>
            <a:bodyPr wrap="none" anchor="ctr"/>
            <a:lstStyle/>
            <a:p>
              <a:endParaRPr lang="en-US"/>
            </a:p>
          </p:txBody>
        </p:sp>
        <p:grpSp>
          <p:nvGrpSpPr>
            <p:cNvPr id="98355" name="Group 51"/>
            <p:cNvGrpSpPr>
              <a:grpSpLocks/>
            </p:cNvGrpSpPr>
            <p:nvPr/>
          </p:nvGrpSpPr>
          <p:grpSpPr bwMode="auto">
            <a:xfrm>
              <a:off x="1438" y="3621"/>
              <a:ext cx="90" cy="90"/>
              <a:chOff x="1253" y="3257"/>
              <a:chExt cx="124" cy="124"/>
            </a:xfrm>
          </p:grpSpPr>
          <p:sp>
            <p:nvSpPr>
              <p:cNvPr id="98356" name="Line 52"/>
              <p:cNvSpPr>
                <a:spLocks noChangeShapeType="1"/>
              </p:cNvSpPr>
              <p:nvPr/>
            </p:nvSpPr>
            <p:spPr bwMode="auto">
              <a:xfrm>
                <a:off x="1317" y="3257"/>
                <a:ext cx="0" cy="124"/>
              </a:xfrm>
              <a:prstGeom prst="line">
                <a:avLst/>
              </a:prstGeom>
              <a:noFill/>
              <a:ln w="19050">
                <a:solidFill>
                  <a:schemeClr val="tx1"/>
                </a:solidFill>
                <a:round/>
                <a:headEnd/>
                <a:tailEnd/>
              </a:ln>
              <a:effectLst/>
            </p:spPr>
            <p:txBody>
              <a:bodyPr/>
              <a:lstStyle/>
              <a:p>
                <a:endParaRPr lang="en-US"/>
              </a:p>
            </p:txBody>
          </p:sp>
          <p:sp>
            <p:nvSpPr>
              <p:cNvPr id="98357" name="Line 53"/>
              <p:cNvSpPr>
                <a:spLocks noChangeShapeType="1"/>
              </p:cNvSpPr>
              <p:nvPr/>
            </p:nvSpPr>
            <p:spPr bwMode="auto">
              <a:xfrm rot="-5400000">
                <a:off x="1315" y="3255"/>
                <a:ext cx="0" cy="124"/>
              </a:xfrm>
              <a:prstGeom prst="line">
                <a:avLst/>
              </a:prstGeom>
              <a:noFill/>
              <a:ln w="19050">
                <a:solidFill>
                  <a:schemeClr val="tx1"/>
                </a:solidFill>
                <a:round/>
                <a:headEnd/>
                <a:tailEnd/>
              </a:ln>
              <a:effectLst/>
            </p:spPr>
            <p:txBody>
              <a:bodyPr/>
              <a:lstStyle/>
              <a:p>
                <a:endParaRPr lang="en-US"/>
              </a:p>
            </p:txBody>
          </p:sp>
        </p:grpSp>
      </p:grpSp>
      <p:grpSp>
        <p:nvGrpSpPr>
          <p:cNvPr id="98365" name="Group 61"/>
          <p:cNvGrpSpPr>
            <a:grpSpLocks/>
          </p:cNvGrpSpPr>
          <p:nvPr/>
        </p:nvGrpSpPr>
        <p:grpSpPr bwMode="auto">
          <a:xfrm>
            <a:off x="830263" y="5924550"/>
            <a:ext cx="7464425" cy="874713"/>
            <a:chOff x="523" y="3740"/>
            <a:chExt cx="4702" cy="551"/>
          </a:xfrm>
        </p:grpSpPr>
        <p:sp>
          <p:nvSpPr>
            <p:cNvPr id="98359" name="Text Box 55"/>
            <p:cNvSpPr txBox="1">
              <a:spLocks noChangeArrowheads="1"/>
            </p:cNvSpPr>
            <p:nvPr/>
          </p:nvSpPr>
          <p:spPr bwMode="auto">
            <a:xfrm>
              <a:off x="3393" y="3773"/>
              <a:ext cx="1832" cy="51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magnetic force on a moving charge</a:t>
              </a:r>
            </a:p>
          </p:txBody>
        </p:sp>
        <p:sp>
          <p:nvSpPr>
            <p:cNvPr id="98360" name="Rectangle 56"/>
            <p:cNvSpPr>
              <a:spLocks noChangeArrowheads="1"/>
            </p:cNvSpPr>
            <p:nvPr/>
          </p:nvSpPr>
          <p:spPr bwMode="auto">
            <a:xfrm>
              <a:off x="523" y="3775"/>
              <a:ext cx="4701" cy="515"/>
            </a:xfrm>
            <a:prstGeom prst="rect">
              <a:avLst/>
            </a:prstGeom>
            <a:noFill/>
            <a:ln w="12700">
              <a:solidFill>
                <a:schemeClr val="tx1"/>
              </a:solidFill>
              <a:miter lim="800000"/>
              <a:headEnd/>
              <a:tailEnd/>
            </a:ln>
            <a:effectLst/>
          </p:spPr>
          <p:txBody>
            <a:bodyPr wrap="none" anchor="ctr"/>
            <a:lstStyle/>
            <a:p>
              <a:endParaRPr lang="en-US"/>
            </a:p>
          </p:txBody>
        </p:sp>
        <mc:AlternateContent xmlns:mc="http://schemas.openxmlformats.org/markup-compatibility/2006">
          <mc:Choice xmlns:a14="http://schemas.microsoft.com/office/drawing/2010/main" Requires="a14">
            <p:sp>
              <p:nvSpPr>
                <p:cNvPr id="98361" name="Text Box 57"/>
                <p:cNvSpPr txBox="1">
                  <a:spLocks noChangeArrowheads="1"/>
                </p:cNvSpPr>
                <p:nvPr/>
              </p:nvSpPr>
              <p:spPr bwMode="auto">
                <a:xfrm>
                  <a:off x="663" y="3740"/>
                  <a:ext cx="1964" cy="288"/>
                </a:xfrm>
                <a:prstGeom prst="rect">
                  <a:avLst/>
                </a:prstGeom>
                <a:noFill/>
                <a:ln w="9525">
                  <a:noFill/>
                  <a:miter lim="800000"/>
                  <a:headEnd/>
                  <a:tailEnd/>
                </a:ln>
                <a:effectLst/>
              </p:spPr>
              <p:txBody>
                <a:bodyPr>
                  <a:spAutoFit/>
                </a:bodyPr>
                <a:lstStyle/>
                <a:p>
                  <a:pPr>
                    <a:spcBef>
                      <a:spcPct val="50000"/>
                    </a:spcBef>
                  </a:pPr>
                  <a14:m>
                    <m:oMathPara xmlns:m="http://schemas.openxmlformats.org/officeDocument/2006/math">
                      <m:oMathParaPr>
                        <m:jc m:val="left"/>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 = </m:t>
                        </m:r>
                        <m:r>
                          <a:rPr lang="en-US" i="1" dirty="0" err="1">
                            <a:latin typeface="Cambria Math" panose="02040503050406030204" pitchFamily="18" charset="0"/>
                          </a:rPr>
                          <m:t>𝑞𝑣𝐵</m:t>
                        </m:r>
                        <m:r>
                          <a:rPr lang="en-US" i="1" baseline="-25000" dirty="0">
                            <a:latin typeface="Cambria Math" panose="02040503050406030204" pitchFamily="18" charset="0"/>
                          </a:rPr>
                          <m:t> </m:t>
                        </m:r>
                        <m:r>
                          <m:rPr>
                            <m:sty m:val="p"/>
                          </m:rPr>
                          <a:rPr lang="en-US" i="1" dirty="0" smtClean="0">
                            <a:latin typeface="Cambria Math" panose="02040503050406030204" pitchFamily="18" charset="0"/>
                          </a:rPr>
                          <m:t>sin</m:t>
                        </m:r>
                        <m:r>
                          <a:rPr lang="en-US" i="1" dirty="0" smtClean="0">
                            <a:latin typeface="Cambria Math" panose="02040503050406030204" pitchFamily="18" charset="0"/>
                            <a:ea typeface="Cambria Math" panose="02040503050406030204" pitchFamily="18" charset="0"/>
                          </a:rPr>
                          <m:t>𝜙</m:t>
                        </m:r>
                      </m:oMath>
                    </m:oMathPara>
                  </a14:m>
                  <a:endParaRPr lang="en-US" i="1" dirty="0">
                    <a:sym typeface="Symbol" pitchFamily="18" charset="2"/>
                  </a:endParaRPr>
                </a:p>
              </p:txBody>
            </p:sp>
          </mc:Choice>
          <mc:Fallback>
            <p:sp>
              <p:nvSpPr>
                <p:cNvPr id="98361" name="Text Box 57"/>
                <p:cNvSpPr txBox="1">
                  <a:spLocks noRot="1" noChangeAspect="1" noMove="1" noResize="1" noEditPoints="1" noAdjustHandles="1" noChangeArrowheads="1" noChangeShapeType="1" noTextEdit="1"/>
                </p:cNvSpPr>
                <p:nvPr/>
              </p:nvSpPr>
              <p:spPr bwMode="auto">
                <a:xfrm>
                  <a:off x="663" y="3740"/>
                  <a:ext cx="1964" cy="288"/>
                </a:xfrm>
                <a:prstGeom prst="rect">
                  <a:avLst/>
                </a:prstGeom>
                <a:blipFill>
                  <a:blip r:embed="rId6"/>
                  <a:stretch>
                    <a:fillRect l="-587" b="-20000"/>
                  </a:stretch>
                </a:blipFill>
                <a:ln w="9525">
                  <a:noFill/>
                  <a:miter lim="800000"/>
                  <a:headEnd/>
                  <a:tailEnd/>
                </a:ln>
                <a:effectLst/>
              </p:spPr>
              <p:txBody>
                <a:bodyPr/>
                <a:lstStyle/>
                <a:p>
                  <a:r>
                    <a:rPr lang="en-US">
                      <a:noFill/>
                    </a:rPr>
                    <a:t> </a:t>
                  </a:r>
                </a:p>
              </p:txBody>
            </p:sp>
          </mc:Fallback>
        </mc:AlternateContent>
        <p:sp>
          <p:nvSpPr>
            <p:cNvPr id="98362" name="Text Box 58"/>
            <p:cNvSpPr txBox="1">
              <a:spLocks noChangeArrowheads="1"/>
            </p:cNvSpPr>
            <p:nvPr/>
          </p:nvSpPr>
          <p:spPr bwMode="auto">
            <a:xfrm>
              <a:off x="885" y="4040"/>
              <a:ext cx="2619" cy="250"/>
            </a:xfrm>
            <a:prstGeom prst="rect">
              <a:avLst/>
            </a:prstGeom>
            <a:noFill/>
            <a:ln w="9525">
              <a:noFill/>
              <a:miter lim="800000"/>
              <a:headEnd/>
              <a:tailEnd/>
            </a:ln>
            <a:effectLst/>
          </p:spPr>
          <p:txBody>
            <a:bodyPr>
              <a:spAutoFit/>
            </a:bodyPr>
            <a:lstStyle/>
            <a:p>
              <a:r>
                <a:rPr lang="en-US" sz="2000" dirty="0">
                  <a:solidFill>
                    <a:schemeClr val="hlink"/>
                  </a:solidFill>
                </a:rPr>
                <a:t>where </a:t>
              </a:r>
              <a:r>
                <a:rPr lang="en-US" sz="2000" i="1" dirty="0">
                  <a:solidFill>
                    <a:schemeClr val="hlink"/>
                  </a:solidFill>
                  <a:sym typeface="Symbol" pitchFamily="18" charset="2"/>
                </a:rPr>
                <a:t></a:t>
              </a:r>
              <a:r>
                <a:rPr lang="en-US" sz="2000" dirty="0">
                  <a:solidFill>
                    <a:schemeClr val="hlink"/>
                  </a:solidFill>
                  <a:sym typeface="Symbol" pitchFamily="18" charset="2"/>
                </a:rPr>
                <a:t> is angle between </a:t>
              </a:r>
              <a:r>
                <a:rPr lang="en-US" sz="2000" b="1" dirty="0">
                  <a:solidFill>
                    <a:schemeClr val="hlink"/>
                  </a:solidFill>
                  <a:sym typeface="Symbol" pitchFamily="18" charset="2"/>
                </a:rPr>
                <a:t>v</a:t>
              </a:r>
              <a:r>
                <a:rPr lang="en-US" sz="2000" dirty="0">
                  <a:solidFill>
                    <a:schemeClr val="hlink"/>
                  </a:solidFill>
                  <a:sym typeface="Symbol" pitchFamily="18" charset="2"/>
                </a:rPr>
                <a:t> and </a:t>
              </a:r>
              <a:r>
                <a:rPr lang="en-US" sz="2000" b="1" dirty="0">
                  <a:solidFill>
                    <a:schemeClr val="hlink"/>
                  </a:solidFill>
                  <a:sym typeface="Symbol" pitchFamily="18" charset="2"/>
                </a:rPr>
                <a:t>B</a:t>
              </a:r>
              <a:endParaRPr lang="en-US" sz="2000" dirty="0">
                <a:solidFill>
                  <a:schemeClr val="hlink"/>
                </a:solidFill>
                <a:sym typeface="Symbol" pitchFamily="18" charset="2"/>
              </a:endParaRPr>
            </a:p>
          </p:txBody>
        </p:sp>
      </p:grpSp>
      <p:sp>
        <p:nvSpPr>
          <p:cNvPr id="9836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 calcmode="lin" valueType="num">
                                      <p:cBhvr additive="base">
                                        <p:cTn id="7" dur="500" fill="hold"/>
                                        <p:tgtEl>
                                          <p:spTgt spid="983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0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306">
                                            <p:txEl>
                                              <p:pRg st="1" end="1"/>
                                            </p:txEl>
                                          </p:spTgt>
                                        </p:tgtEl>
                                        <p:attrNameLst>
                                          <p:attrName>style.visibility</p:attrName>
                                        </p:attrNameLst>
                                      </p:cBhvr>
                                      <p:to>
                                        <p:strVal val="visible"/>
                                      </p:to>
                                    </p:set>
                                    <p:anim calcmode="lin" valueType="num">
                                      <p:cBhvr additive="base">
                                        <p:cTn id="13" dur="500" fill="hold"/>
                                        <p:tgtEl>
                                          <p:spTgt spid="983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8334"/>
                                        </p:tgtEl>
                                        <p:attrNameLst>
                                          <p:attrName>style.visibility</p:attrName>
                                        </p:attrNameLst>
                                      </p:cBhvr>
                                      <p:to>
                                        <p:strVal val="visible"/>
                                      </p:to>
                                    </p:set>
                                    <p:animEffect transition="in" filter="fade">
                                      <p:cBhvr>
                                        <p:cTn id="19" dur="500"/>
                                        <p:tgtEl>
                                          <p:spTgt spid="98334"/>
                                        </p:tgtEl>
                                      </p:cBhvr>
                                    </p:animEffect>
                                  </p:childTnLst>
                                  <p:subTnLst>
                                    <p:audio>
                                      <p:cMediaNode>
                                        <p:cTn display="0" masterRel="sameClick">
                                          <p:stCondLst>
                                            <p:cond evt="begin" delay="0">
                                              <p:tn val="17"/>
                                            </p:cond>
                                          </p:stCondLst>
                                          <p:endCondLst>
                                            <p:cond evt="onStopAudio" delay="0">
                                              <p:tgtEl>
                                                <p:sldTgt/>
                                              </p:tgtEl>
                                            </p:cond>
                                          </p:endCondLst>
                                        </p:cTn>
                                        <p:tgtEl>
                                          <p:sndTgt r:embed="rId5" name="voltage.wav"/>
                                        </p:tgtEl>
                                      </p:cMediaNode>
                                    </p:audio>
                                  </p:subTnLst>
                                </p:cTn>
                              </p:par>
                              <p:par>
                                <p:cTn id="20" presetID="10" presetClass="entr" presetSubtype="0" fill="hold" grpId="0" nodeType="with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fade">
                                      <p:cBhvr>
                                        <p:cTn id="22" dur="500"/>
                                        <p:tgtEl>
                                          <p:spTgt spid="983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8351"/>
                                        </p:tgtEl>
                                        <p:attrNameLst>
                                          <p:attrName>style.visibility</p:attrName>
                                        </p:attrNameLst>
                                      </p:cBhvr>
                                      <p:to>
                                        <p:strVal val="visible"/>
                                      </p:to>
                                    </p:set>
                                    <p:animEffect transition="in" filter="fade">
                                      <p:cBhvr>
                                        <p:cTn id="25" dur="500"/>
                                        <p:tgtEl>
                                          <p:spTgt spid="983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8352"/>
                                        </p:tgtEl>
                                        <p:attrNameLst>
                                          <p:attrName>style.visibility</p:attrName>
                                        </p:attrNameLst>
                                      </p:cBhvr>
                                      <p:to>
                                        <p:strVal val="visible"/>
                                      </p:to>
                                    </p:set>
                                    <p:animEffect transition="in" filter="fade">
                                      <p:cBhvr>
                                        <p:cTn id="28" dur="500"/>
                                        <p:tgtEl>
                                          <p:spTgt spid="9835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8308"/>
                                        </p:tgtEl>
                                        <p:attrNameLst>
                                          <p:attrName>style.visibility</p:attrName>
                                        </p:attrNameLst>
                                      </p:cBhvr>
                                      <p:to>
                                        <p:strVal val="visible"/>
                                      </p:to>
                                    </p:set>
                                    <p:animEffect transition="in" filter="fade">
                                      <p:cBhvr>
                                        <p:cTn id="31" dur="500"/>
                                        <p:tgtEl>
                                          <p:spTgt spid="9830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8311"/>
                                        </p:tgtEl>
                                        <p:attrNameLst>
                                          <p:attrName>style.visibility</p:attrName>
                                        </p:attrNameLst>
                                      </p:cBhvr>
                                      <p:to>
                                        <p:strVal val="visible"/>
                                      </p:to>
                                    </p:set>
                                    <p:animEffect transition="in" filter="fade">
                                      <p:cBhvr>
                                        <p:cTn id="34" dur="500"/>
                                        <p:tgtEl>
                                          <p:spTgt spid="983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8309"/>
                                        </p:tgtEl>
                                        <p:attrNameLst>
                                          <p:attrName>style.visibility</p:attrName>
                                        </p:attrNameLst>
                                      </p:cBhvr>
                                      <p:to>
                                        <p:strVal val="visible"/>
                                      </p:to>
                                    </p:set>
                                    <p:animEffect transition="in" filter="fade">
                                      <p:cBhvr>
                                        <p:cTn id="37" dur="500"/>
                                        <p:tgtEl>
                                          <p:spTgt spid="9830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8312"/>
                                        </p:tgtEl>
                                        <p:attrNameLst>
                                          <p:attrName>style.visibility</p:attrName>
                                        </p:attrNameLst>
                                      </p:cBhvr>
                                      <p:to>
                                        <p:strVal val="visible"/>
                                      </p:to>
                                    </p:set>
                                    <p:animEffect transition="in" filter="fade">
                                      <p:cBhvr>
                                        <p:cTn id="40" dur="500"/>
                                        <p:tgtEl>
                                          <p:spTgt spid="983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98313"/>
                                        </p:tgtEl>
                                        <p:attrNameLst>
                                          <p:attrName>style.visibility</p:attrName>
                                        </p:attrNameLst>
                                      </p:cBhvr>
                                      <p:to>
                                        <p:strVal val="visible"/>
                                      </p:to>
                                    </p:set>
                                    <p:animEffect transition="in" filter="wipe(up)">
                                      <p:cBhvr>
                                        <p:cTn id="45" dur="2000"/>
                                        <p:tgtEl>
                                          <p:spTgt spid="98313"/>
                                        </p:tgtEl>
                                      </p:cBhvr>
                                    </p:animEffect>
                                  </p:childTnLst>
                                  <p:subTnLst>
                                    <p:audio>
                                      <p:cMediaNode>
                                        <p:cTn display="0" masterRel="sameClick">
                                          <p:stCondLst>
                                            <p:cond evt="begin" delay="0">
                                              <p:tn val="43"/>
                                            </p:cond>
                                          </p:stCondLst>
                                          <p:endCondLst>
                                            <p:cond evt="onStopAudio" delay="0">
                                              <p:tgtEl>
                                                <p:sldTgt/>
                                              </p:tgtEl>
                                            </p:cond>
                                          </p:endCondLst>
                                        </p:cTn>
                                        <p:tgtEl>
                                          <p:sndTgt r:embed="rId5" name="voltage.wav"/>
                                        </p:tgtEl>
                                      </p:cMediaNode>
                                    </p:audio>
                                  </p:subTnLst>
                                </p:cTn>
                              </p:par>
                              <p:par>
                                <p:cTn id="46" presetID="22" presetClass="entr" presetSubtype="1" fill="hold" nodeType="withEffect">
                                  <p:stCondLst>
                                    <p:cond delay="0"/>
                                  </p:stCondLst>
                                  <p:childTnLst>
                                    <p:set>
                                      <p:cBhvr>
                                        <p:cTn id="47" dur="1" fill="hold">
                                          <p:stCondLst>
                                            <p:cond delay="0"/>
                                          </p:stCondLst>
                                        </p:cTn>
                                        <p:tgtEl>
                                          <p:spTgt spid="98326"/>
                                        </p:tgtEl>
                                        <p:attrNameLst>
                                          <p:attrName>style.visibility</p:attrName>
                                        </p:attrNameLst>
                                      </p:cBhvr>
                                      <p:to>
                                        <p:strVal val="visible"/>
                                      </p:to>
                                    </p:set>
                                    <p:animEffect transition="in" filter="wipe(up)">
                                      <p:cBhvr>
                                        <p:cTn id="48" dur="2000"/>
                                        <p:tgtEl>
                                          <p:spTgt spid="98326"/>
                                        </p:tgtEl>
                                      </p:cBhvr>
                                    </p:animEffect>
                                  </p:childTnLst>
                                  <p:subTnLst>
                                    <p:audio>
                                      <p:cMediaNode>
                                        <p:cTn display="0" masterRel="sameClick">
                                          <p:stCondLst>
                                            <p:cond evt="begin" delay="0">
                                              <p:tn val="46"/>
                                            </p:cond>
                                          </p:stCondLst>
                                          <p:endCondLst>
                                            <p:cond evt="onStopAudio" delay="0">
                                              <p:tgtEl>
                                                <p:sldTgt/>
                                              </p:tgtEl>
                                            </p:cond>
                                          </p:endCondLst>
                                        </p:cTn>
                                        <p:tgtEl>
                                          <p:sndTgt r:embed="rId5" name="voltage.wav"/>
                                        </p:tgtEl>
                                      </p:cMediaNode>
                                    </p:audio>
                                  </p:subTnLst>
                                </p:cTn>
                              </p:par>
                              <p:par>
                                <p:cTn id="49" presetID="22" presetClass="entr" presetSubtype="1" fill="hold" nodeType="withEffect">
                                  <p:stCondLst>
                                    <p:cond delay="0"/>
                                  </p:stCondLst>
                                  <p:childTnLst>
                                    <p:set>
                                      <p:cBhvr>
                                        <p:cTn id="50" dur="1" fill="hold">
                                          <p:stCondLst>
                                            <p:cond delay="0"/>
                                          </p:stCondLst>
                                        </p:cTn>
                                        <p:tgtEl>
                                          <p:spTgt spid="98335"/>
                                        </p:tgtEl>
                                        <p:attrNameLst>
                                          <p:attrName>style.visibility</p:attrName>
                                        </p:attrNameLst>
                                      </p:cBhvr>
                                      <p:to>
                                        <p:strVal val="visible"/>
                                      </p:to>
                                    </p:set>
                                    <p:animEffect transition="in" filter="wipe(up)">
                                      <p:cBhvr>
                                        <p:cTn id="51" dur="2000"/>
                                        <p:tgtEl>
                                          <p:spTgt spid="98335"/>
                                        </p:tgtEl>
                                      </p:cBhvr>
                                    </p:animEffect>
                                  </p:childTnLst>
                                  <p:subTnLst>
                                    <p:audio>
                                      <p:cMediaNode>
                                        <p:cTn display="0" masterRel="sameClick">
                                          <p:stCondLst>
                                            <p:cond evt="begin" delay="0">
                                              <p:tn val="49"/>
                                            </p:cond>
                                          </p:stCondLst>
                                          <p:endCondLst>
                                            <p:cond evt="onStopAudio" delay="0">
                                              <p:tgtEl>
                                                <p:sldTgt/>
                                              </p:tgtEl>
                                            </p:cond>
                                          </p:endCondLst>
                                        </p:cTn>
                                        <p:tgtEl>
                                          <p:sndTgt r:embed="rId5" name="voltage.wav"/>
                                        </p:tgtEl>
                                      </p:cMediaNode>
                                    </p:audio>
                                  </p:subTnLst>
                                </p:cTn>
                              </p:par>
                              <p:par>
                                <p:cTn id="52" presetID="22" presetClass="entr" presetSubtype="1" fill="hold" nodeType="withEffect">
                                  <p:stCondLst>
                                    <p:cond delay="0"/>
                                  </p:stCondLst>
                                  <p:childTnLst>
                                    <p:set>
                                      <p:cBhvr>
                                        <p:cTn id="53" dur="1" fill="hold">
                                          <p:stCondLst>
                                            <p:cond delay="0"/>
                                          </p:stCondLst>
                                        </p:cTn>
                                        <p:tgtEl>
                                          <p:spTgt spid="98343"/>
                                        </p:tgtEl>
                                        <p:attrNameLst>
                                          <p:attrName>style.visibility</p:attrName>
                                        </p:attrNameLst>
                                      </p:cBhvr>
                                      <p:to>
                                        <p:strVal val="visible"/>
                                      </p:to>
                                    </p:set>
                                    <p:animEffect transition="in" filter="wipe(up)">
                                      <p:cBhvr>
                                        <p:cTn id="54" dur="2000"/>
                                        <p:tgtEl>
                                          <p:spTgt spid="98343"/>
                                        </p:tgtEl>
                                      </p:cBhvr>
                                    </p:animEffect>
                                  </p:childTnLst>
                                  <p:subTnLst>
                                    <p:audio>
                                      <p:cMediaNode>
                                        <p:cTn display="0" masterRel="sameClick">
                                          <p:stCondLst>
                                            <p:cond evt="begin" delay="0">
                                              <p:tn val="52"/>
                                            </p:cond>
                                          </p:stCondLst>
                                          <p:endCondLst>
                                            <p:cond evt="onStopAudio" delay="0">
                                              <p:tgtEl>
                                                <p:sldTgt/>
                                              </p:tgtEl>
                                            </p:cond>
                                          </p:endCondLst>
                                        </p:cTn>
                                        <p:tgtEl>
                                          <p:sndTgt r:embed="rId5" name="voltage.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8306">
                                            <p:txEl>
                                              <p:pRg st="2" end="2"/>
                                            </p:txEl>
                                          </p:spTgt>
                                        </p:tgtEl>
                                        <p:attrNameLst>
                                          <p:attrName>style.visibility</p:attrName>
                                        </p:attrNameLst>
                                      </p:cBhvr>
                                      <p:to>
                                        <p:strVal val="visible"/>
                                      </p:to>
                                    </p:set>
                                    <p:anim calcmode="lin" valueType="num">
                                      <p:cBhvr additive="base">
                                        <p:cTn id="59" dur="500" fill="hold"/>
                                        <p:tgtEl>
                                          <p:spTgt spid="98306">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830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98321"/>
                                        </p:tgtEl>
                                        <p:attrNameLst>
                                          <p:attrName>style.visibility</p:attrName>
                                        </p:attrNameLst>
                                      </p:cBhvr>
                                      <p:to>
                                        <p:strVal val="visible"/>
                                      </p:to>
                                    </p:set>
                                    <p:animEffect transition="in" filter="fade">
                                      <p:cBhvr>
                                        <p:cTn id="65" dur="2000"/>
                                        <p:tgtEl>
                                          <p:spTgt spid="98321"/>
                                        </p:tgtEl>
                                      </p:cBhvr>
                                    </p:animEffect>
                                  </p:childTnLst>
                                  <p:subTnLst>
                                    <p:audio>
                                      <p:cMediaNode>
                                        <p:cTn display="0" masterRel="sameClick">
                                          <p:stCondLst>
                                            <p:cond evt="begin" delay="0">
                                              <p:tn val="63"/>
                                            </p:cond>
                                          </p:stCondLst>
                                          <p:endCondLst>
                                            <p:cond evt="onStopAudio" delay="0">
                                              <p:tgtEl>
                                                <p:sldTgt/>
                                              </p:tgtEl>
                                            </p:cond>
                                          </p:endCondLst>
                                        </p:cTn>
                                        <p:tgtEl>
                                          <p:sndTgt r:embed="rId5" name="voltage.wav"/>
                                        </p:tgtEl>
                                      </p:cMediaNode>
                                    </p:audio>
                                  </p:sub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8306">
                                            <p:txEl>
                                              <p:pRg st="3" end="3"/>
                                            </p:txEl>
                                          </p:spTgt>
                                        </p:tgtEl>
                                        <p:attrNameLst>
                                          <p:attrName>style.visibility</p:attrName>
                                        </p:attrNameLst>
                                      </p:cBhvr>
                                      <p:to>
                                        <p:strVal val="visible"/>
                                      </p:to>
                                    </p:set>
                                    <p:anim calcmode="lin" valueType="num">
                                      <p:cBhvr additive="base">
                                        <p:cTn id="70" dur="500" fill="hold"/>
                                        <p:tgtEl>
                                          <p:spTgt spid="98306">
                                            <p:txEl>
                                              <p:pRg st="3" end="3"/>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830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98353"/>
                                        </p:tgtEl>
                                        <p:attrNameLst>
                                          <p:attrName>style.visibility</p:attrName>
                                        </p:attrNameLst>
                                      </p:cBhvr>
                                      <p:to>
                                        <p:strVal val="visible"/>
                                      </p:to>
                                    </p:set>
                                    <p:animEffect transition="in" filter="fade">
                                      <p:cBhvr>
                                        <p:cTn id="76" dur="2000"/>
                                        <p:tgtEl>
                                          <p:spTgt spid="98353"/>
                                        </p:tgtEl>
                                      </p:cBhvr>
                                    </p:animEffect>
                                  </p:childTnLst>
                                  <p:subTnLst>
                                    <p:audio>
                                      <p:cMediaNode>
                                        <p:cTn display="0" masterRel="sameClick">
                                          <p:stCondLst>
                                            <p:cond evt="begin" delay="0">
                                              <p:tn val="74"/>
                                            </p:cond>
                                          </p:stCondLst>
                                          <p:endCondLst>
                                            <p:cond evt="onStopAudio" delay="0">
                                              <p:tgtEl>
                                                <p:sldTgt/>
                                              </p:tgtEl>
                                            </p:cond>
                                          </p:endCondLst>
                                        </p:cTn>
                                        <p:tgtEl>
                                          <p:sndTgt r:embed="rId5" name="voltage.wav"/>
                                        </p:tgtEl>
                                      </p:cMediaNode>
                                    </p:audio>
                                  </p:subTnLst>
                                </p:cTn>
                              </p:par>
                            </p:childTnLst>
                          </p:cTn>
                        </p:par>
                      </p:childTnLst>
                    </p:cTn>
                  </p:par>
                  <p:par>
                    <p:cTn id="77" fill="hold">
                      <p:stCondLst>
                        <p:cond delay="indefinite"/>
                      </p:stCondLst>
                      <p:childTnLst>
                        <p:par>
                          <p:cTn id="78" fill="hold">
                            <p:stCondLst>
                              <p:cond delay="0"/>
                            </p:stCondLst>
                            <p:childTnLst>
                              <p:par>
                                <p:cTn id="79" presetID="0" presetClass="path" presetSubtype="0" repeatCount="indefinite" fill="hold" nodeType="clickEffect">
                                  <p:stCondLst>
                                    <p:cond delay="0"/>
                                  </p:stCondLst>
                                  <p:childTnLst>
                                    <p:animMotion origin="layout" path="M -1.11111E-6 0.00023 C -0.08021 -0.0007 -0.16007 -0.00116 -0.20625 0.00023 C -0.2526 0.00162 -0.25451 0.00138 -0.27812 0.00833 C -0.30173 0.01527 -0.32274 0.02662 -0.34861 0.04166 C -0.37465 0.05671 -0.31823 0.00902 -0.43455 0.09907 C -0.55069 0.18912 -0.9441 0.50162 -1.04583 0.58217 " pathEditMode="relative" rAng="0" ptsTypes="aaaaaA">
                                      <p:cBhvr>
                                        <p:cTn id="80" dur="5000" fill="hold"/>
                                        <p:tgtEl>
                                          <p:spTgt spid="98353"/>
                                        </p:tgtEl>
                                        <p:attrNameLst>
                                          <p:attrName>ppt_x</p:attrName>
                                          <p:attrName>ppt_y</p:attrName>
                                        </p:attrNameLst>
                                      </p:cBhvr>
                                      <p:rCtr x="-52300" y="29000"/>
                                    </p:animMotion>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nodeType="clickEffect">
                                  <p:stCondLst>
                                    <p:cond delay="0"/>
                                  </p:stCondLst>
                                  <p:childTnLst>
                                    <p:set>
                                      <p:cBhvr>
                                        <p:cTn id="84" dur="1" fill="hold">
                                          <p:stCondLst>
                                            <p:cond delay="0"/>
                                          </p:stCondLst>
                                        </p:cTn>
                                        <p:tgtEl>
                                          <p:spTgt spid="98365"/>
                                        </p:tgtEl>
                                        <p:attrNameLst>
                                          <p:attrName>style.visibility</p:attrName>
                                        </p:attrNameLst>
                                      </p:cBhvr>
                                      <p:to>
                                        <p:strVal val="visible"/>
                                      </p:to>
                                    </p:set>
                                    <p:anim calcmode="lin" valueType="num">
                                      <p:cBhvr>
                                        <p:cTn id="85" dur="500" fill="hold"/>
                                        <p:tgtEl>
                                          <p:spTgt spid="98365"/>
                                        </p:tgtEl>
                                        <p:attrNameLst>
                                          <p:attrName>ppt_w</p:attrName>
                                        </p:attrNameLst>
                                      </p:cBhvr>
                                      <p:tavLst>
                                        <p:tav tm="0">
                                          <p:val>
                                            <p:fltVal val="0"/>
                                          </p:val>
                                        </p:tav>
                                        <p:tav tm="100000">
                                          <p:val>
                                            <p:strVal val="#ppt_w"/>
                                          </p:val>
                                        </p:tav>
                                      </p:tavLst>
                                    </p:anim>
                                    <p:anim calcmode="lin" valueType="num">
                                      <p:cBhvr>
                                        <p:cTn id="86" dur="500" fill="hold"/>
                                        <p:tgtEl>
                                          <p:spTgt spid="98365"/>
                                        </p:tgtEl>
                                        <p:attrNameLst>
                                          <p:attrName>ppt_h</p:attrName>
                                        </p:attrNameLst>
                                      </p:cBhvr>
                                      <p:tavLst>
                                        <p:tav tm="0">
                                          <p:val>
                                            <p:fltVal val="0"/>
                                          </p:val>
                                        </p:tav>
                                        <p:tav tm="100000">
                                          <p:val>
                                            <p:strVal val="#ppt_h"/>
                                          </p:val>
                                        </p:tav>
                                      </p:tavLst>
                                    </p:anim>
                                    <p:animEffect transition="in" filter="fade">
                                      <p:cBhvr>
                                        <p:cTn id="87" dur="500"/>
                                        <p:tgtEl>
                                          <p:spTgt spid="98365"/>
                                        </p:tgtEl>
                                      </p:cBhvr>
                                    </p:animEffect>
                                  </p:childTnLst>
                                  <p:subTnLst>
                                    <p:audio>
                                      <p:cMediaNode>
                                        <p:cTn display="0" masterRel="sameClick">
                                          <p:stCondLst>
                                            <p:cond evt="begin" delay="0">
                                              <p:tn val="8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P spid="98309" grpId="0" animBg="1"/>
      <p:bldP spid="98310" grpId="0" animBg="1"/>
      <p:bldP spid="98311" grpId="0" animBg="1"/>
      <p:bldP spid="98312" grpId="0"/>
      <p:bldP spid="98334" grpId="0" animBg="1"/>
      <p:bldP spid="98351" grpId="0" animBg="1"/>
      <p:bldP spid="983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(emf)</a:t>
            </a:r>
            <a:endParaRPr lang="en-US" sz="200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It should thus come as no surprise that moving a piece of wire (a conductor) through a magnetic field produces a magnetic force on the charges in the moving wire:</a:t>
            </a:r>
          </a:p>
          <a:p>
            <a:pPr eaLnBrk="0" hangingPunct="0">
              <a:spcBef>
                <a:spcPct val="20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Don’t forget the </a:t>
            </a:r>
            <a:r>
              <a:rPr lang="en-US" b="1">
                <a:ea typeface="Calibri" pitchFamily="34" charset="0"/>
                <a:cs typeface="Times New Roman" pitchFamily="18" charset="0"/>
              </a:rPr>
              <a:t>right-hand-rule</a:t>
            </a:r>
            <a:r>
              <a:rPr lang="en-US">
                <a:ea typeface="Calibri" pitchFamily="34" charset="0"/>
                <a:cs typeface="Times New Roman" pitchFamily="18" charset="0"/>
              </a:rPr>
              <a:t>!</a:t>
            </a:r>
          </a:p>
        </p:txBody>
      </p:sp>
      <p:grpSp>
        <p:nvGrpSpPr>
          <p:cNvPr id="100356" name="Group 4"/>
          <p:cNvGrpSpPr>
            <a:grpSpLocks/>
          </p:cNvGrpSpPr>
          <p:nvPr/>
        </p:nvGrpSpPr>
        <p:grpSpPr bwMode="auto">
          <a:xfrm>
            <a:off x="-38100" y="3449638"/>
            <a:ext cx="9297988" cy="1636712"/>
            <a:chOff x="-35" y="1784"/>
            <a:chExt cx="5857" cy="1031"/>
          </a:xfrm>
        </p:grpSpPr>
        <p:sp>
          <p:nvSpPr>
            <p:cNvPr id="100357" name="Rectangle 5"/>
            <p:cNvSpPr>
              <a:spLocks noChangeArrowheads="1"/>
            </p:cNvSpPr>
            <p:nvPr/>
          </p:nvSpPr>
          <p:spPr bwMode="auto">
            <a:xfrm>
              <a:off x="-35" y="1784"/>
              <a:ext cx="5857" cy="173"/>
            </a:xfrm>
            <a:prstGeom prst="rect">
              <a:avLst/>
            </a:prstGeom>
            <a:gradFill rotWithShape="1">
              <a:gsLst>
                <a:gs pos="0">
                  <a:srgbClr val="FF9900">
                    <a:gamma/>
                    <a:shade val="46275"/>
                    <a:invGamma/>
                  </a:srgbClr>
                </a:gs>
                <a:gs pos="50000">
                  <a:srgbClr val="FF9900"/>
                </a:gs>
                <a:gs pos="100000">
                  <a:srgbClr val="FF99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100358" name="Group 6"/>
            <p:cNvGrpSpPr>
              <a:grpSpLocks/>
            </p:cNvGrpSpPr>
            <p:nvPr/>
          </p:nvGrpSpPr>
          <p:grpSpPr bwMode="auto">
            <a:xfrm>
              <a:off x="2691" y="1957"/>
              <a:ext cx="205" cy="858"/>
              <a:chOff x="2691" y="1957"/>
              <a:chExt cx="205" cy="858"/>
            </a:xfrm>
          </p:grpSpPr>
          <p:sp>
            <p:nvSpPr>
              <p:cNvPr id="100359" name="Line 7"/>
              <p:cNvSpPr>
                <a:spLocks noChangeShapeType="1"/>
              </p:cNvSpPr>
              <p:nvPr/>
            </p:nvSpPr>
            <p:spPr bwMode="auto">
              <a:xfrm>
                <a:off x="2713" y="1957"/>
                <a:ext cx="0" cy="729"/>
              </a:xfrm>
              <a:prstGeom prst="line">
                <a:avLst/>
              </a:prstGeom>
              <a:noFill/>
              <a:ln w="57150">
                <a:solidFill>
                  <a:srgbClr val="CC0066"/>
                </a:solidFill>
                <a:round/>
                <a:headEnd type="triangle" w="med" len="med"/>
                <a:tailEnd type="triangle" w="med" len="med"/>
              </a:ln>
              <a:effectLst/>
            </p:spPr>
            <p:txBody>
              <a:bodyPr/>
              <a:lstStyle/>
              <a:p>
                <a:endParaRPr lang="en-US"/>
              </a:p>
            </p:txBody>
          </p:sp>
          <p:sp>
            <p:nvSpPr>
              <p:cNvPr id="100360" name="Text Box 8"/>
              <p:cNvSpPr txBox="1">
                <a:spLocks noChangeArrowheads="1"/>
              </p:cNvSpPr>
              <p:nvPr/>
            </p:nvSpPr>
            <p:spPr bwMode="auto">
              <a:xfrm>
                <a:off x="2691" y="2565"/>
                <a:ext cx="205" cy="250"/>
              </a:xfrm>
              <a:prstGeom prst="rect">
                <a:avLst/>
              </a:prstGeom>
              <a:noFill/>
              <a:ln w="9525">
                <a:noFill/>
                <a:miter lim="800000"/>
                <a:headEnd/>
                <a:tailEnd/>
              </a:ln>
              <a:effectLst/>
            </p:spPr>
            <p:txBody>
              <a:bodyPr wrap="none">
                <a:spAutoFit/>
              </a:bodyPr>
              <a:lstStyle/>
              <a:p>
                <a:r>
                  <a:rPr lang="en-US" sz="2000" b="1">
                    <a:solidFill>
                      <a:srgbClr val="CC0066"/>
                    </a:solidFill>
                  </a:rPr>
                  <a:t>v</a:t>
                </a:r>
              </a:p>
            </p:txBody>
          </p:sp>
        </p:grpSp>
      </p:grpSp>
      <p:grpSp>
        <p:nvGrpSpPr>
          <p:cNvPr id="100361" name="Group 9"/>
          <p:cNvGrpSpPr>
            <a:grpSpLocks/>
          </p:cNvGrpSpPr>
          <p:nvPr/>
        </p:nvGrpSpPr>
        <p:grpSpPr bwMode="auto">
          <a:xfrm>
            <a:off x="5646738" y="3390900"/>
            <a:ext cx="1041400" cy="366713"/>
            <a:chOff x="3546" y="1747"/>
            <a:chExt cx="656" cy="231"/>
          </a:xfrm>
        </p:grpSpPr>
        <p:grpSp>
          <p:nvGrpSpPr>
            <p:cNvPr id="100362" name="Group 10"/>
            <p:cNvGrpSpPr>
              <a:grpSpLocks/>
            </p:cNvGrpSpPr>
            <p:nvPr/>
          </p:nvGrpSpPr>
          <p:grpSpPr bwMode="auto">
            <a:xfrm>
              <a:off x="4002" y="1747"/>
              <a:ext cx="200" cy="231"/>
              <a:chOff x="636" y="2794"/>
              <a:chExt cx="200" cy="231"/>
            </a:xfrm>
          </p:grpSpPr>
          <p:sp>
            <p:nvSpPr>
              <p:cNvPr id="100363" name="Oval 11"/>
              <p:cNvSpPr>
                <a:spLocks noChangeArrowheads="1"/>
              </p:cNvSpPr>
              <p:nvPr/>
            </p:nvSpPr>
            <p:spPr bwMode="auto">
              <a:xfrm>
                <a:off x="653" y="2831"/>
                <a:ext cx="166" cy="166"/>
              </a:xfrm>
              <a:prstGeom prst="ellipse">
                <a:avLst/>
              </a:prstGeom>
              <a:solidFill>
                <a:srgbClr val="FFCCFF"/>
              </a:solidFill>
              <a:ln w="9525">
                <a:solidFill>
                  <a:schemeClr val="tx1"/>
                </a:solidFill>
                <a:round/>
                <a:headEnd/>
                <a:tailEnd/>
              </a:ln>
              <a:effectLst/>
            </p:spPr>
            <p:txBody>
              <a:bodyPr wrap="none" anchor="ctr"/>
              <a:lstStyle/>
              <a:p>
                <a:endParaRPr lang="en-US"/>
              </a:p>
            </p:txBody>
          </p:sp>
          <p:sp>
            <p:nvSpPr>
              <p:cNvPr id="100364" name="Text Box 12"/>
              <p:cNvSpPr txBox="1">
                <a:spLocks noChangeArrowheads="1"/>
              </p:cNvSpPr>
              <p:nvPr/>
            </p:nvSpPr>
            <p:spPr bwMode="auto">
              <a:xfrm>
                <a:off x="636" y="2794"/>
                <a:ext cx="200" cy="231"/>
              </a:xfrm>
              <a:prstGeom prst="rect">
                <a:avLst/>
              </a:prstGeom>
              <a:noFill/>
              <a:ln w="9525">
                <a:noFill/>
                <a:miter lim="800000"/>
                <a:headEnd/>
                <a:tailEnd/>
              </a:ln>
              <a:effectLst/>
            </p:spPr>
            <p:txBody>
              <a:bodyPr wrap="none">
                <a:spAutoFit/>
              </a:bodyPr>
              <a:lstStyle/>
              <a:p>
                <a:r>
                  <a:rPr lang="en-US" sz="1800"/>
                  <a:t>+</a:t>
                </a:r>
              </a:p>
            </p:txBody>
          </p:sp>
        </p:grpSp>
        <p:sp>
          <p:nvSpPr>
            <p:cNvPr id="100365" name="Line 13"/>
            <p:cNvSpPr>
              <a:spLocks noChangeShapeType="1"/>
            </p:cNvSpPr>
            <p:nvPr/>
          </p:nvSpPr>
          <p:spPr bwMode="auto">
            <a:xfrm flipH="1">
              <a:off x="3546" y="1867"/>
              <a:ext cx="472" cy="0"/>
            </a:xfrm>
            <a:prstGeom prst="line">
              <a:avLst/>
            </a:prstGeom>
            <a:noFill/>
            <a:ln w="57150">
              <a:solidFill>
                <a:schemeClr val="accent2"/>
              </a:solidFill>
              <a:round/>
              <a:headEnd type="triangle" w="med" len="med"/>
              <a:tailEnd type="triangle" w="med" len="med"/>
            </a:ln>
            <a:effectLst/>
          </p:spPr>
          <p:txBody>
            <a:bodyPr/>
            <a:lstStyle/>
            <a:p>
              <a:endParaRPr lang="en-US"/>
            </a:p>
          </p:txBody>
        </p:sp>
      </p:grpSp>
      <p:grpSp>
        <p:nvGrpSpPr>
          <p:cNvPr id="100366" name="Group 14"/>
          <p:cNvGrpSpPr>
            <a:grpSpLocks/>
          </p:cNvGrpSpPr>
          <p:nvPr/>
        </p:nvGrpSpPr>
        <p:grpSpPr bwMode="auto">
          <a:xfrm>
            <a:off x="95250" y="3724275"/>
            <a:ext cx="9032875" cy="2798763"/>
            <a:chOff x="164" y="2160"/>
            <a:chExt cx="5690" cy="1763"/>
          </a:xfrm>
        </p:grpSpPr>
        <p:grpSp>
          <p:nvGrpSpPr>
            <p:cNvPr id="100367" name="Group 15"/>
            <p:cNvGrpSpPr>
              <a:grpSpLocks/>
            </p:cNvGrpSpPr>
            <p:nvPr/>
          </p:nvGrpSpPr>
          <p:grpSpPr bwMode="auto">
            <a:xfrm>
              <a:off x="983" y="2976"/>
              <a:ext cx="125" cy="125"/>
              <a:chOff x="694" y="2394"/>
              <a:chExt cx="125" cy="125"/>
            </a:xfrm>
          </p:grpSpPr>
          <p:sp>
            <p:nvSpPr>
              <p:cNvPr id="100368" name="Oval 1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69" name="Oval 1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0" name="Group 18"/>
            <p:cNvGrpSpPr>
              <a:grpSpLocks/>
            </p:cNvGrpSpPr>
            <p:nvPr/>
          </p:nvGrpSpPr>
          <p:grpSpPr bwMode="auto">
            <a:xfrm>
              <a:off x="1377" y="2975"/>
              <a:ext cx="125" cy="125"/>
              <a:chOff x="694" y="2394"/>
              <a:chExt cx="125" cy="125"/>
            </a:xfrm>
          </p:grpSpPr>
          <p:sp>
            <p:nvSpPr>
              <p:cNvPr id="100371" name="Oval 1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2" name="Oval 2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3" name="Group 21"/>
            <p:cNvGrpSpPr>
              <a:grpSpLocks/>
            </p:cNvGrpSpPr>
            <p:nvPr/>
          </p:nvGrpSpPr>
          <p:grpSpPr bwMode="auto">
            <a:xfrm>
              <a:off x="974" y="3378"/>
              <a:ext cx="125" cy="125"/>
              <a:chOff x="694" y="2394"/>
              <a:chExt cx="125" cy="125"/>
            </a:xfrm>
          </p:grpSpPr>
          <p:sp>
            <p:nvSpPr>
              <p:cNvPr id="100374" name="Oval 2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5" name="Oval 2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6" name="Group 24"/>
            <p:cNvGrpSpPr>
              <a:grpSpLocks/>
            </p:cNvGrpSpPr>
            <p:nvPr/>
          </p:nvGrpSpPr>
          <p:grpSpPr bwMode="auto">
            <a:xfrm>
              <a:off x="1368" y="3377"/>
              <a:ext cx="125" cy="125"/>
              <a:chOff x="694" y="2394"/>
              <a:chExt cx="125" cy="125"/>
            </a:xfrm>
          </p:grpSpPr>
          <p:sp>
            <p:nvSpPr>
              <p:cNvPr id="100377" name="Oval 2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8" name="Oval 2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9" name="Group 27"/>
            <p:cNvGrpSpPr>
              <a:grpSpLocks/>
            </p:cNvGrpSpPr>
            <p:nvPr/>
          </p:nvGrpSpPr>
          <p:grpSpPr bwMode="auto">
            <a:xfrm>
              <a:off x="1773" y="2968"/>
              <a:ext cx="125" cy="125"/>
              <a:chOff x="694" y="2394"/>
              <a:chExt cx="125" cy="125"/>
            </a:xfrm>
          </p:grpSpPr>
          <p:sp>
            <p:nvSpPr>
              <p:cNvPr id="100380" name="Oval 2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1" name="Oval 2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2" name="Group 30"/>
            <p:cNvGrpSpPr>
              <a:grpSpLocks/>
            </p:cNvGrpSpPr>
            <p:nvPr/>
          </p:nvGrpSpPr>
          <p:grpSpPr bwMode="auto">
            <a:xfrm>
              <a:off x="2167" y="2967"/>
              <a:ext cx="125" cy="125"/>
              <a:chOff x="694" y="2394"/>
              <a:chExt cx="125" cy="125"/>
            </a:xfrm>
          </p:grpSpPr>
          <p:sp>
            <p:nvSpPr>
              <p:cNvPr id="100383" name="Oval 3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4" name="Oval 3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5" name="Group 33"/>
            <p:cNvGrpSpPr>
              <a:grpSpLocks/>
            </p:cNvGrpSpPr>
            <p:nvPr/>
          </p:nvGrpSpPr>
          <p:grpSpPr bwMode="auto">
            <a:xfrm>
              <a:off x="1773" y="3371"/>
              <a:ext cx="125" cy="125"/>
              <a:chOff x="694" y="2394"/>
              <a:chExt cx="125" cy="125"/>
            </a:xfrm>
          </p:grpSpPr>
          <p:sp>
            <p:nvSpPr>
              <p:cNvPr id="100386" name="Oval 3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7" name="Oval 3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8" name="Group 36"/>
            <p:cNvGrpSpPr>
              <a:grpSpLocks/>
            </p:cNvGrpSpPr>
            <p:nvPr/>
          </p:nvGrpSpPr>
          <p:grpSpPr bwMode="auto">
            <a:xfrm>
              <a:off x="2167" y="3370"/>
              <a:ext cx="125" cy="125"/>
              <a:chOff x="694" y="2394"/>
              <a:chExt cx="125" cy="125"/>
            </a:xfrm>
          </p:grpSpPr>
          <p:sp>
            <p:nvSpPr>
              <p:cNvPr id="100389" name="Oval 3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0" name="Oval 3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1" name="Group 39"/>
            <p:cNvGrpSpPr>
              <a:grpSpLocks/>
            </p:cNvGrpSpPr>
            <p:nvPr/>
          </p:nvGrpSpPr>
          <p:grpSpPr bwMode="auto">
            <a:xfrm>
              <a:off x="2557" y="2967"/>
              <a:ext cx="125" cy="125"/>
              <a:chOff x="694" y="2394"/>
              <a:chExt cx="125" cy="125"/>
            </a:xfrm>
          </p:grpSpPr>
          <p:sp>
            <p:nvSpPr>
              <p:cNvPr id="100392" name="Oval 4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3" name="Oval 4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4" name="Group 42"/>
            <p:cNvGrpSpPr>
              <a:grpSpLocks/>
            </p:cNvGrpSpPr>
            <p:nvPr/>
          </p:nvGrpSpPr>
          <p:grpSpPr bwMode="auto">
            <a:xfrm>
              <a:off x="2951" y="2966"/>
              <a:ext cx="125" cy="125"/>
              <a:chOff x="694" y="2394"/>
              <a:chExt cx="125" cy="125"/>
            </a:xfrm>
          </p:grpSpPr>
          <p:sp>
            <p:nvSpPr>
              <p:cNvPr id="100395" name="Oval 4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6" name="Oval 4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7" name="Group 45"/>
            <p:cNvGrpSpPr>
              <a:grpSpLocks/>
            </p:cNvGrpSpPr>
            <p:nvPr/>
          </p:nvGrpSpPr>
          <p:grpSpPr bwMode="auto">
            <a:xfrm>
              <a:off x="2548" y="3369"/>
              <a:ext cx="125" cy="125"/>
              <a:chOff x="694" y="2394"/>
              <a:chExt cx="125" cy="125"/>
            </a:xfrm>
          </p:grpSpPr>
          <p:sp>
            <p:nvSpPr>
              <p:cNvPr id="100398" name="Oval 4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9" name="Oval 4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0" name="Group 48"/>
            <p:cNvGrpSpPr>
              <a:grpSpLocks/>
            </p:cNvGrpSpPr>
            <p:nvPr/>
          </p:nvGrpSpPr>
          <p:grpSpPr bwMode="auto">
            <a:xfrm>
              <a:off x="2942" y="3368"/>
              <a:ext cx="125" cy="125"/>
              <a:chOff x="694" y="2394"/>
              <a:chExt cx="125" cy="125"/>
            </a:xfrm>
          </p:grpSpPr>
          <p:sp>
            <p:nvSpPr>
              <p:cNvPr id="100401" name="Oval 4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2" name="Oval 5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3" name="Group 51"/>
            <p:cNvGrpSpPr>
              <a:grpSpLocks/>
            </p:cNvGrpSpPr>
            <p:nvPr/>
          </p:nvGrpSpPr>
          <p:grpSpPr bwMode="auto">
            <a:xfrm>
              <a:off x="3347" y="2959"/>
              <a:ext cx="125" cy="125"/>
              <a:chOff x="694" y="2394"/>
              <a:chExt cx="125" cy="125"/>
            </a:xfrm>
          </p:grpSpPr>
          <p:sp>
            <p:nvSpPr>
              <p:cNvPr id="100404" name="Oval 5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5" name="Oval 5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6" name="Group 54"/>
            <p:cNvGrpSpPr>
              <a:grpSpLocks/>
            </p:cNvGrpSpPr>
            <p:nvPr/>
          </p:nvGrpSpPr>
          <p:grpSpPr bwMode="auto">
            <a:xfrm>
              <a:off x="3741" y="2958"/>
              <a:ext cx="125" cy="125"/>
              <a:chOff x="694" y="2394"/>
              <a:chExt cx="125" cy="125"/>
            </a:xfrm>
          </p:grpSpPr>
          <p:sp>
            <p:nvSpPr>
              <p:cNvPr id="100407" name="Oval 5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8" name="Oval 5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9" name="Group 57"/>
            <p:cNvGrpSpPr>
              <a:grpSpLocks/>
            </p:cNvGrpSpPr>
            <p:nvPr/>
          </p:nvGrpSpPr>
          <p:grpSpPr bwMode="auto">
            <a:xfrm>
              <a:off x="3347" y="3362"/>
              <a:ext cx="125" cy="125"/>
              <a:chOff x="694" y="2394"/>
              <a:chExt cx="125" cy="125"/>
            </a:xfrm>
          </p:grpSpPr>
          <p:sp>
            <p:nvSpPr>
              <p:cNvPr id="100410" name="Oval 5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1" name="Oval 5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2" name="Group 60"/>
            <p:cNvGrpSpPr>
              <a:grpSpLocks/>
            </p:cNvGrpSpPr>
            <p:nvPr/>
          </p:nvGrpSpPr>
          <p:grpSpPr bwMode="auto">
            <a:xfrm>
              <a:off x="3741" y="3361"/>
              <a:ext cx="125" cy="125"/>
              <a:chOff x="694" y="2394"/>
              <a:chExt cx="125" cy="125"/>
            </a:xfrm>
          </p:grpSpPr>
          <p:sp>
            <p:nvSpPr>
              <p:cNvPr id="100413" name="Oval 6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4" name="Oval 6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5" name="Group 63"/>
            <p:cNvGrpSpPr>
              <a:grpSpLocks/>
            </p:cNvGrpSpPr>
            <p:nvPr/>
          </p:nvGrpSpPr>
          <p:grpSpPr bwMode="auto">
            <a:xfrm>
              <a:off x="4139" y="2961"/>
              <a:ext cx="125" cy="125"/>
              <a:chOff x="694" y="2394"/>
              <a:chExt cx="125" cy="125"/>
            </a:xfrm>
          </p:grpSpPr>
          <p:sp>
            <p:nvSpPr>
              <p:cNvPr id="100416" name="Oval 6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7" name="Oval 6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8" name="Group 66"/>
            <p:cNvGrpSpPr>
              <a:grpSpLocks/>
            </p:cNvGrpSpPr>
            <p:nvPr/>
          </p:nvGrpSpPr>
          <p:grpSpPr bwMode="auto">
            <a:xfrm>
              <a:off x="4533" y="2960"/>
              <a:ext cx="125" cy="125"/>
              <a:chOff x="694" y="2394"/>
              <a:chExt cx="125" cy="125"/>
            </a:xfrm>
          </p:grpSpPr>
          <p:sp>
            <p:nvSpPr>
              <p:cNvPr id="100419" name="Oval 6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0" name="Oval 6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1" name="Group 69"/>
            <p:cNvGrpSpPr>
              <a:grpSpLocks/>
            </p:cNvGrpSpPr>
            <p:nvPr/>
          </p:nvGrpSpPr>
          <p:grpSpPr bwMode="auto">
            <a:xfrm>
              <a:off x="4130" y="3363"/>
              <a:ext cx="125" cy="125"/>
              <a:chOff x="694" y="2394"/>
              <a:chExt cx="125" cy="125"/>
            </a:xfrm>
          </p:grpSpPr>
          <p:sp>
            <p:nvSpPr>
              <p:cNvPr id="100422" name="Oval 7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3" name="Oval 7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4" name="Group 72"/>
            <p:cNvGrpSpPr>
              <a:grpSpLocks/>
            </p:cNvGrpSpPr>
            <p:nvPr/>
          </p:nvGrpSpPr>
          <p:grpSpPr bwMode="auto">
            <a:xfrm>
              <a:off x="4524" y="3362"/>
              <a:ext cx="125" cy="125"/>
              <a:chOff x="694" y="2394"/>
              <a:chExt cx="125" cy="125"/>
            </a:xfrm>
          </p:grpSpPr>
          <p:sp>
            <p:nvSpPr>
              <p:cNvPr id="100425" name="Oval 7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6" name="Oval 7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7" name="Group 75"/>
            <p:cNvGrpSpPr>
              <a:grpSpLocks/>
            </p:cNvGrpSpPr>
            <p:nvPr/>
          </p:nvGrpSpPr>
          <p:grpSpPr bwMode="auto">
            <a:xfrm>
              <a:off x="4929" y="2953"/>
              <a:ext cx="125" cy="125"/>
              <a:chOff x="694" y="2394"/>
              <a:chExt cx="125" cy="125"/>
            </a:xfrm>
          </p:grpSpPr>
          <p:sp>
            <p:nvSpPr>
              <p:cNvPr id="100428" name="Oval 7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9" name="Oval 7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0" name="Group 78"/>
            <p:cNvGrpSpPr>
              <a:grpSpLocks/>
            </p:cNvGrpSpPr>
            <p:nvPr/>
          </p:nvGrpSpPr>
          <p:grpSpPr bwMode="auto">
            <a:xfrm>
              <a:off x="5323" y="2952"/>
              <a:ext cx="125" cy="125"/>
              <a:chOff x="694" y="2394"/>
              <a:chExt cx="125" cy="125"/>
            </a:xfrm>
          </p:grpSpPr>
          <p:sp>
            <p:nvSpPr>
              <p:cNvPr id="100431" name="Oval 7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2" name="Oval 8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3" name="Group 81"/>
            <p:cNvGrpSpPr>
              <a:grpSpLocks/>
            </p:cNvGrpSpPr>
            <p:nvPr/>
          </p:nvGrpSpPr>
          <p:grpSpPr bwMode="auto">
            <a:xfrm>
              <a:off x="4929" y="3356"/>
              <a:ext cx="125" cy="125"/>
              <a:chOff x="694" y="2394"/>
              <a:chExt cx="125" cy="125"/>
            </a:xfrm>
          </p:grpSpPr>
          <p:sp>
            <p:nvSpPr>
              <p:cNvPr id="100434" name="Oval 8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5" name="Oval 8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6" name="Group 84"/>
            <p:cNvGrpSpPr>
              <a:grpSpLocks/>
            </p:cNvGrpSpPr>
            <p:nvPr/>
          </p:nvGrpSpPr>
          <p:grpSpPr bwMode="auto">
            <a:xfrm>
              <a:off x="5323" y="3355"/>
              <a:ext cx="125" cy="125"/>
              <a:chOff x="694" y="2394"/>
              <a:chExt cx="125" cy="125"/>
            </a:xfrm>
          </p:grpSpPr>
          <p:sp>
            <p:nvSpPr>
              <p:cNvPr id="100437" name="Oval 8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8" name="Oval 8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9" name="Group 87"/>
            <p:cNvGrpSpPr>
              <a:grpSpLocks/>
            </p:cNvGrpSpPr>
            <p:nvPr/>
          </p:nvGrpSpPr>
          <p:grpSpPr bwMode="auto">
            <a:xfrm>
              <a:off x="5729" y="2954"/>
              <a:ext cx="125" cy="125"/>
              <a:chOff x="694" y="2394"/>
              <a:chExt cx="125" cy="125"/>
            </a:xfrm>
          </p:grpSpPr>
          <p:sp>
            <p:nvSpPr>
              <p:cNvPr id="100440" name="Oval 8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1" name="Oval 8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2" name="Group 90"/>
            <p:cNvGrpSpPr>
              <a:grpSpLocks/>
            </p:cNvGrpSpPr>
            <p:nvPr/>
          </p:nvGrpSpPr>
          <p:grpSpPr bwMode="auto">
            <a:xfrm>
              <a:off x="5720" y="3356"/>
              <a:ext cx="125" cy="125"/>
              <a:chOff x="694" y="2394"/>
              <a:chExt cx="125" cy="125"/>
            </a:xfrm>
          </p:grpSpPr>
          <p:sp>
            <p:nvSpPr>
              <p:cNvPr id="100443" name="Oval 9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4" name="Oval 9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5" name="Group 93"/>
            <p:cNvGrpSpPr>
              <a:grpSpLocks/>
            </p:cNvGrpSpPr>
            <p:nvPr/>
          </p:nvGrpSpPr>
          <p:grpSpPr bwMode="auto">
            <a:xfrm>
              <a:off x="180" y="2981"/>
              <a:ext cx="125" cy="125"/>
              <a:chOff x="694" y="2394"/>
              <a:chExt cx="125" cy="125"/>
            </a:xfrm>
          </p:grpSpPr>
          <p:sp>
            <p:nvSpPr>
              <p:cNvPr id="100446" name="Oval 9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7" name="Oval 9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8" name="Group 96"/>
            <p:cNvGrpSpPr>
              <a:grpSpLocks/>
            </p:cNvGrpSpPr>
            <p:nvPr/>
          </p:nvGrpSpPr>
          <p:grpSpPr bwMode="auto">
            <a:xfrm>
              <a:off x="171" y="3383"/>
              <a:ext cx="125" cy="125"/>
              <a:chOff x="694" y="2394"/>
              <a:chExt cx="125" cy="125"/>
            </a:xfrm>
          </p:grpSpPr>
          <p:sp>
            <p:nvSpPr>
              <p:cNvPr id="100449" name="Oval 9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0" name="Oval 9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1" name="Group 99"/>
            <p:cNvGrpSpPr>
              <a:grpSpLocks/>
            </p:cNvGrpSpPr>
            <p:nvPr/>
          </p:nvGrpSpPr>
          <p:grpSpPr bwMode="auto">
            <a:xfrm>
              <a:off x="576" y="2974"/>
              <a:ext cx="125" cy="125"/>
              <a:chOff x="694" y="2394"/>
              <a:chExt cx="125" cy="125"/>
            </a:xfrm>
          </p:grpSpPr>
          <p:sp>
            <p:nvSpPr>
              <p:cNvPr id="100452" name="Oval 10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3" name="Oval 10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4" name="Group 102"/>
            <p:cNvGrpSpPr>
              <a:grpSpLocks/>
            </p:cNvGrpSpPr>
            <p:nvPr/>
          </p:nvGrpSpPr>
          <p:grpSpPr bwMode="auto">
            <a:xfrm>
              <a:off x="576" y="3377"/>
              <a:ext cx="125" cy="125"/>
              <a:chOff x="694" y="2394"/>
              <a:chExt cx="125" cy="125"/>
            </a:xfrm>
          </p:grpSpPr>
          <p:sp>
            <p:nvSpPr>
              <p:cNvPr id="100455" name="Oval 10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6" name="Oval 10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7" name="Group 105"/>
            <p:cNvGrpSpPr>
              <a:grpSpLocks/>
            </p:cNvGrpSpPr>
            <p:nvPr/>
          </p:nvGrpSpPr>
          <p:grpSpPr bwMode="auto">
            <a:xfrm>
              <a:off x="969" y="3793"/>
              <a:ext cx="125" cy="125"/>
              <a:chOff x="694" y="2394"/>
              <a:chExt cx="125" cy="125"/>
            </a:xfrm>
          </p:grpSpPr>
          <p:sp>
            <p:nvSpPr>
              <p:cNvPr id="100458" name="Oval 10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9" name="Oval 10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0" name="Group 108"/>
            <p:cNvGrpSpPr>
              <a:grpSpLocks/>
            </p:cNvGrpSpPr>
            <p:nvPr/>
          </p:nvGrpSpPr>
          <p:grpSpPr bwMode="auto">
            <a:xfrm>
              <a:off x="1363" y="3792"/>
              <a:ext cx="125" cy="125"/>
              <a:chOff x="694" y="2394"/>
              <a:chExt cx="125" cy="125"/>
            </a:xfrm>
          </p:grpSpPr>
          <p:sp>
            <p:nvSpPr>
              <p:cNvPr id="100461" name="Oval 10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2" name="Oval 11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3" name="Group 111"/>
            <p:cNvGrpSpPr>
              <a:grpSpLocks/>
            </p:cNvGrpSpPr>
            <p:nvPr/>
          </p:nvGrpSpPr>
          <p:grpSpPr bwMode="auto">
            <a:xfrm>
              <a:off x="1759" y="3785"/>
              <a:ext cx="125" cy="125"/>
              <a:chOff x="694" y="2394"/>
              <a:chExt cx="125" cy="125"/>
            </a:xfrm>
          </p:grpSpPr>
          <p:sp>
            <p:nvSpPr>
              <p:cNvPr id="100464" name="Oval 11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5" name="Oval 11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6" name="Group 114"/>
            <p:cNvGrpSpPr>
              <a:grpSpLocks/>
            </p:cNvGrpSpPr>
            <p:nvPr/>
          </p:nvGrpSpPr>
          <p:grpSpPr bwMode="auto">
            <a:xfrm>
              <a:off x="2153" y="3784"/>
              <a:ext cx="125" cy="125"/>
              <a:chOff x="694" y="2394"/>
              <a:chExt cx="125" cy="125"/>
            </a:xfrm>
          </p:grpSpPr>
          <p:sp>
            <p:nvSpPr>
              <p:cNvPr id="100467" name="Oval 11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8" name="Oval 11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9" name="Group 117"/>
            <p:cNvGrpSpPr>
              <a:grpSpLocks/>
            </p:cNvGrpSpPr>
            <p:nvPr/>
          </p:nvGrpSpPr>
          <p:grpSpPr bwMode="auto">
            <a:xfrm>
              <a:off x="2543" y="3784"/>
              <a:ext cx="125" cy="125"/>
              <a:chOff x="694" y="2394"/>
              <a:chExt cx="125" cy="125"/>
            </a:xfrm>
          </p:grpSpPr>
          <p:sp>
            <p:nvSpPr>
              <p:cNvPr id="100470" name="Oval 11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1" name="Oval 11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2" name="Group 120"/>
            <p:cNvGrpSpPr>
              <a:grpSpLocks/>
            </p:cNvGrpSpPr>
            <p:nvPr/>
          </p:nvGrpSpPr>
          <p:grpSpPr bwMode="auto">
            <a:xfrm>
              <a:off x="2937" y="3783"/>
              <a:ext cx="125" cy="125"/>
              <a:chOff x="694" y="2394"/>
              <a:chExt cx="125" cy="125"/>
            </a:xfrm>
          </p:grpSpPr>
          <p:sp>
            <p:nvSpPr>
              <p:cNvPr id="100473" name="Oval 12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4" name="Oval 12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5" name="Group 123"/>
            <p:cNvGrpSpPr>
              <a:grpSpLocks/>
            </p:cNvGrpSpPr>
            <p:nvPr/>
          </p:nvGrpSpPr>
          <p:grpSpPr bwMode="auto">
            <a:xfrm>
              <a:off x="3333" y="3776"/>
              <a:ext cx="125" cy="125"/>
              <a:chOff x="694" y="2394"/>
              <a:chExt cx="125" cy="125"/>
            </a:xfrm>
          </p:grpSpPr>
          <p:sp>
            <p:nvSpPr>
              <p:cNvPr id="100476" name="Oval 12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7" name="Oval 12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8" name="Group 126"/>
            <p:cNvGrpSpPr>
              <a:grpSpLocks/>
            </p:cNvGrpSpPr>
            <p:nvPr/>
          </p:nvGrpSpPr>
          <p:grpSpPr bwMode="auto">
            <a:xfrm>
              <a:off x="3727" y="3775"/>
              <a:ext cx="125" cy="125"/>
              <a:chOff x="694" y="2394"/>
              <a:chExt cx="125" cy="125"/>
            </a:xfrm>
          </p:grpSpPr>
          <p:sp>
            <p:nvSpPr>
              <p:cNvPr id="100479" name="Oval 12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0" name="Oval 12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1" name="Group 129"/>
            <p:cNvGrpSpPr>
              <a:grpSpLocks/>
            </p:cNvGrpSpPr>
            <p:nvPr/>
          </p:nvGrpSpPr>
          <p:grpSpPr bwMode="auto">
            <a:xfrm>
              <a:off x="4125" y="3778"/>
              <a:ext cx="125" cy="125"/>
              <a:chOff x="694" y="2394"/>
              <a:chExt cx="125" cy="125"/>
            </a:xfrm>
          </p:grpSpPr>
          <p:sp>
            <p:nvSpPr>
              <p:cNvPr id="100482" name="Oval 13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3" name="Oval 13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4" name="Group 132"/>
            <p:cNvGrpSpPr>
              <a:grpSpLocks/>
            </p:cNvGrpSpPr>
            <p:nvPr/>
          </p:nvGrpSpPr>
          <p:grpSpPr bwMode="auto">
            <a:xfrm>
              <a:off x="4519" y="3777"/>
              <a:ext cx="125" cy="125"/>
              <a:chOff x="694" y="2394"/>
              <a:chExt cx="125" cy="125"/>
            </a:xfrm>
          </p:grpSpPr>
          <p:sp>
            <p:nvSpPr>
              <p:cNvPr id="100485" name="Oval 13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6" name="Oval 13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7" name="Group 135"/>
            <p:cNvGrpSpPr>
              <a:grpSpLocks/>
            </p:cNvGrpSpPr>
            <p:nvPr/>
          </p:nvGrpSpPr>
          <p:grpSpPr bwMode="auto">
            <a:xfrm>
              <a:off x="4915" y="3770"/>
              <a:ext cx="125" cy="125"/>
              <a:chOff x="694" y="2394"/>
              <a:chExt cx="125" cy="125"/>
            </a:xfrm>
          </p:grpSpPr>
          <p:sp>
            <p:nvSpPr>
              <p:cNvPr id="100488" name="Oval 13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9" name="Oval 13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0" name="Group 138"/>
            <p:cNvGrpSpPr>
              <a:grpSpLocks/>
            </p:cNvGrpSpPr>
            <p:nvPr/>
          </p:nvGrpSpPr>
          <p:grpSpPr bwMode="auto">
            <a:xfrm>
              <a:off x="5309" y="3769"/>
              <a:ext cx="125" cy="125"/>
              <a:chOff x="694" y="2394"/>
              <a:chExt cx="125" cy="125"/>
            </a:xfrm>
          </p:grpSpPr>
          <p:sp>
            <p:nvSpPr>
              <p:cNvPr id="100491" name="Oval 13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2" name="Oval 14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3" name="Group 141"/>
            <p:cNvGrpSpPr>
              <a:grpSpLocks/>
            </p:cNvGrpSpPr>
            <p:nvPr/>
          </p:nvGrpSpPr>
          <p:grpSpPr bwMode="auto">
            <a:xfrm>
              <a:off x="5715" y="3771"/>
              <a:ext cx="125" cy="125"/>
              <a:chOff x="694" y="2394"/>
              <a:chExt cx="125" cy="125"/>
            </a:xfrm>
          </p:grpSpPr>
          <p:sp>
            <p:nvSpPr>
              <p:cNvPr id="100494" name="Oval 14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5" name="Oval 14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6" name="Group 144"/>
            <p:cNvGrpSpPr>
              <a:grpSpLocks/>
            </p:cNvGrpSpPr>
            <p:nvPr/>
          </p:nvGrpSpPr>
          <p:grpSpPr bwMode="auto">
            <a:xfrm>
              <a:off x="166" y="3798"/>
              <a:ext cx="125" cy="125"/>
              <a:chOff x="694" y="2394"/>
              <a:chExt cx="125" cy="125"/>
            </a:xfrm>
          </p:grpSpPr>
          <p:sp>
            <p:nvSpPr>
              <p:cNvPr id="100497" name="Oval 14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8" name="Oval 14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9" name="Group 147"/>
            <p:cNvGrpSpPr>
              <a:grpSpLocks/>
            </p:cNvGrpSpPr>
            <p:nvPr/>
          </p:nvGrpSpPr>
          <p:grpSpPr bwMode="auto">
            <a:xfrm>
              <a:off x="562" y="3791"/>
              <a:ext cx="125" cy="125"/>
              <a:chOff x="694" y="2394"/>
              <a:chExt cx="125" cy="125"/>
            </a:xfrm>
          </p:grpSpPr>
          <p:sp>
            <p:nvSpPr>
              <p:cNvPr id="100500" name="Oval 14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1" name="Oval 14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2" name="Group 150"/>
            <p:cNvGrpSpPr>
              <a:grpSpLocks/>
            </p:cNvGrpSpPr>
            <p:nvPr/>
          </p:nvGrpSpPr>
          <p:grpSpPr bwMode="auto">
            <a:xfrm>
              <a:off x="976" y="2184"/>
              <a:ext cx="125" cy="125"/>
              <a:chOff x="694" y="2394"/>
              <a:chExt cx="125" cy="125"/>
            </a:xfrm>
          </p:grpSpPr>
          <p:sp>
            <p:nvSpPr>
              <p:cNvPr id="100503" name="Oval 15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4" name="Oval 15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5" name="Group 153"/>
            <p:cNvGrpSpPr>
              <a:grpSpLocks/>
            </p:cNvGrpSpPr>
            <p:nvPr/>
          </p:nvGrpSpPr>
          <p:grpSpPr bwMode="auto">
            <a:xfrm>
              <a:off x="1370" y="2183"/>
              <a:ext cx="125" cy="125"/>
              <a:chOff x="694" y="2394"/>
              <a:chExt cx="125" cy="125"/>
            </a:xfrm>
          </p:grpSpPr>
          <p:sp>
            <p:nvSpPr>
              <p:cNvPr id="100506" name="Oval 15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7" name="Oval 15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8" name="Group 156"/>
            <p:cNvGrpSpPr>
              <a:grpSpLocks/>
            </p:cNvGrpSpPr>
            <p:nvPr/>
          </p:nvGrpSpPr>
          <p:grpSpPr bwMode="auto">
            <a:xfrm>
              <a:off x="967" y="2586"/>
              <a:ext cx="125" cy="125"/>
              <a:chOff x="694" y="2394"/>
              <a:chExt cx="125" cy="125"/>
            </a:xfrm>
          </p:grpSpPr>
          <p:sp>
            <p:nvSpPr>
              <p:cNvPr id="100509" name="Oval 15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0" name="Oval 15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1" name="Group 159"/>
            <p:cNvGrpSpPr>
              <a:grpSpLocks/>
            </p:cNvGrpSpPr>
            <p:nvPr/>
          </p:nvGrpSpPr>
          <p:grpSpPr bwMode="auto">
            <a:xfrm>
              <a:off x="1361" y="2585"/>
              <a:ext cx="125" cy="125"/>
              <a:chOff x="694" y="2394"/>
              <a:chExt cx="125" cy="125"/>
            </a:xfrm>
          </p:grpSpPr>
          <p:sp>
            <p:nvSpPr>
              <p:cNvPr id="100512" name="Oval 16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3" name="Oval 16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4" name="Group 162"/>
            <p:cNvGrpSpPr>
              <a:grpSpLocks/>
            </p:cNvGrpSpPr>
            <p:nvPr/>
          </p:nvGrpSpPr>
          <p:grpSpPr bwMode="auto">
            <a:xfrm>
              <a:off x="1766" y="2176"/>
              <a:ext cx="125" cy="125"/>
              <a:chOff x="694" y="2394"/>
              <a:chExt cx="125" cy="125"/>
            </a:xfrm>
          </p:grpSpPr>
          <p:sp>
            <p:nvSpPr>
              <p:cNvPr id="100515" name="Oval 16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6" name="Oval 16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7" name="Group 165"/>
            <p:cNvGrpSpPr>
              <a:grpSpLocks/>
            </p:cNvGrpSpPr>
            <p:nvPr/>
          </p:nvGrpSpPr>
          <p:grpSpPr bwMode="auto">
            <a:xfrm>
              <a:off x="2160" y="2175"/>
              <a:ext cx="125" cy="125"/>
              <a:chOff x="694" y="2394"/>
              <a:chExt cx="125" cy="125"/>
            </a:xfrm>
          </p:grpSpPr>
          <p:sp>
            <p:nvSpPr>
              <p:cNvPr id="100518" name="Oval 16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9" name="Oval 16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0" name="Group 168"/>
            <p:cNvGrpSpPr>
              <a:grpSpLocks/>
            </p:cNvGrpSpPr>
            <p:nvPr/>
          </p:nvGrpSpPr>
          <p:grpSpPr bwMode="auto">
            <a:xfrm>
              <a:off x="1766" y="2579"/>
              <a:ext cx="125" cy="125"/>
              <a:chOff x="694" y="2394"/>
              <a:chExt cx="125" cy="125"/>
            </a:xfrm>
          </p:grpSpPr>
          <p:sp>
            <p:nvSpPr>
              <p:cNvPr id="100521" name="Oval 16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2" name="Oval 17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3" name="Group 171"/>
            <p:cNvGrpSpPr>
              <a:grpSpLocks/>
            </p:cNvGrpSpPr>
            <p:nvPr/>
          </p:nvGrpSpPr>
          <p:grpSpPr bwMode="auto">
            <a:xfrm>
              <a:off x="2160" y="2578"/>
              <a:ext cx="125" cy="125"/>
              <a:chOff x="694" y="2394"/>
              <a:chExt cx="125" cy="125"/>
            </a:xfrm>
          </p:grpSpPr>
          <p:sp>
            <p:nvSpPr>
              <p:cNvPr id="100524" name="Oval 17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5" name="Oval 17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6" name="Group 174"/>
            <p:cNvGrpSpPr>
              <a:grpSpLocks/>
            </p:cNvGrpSpPr>
            <p:nvPr/>
          </p:nvGrpSpPr>
          <p:grpSpPr bwMode="auto">
            <a:xfrm>
              <a:off x="2550" y="2175"/>
              <a:ext cx="125" cy="125"/>
              <a:chOff x="694" y="2394"/>
              <a:chExt cx="125" cy="125"/>
            </a:xfrm>
          </p:grpSpPr>
          <p:sp>
            <p:nvSpPr>
              <p:cNvPr id="100527" name="Oval 17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8" name="Oval 17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9" name="Group 177"/>
            <p:cNvGrpSpPr>
              <a:grpSpLocks/>
            </p:cNvGrpSpPr>
            <p:nvPr/>
          </p:nvGrpSpPr>
          <p:grpSpPr bwMode="auto">
            <a:xfrm>
              <a:off x="2944" y="2174"/>
              <a:ext cx="125" cy="125"/>
              <a:chOff x="694" y="2394"/>
              <a:chExt cx="125" cy="125"/>
            </a:xfrm>
          </p:grpSpPr>
          <p:sp>
            <p:nvSpPr>
              <p:cNvPr id="100530" name="Oval 17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1" name="Oval 17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2" name="Group 180"/>
            <p:cNvGrpSpPr>
              <a:grpSpLocks/>
            </p:cNvGrpSpPr>
            <p:nvPr/>
          </p:nvGrpSpPr>
          <p:grpSpPr bwMode="auto">
            <a:xfrm>
              <a:off x="2541" y="2577"/>
              <a:ext cx="125" cy="125"/>
              <a:chOff x="694" y="2394"/>
              <a:chExt cx="125" cy="125"/>
            </a:xfrm>
          </p:grpSpPr>
          <p:sp>
            <p:nvSpPr>
              <p:cNvPr id="100533" name="Oval 18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4" name="Oval 18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5" name="Group 183"/>
            <p:cNvGrpSpPr>
              <a:grpSpLocks/>
            </p:cNvGrpSpPr>
            <p:nvPr/>
          </p:nvGrpSpPr>
          <p:grpSpPr bwMode="auto">
            <a:xfrm>
              <a:off x="2935" y="2576"/>
              <a:ext cx="125" cy="125"/>
              <a:chOff x="694" y="2394"/>
              <a:chExt cx="125" cy="125"/>
            </a:xfrm>
          </p:grpSpPr>
          <p:sp>
            <p:nvSpPr>
              <p:cNvPr id="100536" name="Oval 18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7" name="Oval 18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8" name="Group 186"/>
            <p:cNvGrpSpPr>
              <a:grpSpLocks/>
            </p:cNvGrpSpPr>
            <p:nvPr/>
          </p:nvGrpSpPr>
          <p:grpSpPr bwMode="auto">
            <a:xfrm>
              <a:off x="3340" y="2167"/>
              <a:ext cx="125" cy="125"/>
              <a:chOff x="694" y="2394"/>
              <a:chExt cx="125" cy="125"/>
            </a:xfrm>
          </p:grpSpPr>
          <p:sp>
            <p:nvSpPr>
              <p:cNvPr id="100539" name="Oval 18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0" name="Oval 18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1" name="Group 189"/>
            <p:cNvGrpSpPr>
              <a:grpSpLocks/>
            </p:cNvGrpSpPr>
            <p:nvPr/>
          </p:nvGrpSpPr>
          <p:grpSpPr bwMode="auto">
            <a:xfrm>
              <a:off x="3734" y="2166"/>
              <a:ext cx="125" cy="125"/>
              <a:chOff x="694" y="2394"/>
              <a:chExt cx="125" cy="125"/>
            </a:xfrm>
          </p:grpSpPr>
          <p:sp>
            <p:nvSpPr>
              <p:cNvPr id="100542" name="Oval 19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3" name="Oval 19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4" name="Group 192"/>
            <p:cNvGrpSpPr>
              <a:grpSpLocks/>
            </p:cNvGrpSpPr>
            <p:nvPr/>
          </p:nvGrpSpPr>
          <p:grpSpPr bwMode="auto">
            <a:xfrm>
              <a:off x="3340" y="2570"/>
              <a:ext cx="125" cy="125"/>
              <a:chOff x="694" y="2394"/>
              <a:chExt cx="125" cy="125"/>
            </a:xfrm>
          </p:grpSpPr>
          <p:sp>
            <p:nvSpPr>
              <p:cNvPr id="100545" name="Oval 19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6" name="Oval 19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7" name="Group 195"/>
            <p:cNvGrpSpPr>
              <a:grpSpLocks/>
            </p:cNvGrpSpPr>
            <p:nvPr/>
          </p:nvGrpSpPr>
          <p:grpSpPr bwMode="auto">
            <a:xfrm>
              <a:off x="3734" y="2569"/>
              <a:ext cx="125" cy="125"/>
              <a:chOff x="694" y="2394"/>
              <a:chExt cx="125" cy="125"/>
            </a:xfrm>
          </p:grpSpPr>
          <p:sp>
            <p:nvSpPr>
              <p:cNvPr id="100548" name="Oval 19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9" name="Oval 19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0" name="Group 198"/>
            <p:cNvGrpSpPr>
              <a:grpSpLocks/>
            </p:cNvGrpSpPr>
            <p:nvPr/>
          </p:nvGrpSpPr>
          <p:grpSpPr bwMode="auto">
            <a:xfrm>
              <a:off x="4132" y="2169"/>
              <a:ext cx="125" cy="125"/>
              <a:chOff x="694" y="2394"/>
              <a:chExt cx="125" cy="125"/>
            </a:xfrm>
          </p:grpSpPr>
          <p:sp>
            <p:nvSpPr>
              <p:cNvPr id="100551" name="Oval 19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2" name="Oval 20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3" name="Group 201"/>
            <p:cNvGrpSpPr>
              <a:grpSpLocks/>
            </p:cNvGrpSpPr>
            <p:nvPr/>
          </p:nvGrpSpPr>
          <p:grpSpPr bwMode="auto">
            <a:xfrm>
              <a:off x="4526" y="2168"/>
              <a:ext cx="125" cy="125"/>
              <a:chOff x="694" y="2394"/>
              <a:chExt cx="125" cy="125"/>
            </a:xfrm>
          </p:grpSpPr>
          <p:sp>
            <p:nvSpPr>
              <p:cNvPr id="100554" name="Oval 20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5" name="Oval 20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6" name="Group 204"/>
            <p:cNvGrpSpPr>
              <a:grpSpLocks/>
            </p:cNvGrpSpPr>
            <p:nvPr/>
          </p:nvGrpSpPr>
          <p:grpSpPr bwMode="auto">
            <a:xfrm>
              <a:off x="4123" y="2571"/>
              <a:ext cx="125" cy="125"/>
              <a:chOff x="694" y="2394"/>
              <a:chExt cx="125" cy="125"/>
            </a:xfrm>
          </p:grpSpPr>
          <p:sp>
            <p:nvSpPr>
              <p:cNvPr id="100557" name="Oval 20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8" name="Oval 20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9" name="Group 207"/>
            <p:cNvGrpSpPr>
              <a:grpSpLocks/>
            </p:cNvGrpSpPr>
            <p:nvPr/>
          </p:nvGrpSpPr>
          <p:grpSpPr bwMode="auto">
            <a:xfrm>
              <a:off x="4517" y="2570"/>
              <a:ext cx="125" cy="125"/>
              <a:chOff x="694" y="2394"/>
              <a:chExt cx="125" cy="125"/>
            </a:xfrm>
          </p:grpSpPr>
          <p:sp>
            <p:nvSpPr>
              <p:cNvPr id="100560" name="Oval 20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1" name="Oval 20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2" name="Group 210"/>
            <p:cNvGrpSpPr>
              <a:grpSpLocks/>
            </p:cNvGrpSpPr>
            <p:nvPr/>
          </p:nvGrpSpPr>
          <p:grpSpPr bwMode="auto">
            <a:xfrm>
              <a:off x="4922" y="2161"/>
              <a:ext cx="125" cy="125"/>
              <a:chOff x="694" y="2394"/>
              <a:chExt cx="125" cy="125"/>
            </a:xfrm>
          </p:grpSpPr>
          <p:sp>
            <p:nvSpPr>
              <p:cNvPr id="100563" name="Oval 21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4" name="Oval 21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5" name="Group 213"/>
            <p:cNvGrpSpPr>
              <a:grpSpLocks/>
            </p:cNvGrpSpPr>
            <p:nvPr/>
          </p:nvGrpSpPr>
          <p:grpSpPr bwMode="auto">
            <a:xfrm>
              <a:off x="5316" y="2160"/>
              <a:ext cx="125" cy="125"/>
              <a:chOff x="694" y="2394"/>
              <a:chExt cx="125" cy="125"/>
            </a:xfrm>
          </p:grpSpPr>
          <p:sp>
            <p:nvSpPr>
              <p:cNvPr id="100566" name="Oval 21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7" name="Oval 21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8" name="Group 216"/>
            <p:cNvGrpSpPr>
              <a:grpSpLocks/>
            </p:cNvGrpSpPr>
            <p:nvPr/>
          </p:nvGrpSpPr>
          <p:grpSpPr bwMode="auto">
            <a:xfrm>
              <a:off x="4922" y="2564"/>
              <a:ext cx="125" cy="125"/>
              <a:chOff x="694" y="2394"/>
              <a:chExt cx="125" cy="125"/>
            </a:xfrm>
          </p:grpSpPr>
          <p:sp>
            <p:nvSpPr>
              <p:cNvPr id="100569" name="Oval 21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0" name="Oval 21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1" name="Group 219"/>
            <p:cNvGrpSpPr>
              <a:grpSpLocks/>
            </p:cNvGrpSpPr>
            <p:nvPr/>
          </p:nvGrpSpPr>
          <p:grpSpPr bwMode="auto">
            <a:xfrm>
              <a:off x="5316" y="2563"/>
              <a:ext cx="125" cy="125"/>
              <a:chOff x="694" y="2394"/>
              <a:chExt cx="125" cy="125"/>
            </a:xfrm>
          </p:grpSpPr>
          <p:sp>
            <p:nvSpPr>
              <p:cNvPr id="100572" name="Oval 22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3" name="Oval 22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4" name="Group 222"/>
            <p:cNvGrpSpPr>
              <a:grpSpLocks/>
            </p:cNvGrpSpPr>
            <p:nvPr/>
          </p:nvGrpSpPr>
          <p:grpSpPr bwMode="auto">
            <a:xfrm>
              <a:off x="5722" y="2162"/>
              <a:ext cx="125" cy="125"/>
              <a:chOff x="694" y="2394"/>
              <a:chExt cx="125" cy="125"/>
            </a:xfrm>
          </p:grpSpPr>
          <p:sp>
            <p:nvSpPr>
              <p:cNvPr id="100575" name="Oval 22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6" name="Oval 22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7" name="Group 225"/>
            <p:cNvGrpSpPr>
              <a:grpSpLocks/>
            </p:cNvGrpSpPr>
            <p:nvPr/>
          </p:nvGrpSpPr>
          <p:grpSpPr bwMode="auto">
            <a:xfrm>
              <a:off x="5713" y="2564"/>
              <a:ext cx="125" cy="125"/>
              <a:chOff x="694" y="2394"/>
              <a:chExt cx="125" cy="125"/>
            </a:xfrm>
          </p:grpSpPr>
          <p:sp>
            <p:nvSpPr>
              <p:cNvPr id="100578" name="Oval 22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9" name="Oval 22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0" name="Group 228"/>
            <p:cNvGrpSpPr>
              <a:grpSpLocks/>
            </p:cNvGrpSpPr>
            <p:nvPr/>
          </p:nvGrpSpPr>
          <p:grpSpPr bwMode="auto">
            <a:xfrm>
              <a:off x="173" y="2189"/>
              <a:ext cx="125" cy="125"/>
              <a:chOff x="694" y="2394"/>
              <a:chExt cx="125" cy="125"/>
            </a:xfrm>
          </p:grpSpPr>
          <p:sp>
            <p:nvSpPr>
              <p:cNvPr id="100581" name="Oval 22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2" name="Oval 23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3" name="Group 231"/>
            <p:cNvGrpSpPr>
              <a:grpSpLocks/>
            </p:cNvGrpSpPr>
            <p:nvPr/>
          </p:nvGrpSpPr>
          <p:grpSpPr bwMode="auto">
            <a:xfrm>
              <a:off x="164" y="2591"/>
              <a:ext cx="125" cy="125"/>
              <a:chOff x="694" y="2394"/>
              <a:chExt cx="125" cy="125"/>
            </a:xfrm>
          </p:grpSpPr>
          <p:sp>
            <p:nvSpPr>
              <p:cNvPr id="100584" name="Oval 23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5" name="Oval 23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6" name="Group 234"/>
            <p:cNvGrpSpPr>
              <a:grpSpLocks/>
            </p:cNvGrpSpPr>
            <p:nvPr/>
          </p:nvGrpSpPr>
          <p:grpSpPr bwMode="auto">
            <a:xfrm>
              <a:off x="569" y="2182"/>
              <a:ext cx="125" cy="125"/>
              <a:chOff x="694" y="2394"/>
              <a:chExt cx="125" cy="125"/>
            </a:xfrm>
          </p:grpSpPr>
          <p:sp>
            <p:nvSpPr>
              <p:cNvPr id="100587" name="Oval 23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8" name="Oval 23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9" name="Group 237"/>
            <p:cNvGrpSpPr>
              <a:grpSpLocks/>
            </p:cNvGrpSpPr>
            <p:nvPr/>
          </p:nvGrpSpPr>
          <p:grpSpPr bwMode="auto">
            <a:xfrm>
              <a:off x="569" y="2585"/>
              <a:ext cx="125" cy="125"/>
              <a:chOff x="694" y="2394"/>
              <a:chExt cx="125" cy="125"/>
            </a:xfrm>
          </p:grpSpPr>
          <p:sp>
            <p:nvSpPr>
              <p:cNvPr id="100590" name="Oval 23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91" name="Oval 23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sp>
          <p:nvSpPr>
            <p:cNvPr id="100592" name="Text Box 240"/>
            <p:cNvSpPr txBox="1">
              <a:spLocks noChangeArrowheads="1"/>
            </p:cNvSpPr>
            <p:nvPr/>
          </p:nvSpPr>
          <p:spPr bwMode="auto">
            <a:xfrm>
              <a:off x="3049" y="2863"/>
              <a:ext cx="255" cy="288"/>
            </a:xfrm>
            <a:prstGeom prst="rect">
              <a:avLst/>
            </a:prstGeom>
            <a:noFill/>
            <a:ln w="9525">
              <a:noFill/>
              <a:miter lim="800000"/>
              <a:headEnd/>
              <a:tailEnd/>
            </a:ln>
            <a:effectLst/>
          </p:spPr>
          <p:txBody>
            <a:bodyPr wrap="none">
              <a:spAutoFit/>
            </a:bodyPr>
            <a:lstStyle/>
            <a:p>
              <a:r>
                <a:rPr lang="en-US" b="1">
                  <a:solidFill>
                    <a:srgbClr val="008000"/>
                  </a:solidFill>
                </a:rPr>
                <a:t>B</a:t>
              </a:r>
            </a:p>
          </p:txBody>
        </p:sp>
      </p:grpSp>
      <p:sp>
        <p:nvSpPr>
          <p:cNvPr id="10059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00603" name="Picture 251"/>
          <p:cNvPicPr>
            <a:picLocks noChangeAspect="1" noChangeArrowheads="1"/>
          </p:cNvPicPr>
          <p:nvPr/>
        </p:nvPicPr>
        <p:blipFill>
          <a:blip r:embed="rId7" cstate="print">
            <a:clrChange>
              <a:clrFrom>
                <a:srgbClr val="ED1C24"/>
              </a:clrFrom>
              <a:clrTo>
                <a:srgbClr val="ED1C24">
                  <a:alpha val="0"/>
                </a:srgbClr>
              </a:clrTo>
            </a:clrChange>
          </a:blip>
          <a:srcRect/>
          <a:stretch>
            <a:fillRect/>
          </a:stretch>
        </p:blipFill>
        <p:spPr bwMode="auto">
          <a:xfrm>
            <a:off x="191724" y="3362632"/>
            <a:ext cx="3201640" cy="349536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 calcmode="lin" valueType="num">
                                      <p:cBhvr additive="base">
                                        <p:cTn id="7" dur="500" fill="hold"/>
                                        <p:tgtEl>
                                          <p:spTgt spid="1003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354">
                                            <p:txEl>
                                              <p:pRg st="1" end="1"/>
                                            </p:txEl>
                                          </p:spTgt>
                                        </p:tgtEl>
                                        <p:attrNameLst>
                                          <p:attrName>style.visibility</p:attrName>
                                        </p:attrNameLst>
                                      </p:cBhvr>
                                      <p:to>
                                        <p:strVal val="visible"/>
                                      </p:to>
                                    </p:set>
                                    <p:anim calcmode="lin" valueType="num">
                                      <p:cBhvr additive="base">
                                        <p:cTn id="13" dur="500" fill="hold"/>
                                        <p:tgtEl>
                                          <p:spTgt spid="1003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00356"/>
                                        </p:tgtEl>
                                        <p:attrNameLst>
                                          <p:attrName>style.visibility</p:attrName>
                                        </p:attrNameLst>
                                      </p:cBhvr>
                                      <p:to>
                                        <p:strVal val="visible"/>
                                      </p:to>
                                    </p:set>
                                    <p:animEffect transition="in" filter="fade">
                                      <p:cBhvr>
                                        <p:cTn id="17" dur="2000"/>
                                        <p:tgtEl>
                                          <p:spTgt spid="100356"/>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par>
                                <p:cTn id="18" presetID="10" presetClass="entr" presetSubtype="0" fill="hold" nodeType="withEffect">
                                  <p:stCondLst>
                                    <p:cond delay="0"/>
                                  </p:stCondLst>
                                  <p:childTnLst>
                                    <p:set>
                                      <p:cBhvr>
                                        <p:cTn id="19" dur="1" fill="hold">
                                          <p:stCondLst>
                                            <p:cond delay="0"/>
                                          </p:stCondLst>
                                        </p:cTn>
                                        <p:tgtEl>
                                          <p:spTgt spid="100361"/>
                                        </p:tgtEl>
                                        <p:attrNameLst>
                                          <p:attrName>style.visibility</p:attrName>
                                        </p:attrNameLst>
                                      </p:cBhvr>
                                      <p:to>
                                        <p:strVal val="visible"/>
                                      </p:to>
                                    </p:set>
                                    <p:animEffect transition="in" filter="fade">
                                      <p:cBhvr>
                                        <p:cTn id="20" dur="2000"/>
                                        <p:tgtEl>
                                          <p:spTgt spid="100361"/>
                                        </p:tgtEl>
                                      </p:cBhvr>
                                    </p:animEffect>
                                  </p:childTnLst>
                                </p:cTn>
                              </p:par>
                              <p:par>
                                <p:cTn id="21" presetID="10" presetClass="entr" presetSubtype="0" fill="hold" nodeType="withEffect">
                                  <p:stCondLst>
                                    <p:cond delay="0"/>
                                  </p:stCondLst>
                                  <p:childTnLst>
                                    <p:set>
                                      <p:cBhvr>
                                        <p:cTn id="22" dur="1" fill="hold">
                                          <p:stCondLst>
                                            <p:cond delay="0"/>
                                          </p:stCondLst>
                                        </p:cTn>
                                        <p:tgtEl>
                                          <p:spTgt spid="100366"/>
                                        </p:tgtEl>
                                        <p:attrNameLst>
                                          <p:attrName>style.visibility</p:attrName>
                                        </p:attrNameLst>
                                      </p:cBhvr>
                                      <p:to>
                                        <p:strVal val="visible"/>
                                      </p:to>
                                    </p:set>
                                    <p:animEffect transition="in" filter="fade">
                                      <p:cBhvr>
                                        <p:cTn id="23" dur="2000"/>
                                        <p:tgtEl>
                                          <p:spTgt spid="10036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repeatCount="indefinite" accel="50000" decel="50000" autoRev="1" fill="hold" nodeType="clickEffect">
                                  <p:stCondLst>
                                    <p:cond delay="0"/>
                                  </p:stCondLst>
                                  <p:childTnLst>
                                    <p:animMotion origin="layout" path="M 0 0  L 0 0.3331  E" pathEditMode="relative" ptsTypes="">
                                      <p:cBhvr>
                                        <p:cTn id="27" dur="2000" fill="hold"/>
                                        <p:tgtEl>
                                          <p:spTgt spid="100356"/>
                                        </p:tgtEl>
                                        <p:attrNameLst>
                                          <p:attrName>ppt_x</p:attrName>
                                          <p:attrName>ppt_y</p:attrName>
                                        </p:attrNameLst>
                                      </p:cBhvr>
                                    </p:animMotion>
                                  </p:childTnLst>
                                </p:cTn>
                              </p:par>
                              <p:par>
                                <p:cTn id="28" presetID="49" presetClass="path" presetSubtype="0" repeatCount="indefinite" accel="50000" decel="50000" autoRev="1" fill="hold" nodeType="withEffect">
                                  <p:stCondLst>
                                    <p:cond delay="0"/>
                                  </p:stCondLst>
                                  <p:childTnLst>
                                    <p:animMotion origin="layout" path="M -4.72222E-6 2.66713E-6 L -0.2585 0.33472 " pathEditMode="relative" rAng="0" ptsTypes="AA">
                                      <p:cBhvr>
                                        <p:cTn id="29" dur="2000" fill="hold"/>
                                        <p:tgtEl>
                                          <p:spTgt spid="100361"/>
                                        </p:tgtEl>
                                        <p:attrNameLst>
                                          <p:attrName>ppt_x</p:attrName>
                                          <p:attrName>ppt_y</p:attrName>
                                        </p:attrNameLst>
                                      </p:cBhvr>
                                      <p:rCtr x="-12900" y="16700"/>
                                    </p:animMotion>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100354">
                                            <p:txEl>
                                              <p:pRg st="2" end="2"/>
                                            </p:txEl>
                                          </p:spTgt>
                                        </p:tgtEl>
                                        <p:attrNameLst>
                                          <p:attrName>style.visibility</p:attrName>
                                        </p:attrNameLst>
                                      </p:cBhvr>
                                      <p:to>
                                        <p:strVal val="visible"/>
                                      </p:to>
                                    </p:set>
                                    <p:anim calcmode="lin" valueType="num">
                                      <p:cBhvr additive="base">
                                        <p:cTn id="34" dur="500" fill="hold"/>
                                        <p:tgtEl>
                                          <p:spTgt spid="100354">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0035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00603"/>
                                        </p:tgtEl>
                                        <p:attrNameLst>
                                          <p:attrName>style.visibility</p:attrName>
                                        </p:attrNameLst>
                                      </p:cBhvr>
                                      <p:to>
                                        <p:strVal val="visible"/>
                                      </p:to>
                                    </p:set>
                                    <p:anim calcmode="lin" valueType="num">
                                      <p:cBhvr>
                                        <p:cTn id="40" dur="500" fill="hold"/>
                                        <p:tgtEl>
                                          <p:spTgt spid="100603"/>
                                        </p:tgtEl>
                                        <p:attrNameLst>
                                          <p:attrName>ppt_w</p:attrName>
                                        </p:attrNameLst>
                                      </p:cBhvr>
                                      <p:tavLst>
                                        <p:tav tm="0">
                                          <p:val>
                                            <p:fltVal val="0"/>
                                          </p:val>
                                        </p:tav>
                                        <p:tav tm="100000">
                                          <p:val>
                                            <p:strVal val="#ppt_w"/>
                                          </p:val>
                                        </p:tav>
                                      </p:tavLst>
                                    </p:anim>
                                    <p:anim calcmode="lin" valueType="num">
                                      <p:cBhvr>
                                        <p:cTn id="41" dur="500" fill="hold"/>
                                        <p:tgtEl>
                                          <p:spTgt spid="100603"/>
                                        </p:tgtEl>
                                        <p:attrNameLst>
                                          <p:attrName>ppt_h</p:attrName>
                                        </p:attrNameLst>
                                      </p:cBhvr>
                                      <p:tavLst>
                                        <p:tav tm="0">
                                          <p:val>
                                            <p:fltVal val="0"/>
                                          </p:val>
                                        </p:tav>
                                        <p:tav tm="100000">
                                          <p:val>
                                            <p:strVal val="#ppt_h"/>
                                          </p:val>
                                        </p:tav>
                                      </p:tavLst>
                                    </p:anim>
                                    <p:animEffect transition="in" filter="fade">
                                      <p:cBhvr>
                                        <p:cTn id="42" dur="500"/>
                                        <p:tgtEl>
                                          <p:spTgt spid="100603"/>
                                        </p:tgtEl>
                                      </p:cBhvr>
                                    </p:animEffect>
                                  </p:childTnLst>
                                  <p:subTnLst>
                                    <p:audio>
                                      <p:cMediaNode>
                                        <p:cTn display="0" masterRel="sameClick">
                                          <p:stCondLst>
                                            <p:cond evt="begin" delay="0">
                                              <p:tn val="38"/>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(emf)</a:t>
            </a:r>
            <a:endParaRPr lang="en-US" sz="200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solidFill>
                  <a:srgbClr val="000000"/>
                </a:solidFill>
                <a:ea typeface="Calibri" pitchFamily="34" charset="0"/>
                <a:cs typeface="Times New Roman" pitchFamily="18" charset="0"/>
                <a:sym typeface="Symbol" pitchFamily="18" charset="2"/>
              </a:rPr>
              <a:t>Consider this new experiment: </a:t>
            </a:r>
            <a:r>
              <a:rPr lang="en-US">
                <a:solidFill>
                  <a:srgbClr val="000000"/>
                </a:solidFill>
                <a:ea typeface="Calibri" pitchFamily="34" charset="0"/>
                <a:cs typeface="Times New Roman" pitchFamily="18" charset="0"/>
              </a:rPr>
              <a:t>If the north pole of a magnetic is suddenly thrust through a looped   conductor, a current is created.</a:t>
            </a:r>
          </a:p>
          <a:p>
            <a:pPr eaLnBrk="0" hangingPunct="0">
              <a:spcBef>
                <a:spcPct val="20000"/>
              </a:spcBef>
            </a:pPr>
            <a:r>
              <a:rPr lang="en-US">
                <a:ea typeface="Calibri" pitchFamily="34" charset="0"/>
                <a:cs typeface="Times New Roman" pitchFamily="18" charset="0"/>
              </a:rPr>
              <a:t>T or F:	</a:t>
            </a:r>
            <a:r>
              <a:rPr lang="en-US" i="1">
                <a:ea typeface="Calibri" pitchFamily="34" charset="0"/>
                <a:cs typeface="Times New Roman" pitchFamily="18" charset="0"/>
              </a:rPr>
              <a:t>Current travels                                                  through the circuit only                                                    while the magnet is                                                      moving through the loop</a:t>
            </a:r>
            <a:r>
              <a:rPr lang="en-US">
                <a:ea typeface="Calibri" pitchFamily="34" charset="0"/>
                <a:cs typeface="Times New Roman" pitchFamily="18" charset="0"/>
              </a:rPr>
              <a:t>.</a:t>
            </a:r>
          </a:p>
          <a:p>
            <a:pPr eaLnBrk="0" hangingPunct="0">
              <a:spcBef>
                <a:spcPct val="20000"/>
              </a:spcBef>
            </a:pPr>
            <a:r>
              <a:rPr lang="en-US">
                <a:ea typeface="Calibri" pitchFamily="34" charset="0"/>
                <a:cs typeface="Times New Roman" pitchFamily="18" charset="0"/>
              </a:rPr>
              <a:t>T or F:	</a:t>
            </a:r>
            <a:r>
              <a:rPr lang="en-US" i="1">
                <a:ea typeface="Calibri" pitchFamily="34" charset="0"/>
                <a:cs typeface="Times New Roman" pitchFamily="18" charset="0"/>
              </a:rPr>
              <a:t>Current                                                           direction depends on                                                     which direction the                                                       magnet is being moved                                                            through the loop</a:t>
            </a:r>
            <a:r>
              <a:rPr lang="en-US">
                <a:ea typeface="Calibri" pitchFamily="34" charset="0"/>
                <a:cs typeface="Times New Roman" pitchFamily="18" charset="0"/>
              </a:rPr>
              <a:t>.</a:t>
            </a:r>
          </a:p>
        </p:txBody>
      </p:sp>
      <p:grpSp>
        <p:nvGrpSpPr>
          <p:cNvPr id="102404" name="Group 4"/>
          <p:cNvGrpSpPr>
            <a:grpSpLocks/>
          </p:cNvGrpSpPr>
          <p:nvPr/>
        </p:nvGrpSpPr>
        <p:grpSpPr bwMode="auto">
          <a:xfrm>
            <a:off x="7100888" y="4884738"/>
            <a:ext cx="1035050" cy="827087"/>
            <a:chOff x="4100" y="2950"/>
            <a:chExt cx="652" cy="521"/>
          </a:xfrm>
        </p:grpSpPr>
        <p:grpSp>
          <p:nvGrpSpPr>
            <p:cNvPr id="102405" name="Group 5"/>
            <p:cNvGrpSpPr>
              <a:grpSpLocks/>
            </p:cNvGrpSpPr>
            <p:nvPr/>
          </p:nvGrpSpPr>
          <p:grpSpPr bwMode="auto">
            <a:xfrm>
              <a:off x="4100" y="2950"/>
              <a:ext cx="652" cy="521"/>
              <a:chOff x="3140" y="3132"/>
              <a:chExt cx="652" cy="521"/>
            </a:xfrm>
          </p:grpSpPr>
          <p:sp>
            <p:nvSpPr>
              <p:cNvPr id="102406" name="Rectangle 6"/>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2407" name="Oval 7"/>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02408" name="Text Box 8"/>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02409" name="Text Box 9"/>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02410" name="Text Box 10"/>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02411" name="Oval 11"/>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02412" name="Oval 12"/>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02413" name="Group 13"/>
            <p:cNvGrpSpPr>
              <a:grpSpLocks/>
            </p:cNvGrpSpPr>
            <p:nvPr/>
          </p:nvGrpSpPr>
          <p:grpSpPr bwMode="auto">
            <a:xfrm>
              <a:off x="4321" y="3134"/>
              <a:ext cx="219" cy="220"/>
              <a:chOff x="3614" y="2770"/>
              <a:chExt cx="219" cy="220"/>
            </a:xfrm>
          </p:grpSpPr>
          <p:sp>
            <p:nvSpPr>
              <p:cNvPr id="102414" name="Oval 1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15" name="Line 1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02416" name="Group 16"/>
          <p:cNvGrpSpPr>
            <a:grpSpLocks/>
          </p:cNvGrpSpPr>
          <p:nvPr/>
        </p:nvGrpSpPr>
        <p:grpSpPr bwMode="auto">
          <a:xfrm>
            <a:off x="5138738" y="2357438"/>
            <a:ext cx="4132262" cy="2895600"/>
            <a:chOff x="2059" y="1289"/>
            <a:chExt cx="2603" cy="1824"/>
          </a:xfrm>
        </p:grpSpPr>
        <p:grpSp>
          <p:nvGrpSpPr>
            <p:cNvPr id="102417" name="Group 17"/>
            <p:cNvGrpSpPr>
              <a:grpSpLocks/>
            </p:cNvGrpSpPr>
            <p:nvPr/>
          </p:nvGrpSpPr>
          <p:grpSpPr bwMode="auto">
            <a:xfrm>
              <a:off x="2894" y="1289"/>
              <a:ext cx="1768" cy="987"/>
              <a:chOff x="3525" y="1447"/>
              <a:chExt cx="1768" cy="987"/>
            </a:xfrm>
          </p:grpSpPr>
          <p:grpSp>
            <p:nvGrpSpPr>
              <p:cNvPr id="102418" name="Group 18"/>
              <p:cNvGrpSpPr>
                <a:grpSpLocks/>
              </p:cNvGrpSpPr>
              <p:nvPr/>
            </p:nvGrpSpPr>
            <p:grpSpPr bwMode="auto">
              <a:xfrm>
                <a:off x="4183" y="1447"/>
                <a:ext cx="1110" cy="603"/>
                <a:chOff x="3525" y="1831"/>
                <a:chExt cx="1110" cy="603"/>
              </a:xfrm>
            </p:grpSpPr>
            <p:sp>
              <p:nvSpPr>
                <p:cNvPr id="102419" name="Rectangle 19"/>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2420" name="Freeform 20"/>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02421" name="Freeform 21"/>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02422" name="Group 22"/>
              <p:cNvGrpSpPr>
                <a:grpSpLocks/>
              </p:cNvGrpSpPr>
              <p:nvPr/>
            </p:nvGrpSpPr>
            <p:grpSpPr bwMode="auto">
              <a:xfrm>
                <a:off x="3525" y="1831"/>
                <a:ext cx="1110" cy="603"/>
                <a:chOff x="3525" y="1831"/>
                <a:chExt cx="1110" cy="603"/>
              </a:xfrm>
            </p:grpSpPr>
            <p:sp>
              <p:nvSpPr>
                <p:cNvPr id="102423" name="Rectangle 23"/>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02424" name="Freeform 24"/>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02425" name="Freeform 25"/>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02426" name="Freeform 26"/>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02427" name="Freeform 27"/>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02428" name="Group 28"/>
            <p:cNvGrpSpPr>
              <a:grpSpLocks/>
            </p:cNvGrpSpPr>
            <p:nvPr/>
          </p:nvGrpSpPr>
          <p:grpSpPr bwMode="auto">
            <a:xfrm>
              <a:off x="2059" y="2086"/>
              <a:ext cx="1225" cy="1027"/>
              <a:chOff x="2059" y="2086"/>
              <a:chExt cx="1225" cy="1027"/>
            </a:xfrm>
          </p:grpSpPr>
          <p:sp>
            <p:nvSpPr>
              <p:cNvPr id="102429" name="Freeform 29"/>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0" name="Freeform 30"/>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1" name="Freeform 31"/>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2" name="Freeform 32"/>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3" name="Freeform 33"/>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4" name="Freeform 34"/>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5" name="Freeform 35"/>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6" name="Freeform 36"/>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7" name="Freeform 37"/>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8" name="Freeform 38"/>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9" name="Freeform 39"/>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0" name="Freeform 40"/>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1" name="Freeform 41"/>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2" name="Freeform 42"/>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3" name="Freeform 43"/>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4" name="Freeform 44"/>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02445" name="Group 45"/>
          <p:cNvGrpSpPr>
            <a:grpSpLocks/>
          </p:cNvGrpSpPr>
          <p:nvPr/>
        </p:nvGrpSpPr>
        <p:grpSpPr bwMode="auto">
          <a:xfrm>
            <a:off x="4203700" y="4102100"/>
            <a:ext cx="3806825" cy="2427288"/>
            <a:chOff x="1092" y="1824"/>
            <a:chExt cx="2398" cy="1529"/>
          </a:xfrm>
        </p:grpSpPr>
        <p:sp>
          <p:nvSpPr>
            <p:cNvPr id="102446" name="Arc 46"/>
            <p:cNvSpPr>
              <a:spLocks/>
            </p:cNvSpPr>
            <p:nvPr/>
          </p:nvSpPr>
          <p:spPr bwMode="auto">
            <a:xfrm>
              <a:off x="1092" y="1824"/>
              <a:ext cx="1014" cy="997"/>
            </a:xfrm>
            <a:custGeom>
              <a:avLst/>
              <a:gdLst>
                <a:gd name="G0" fmla="+- 21600 0 0"/>
                <a:gd name="G1" fmla="+- 21600 0 0"/>
                <a:gd name="G2" fmla="+- 21600 0 0"/>
                <a:gd name="T0" fmla="*/ 15937 w 43200"/>
                <a:gd name="T1" fmla="*/ 42445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02447" name="Freeform 47"/>
            <p:cNvSpPr>
              <a:spLocks/>
            </p:cNvSpPr>
            <p:nvPr/>
          </p:nvSpPr>
          <p:spPr bwMode="auto">
            <a:xfrm>
              <a:off x="1467" y="2777"/>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sp>
          <p:nvSpPr>
            <p:cNvPr id="102448" name="Freeform 48"/>
            <p:cNvSpPr>
              <a:spLocks/>
            </p:cNvSpPr>
            <p:nvPr/>
          </p:nvSpPr>
          <p:spPr bwMode="auto">
            <a:xfrm>
              <a:off x="1728" y="2777"/>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02449" name="Group 49"/>
          <p:cNvGrpSpPr>
            <a:grpSpLocks/>
          </p:cNvGrpSpPr>
          <p:nvPr/>
        </p:nvGrpSpPr>
        <p:grpSpPr bwMode="auto">
          <a:xfrm>
            <a:off x="7461250" y="5187950"/>
            <a:ext cx="347663" cy="349250"/>
            <a:chOff x="3614" y="2770"/>
            <a:chExt cx="219" cy="220"/>
          </a:xfrm>
        </p:grpSpPr>
        <p:sp>
          <p:nvSpPr>
            <p:cNvPr id="102450" name="Oval 5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1" name="Line 5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2" name="Group 52"/>
          <p:cNvGrpSpPr>
            <a:grpSpLocks/>
          </p:cNvGrpSpPr>
          <p:nvPr/>
        </p:nvGrpSpPr>
        <p:grpSpPr bwMode="auto">
          <a:xfrm rot="5400000">
            <a:off x="7463632" y="5185569"/>
            <a:ext cx="347662" cy="349250"/>
            <a:chOff x="3614" y="2770"/>
            <a:chExt cx="219" cy="220"/>
          </a:xfrm>
        </p:grpSpPr>
        <p:sp>
          <p:nvSpPr>
            <p:cNvPr id="102453" name="Oval 53"/>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4" name="Line 54"/>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5" name="Group 55"/>
          <p:cNvGrpSpPr>
            <a:grpSpLocks/>
          </p:cNvGrpSpPr>
          <p:nvPr/>
        </p:nvGrpSpPr>
        <p:grpSpPr bwMode="auto">
          <a:xfrm>
            <a:off x="7450138" y="5176838"/>
            <a:ext cx="347662" cy="349250"/>
            <a:chOff x="3614" y="2770"/>
            <a:chExt cx="219" cy="220"/>
          </a:xfrm>
        </p:grpSpPr>
        <p:sp>
          <p:nvSpPr>
            <p:cNvPr id="102456" name="Oval 56"/>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7" name="Line 57"/>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8" name="Group 58"/>
          <p:cNvGrpSpPr>
            <a:grpSpLocks/>
          </p:cNvGrpSpPr>
          <p:nvPr/>
        </p:nvGrpSpPr>
        <p:grpSpPr bwMode="auto">
          <a:xfrm rot="16200000">
            <a:off x="7452518" y="5174457"/>
            <a:ext cx="347663" cy="349250"/>
            <a:chOff x="3614" y="2770"/>
            <a:chExt cx="219" cy="220"/>
          </a:xfrm>
        </p:grpSpPr>
        <p:sp>
          <p:nvSpPr>
            <p:cNvPr id="102459" name="Oval 59"/>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60" name="Line 60"/>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02461" name="Arc 61"/>
          <p:cNvSpPr>
            <a:spLocks/>
          </p:cNvSpPr>
          <p:nvPr/>
        </p:nvSpPr>
        <p:spPr bwMode="auto">
          <a:xfrm>
            <a:off x="4206875" y="4098925"/>
            <a:ext cx="1601788"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02462" name="Arc 62"/>
          <p:cNvSpPr>
            <a:spLocks/>
          </p:cNvSpPr>
          <p:nvPr/>
        </p:nvSpPr>
        <p:spPr bwMode="auto">
          <a:xfrm flipH="1">
            <a:off x="4205288" y="4087813"/>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02463" name="Line 63"/>
          <p:cNvSpPr>
            <a:spLocks noChangeShapeType="1"/>
          </p:cNvSpPr>
          <p:nvPr/>
        </p:nvSpPr>
        <p:spPr bwMode="auto">
          <a:xfrm>
            <a:off x="5665788" y="6080125"/>
            <a:ext cx="1154112" cy="0"/>
          </a:xfrm>
          <a:prstGeom prst="line">
            <a:avLst/>
          </a:prstGeom>
          <a:noFill/>
          <a:ln w="57150">
            <a:solidFill>
              <a:srgbClr val="FF0000"/>
            </a:solidFill>
            <a:round/>
            <a:headEnd/>
            <a:tailEnd type="triangle" w="med" len="med"/>
          </a:ln>
          <a:effectLst/>
        </p:spPr>
        <p:txBody>
          <a:bodyPr/>
          <a:lstStyle/>
          <a:p>
            <a:endParaRPr lang="en-US"/>
          </a:p>
        </p:txBody>
      </p:sp>
      <p:sp>
        <p:nvSpPr>
          <p:cNvPr id="102464" name="Line 64"/>
          <p:cNvSpPr>
            <a:spLocks noChangeShapeType="1"/>
          </p:cNvSpPr>
          <p:nvPr/>
        </p:nvSpPr>
        <p:spPr bwMode="auto">
          <a:xfrm>
            <a:off x="5634038" y="6526213"/>
            <a:ext cx="1154112" cy="0"/>
          </a:xfrm>
          <a:prstGeom prst="line">
            <a:avLst/>
          </a:prstGeom>
          <a:noFill/>
          <a:ln w="57150">
            <a:solidFill>
              <a:srgbClr val="FF0000"/>
            </a:solidFill>
            <a:round/>
            <a:headEnd type="triangle" w="med" len="med"/>
            <a:tailEnd/>
          </a:ln>
          <a:effectLst/>
        </p:spPr>
        <p:txBody>
          <a:bodyPr/>
          <a:lstStyle/>
          <a:p>
            <a:endParaRPr lang="en-US"/>
          </a:p>
        </p:txBody>
      </p:sp>
      <p:sp>
        <p:nvSpPr>
          <p:cNvPr id="102465" name="Line 65"/>
          <p:cNvSpPr>
            <a:spLocks noChangeShapeType="1"/>
          </p:cNvSpPr>
          <p:nvPr/>
        </p:nvSpPr>
        <p:spPr bwMode="auto">
          <a:xfrm>
            <a:off x="5676900" y="6526213"/>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02466" name="Line 66"/>
          <p:cNvSpPr>
            <a:spLocks noChangeShapeType="1"/>
          </p:cNvSpPr>
          <p:nvPr/>
        </p:nvSpPr>
        <p:spPr bwMode="auto">
          <a:xfrm>
            <a:off x="5643563" y="6080125"/>
            <a:ext cx="1154112" cy="0"/>
          </a:xfrm>
          <a:prstGeom prst="line">
            <a:avLst/>
          </a:prstGeom>
          <a:noFill/>
          <a:ln w="57150">
            <a:solidFill>
              <a:srgbClr val="FF0000"/>
            </a:solidFill>
            <a:round/>
            <a:headEnd type="triangle" w="med" len="med"/>
            <a:tailEnd/>
          </a:ln>
          <a:effectLst/>
        </p:spPr>
        <p:txBody>
          <a:bodyPr/>
          <a:lstStyle/>
          <a:p>
            <a:endParaRPr lang="en-US"/>
          </a:p>
        </p:txBody>
      </p:sp>
      <p:sp>
        <p:nvSpPr>
          <p:cNvPr id="102467" name="Oval 67"/>
          <p:cNvSpPr>
            <a:spLocks noChangeArrowheads="1"/>
          </p:cNvSpPr>
          <p:nvPr/>
        </p:nvSpPr>
        <p:spPr bwMode="auto">
          <a:xfrm>
            <a:off x="684213" y="2994025"/>
            <a:ext cx="381000" cy="381000"/>
          </a:xfrm>
          <a:prstGeom prst="ellipse">
            <a:avLst/>
          </a:prstGeom>
          <a:noFill/>
          <a:ln w="28575">
            <a:solidFill>
              <a:srgbClr val="FF0000"/>
            </a:solidFill>
            <a:round/>
            <a:headEnd/>
            <a:tailEnd/>
          </a:ln>
          <a:effectLst/>
        </p:spPr>
        <p:txBody>
          <a:bodyPr wrap="none" anchor="ctr"/>
          <a:lstStyle/>
          <a:p>
            <a:endParaRPr lang="en-US"/>
          </a:p>
        </p:txBody>
      </p:sp>
      <p:sp>
        <p:nvSpPr>
          <p:cNvPr id="102468" name="Oval 68"/>
          <p:cNvSpPr>
            <a:spLocks noChangeArrowheads="1"/>
          </p:cNvSpPr>
          <p:nvPr/>
        </p:nvSpPr>
        <p:spPr bwMode="auto">
          <a:xfrm>
            <a:off x="682625" y="4529138"/>
            <a:ext cx="381000" cy="381000"/>
          </a:xfrm>
          <a:prstGeom prst="ellipse">
            <a:avLst/>
          </a:prstGeom>
          <a:noFill/>
          <a:ln w="28575">
            <a:solidFill>
              <a:srgbClr val="FF0000"/>
            </a:solidFill>
            <a:round/>
            <a:headEnd/>
            <a:tailEnd/>
          </a:ln>
          <a:effectLst/>
        </p:spPr>
        <p:txBody>
          <a:bodyPr wrap="none" anchor="ctr"/>
          <a:lstStyle/>
          <a:p>
            <a:endParaRPr lang="en-US"/>
          </a:p>
        </p:txBody>
      </p:sp>
      <p:sp>
        <p:nvSpPr>
          <p:cNvPr id="10247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02">
                                            <p:txEl>
                                              <p:pRg st="1" end="1"/>
                                            </p:txEl>
                                          </p:spTgt>
                                        </p:tgtEl>
                                        <p:attrNameLst>
                                          <p:attrName>style.visibility</p:attrName>
                                        </p:attrNameLst>
                                      </p:cBhvr>
                                      <p:to>
                                        <p:strVal val="visible"/>
                                      </p:to>
                                    </p:set>
                                    <p:anim calcmode="lin" valueType="num">
                                      <p:cBhvr additive="base">
                                        <p:cTn id="7" dur="500" fill="hold"/>
                                        <p:tgtEl>
                                          <p:spTgt spid="1024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445"/>
                                        </p:tgtEl>
                                        <p:attrNameLst>
                                          <p:attrName>style.visibility</p:attrName>
                                        </p:attrNameLst>
                                      </p:cBhvr>
                                      <p:to>
                                        <p:strVal val="visible"/>
                                      </p:to>
                                    </p:set>
                                    <p:animEffect transition="in" filter="wheel(4)">
                                      <p:cBhvr>
                                        <p:cTn id="13" dur="2000"/>
                                        <p:tgtEl>
                                          <p:spTgt spid="102445"/>
                                        </p:tgtEl>
                                      </p:cBhvr>
                                    </p:animEffect>
                                  </p:childTnLst>
                                </p:cTn>
                              </p:par>
                              <p:par>
                                <p:cTn id="14" presetID="10" presetClass="entr" presetSubtype="0" fill="hold" nodeType="withEffect">
                                  <p:stCondLst>
                                    <p:cond delay="0"/>
                                  </p:stCondLst>
                                  <p:childTnLst>
                                    <p:set>
                                      <p:cBhvr>
                                        <p:cTn id="15" dur="1" fill="hold">
                                          <p:stCondLst>
                                            <p:cond delay="0"/>
                                          </p:stCondLst>
                                        </p:cTn>
                                        <p:tgtEl>
                                          <p:spTgt spid="102404"/>
                                        </p:tgtEl>
                                        <p:attrNameLst>
                                          <p:attrName>style.visibility</p:attrName>
                                        </p:attrNameLst>
                                      </p:cBhvr>
                                      <p:to>
                                        <p:strVal val="visible"/>
                                      </p:to>
                                    </p:set>
                                    <p:animEffect transition="in" filter="fade">
                                      <p:cBhvr>
                                        <p:cTn id="16" dur="500"/>
                                        <p:tgtEl>
                                          <p:spTgt spid="102404"/>
                                        </p:tgtEl>
                                      </p:cBhvr>
                                    </p:animEffect>
                                  </p:childTnLst>
                                  <p:subTnLst>
                                    <p:audio>
                                      <p:cMediaNode>
                                        <p:cTn display="0" masterRel="sameClick">
                                          <p:stCondLst>
                                            <p:cond evt="begin" delay="0">
                                              <p:tn val="14"/>
                                            </p:cond>
                                          </p:stCondLst>
                                          <p:endCondLst>
                                            <p:cond evt="onStopAudio" delay="0">
                                              <p:tgtEl>
                                                <p:sldTgt/>
                                              </p:tgtEl>
                                            </p:cond>
                                          </p:endCondLst>
                                        </p:cTn>
                                        <p:tgtEl>
                                          <p:sndTgt r:embed="rId5" name="chimes.wav"/>
                                        </p:tgtEl>
                                      </p:cMediaNode>
                                    </p:audio>
                                  </p:subTnLst>
                                </p:cTn>
                              </p:par>
                              <p:par>
                                <p:cTn id="17" presetID="22" presetClass="entr" presetSubtype="2" fill="hold" nodeType="withEffect">
                                  <p:stCondLst>
                                    <p:cond delay="0"/>
                                  </p:stCondLst>
                                  <p:childTnLst>
                                    <p:set>
                                      <p:cBhvr>
                                        <p:cTn id="18" dur="1" fill="hold">
                                          <p:stCondLst>
                                            <p:cond delay="0"/>
                                          </p:stCondLst>
                                        </p:cTn>
                                        <p:tgtEl>
                                          <p:spTgt spid="102416"/>
                                        </p:tgtEl>
                                        <p:attrNameLst>
                                          <p:attrName>style.visibility</p:attrName>
                                        </p:attrNameLst>
                                      </p:cBhvr>
                                      <p:to>
                                        <p:strVal val="visible"/>
                                      </p:to>
                                    </p:set>
                                    <p:animEffect transition="in" filter="wipe(right)">
                                      <p:cBhvr>
                                        <p:cTn id="19" dur="1000"/>
                                        <p:tgtEl>
                                          <p:spTgt spid="102416"/>
                                        </p:tgtEl>
                                      </p:cBhvr>
                                    </p:animEffect>
                                  </p:childTnLst>
                                  <p:subTnLst>
                                    <p:audio>
                                      <p:cMediaNode>
                                        <p:cTn display="0" masterRel="sameClick">
                                          <p:stCondLst>
                                            <p:cond evt="begin" delay="0">
                                              <p:tn val="17"/>
                                            </p:cond>
                                          </p:stCondLst>
                                          <p:endCondLst>
                                            <p:cond evt="onStopAudio" delay="0">
                                              <p:tgtEl>
                                                <p:sldTgt/>
                                              </p:tgtEl>
                                            </p:cond>
                                          </p:endCondLst>
                                        </p:cTn>
                                        <p:tgtEl>
                                          <p:sndTgt r:embed="rId6" name="cashreg.wav"/>
                                        </p:tgtEl>
                                      </p:cMediaNode>
                                    </p:audio>
                                  </p:subTnLst>
                                </p:cTn>
                              </p:par>
                              <p:par>
                                <p:cTn id="20" presetID="10" presetClass="entr" presetSubtype="0" fill="hold" nodeType="withEffect">
                                  <p:stCondLst>
                                    <p:cond delay="0"/>
                                  </p:stCondLst>
                                  <p:childTnLst>
                                    <p:set>
                                      <p:cBhvr>
                                        <p:cTn id="21" dur="1" fill="hold">
                                          <p:stCondLst>
                                            <p:cond delay="0"/>
                                          </p:stCondLst>
                                        </p:cTn>
                                        <p:tgtEl>
                                          <p:spTgt spid="102449"/>
                                        </p:tgtEl>
                                        <p:attrNameLst>
                                          <p:attrName>style.visibility</p:attrName>
                                        </p:attrNameLst>
                                      </p:cBhvr>
                                      <p:to>
                                        <p:strVal val="visible"/>
                                      </p:to>
                                    </p:set>
                                    <p:animEffect transition="in" filter="fade">
                                      <p:cBhvr>
                                        <p:cTn id="22" dur="500"/>
                                        <p:tgtEl>
                                          <p:spTgt spid="102449"/>
                                        </p:tgtEl>
                                      </p:cBhvr>
                                    </p:animEffect>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nodeType="clickEffect">
                                  <p:stCondLst>
                                    <p:cond delay="0"/>
                                  </p:stCondLst>
                                  <p:childTnLst>
                                    <p:animMotion origin="layout" path="M -3.61111E-6 -2.96296E-6 L -0.21597 0.1713 " pathEditMode="relative" rAng="0" ptsTypes="AA">
                                      <p:cBhvr>
                                        <p:cTn id="26" dur="3000" fill="hold"/>
                                        <p:tgtEl>
                                          <p:spTgt spid="102416"/>
                                        </p:tgtEl>
                                        <p:attrNameLst>
                                          <p:attrName>ppt_x</p:attrName>
                                          <p:attrName>ppt_y</p:attrName>
                                        </p:attrNameLst>
                                      </p:cBhvr>
                                      <p:rCtr x="-10800" y="8600"/>
                                    </p:animMotion>
                                  </p:childTnLst>
                                  <p:subTnLst>
                                    <p:audio>
                                      <p:cMediaNode>
                                        <p:cTn display="0" masterRel="sameClick">
                                          <p:stCondLst>
                                            <p:cond evt="begin" delay="0">
                                              <p:tn val="25"/>
                                            </p:cond>
                                          </p:stCondLst>
                                          <p:endCondLst>
                                            <p:cond evt="onStopAudio" delay="0">
                                              <p:tgtEl>
                                                <p:sldTgt/>
                                              </p:tgtEl>
                                            </p:cond>
                                          </p:endCondLst>
                                        </p:cTn>
                                        <p:tgtEl>
                                          <p:sndTgt r:embed="rId7" name="voltage.wav"/>
                                        </p:tgtEl>
                                      </p:cMediaNode>
                                    </p:audio>
                                  </p:subTnLst>
                                </p:cTn>
                              </p:par>
                              <p:par>
                                <p:cTn id="27" presetID="8" presetClass="emph" presetSubtype="0" fill="hold" nodeType="withEffect">
                                  <p:stCondLst>
                                    <p:cond delay="0"/>
                                  </p:stCondLst>
                                  <p:childTnLst>
                                    <p:animRot by="5400000">
                                      <p:cBhvr>
                                        <p:cTn id="28" dur="1000" fill="hold"/>
                                        <p:tgtEl>
                                          <p:spTgt spid="102449"/>
                                        </p:tgtEl>
                                        <p:attrNameLst>
                                          <p:attrName>r</p:attrName>
                                        </p:attrNameLst>
                                      </p:cBhvr>
                                    </p:animRot>
                                  </p:childTnLst>
                                </p:cTn>
                              </p:par>
                              <p:par>
                                <p:cTn id="29" presetID="10" presetClass="entr" presetSubtype="0" fill="hold" grpId="0" nodeType="withEffect">
                                  <p:stCondLst>
                                    <p:cond delay="0"/>
                                  </p:stCondLst>
                                  <p:childTnLst>
                                    <p:set>
                                      <p:cBhvr>
                                        <p:cTn id="30" dur="1" fill="hold">
                                          <p:stCondLst>
                                            <p:cond delay="0"/>
                                          </p:stCondLst>
                                        </p:cTn>
                                        <p:tgtEl>
                                          <p:spTgt spid="102461"/>
                                        </p:tgtEl>
                                        <p:attrNameLst>
                                          <p:attrName>style.visibility</p:attrName>
                                        </p:attrNameLst>
                                      </p:cBhvr>
                                      <p:to>
                                        <p:strVal val="visible"/>
                                      </p:to>
                                    </p:set>
                                    <p:animEffect transition="in" filter="fade">
                                      <p:cBhvr>
                                        <p:cTn id="31" dur="500"/>
                                        <p:tgtEl>
                                          <p:spTgt spid="10246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2463"/>
                                        </p:tgtEl>
                                        <p:attrNameLst>
                                          <p:attrName>style.visibility</p:attrName>
                                        </p:attrNameLst>
                                      </p:cBhvr>
                                      <p:to>
                                        <p:strVal val="visible"/>
                                      </p:to>
                                    </p:set>
                                    <p:animEffect transition="in" filter="fade">
                                      <p:cBhvr>
                                        <p:cTn id="34" dur="500"/>
                                        <p:tgtEl>
                                          <p:spTgt spid="10246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2464"/>
                                        </p:tgtEl>
                                        <p:attrNameLst>
                                          <p:attrName>style.visibility</p:attrName>
                                        </p:attrNameLst>
                                      </p:cBhvr>
                                      <p:to>
                                        <p:strVal val="visible"/>
                                      </p:to>
                                    </p:set>
                                    <p:animEffect transition="in" filter="fade">
                                      <p:cBhvr>
                                        <p:cTn id="37" dur="500"/>
                                        <p:tgtEl>
                                          <p:spTgt spid="102464"/>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102452"/>
                                        </p:tgtEl>
                                        <p:attrNameLst>
                                          <p:attrName>style.visibility</p:attrName>
                                        </p:attrNameLst>
                                      </p:cBhvr>
                                      <p:to>
                                        <p:strVal val="visible"/>
                                      </p:to>
                                    </p:set>
                                    <p:animEffect transition="in" filter="fade">
                                      <p:cBhvr>
                                        <p:cTn id="41" dur="500"/>
                                        <p:tgtEl>
                                          <p:spTgt spid="102452"/>
                                        </p:tgtEl>
                                      </p:cBhvr>
                                    </p:animEffect>
                                  </p:childTnLst>
                                </p:cTn>
                              </p:par>
                            </p:childTnLst>
                          </p:cTn>
                        </p:par>
                        <p:par>
                          <p:cTn id="42" fill="hold">
                            <p:stCondLst>
                              <p:cond delay="3500"/>
                            </p:stCondLst>
                            <p:childTnLst>
                              <p:par>
                                <p:cTn id="43" presetID="8" presetClass="emph" presetSubtype="0" fill="hold" nodeType="afterEffect">
                                  <p:stCondLst>
                                    <p:cond delay="0"/>
                                  </p:stCondLst>
                                  <p:childTnLst>
                                    <p:animRot by="-5400000">
                                      <p:cBhvr>
                                        <p:cTn id="44" dur="500" fill="hold"/>
                                        <p:tgtEl>
                                          <p:spTgt spid="102452"/>
                                        </p:tgtEl>
                                        <p:attrNameLst>
                                          <p:attrName>r</p:attrName>
                                        </p:attrNameLst>
                                      </p:cBhvr>
                                    </p:animRot>
                                  </p:childTnLst>
                                </p:cTn>
                              </p:par>
                              <p:par>
                                <p:cTn id="45" presetID="10" presetClass="exit" presetSubtype="0" fill="hold" grpId="1" nodeType="withEffect">
                                  <p:stCondLst>
                                    <p:cond delay="0"/>
                                  </p:stCondLst>
                                  <p:childTnLst>
                                    <p:animEffect transition="out" filter="fade">
                                      <p:cBhvr>
                                        <p:cTn id="46" dur="500"/>
                                        <p:tgtEl>
                                          <p:spTgt spid="102461"/>
                                        </p:tgtEl>
                                      </p:cBhvr>
                                    </p:animEffect>
                                    <p:set>
                                      <p:cBhvr>
                                        <p:cTn id="47" dur="1" fill="hold">
                                          <p:stCondLst>
                                            <p:cond delay="499"/>
                                          </p:stCondLst>
                                        </p:cTn>
                                        <p:tgtEl>
                                          <p:spTgt spid="102461"/>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02463"/>
                                        </p:tgtEl>
                                      </p:cBhvr>
                                    </p:animEffect>
                                    <p:set>
                                      <p:cBhvr>
                                        <p:cTn id="50" dur="1" fill="hold">
                                          <p:stCondLst>
                                            <p:cond delay="499"/>
                                          </p:stCondLst>
                                        </p:cTn>
                                        <p:tgtEl>
                                          <p:spTgt spid="10246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02464"/>
                                        </p:tgtEl>
                                      </p:cBhvr>
                                    </p:animEffect>
                                    <p:set>
                                      <p:cBhvr>
                                        <p:cTn id="53" dur="1" fill="hold">
                                          <p:stCondLst>
                                            <p:cond delay="499"/>
                                          </p:stCondLst>
                                        </p:cTn>
                                        <p:tgtEl>
                                          <p:spTgt spid="102464"/>
                                        </p:tgtEl>
                                        <p:attrNameLst>
                                          <p:attrName>style.visibility</p:attrName>
                                        </p:attrNameLst>
                                      </p:cBhvr>
                                      <p:to>
                                        <p:strVal val="hidden"/>
                                      </p:to>
                                    </p:set>
                                  </p:childTnLst>
                                </p:cTn>
                              </p:par>
                            </p:childTnLst>
                          </p:cTn>
                        </p:par>
                        <p:par>
                          <p:cTn id="54" fill="hold">
                            <p:stCondLst>
                              <p:cond delay="4000"/>
                            </p:stCondLst>
                            <p:childTnLst>
                              <p:par>
                                <p:cTn id="55" presetID="10" presetClass="entr" presetSubtype="0" fill="hold" nodeType="afterEffect">
                                  <p:stCondLst>
                                    <p:cond delay="0"/>
                                  </p:stCondLst>
                                  <p:childTnLst>
                                    <p:set>
                                      <p:cBhvr>
                                        <p:cTn id="56" dur="1" fill="hold">
                                          <p:stCondLst>
                                            <p:cond delay="0"/>
                                          </p:stCondLst>
                                        </p:cTn>
                                        <p:tgtEl>
                                          <p:spTgt spid="102455"/>
                                        </p:tgtEl>
                                        <p:attrNameLst>
                                          <p:attrName>style.visibility</p:attrName>
                                        </p:attrNameLst>
                                      </p:cBhvr>
                                      <p:to>
                                        <p:strVal val="visible"/>
                                      </p:to>
                                    </p:set>
                                    <p:animEffect transition="in" filter="fade">
                                      <p:cBhvr>
                                        <p:cTn id="57" dur="500"/>
                                        <p:tgtEl>
                                          <p:spTgt spid="102455"/>
                                        </p:tgtEl>
                                      </p:cBhvr>
                                    </p:animEffect>
                                  </p:childTnLst>
                                </p:cTn>
                              </p:par>
                            </p:childTnLst>
                          </p:cTn>
                        </p:par>
                        <p:par>
                          <p:cTn id="58" fill="hold">
                            <p:stCondLst>
                              <p:cond delay="4500"/>
                            </p:stCondLst>
                            <p:childTnLst>
                              <p:par>
                                <p:cTn id="59" presetID="56" presetClass="path" presetSubtype="0" accel="50000" decel="50000" fill="hold" nodeType="afterEffect">
                                  <p:stCondLst>
                                    <p:cond delay="0"/>
                                  </p:stCondLst>
                                  <p:childTnLst>
                                    <p:animMotion origin="layout" path="M -0.21597 0.17153 L 0.00191 -0.00162 " pathEditMode="relative" rAng="0" ptsTypes="AA">
                                      <p:cBhvr>
                                        <p:cTn id="60" dur="2000" fill="hold"/>
                                        <p:tgtEl>
                                          <p:spTgt spid="102416"/>
                                        </p:tgtEl>
                                        <p:attrNameLst>
                                          <p:attrName>ppt_x</p:attrName>
                                          <p:attrName>ppt_y</p:attrName>
                                        </p:attrNameLst>
                                      </p:cBhvr>
                                      <p:rCtr x="10900" y="-8700"/>
                                    </p:animMotion>
                                  </p:childTnLst>
                                  <p:subTnLst>
                                    <p:audio>
                                      <p:cMediaNode>
                                        <p:cTn display="0" masterRel="sameClick">
                                          <p:stCondLst>
                                            <p:cond evt="begin" delay="0">
                                              <p:tn val="59"/>
                                            </p:cond>
                                          </p:stCondLst>
                                          <p:endCondLst>
                                            <p:cond evt="onStopAudio" delay="0">
                                              <p:tgtEl>
                                                <p:sldTgt/>
                                              </p:tgtEl>
                                            </p:cond>
                                          </p:endCondLst>
                                        </p:cTn>
                                        <p:tgtEl>
                                          <p:sndTgt r:embed="rId7" name="voltage.wav"/>
                                        </p:tgtEl>
                                      </p:cMediaNode>
                                    </p:audio>
                                  </p:subTnLst>
                                </p:cTn>
                              </p:par>
                              <p:par>
                                <p:cTn id="61" presetID="8" presetClass="emph" presetSubtype="0" fill="hold" nodeType="withEffect">
                                  <p:stCondLst>
                                    <p:cond delay="0"/>
                                  </p:stCondLst>
                                  <p:childTnLst>
                                    <p:animRot by="-5400000">
                                      <p:cBhvr>
                                        <p:cTn id="62" dur="1000" fill="hold"/>
                                        <p:tgtEl>
                                          <p:spTgt spid="102455"/>
                                        </p:tgtEl>
                                        <p:attrNameLst>
                                          <p:attrName>r</p:attrName>
                                        </p:attrNameLst>
                                      </p:cBhvr>
                                    </p:animRot>
                                  </p:childTnLst>
                                </p:cTn>
                              </p:par>
                              <p:par>
                                <p:cTn id="63" presetID="10" presetClass="entr" presetSubtype="0" fill="hold" grpId="0" nodeType="withEffect">
                                  <p:stCondLst>
                                    <p:cond delay="0"/>
                                  </p:stCondLst>
                                  <p:childTnLst>
                                    <p:set>
                                      <p:cBhvr>
                                        <p:cTn id="64" dur="1" fill="hold">
                                          <p:stCondLst>
                                            <p:cond delay="0"/>
                                          </p:stCondLst>
                                        </p:cTn>
                                        <p:tgtEl>
                                          <p:spTgt spid="102462"/>
                                        </p:tgtEl>
                                        <p:attrNameLst>
                                          <p:attrName>style.visibility</p:attrName>
                                        </p:attrNameLst>
                                      </p:cBhvr>
                                      <p:to>
                                        <p:strVal val="visible"/>
                                      </p:to>
                                    </p:set>
                                    <p:animEffect transition="in" filter="fade">
                                      <p:cBhvr>
                                        <p:cTn id="65" dur="500"/>
                                        <p:tgtEl>
                                          <p:spTgt spid="10246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02465"/>
                                        </p:tgtEl>
                                        <p:attrNameLst>
                                          <p:attrName>style.visibility</p:attrName>
                                        </p:attrNameLst>
                                      </p:cBhvr>
                                      <p:to>
                                        <p:strVal val="visible"/>
                                      </p:to>
                                    </p:set>
                                    <p:animEffect transition="in" filter="fade">
                                      <p:cBhvr>
                                        <p:cTn id="68" dur="500"/>
                                        <p:tgtEl>
                                          <p:spTgt spid="10246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02466"/>
                                        </p:tgtEl>
                                        <p:attrNameLst>
                                          <p:attrName>style.visibility</p:attrName>
                                        </p:attrNameLst>
                                      </p:cBhvr>
                                      <p:to>
                                        <p:strVal val="visible"/>
                                      </p:to>
                                    </p:set>
                                    <p:animEffect transition="in" filter="fade">
                                      <p:cBhvr>
                                        <p:cTn id="71" dur="500"/>
                                        <p:tgtEl>
                                          <p:spTgt spid="102466"/>
                                        </p:tgtEl>
                                      </p:cBhvr>
                                    </p:animEffect>
                                  </p:childTnLst>
                                </p:cTn>
                              </p:par>
                            </p:childTnLst>
                          </p:cTn>
                        </p:par>
                        <p:par>
                          <p:cTn id="72" fill="hold">
                            <p:stCondLst>
                              <p:cond delay="6500"/>
                            </p:stCondLst>
                            <p:childTnLst>
                              <p:par>
                                <p:cTn id="73" presetID="10" presetClass="entr" presetSubtype="0" fill="hold" nodeType="afterEffect">
                                  <p:stCondLst>
                                    <p:cond delay="0"/>
                                  </p:stCondLst>
                                  <p:childTnLst>
                                    <p:set>
                                      <p:cBhvr>
                                        <p:cTn id="74" dur="1" fill="hold">
                                          <p:stCondLst>
                                            <p:cond delay="0"/>
                                          </p:stCondLst>
                                        </p:cTn>
                                        <p:tgtEl>
                                          <p:spTgt spid="102458"/>
                                        </p:tgtEl>
                                        <p:attrNameLst>
                                          <p:attrName>style.visibility</p:attrName>
                                        </p:attrNameLst>
                                      </p:cBhvr>
                                      <p:to>
                                        <p:strVal val="visible"/>
                                      </p:to>
                                    </p:set>
                                    <p:animEffect transition="in" filter="fade">
                                      <p:cBhvr>
                                        <p:cTn id="75" dur="500"/>
                                        <p:tgtEl>
                                          <p:spTgt spid="102458"/>
                                        </p:tgtEl>
                                      </p:cBhvr>
                                    </p:animEffect>
                                  </p:childTnLst>
                                </p:cTn>
                              </p:par>
                            </p:childTnLst>
                          </p:cTn>
                        </p:par>
                        <p:par>
                          <p:cTn id="76" fill="hold">
                            <p:stCondLst>
                              <p:cond delay="7000"/>
                            </p:stCondLst>
                            <p:childTnLst>
                              <p:par>
                                <p:cTn id="77" presetID="8" presetClass="emph" presetSubtype="0" fill="hold" nodeType="afterEffect">
                                  <p:stCondLst>
                                    <p:cond delay="0"/>
                                  </p:stCondLst>
                                  <p:childTnLst>
                                    <p:animRot by="5400000">
                                      <p:cBhvr>
                                        <p:cTn id="78" dur="500" fill="hold"/>
                                        <p:tgtEl>
                                          <p:spTgt spid="102458"/>
                                        </p:tgtEl>
                                        <p:attrNameLst>
                                          <p:attrName>r</p:attrName>
                                        </p:attrNameLst>
                                      </p:cBhvr>
                                    </p:animRot>
                                  </p:childTnLst>
                                </p:cTn>
                              </p:par>
                              <p:par>
                                <p:cTn id="79" presetID="10" presetClass="exit" presetSubtype="0" fill="hold" grpId="1" nodeType="withEffect">
                                  <p:stCondLst>
                                    <p:cond delay="0"/>
                                  </p:stCondLst>
                                  <p:childTnLst>
                                    <p:animEffect transition="out" filter="fade">
                                      <p:cBhvr>
                                        <p:cTn id="80" dur="500"/>
                                        <p:tgtEl>
                                          <p:spTgt spid="102462"/>
                                        </p:tgtEl>
                                      </p:cBhvr>
                                    </p:animEffect>
                                    <p:set>
                                      <p:cBhvr>
                                        <p:cTn id="81" dur="1" fill="hold">
                                          <p:stCondLst>
                                            <p:cond delay="499"/>
                                          </p:stCondLst>
                                        </p:cTn>
                                        <p:tgtEl>
                                          <p:spTgt spid="102462"/>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102465"/>
                                        </p:tgtEl>
                                      </p:cBhvr>
                                    </p:animEffect>
                                    <p:set>
                                      <p:cBhvr>
                                        <p:cTn id="84" dur="1" fill="hold">
                                          <p:stCondLst>
                                            <p:cond delay="499"/>
                                          </p:stCondLst>
                                        </p:cTn>
                                        <p:tgtEl>
                                          <p:spTgt spid="102465"/>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102466"/>
                                        </p:tgtEl>
                                      </p:cBhvr>
                                    </p:animEffect>
                                    <p:set>
                                      <p:cBhvr>
                                        <p:cTn id="87" dur="1" fill="hold">
                                          <p:stCondLst>
                                            <p:cond delay="499"/>
                                          </p:stCondLst>
                                        </p:cTn>
                                        <p:tgtEl>
                                          <p:spTgt spid="102466"/>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102402">
                                            <p:txEl>
                                              <p:pRg st="2" end="2"/>
                                            </p:txEl>
                                          </p:spTgt>
                                        </p:tgtEl>
                                        <p:attrNameLst>
                                          <p:attrName>style.visibility</p:attrName>
                                        </p:attrNameLst>
                                      </p:cBhvr>
                                      <p:to>
                                        <p:strVal val="visible"/>
                                      </p:to>
                                    </p:set>
                                    <p:anim calcmode="lin" valueType="num">
                                      <p:cBhvr additive="base">
                                        <p:cTn id="92" dur="500" fill="hold"/>
                                        <p:tgtEl>
                                          <p:spTgt spid="102402">
                                            <p:txEl>
                                              <p:pRg st="2" end="2"/>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10240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0"/>
                                            </p:cond>
                                          </p:stCondLst>
                                          <p:endCondLst>
                                            <p:cond evt="onStopAudio" delay="0">
                                              <p:tgtEl>
                                                <p:sldTgt/>
                                              </p:tgtEl>
                                            </p:cond>
                                          </p:endCondLst>
                                        </p:cTn>
                                        <p:tgtEl>
                                          <p:sndTgt r:embed="rId4" name="arrow.wav"/>
                                        </p:tgtEl>
                                      </p:cMediaNode>
                                    </p:audio>
                                  </p:sub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102402">
                                            <p:txEl>
                                              <p:pRg st="3" end="3"/>
                                            </p:txEl>
                                          </p:spTgt>
                                        </p:tgtEl>
                                        <p:attrNameLst>
                                          <p:attrName>style.visibility</p:attrName>
                                        </p:attrNameLst>
                                      </p:cBhvr>
                                      <p:to>
                                        <p:strVal val="visible"/>
                                      </p:to>
                                    </p:set>
                                    <p:anim calcmode="lin" valueType="num">
                                      <p:cBhvr additive="base">
                                        <p:cTn id="98" dur="500" fill="hold"/>
                                        <p:tgtEl>
                                          <p:spTgt spid="102402">
                                            <p:txEl>
                                              <p:pRg st="3" end="3"/>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10240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4" name="arrow.wav"/>
                                        </p:tgtEl>
                                      </p:cMediaNode>
                                    </p:audio>
                                  </p:subTnLst>
                                </p:cTn>
                              </p:par>
                            </p:childTnLst>
                          </p:cTn>
                        </p:par>
                      </p:childTnLst>
                    </p:cTn>
                  </p:par>
                  <p:par>
                    <p:cTn id="100" fill="hold">
                      <p:stCondLst>
                        <p:cond delay="indefinite"/>
                      </p:stCondLst>
                      <p:childTnLst>
                        <p:par>
                          <p:cTn id="101" fill="hold">
                            <p:stCondLst>
                              <p:cond delay="0"/>
                            </p:stCondLst>
                            <p:childTnLst>
                              <p:par>
                                <p:cTn id="102" presetID="2" presetClass="entr" presetSubtype="3" fill="hold" grpId="0" nodeType="clickEffect">
                                  <p:stCondLst>
                                    <p:cond delay="0"/>
                                  </p:stCondLst>
                                  <p:childTnLst>
                                    <p:set>
                                      <p:cBhvr>
                                        <p:cTn id="103" dur="1" fill="hold">
                                          <p:stCondLst>
                                            <p:cond delay="0"/>
                                          </p:stCondLst>
                                        </p:cTn>
                                        <p:tgtEl>
                                          <p:spTgt spid="102467"/>
                                        </p:tgtEl>
                                        <p:attrNameLst>
                                          <p:attrName>style.visibility</p:attrName>
                                        </p:attrNameLst>
                                      </p:cBhvr>
                                      <p:to>
                                        <p:strVal val="visible"/>
                                      </p:to>
                                    </p:set>
                                    <p:anim calcmode="lin" valueType="num">
                                      <p:cBhvr additive="base">
                                        <p:cTn id="104" dur="500" fill="hold"/>
                                        <p:tgtEl>
                                          <p:spTgt spid="102467"/>
                                        </p:tgtEl>
                                        <p:attrNameLst>
                                          <p:attrName>ppt_x</p:attrName>
                                        </p:attrNameLst>
                                      </p:cBhvr>
                                      <p:tavLst>
                                        <p:tav tm="0">
                                          <p:val>
                                            <p:strVal val="1+#ppt_w/2"/>
                                          </p:val>
                                        </p:tav>
                                        <p:tav tm="100000">
                                          <p:val>
                                            <p:strVal val="#ppt_x"/>
                                          </p:val>
                                        </p:tav>
                                      </p:tavLst>
                                    </p:anim>
                                    <p:anim calcmode="lin" valueType="num">
                                      <p:cBhvr additive="base">
                                        <p:cTn id="105" dur="500" fill="hold"/>
                                        <p:tgtEl>
                                          <p:spTgt spid="10246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2"/>
                                            </p:cond>
                                          </p:stCondLst>
                                          <p:endCondLst>
                                            <p:cond evt="onStopAudio" delay="0">
                                              <p:tgtEl>
                                                <p:sldTgt/>
                                              </p:tgtEl>
                                            </p:cond>
                                          </p:endCondLst>
                                        </p:cTn>
                                        <p:tgtEl>
                                          <p:sndTgt r:embed="rId6" name="cashreg.wav"/>
                                        </p:tgtEl>
                                      </p:cMediaNode>
                                    </p:audio>
                                  </p:subTnLst>
                                </p:cTn>
                              </p:par>
                            </p:childTnLst>
                          </p:cTn>
                        </p:par>
                      </p:childTnLst>
                    </p:cTn>
                  </p:par>
                  <p:par>
                    <p:cTn id="106" fill="hold">
                      <p:stCondLst>
                        <p:cond delay="indefinite"/>
                      </p:stCondLst>
                      <p:childTnLst>
                        <p:par>
                          <p:cTn id="107" fill="hold">
                            <p:stCondLst>
                              <p:cond delay="0"/>
                            </p:stCondLst>
                            <p:childTnLst>
                              <p:par>
                                <p:cTn id="108" presetID="2" presetClass="entr" presetSubtype="3" fill="hold" grpId="0" nodeType="clickEffect">
                                  <p:stCondLst>
                                    <p:cond delay="0"/>
                                  </p:stCondLst>
                                  <p:childTnLst>
                                    <p:set>
                                      <p:cBhvr>
                                        <p:cTn id="109" dur="1" fill="hold">
                                          <p:stCondLst>
                                            <p:cond delay="0"/>
                                          </p:stCondLst>
                                        </p:cTn>
                                        <p:tgtEl>
                                          <p:spTgt spid="102468"/>
                                        </p:tgtEl>
                                        <p:attrNameLst>
                                          <p:attrName>style.visibility</p:attrName>
                                        </p:attrNameLst>
                                      </p:cBhvr>
                                      <p:to>
                                        <p:strVal val="visible"/>
                                      </p:to>
                                    </p:set>
                                    <p:anim calcmode="lin" valueType="num">
                                      <p:cBhvr additive="base">
                                        <p:cTn id="110" dur="500" fill="hold"/>
                                        <p:tgtEl>
                                          <p:spTgt spid="102468"/>
                                        </p:tgtEl>
                                        <p:attrNameLst>
                                          <p:attrName>ppt_x</p:attrName>
                                        </p:attrNameLst>
                                      </p:cBhvr>
                                      <p:tavLst>
                                        <p:tav tm="0">
                                          <p:val>
                                            <p:strVal val="1+#ppt_w/2"/>
                                          </p:val>
                                        </p:tav>
                                        <p:tav tm="100000">
                                          <p:val>
                                            <p:strVal val="#ppt_x"/>
                                          </p:val>
                                        </p:tav>
                                      </p:tavLst>
                                    </p:anim>
                                    <p:anim calcmode="lin" valueType="num">
                                      <p:cBhvr additive="base">
                                        <p:cTn id="111" dur="500" fill="hold"/>
                                        <p:tgtEl>
                                          <p:spTgt spid="10246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8"/>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1" grpId="0" animBg="1"/>
      <p:bldP spid="102461" grpId="1" animBg="1"/>
      <p:bldP spid="102462" grpId="0" animBg="1"/>
      <p:bldP spid="102462" grpId="1" animBg="1"/>
      <p:bldP spid="102463" grpId="0" animBg="1"/>
      <p:bldP spid="102463" grpId="1" animBg="1"/>
      <p:bldP spid="102464" grpId="0" animBg="1"/>
      <p:bldP spid="102464" grpId="1" animBg="1"/>
      <p:bldP spid="102465" grpId="0" animBg="1"/>
      <p:bldP spid="102465" grpId="1" animBg="1"/>
      <p:bldP spid="102466" grpId="0" animBg="1"/>
      <p:bldP spid="102466" grpId="1" animBg="1"/>
      <p:bldP spid="102467" grpId="0" animBg="1"/>
      <p:bldP spid="1024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682625" y="5230813"/>
            <a:ext cx="7758113" cy="1627187"/>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t>This is the principle behind electricity generation using turbines and generators. Motion of a conductor through a B-field produces an emf which can drive a current.</a:t>
            </a:r>
          </a:p>
        </p:txBody>
      </p:sp>
      <p:sp>
        <p:nvSpPr>
          <p:cNvPr id="104450" name="Rectangle 2"/>
          <p:cNvSpPr>
            <a:spLocks noChangeArrowheads="1"/>
          </p:cNvSpPr>
          <p:nvPr/>
        </p:nvSpPr>
        <p:spPr bwMode="auto">
          <a:xfrm>
            <a:off x="685800" y="1354138"/>
            <a:ext cx="7772400" cy="39163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(emf)</a:t>
            </a:r>
            <a:endParaRPr lang="en-US" sz="200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solidFill>
                  <a:srgbClr val="000000"/>
                </a:solidFill>
                <a:ea typeface="Calibri" pitchFamily="34" charset="0"/>
                <a:cs typeface="Times New Roman" pitchFamily="18" charset="0"/>
                <a:sym typeface="Symbol" pitchFamily="18" charset="2"/>
              </a:rPr>
              <a:t>Since </a:t>
            </a:r>
            <a:r>
              <a:rPr lang="en-US" i="1">
                <a:solidFill>
                  <a:schemeClr val="hlink"/>
                </a:solidFill>
                <a:ea typeface="Calibri" pitchFamily="34" charset="0"/>
                <a:cs typeface="Times New Roman" pitchFamily="18" charset="0"/>
                <a:sym typeface="Symbol" pitchFamily="18" charset="2"/>
              </a:rPr>
              <a:t>moving a conductor through a magnetic field</a:t>
            </a:r>
            <a:r>
              <a:rPr lang="en-US">
                <a:solidFill>
                  <a:srgbClr val="000000"/>
                </a:solidFill>
                <a:ea typeface="Calibri" pitchFamily="34" charset="0"/>
                <a:cs typeface="Times New Roman" pitchFamily="18" charset="0"/>
                <a:sym typeface="Symbol" pitchFamily="18" charset="2"/>
              </a:rPr>
              <a:t> </a:t>
            </a:r>
            <a:r>
              <a:rPr lang="en-US">
                <a:solidFill>
                  <a:schemeClr val="hlink"/>
                </a:solidFill>
                <a:ea typeface="Calibri" pitchFamily="34" charset="0"/>
                <a:cs typeface="Times New Roman" pitchFamily="18" charset="0"/>
                <a:sym typeface="Symbol" pitchFamily="18" charset="2"/>
              </a:rPr>
              <a:t>produces a current</a:t>
            </a:r>
            <a:r>
              <a:rPr lang="en-US">
                <a:solidFill>
                  <a:srgbClr val="000000"/>
                </a:solidFill>
                <a:ea typeface="Calibri" pitchFamily="34" charset="0"/>
                <a:cs typeface="Times New Roman" pitchFamily="18" charset="0"/>
                <a:sym typeface="Symbol" pitchFamily="18" charset="2"/>
              </a:rPr>
              <a:t>, this very action must therefore induce an electromotive force (emf) in the conductor.</a:t>
            </a:r>
            <a:endParaRPr lang="en-US">
              <a:solidFill>
                <a:srgbClr val="000000"/>
              </a:solidFill>
              <a:ea typeface="Calibri" pitchFamily="34" charset="0"/>
              <a:cs typeface="Times New Roman" pitchFamily="18" charset="0"/>
            </a:endParaRPr>
          </a:p>
          <a:p>
            <a:pPr eaLnBrk="0" hangingPunct="0">
              <a:spcBef>
                <a:spcPct val="20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Since </a:t>
            </a:r>
            <a:r>
              <a:rPr lang="en-US" i="1">
                <a:solidFill>
                  <a:schemeClr val="hlink"/>
                </a:solidFill>
                <a:ea typeface="Calibri" pitchFamily="34" charset="0"/>
                <a:cs typeface="Times New Roman" pitchFamily="18" charset="0"/>
              </a:rPr>
              <a:t>moving a magnetic field trough a conductor</a:t>
            </a:r>
            <a:r>
              <a:rPr lang="en-US">
                <a:ea typeface="Calibri" pitchFamily="34" charset="0"/>
                <a:cs typeface="Times New Roman" pitchFamily="18" charset="0"/>
              </a:rPr>
              <a:t> </a:t>
            </a:r>
            <a:r>
              <a:rPr lang="en-US">
                <a:solidFill>
                  <a:schemeClr val="hlink"/>
                </a:solidFill>
                <a:ea typeface="Calibri" pitchFamily="34" charset="0"/>
                <a:cs typeface="Times New Roman" pitchFamily="18" charset="0"/>
              </a:rPr>
              <a:t>produces a current</a:t>
            </a:r>
            <a:r>
              <a:rPr lang="en-US">
                <a:ea typeface="Calibri" pitchFamily="34" charset="0"/>
                <a:cs typeface="Times New Roman" pitchFamily="18" charset="0"/>
              </a:rPr>
              <a:t>, this very action must therefore induce an emf in the conductor.</a:t>
            </a:r>
          </a:p>
          <a:p>
            <a:pPr eaLnBrk="0" hangingPunct="0">
              <a:spcBef>
                <a:spcPct val="20000"/>
              </a:spcBef>
            </a:pPr>
            <a:r>
              <a:rPr lang="en-US">
                <a:solidFill>
                  <a:srgbClr val="000000"/>
                </a:solidFill>
                <a:ea typeface="Calibri" pitchFamily="34" charset="0"/>
                <a:cs typeface="Times New Roman" pitchFamily="18" charset="0"/>
                <a:sym typeface="Symbol" pitchFamily="18" charset="2"/>
              </a:rPr>
              <a:t></a:t>
            </a:r>
            <a:r>
              <a:rPr lang="en-US">
                <a:ea typeface="Calibri" pitchFamily="34" charset="0"/>
                <a:cs typeface="Times New Roman" pitchFamily="18" charset="0"/>
              </a:rPr>
              <a:t>We have shown, therefore, that all we need is </a:t>
            </a:r>
            <a:r>
              <a:rPr lang="en-US" b="1">
                <a:ea typeface="Calibri" pitchFamily="34" charset="0"/>
                <a:cs typeface="Times New Roman" pitchFamily="18" charset="0"/>
              </a:rPr>
              <a:t>relative motion</a:t>
            </a:r>
            <a:r>
              <a:rPr lang="en-US">
                <a:ea typeface="Calibri" pitchFamily="34" charset="0"/>
                <a:cs typeface="Times New Roman" pitchFamily="18" charset="0"/>
              </a:rPr>
              <a:t> between a conductor and a magnetic field in order to induce an emf.</a:t>
            </a:r>
          </a:p>
        </p:txBody>
      </p:sp>
      <p:sp>
        <p:nvSpPr>
          <p:cNvPr id="10445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450">
                                            <p:txEl>
                                              <p:pRg st="1" end="1"/>
                                            </p:txEl>
                                          </p:spTgt>
                                        </p:tgtEl>
                                        <p:attrNameLst>
                                          <p:attrName>style.visibility</p:attrName>
                                        </p:attrNameLst>
                                      </p:cBhvr>
                                      <p:to>
                                        <p:strVal val="visible"/>
                                      </p:to>
                                    </p:set>
                                    <p:anim calcmode="lin" valueType="num">
                                      <p:cBhvr additive="base">
                                        <p:cTn id="7" dur="500" fill="hold"/>
                                        <p:tgtEl>
                                          <p:spTgt spid="1044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450">
                                            <p:txEl>
                                              <p:pRg st="2" end="2"/>
                                            </p:txEl>
                                          </p:spTgt>
                                        </p:tgtEl>
                                        <p:attrNameLst>
                                          <p:attrName>style.visibility</p:attrName>
                                        </p:attrNameLst>
                                      </p:cBhvr>
                                      <p:to>
                                        <p:strVal val="visible"/>
                                      </p:to>
                                    </p:set>
                                    <p:anim calcmode="lin" valueType="num">
                                      <p:cBhvr additive="base">
                                        <p:cTn id="13" dur="500" fill="hold"/>
                                        <p:tgtEl>
                                          <p:spTgt spid="1044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4450">
                                            <p:txEl>
                                              <p:pRg st="3" end="3"/>
                                            </p:txEl>
                                          </p:spTgt>
                                        </p:tgtEl>
                                        <p:attrNameLst>
                                          <p:attrName>style.visibility</p:attrName>
                                        </p:attrNameLst>
                                      </p:cBhvr>
                                      <p:to>
                                        <p:strVal val="visible"/>
                                      </p:to>
                                    </p:set>
                                    <p:anim calcmode="lin" valueType="num">
                                      <p:cBhvr additive="base">
                                        <p:cTn id="19" dur="500" fill="hold"/>
                                        <p:tgtEl>
                                          <p:spTgt spid="1044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4452">
                                            <p:txEl>
                                              <p:pRg st="1" end="1"/>
                                            </p:txEl>
                                          </p:spTgt>
                                        </p:tgtEl>
                                        <p:attrNameLst>
                                          <p:attrName>style.visibility</p:attrName>
                                        </p:attrNameLst>
                                      </p:cBhvr>
                                      <p:to>
                                        <p:strVal val="visible"/>
                                      </p:to>
                                    </p:set>
                                    <p:anim calcmode="lin" valueType="num">
                                      <p:cBhvr additive="base">
                                        <p:cTn id="25" dur="500" fill="hold"/>
                                        <p:tgtEl>
                                          <p:spTgt spid="10445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14873</TotalTime>
  <Words>2919</Words>
  <Application>Microsoft Office PowerPoint</Application>
  <PresentationFormat>On-screen Show (4:3)</PresentationFormat>
  <Paragraphs>372</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Symap</vt:lpstr>
      <vt:lpstr>Arial</vt:lpstr>
      <vt:lpstr>Calibri</vt:lpstr>
      <vt:lpstr>Cambria Math</vt:lpstr>
      <vt:lpstr>Courier New</vt:lpstr>
      <vt:lpstr>Symbol</vt:lpstr>
      <vt:lpstr>Times New Roman</vt:lpstr>
      <vt:lpstr>Default Design</vt:lpstr>
      <vt:lpstr>Topic 11: Electromagnetic induction - AHL 11.1 – Electromagnetic induction</vt:lpstr>
      <vt:lpstr>Topic 11: Electromagnetic induction - AHL 11.1 – Electromagnetic induction</vt:lpstr>
      <vt:lpstr>Topic 11: Electromagnetic induction - AHL 11.1 – Electromagnetic induction</vt:lpstr>
      <vt:lpstr>Topic 11: Electromagnetic induction - AHL 11.1 – Electromagnetic induction</vt:lpstr>
      <vt:lpstr>Topic 11: Electromagnetic induction - AHL 11.1 – Electromagnetic induction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Nico G</cp:lastModifiedBy>
  <cp:revision>1024</cp:revision>
  <dcterms:created xsi:type="dcterms:W3CDTF">2006-01-31T23:43:34Z</dcterms:created>
  <dcterms:modified xsi:type="dcterms:W3CDTF">2017-08-16T05:42:01Z</dcterms:modified>
</cp:coreProperties>
</file>